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0" r:id="rId2"/>
    <p:sldId id="313" r:id="rId3"/>
    <p:sldId id="1264" r:id="rId4"/>
    <p:sldId id="1265" r:id="rId5"/>
    <p:sldId id="1266" r:id="rId6"/>
    <p:sldId id="1267" r:id="rId7"/>
    <p:sldId id="1268" r:id="rId8"/>
    <p:sldId id="1269" r:id="rId9"/>
    <p:sldId id="1270" r:id="rId10"/>
    <p:sldId id="406" r:id="rId11"/>
    <p:sldId id="410" r:id="rId12"/>
    <p:sldId id="391" r:id="rId13"/>
    <p:sldId id="425" r:id="rId14"/>
    <p:sldId id="407" r:id="rId15"/>
    <p:sldId id="392" r:id="rId16"/>
    <p:sldId id="426" r:id="rId17"/>
    <p:sldId id="393" r:id="rId18"/>
    <p:sldId id="1271" r:id="rId19"/>
    <p:sldId id="427" r:id="rId20"/>
    <p:sldId id="428" r:id="rId21"/>
    <p:sldId id="394" r:id="rId22"/>
    <p:sldId id="1273" r:id="rId23"/>
    <p:sldId id="1274" r:id="rId24"/>
    <p:sldId id="1275" r:id="rId25"/>
    <p:sldId id="1276" r:id="rId26"/>
    <p:sldId id="1277" r:id="rId27"/>
    <p:sldId id="411" r:id="rId28"/>
    <p:sldId id="1278" r:id="rId29"/>
    <p:sldId id="1279" r:id="rId30"/>
    <p:sldId id="412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162" autoAdjust="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svm-kernel-functions" TargetMode="External"/><Relationship Id="rId2" Type="http://schemas.openxmlformats.org/officeDocument/2006/relationships/hyperlink" Target="https://www.csd.uwo.ca/~oveksler/Courses/CS434a_541a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Vk9lGGODaJA" TargetMode="External"/><Relationship Id="rId5" Type="http://schemas.openxmlformats.org/officeDocument/2006/relationships/hyperlink" Target="https://web.iitd.ac.in/~bspanda/KNN%20presentation.pdf" TargetMode="External"/><Relationship Id="rId4" Type="http://schemas.openxmlformats.org/officeDocument/2006/relationships/hyperlink" Target="http://axon.cs.byu.edu/Dan/678/miscellaneous/SVM.example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F464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8E00C0-0DD1-4B80-9A55-79232D51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8991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Suppose we are given the following positively labelled data points,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and the following negatively labelled data points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Find simple SVM which will clearly discriminate the data points into two classes. 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2C1D-C680-4932-A708-F20557D767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SVM Example (1)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AB037-E8E0-459E-AE7C-A9997475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5811592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3443-7487-4285-B6D9-B666C16D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390901"/>
            <a:ext cx="584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4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721C-FFA1-4C4D-BBBD-2B8FCAD3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7" y="789337"/>
            <a:ext cx="8855873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Step1: Draw the data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5CDD-2BF6-4B6A-8566-F9C78CC83E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 Example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C6187-DEFA-4FB1-B772-F9FBD97F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11" y="1215965"/>
            <a:ext cx="7253889" cy="47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4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7769" y="140757"/>
            <a:ext cx="7543800" cy="440044"/>
          </a:xfrm>
        </p:spPr>
        <p:txBody>
          <a:bodyPr>
            <a:noAutofit/>
          </a:bodyPr>
          <a:lstStyle/>
          <a:p>
            <a:r>
              <a:rPr lang="en-GB" dirty="0"/>
              <a:t>SVM Example (3)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DF20EB-B30B-4431-B98E-B8A18564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4" y="838200"/>
            <a:ext cx="8779672" cy="57078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2: Find support vectors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By observation three support vectors are,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415FE-2F5F-4D43-8F19-07FD9BCF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56" y="1905000"/>
            <a:ext cx="4848225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C33441-D1FE-48B9-8168-55BB8763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25519"/>
            <a:ext cx="5486400" cy="34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4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2F430-EA50-4FD7-900F-D436A9CA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10" y="838200"/>
            <a:ext cx="8779672" cy="573943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3: Augment each vector with bias input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7ABE-1CCE-4E36-A18A-C56547232A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 Example (4)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15369-DDDD-4409-8785-D99F02685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9" t="41107" r="55181" b="39624"/>
          <a:stretch/>
        </p:blipFill>
        <p:spPr>
          <a:xfrm>
            <a:off x="838200" y="1524000"/>
            <a:ext cx="3886197" cy="1295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25CDB9-C051-4DCB-8438-BFE54DF27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9" t="76680" r="18333" b="5534"/>
          <a:stretch/>
        </p:blipFill>
        <p:spPr>
          <a:xfrm>
            <a:off x="758618" y="3138054"/>
            <a:ext cx="7931558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3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6E9190-1368-436D-B529-55107204E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5: Find values of </a:t>
            </a:r>
            <a:r>
              <a:rPr lang="el-GR" dirty="0">
                <a:cs typeface="Raavi" panose="020B0502040204020203" pitchFamily="34" charset="0"/>
              </a:rPr>
              <a:t>α</a:t>
            </a:r>
            <a:r>
              <a:rPr lang="en-GB" dirty="0">
                <a:cs typeface="Raavi" panose="020B0502040204020203" pitchFamily="34" charset="0"/>
              </a:rPr>
              <a:t>.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DB16-8CD4-4DD2-882A-E495986F40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 Example 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60BA1-054C-47C3-9C57-97DFFCB2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182193" cy="150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324CE-79F7-4F7A-8743-75995783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77" y="3053893"/>
            <a:ext cx="5481638" cy="34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21A2A-7F8D-43F9-B897-ABCDDF4BD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US" dirty="0"/>
          </a:p>
          <a:p>
            <a:pPr marL="1063625" lvl="2" indent="-263525"/>
            <a:endParaRPr lang="en-GB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9402-D9ED-4801-8549-C69E0270A8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 Example (6)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65C29-6375-444A-AB54-E1246F23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6105525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5F231-2218-4E31-8430-38BAF4DAD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3062872"/>
            <a:ext cx="2705100" cy="1476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8E4B3E-1A5A-4034-91B1-1A3CC391BA4C}"/>
              </a:ext>
            </a:extLst>
          </p:cNvPr>
          <p:cNvSpPr/>
          <p:nvPr/>
        </p:nvSpPr>
        <p:spPr>
          <a:xfrm>
            <a:off x="2667000" y="5027770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cs typeface="Raavi" panose="020B0502040204020203" pitchFamily="34" charset="0"/>
              </a:rPr>
              <a:t>α</a:t>
            </a:r>
            <a:r>
              <a:rPr lang="en-GB" sz="2800" baseline="-25000" dirty="0">
                <a:cs typeface="Raavi" panose="020B0502040204020203" pitchFamily="34" charset="0"/>
              </a:rPr>
              <a:t>1</a:t>
            </a:r>
            <a:r>
              <a:rPr lang="en-GB" sz="2800" dirty="0">
                <a:cs typeface="Raavi" panose="020B0502040204020203" pitchFamily="34" charset="0"/>
              </a:rPr>
              <a:t>= -3.5, </a:t>
            </a:r>
            <a:r>
              <a:rPr lang="el-GR" sz="2800" dirty="0">
                <a:cs typeface="Raavi" panose="020B0502040204020203" pitchFamily="34" charset="0"/>
              </a:rPr>
              <a:t>α</a:t>
            </a:r>
            <a:r>
              <a:rPr lang="en-GB" sz="2800" baseline="-25000" dirty="0">
                <a:cs typeface="Raavi" panose="020B0502040204020203" pitchFamily="34" charset="0"/>
              </a:rPr>
              <a:t>2</a:t>
            </a:r>
            <a:r>
              <a:rPr lang="en-GB" sz="2800" dirty="0">
                <a:cs typeface="Raavi" panose="020B0502040204020203" pitchFamily="34" charset="0"/>
              </a:rPr>
              <a:t>= 0.75, </a:t>
            </a:r>
            <a:r>
              <a:rPr lang="el-GR" sz="2800" dirty="0">
                <a:cs typeface="Raavi" panose="020B0502040204020203" pitchFamily="34" charset="0"/>
              </a:rPr>
              <a:t>α</a:t>
            </a:r>
            <a:r>
              <a:rPr lang="en-GB" sz="2800" baseline="-25000" dirty="0">
                <a:cs typeface="Raavi" panose="020B0502040204020203" pitchFamily="34" charset="0"/>
              </a:rPr>
              <a:t>3</a:t>
            </a:r>
            <a:r>
              <a:rPr lang="en-GB" sz="2800" dirty="0">
                <a:cs typeface="Raavi" panose="020B0502040204020203" pitchFamily="34" charset="0"/>
              </a:rPr>
              <a:t>= 0.75</a:t>
            </a:r>
            <a:endParaRPr lang="en-GB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2032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858287-F26B-4138-8B95-EB8A16D7C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928" y="789337"/>
                <a:ext cx="8779672" cy="5687663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dirty="0"/>
                  <a:t>Step 6: Look for the discriminating hyperplane in input space that corresponds to these </a:t>
                </a:r>
                <a:r>
                  <a:rPr lang="en-GB" i="1" dirty="0"/>
                  <a:t>α</a:t>
                </a:r>
                <a:r>
                  <a:rPr lang="en-GB" dirty="0"/>
                  <a:t>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GB" dirty="0"/>
                  <a:t>Our vectors are augmented with a bias, we can equate the last entry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as the hyperplane offset </a:t>
                </a:r>
                <a:r>
                  <a:rPr lang="en-GB" i="1" dirty="0"/>
                  <a:t>b.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GB" dirty="0"/>
                  <a:t>Therefore, hyperplane equation </a:t>
                </a:r>
                <a:r>
                  <a:rPr lang="en-GB" i="1" dirty="0"/>
                  <a:t>y </a:t>
                </a:r>
                <a:r>
                  <a:rPr lang="en-GB" dirty="0"/>
                  <a:t>= </a:t>
                </a:r>
                <a:r>
                  <a:rPr lang="en-GB" i="1" dirty="0" err="1"/>
                  <a:t>wx</a:t>
                </a:r>
                <a:r>
                  <a:rPr lang="en-GB" i="1" dirty="0"/>
                  <a:t> </a:t>
                </a:r>
                <a:r>
                  <a:rPr lang="en-GB" dirty="0"/>
                  <a:t>+ </a:t>
                </a:r>
                <a:r>
                  <a:rPr lang="en-GB" i="1" dirty="0"/>
                  <a:t>b</a:t>
                </a:r>
                <a:r>
                  <a:rPr lang="en-GB" dirty="0"/>
                  <a:t> will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and </a:t>
                </a:r>
                <a:r>
                  <a:rPr lang="en-GB" i="1" dirty="0"/>
                  <a:t>b= -2.</a:t>
                </a:r>
                <a:br>
                  <a:rPr lang="en-GB" i="1" dirty="0"/>
                </a:br>
                <a:br>
                  <a:rPr lang="en-GB" dirty="0"/>
                </a:br>
                <a:r>
                  <a:rPr lang="en-GB" dirty="0"/>
                  <a:t> </a:t>
                </a:r>
                <a:br>
                  <a:rPr lang="en-GB" dirty="0"/>
                </a:br>
                <a:endParaRPr lang="en-GB" dirty="0"/>
              </a:p>
              <a:p>
                <a:pPr marL="0" indent="0"/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858287-F26B-4138-8B95-EB8A16D7C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928" y="789337"/>
                <a:ext cx="8779672" cy="5687663"/>
              </a:xfrm>
              <a:blipFill>
                <a:blip r:embed="rId2"/>
                <a:stretch>
                  <a:fillRect l="-1250" t="-1071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6BA5-E9C4-413D-8003-1EDE0EFCEF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SVM Example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2F66A-F14F-4FB3-B5EE-78BB4C534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3" t="8727" r="9939"/>
          <a:stretch/>
        </p:blipFill>
        <p:spPr>
          <a:xfrm>
            <a:off x="2232873" y="1752600"/>
            <a:ext cx="4678254" cy="20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0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FBD2-61A2-4824-B26F-E6987AA169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636" y="152400"/>
            <a:ext cx="6536528" cy="363845"/>
          </a:xfrm>
        </p:spPr>
        <p:txBody>
          <a:bodyPr>
            <a:noAutofit/>
          </a:bodyPr>
          <a:lstStyle/>
          <a:p>
            <a:r>
              <a:rPr lang="en-GB" dirty="0"/>
              <a:t>SVM Example (7)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10CEA-492A-490A-A9BC-888D33B6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34124"/>
            <a:ext cx="7162800" cy="46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AEBEC5-73B3-4315-A0D6-7C7B73D4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4360072" cy="570788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One dimensional space, </a:t>
            </a:r>
          </a:p>
          <a:p>
            <a:pPr marL="0" indent="0"/>
            <a:r>
              <a:rPr lang="en-GB" dirty="0"/>
              <a:t>not linearly separable.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Lift to two dimensional </a:t>
            </a:r>
          </a:p>
          <a:p>
            <a:pPr marL="0" indent="0"/>
            <a:r>
              <a:rPr lang="en-GB" dirty="0"/>
              <a:t>space with </a:t>
            </a:r>
            <a:r>
              <a:rPr lang="en-GB" dirty="0">
                <a:latin typeface="Raavi" panose="020B0502040204020203" pitchFamily="34" charset="0"/>
                <a:cs typeface="Raavi" panose="020B0502040204020203" pitchFamily="34" charset="0"/>
              </a:rPr>
              <a:t>Փ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)=(</a:t>
            </a:r>
            <a:r>
              <a:rPr lang="en-GB" i="1" dirty="0"/>
              <a:t>x</a:t>
            </a:r>
            <a:r>
              <a:rPr lang="en-GB" dirty="0"/>
              <a:t>,</a:t>
            </a:r>
            <a:r>
              <a:rPr lang="en-GB" i="1" dirty="0"/>
              <a:t>x</a:t>
            </a:r>
            <a:r>
              <a:rPr lang="en-GB" i="1" baseline="30000" dirty="0"/>
              <a:t>2</a:t>
            </a:r>
            <a:r>
              <a:rPr lang="en-GB" dirty="0"/>
              <a:t>).</a:t>
            </a:r>
          </a:p>
          <a:p>
            <a:pPr marL="0" indent="0"/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7410-D232-4E16-8E94-7CDE123B16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SVM: Non-linear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6FAC3-C9F5-4BB3-96B2-CE5CFD41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30731" r="57500" b="19269"/>
          <a:stretch/>
        </p:blipFill>
        <p:spPr>
          <a:xfrm>
            <a:off x="5105400" y="789337"/>
            <a:ext cx="3124200" cy="2570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050E7C-2684-480C-8522-369F6D16F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67" t="32609" r="9166" b="15235"/>
          <a:stretch/>
        </p:blipFill>
        <p:spPr>
          <a:xfrm>
            <a:off x="5334000" y="3643279"/>
            <a:ext cx="3124200" cy="26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4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5A35B7-CCA1-498B-BD8D-6B5CFB25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Can use any linear classifier after lifting data into a</a:t>
            </a:r>
            <a:br>
              <a:rPr lang="en-GB" dirty="0"/>
            </a:br>
            <a:r>
              <a:rPr lang="en-GB" dirty="0"/>
              <a:t>higher dimensional space. However we will have to</a:t>
            </a:r>
            <a:br>
              <a:rPr lang="en-GB" dirty="0"/>
            </a:br>
            <a:r>
              <a:rPr lang="en-GB" dirty="0"/>
              <a:t>deal with the “curse of dimensionality”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Poor generalization to test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Computationally 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SVM avoids the “curse of dimensionality” problems by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Enforcing largest margin permits good generalization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Computation in the higher dimensional case is performed only implicitly through the use of </a:t>
            </a:r>
            <a:r>
              <a:rPr lang="en-GB" b="1" i="1" dirty="0"/>
              <a:t>kernel </a:t>
            </a:r>
            <a:r>
              <a:rPr lang="en-GB" dirty="0"/>
              <a:t>functions 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4122-07D9-4314-B916-18A35527B0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SVM: Non-linear </a:t>
            </a:r>
          </a:p>
        </p:txBody>
      </p:sp>
    </p:spTree>
    <p:extLst>
      <p:ext uri="{BB962C8B-B14F-4D97-AF65-F5344CB8AC3E}">
        <p14:creationId xmlns:p14="http://schemas.microsoft.com/office/powerpoint/2010/main" val="188431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 Vector Machine (SVM)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Linear SVM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Non Linear SVM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E0F358-050F-44B5-A3A3-5102ED67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Why use kernels?</a:t>
            </a:r>
          </a:p>
          <a:p>
            <a:pPr lvl="1"/>
            <a:r>
              <a:rPr lang="en-US" altLang="en-US" dirty="0"/>
              <a:t>Make non-separable problem separable.</a:t>
            </a:r>
          </a:p>
          <a:p>
            <a:pPr lvl="1"/>
            <a:r>
              <a:rPr lang="en-US" altLang="en-US" dirty="0"/>
              <a:t>Map data into better representational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Common kernels</a:t>
            </a:r>
          </a:p>
          <a:p>
            <a:pPr lvl="1"/>
            <a:r>
              <a:rPr lang="en-US" altLang="en-US" dirty="0"/>
              <a:t>Linear</a:t>
            </a:r>
          </a:p>
          <a:p>
            <a:pPr lvl="1"/>
            <a:r>
              <a:rPr lang="en-US" altLang="en-US" dirty="0"/>
              <a:t>Polynomial Kernel </a:t>
            </a:r>
          </a:p>
          <a:p>
            <a:pPr marL="457200" lvl="1" indent="0">
              <a:buNone/>
            </a:pPr>
            <a:endParaRPr lang="en-US" altLang="en-US" b="1" baseline="30000" dirty="0">
              <a:solidFill>
                <a:schemeClr val="folHlink"/>
              </a:solidFill>
            </a:endParaRP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Gaussian Kernel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RBF Kernel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266-F3CB-4013-9864-FC38896142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SVM: Non-linear</a:t>
            </a:r>
            <a:endParaRPr lang="en-GB" sz="9600" dirty="0"/>
          </a:p>
        </p:txBody>
      </p:sp>
      <p:pic>
        <p:nvPicPr>
          <p:cNvPr id="7170" name="Picture 2" descr="Polynomial kernel equation">
            <a:extLst>
              <a:ext uri="{FF2B5EF4-FFF2-40B4-BE49-F238E27FC236}">
                <a16:creationId xmlns:a16="http://schemas.microsoft.com/office/drawing/2014/main" id="{CD719790-1333-4B09-B287-3AE1BB5E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08218"/>
            <a:ext cx="3713014" cy="44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aussian kernel equation">
            <a:extLst>
              <a:ext uri="{FF2B5EF4-FFF2-40B4-BE49-F238E27FC236}">
                <a16:creationId xmlns:a16="http://schemas.microsoft.com/office/drawing/2014/main" id="{761E4FAF-B940-4191-989C-48AA576FD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1" y="4247089"/>
            <a:ext cx="3733867" cy="8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aussian radial basis function (RBF)">
            <a:extLst>
              <a:ext uri="{FF2B5EF4-FFF2-40B4-BE49-F238E27FC236}">
                <a16:creationId xmlns:a16="http://schemas.microsoft.com/office/drawing/2014/main" id="{F9F139FA-4C5A-4ADF-93D2-B578D9AA2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1" y="5459009"/>
            <a:ext cx="5232969" cy="49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1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06A7F1-F610-47FE-A771-361579A7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Suppose we are given the following positively labelled data points,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and the following negatively labelled data points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Find simple SVM which will clearly discriminate the data points into two classes.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FBD2-61A2-4824-B26F-E6987AA169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 Example 2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18BD8-398A-49F1-AC4A-FC90C66C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69" y="1752600"/>
            <a:ext cx="5023262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DA24D-661E-467F-871B-AF99BB48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072" y="3396426"/>
            <a:ext cx="5873855" cy="10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78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D8012B-8048-4D4A-B1AB-339FF938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Step1: Draw the data points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4C58-87D8-40F9-9589-A4B4784DE9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SVM Example 2 (2)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4C15-1582-4F0D-A251-D3BC1EE0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6680958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FDFDC6-0617-4118-B9B0-C4E7B2D9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2: Consider a mapping function. Here, we will consider our mapping function is,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According to the mapping function new values are,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Positive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Negative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B1ED-66A9-4004-8C06-2AEDD3325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 Example 2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80BEE-C3CC-49E0-B531-916E095B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6607650" cy="1427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5FE62-85A8-493F-AE2B-1A836F8B9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2" y="4392556"/>
            <a:ext cx="4334618" cy="789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1218C-E0C3-4306-9FA2-7C3CBBEA53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67" t="58893" r="10000" b="27767"/>
          <a:stretch/>
        </p:blipFill>
        <p:spPr>
          <a:xfrm>
            <a:off x="5235578" y="4350330"/>
            <a:ext cx="3769877" cy="7890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0ED961D-DD82-4751-9534-E182CE1DFB6E}"/>
              </a:ext>
            </a:extLst>
          </p:cNvPr>
          <p:cNvSpPr/>
          <p:nvPr/>
        </p:nvSpPr>
        <p:spPr>
          <a:xfrm>
            <a:off x="4724400" y="4648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165A8-E70D-42DA-A795-18204CDF6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715477"/>
            <a:ext cx="4334619" cy="769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8F3AB-7985-41C0-AF8D-94634C221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114" y="5735221"/>
            <a:ext cx="4057650" cy="762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92F9332-C5B8-4573-AE05-C0F85DDBA9F1}"/>
              </a:ext>
            </a:extLst>
          </p:cNvPr>
          <p:cNvSpPr/>
          <p:nvPr/>
        </p:nvSpPr>
        <p:spPr>
          <a:xfrm>
            <a:off x="4532369" y="5999762"/>
            <a:ext cx="46598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65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6C7E4C-B229-49E9-A241-D516562F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Draw new samples and identify support vectors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Support vectors are, 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05AB-08AB-4F0A-AF57-9BB1196553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 Example 2 (4)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1D28B-29C8-486F-98B8-1E2299C4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752600"/>
            <a:ext cx="3533775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7789B-1110-4E9C-B2C8-DF5C2292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03" y="4843895"/>
            <a:ext cx="4154980" cy="9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8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6A96A9-1710-41EB-B29A-BB457F9D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4: Augment each vector with bias input 1.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0089-070E-46F7-BE40-6D83D00F53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 Example 2 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1F9AD-858F-4F4A-9784-787B33B80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0" t="67519" r="35833" b="16177"/>
          <a:stretch/>
        </p:blipFill>
        <p:spPr>
          <a:xfrm>
            <a:off x="2172351" y="1828800"/>
            <a:ext cx="43641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C0ABBD-2650-4B0A-80AC-6D778AB8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5: For given support vectors find values of </a:t>
            </a:r>
            <a:r>
              <a:rPr lang="el-GR" dirty="0">
                <a:cs typeface="Raavi" panose="020B0502040204020203" pitchFamily="34" charset="0"/>
              </a:rPr>
              <a:t>α</a:t>
            </a:r>
            <a:r>
              <a:rPr lang="en-GB" dirty="0">
                <a:cs typeface="Raavi" panose="020B0502040204020203" pitchFamily="34" charset="0"/>
              </a:rPr>
              <a:t>.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6936-8D7E-418A-A335-1538907D82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SVM Example 2 (7)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F1999-50A7-4494-A7A7-05C5CA0DC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20356" r="12500" b="18874"/>
          <a:stretch/>
        </p:blipFill>
        <p:spPr>
          <a:xfrm>
            <a:off x="0" y="1617355"/>
            <a:ext cx="9181170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7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3364DE-4028-4FCB-A1C4-C38F72A61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dirty="0"/>
                  <a:t>Step 6: Look for the discriminating hyperplane in input space that corresponds to these </a:t>
                </a:r>
                <a:r>
                  <a:rPr lang="en-GB" i="1" dirty="0"/>
                  <a:t>α</a:t>
                </a:r>
                <a:r>
                  <a:rPr lang="en-GB" dirty="0"/>
                  <a:t>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GB" dirty="0"/>
                  <a:t>Our vectors are augmented with a bias, we can equate the last entry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as the hyperplane offset </a:t>
                </a:r>
                <a:r>
                  <a:rPr lang="en-GB" i="1" dirty="0"/>
                  <a:t>b.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GB" dirty="0"/>
                  <a:t>Therefore, hyperplane equation </a:t>
                </a:r>
                <a:r>
                  <a:rPr lang="en-GB" i="1" dirty="0"/>
                  <a:t>y </a:t>
                </a:r>
                <a:r>
                  <a:rPr lang="en-GB" dirty="0"/>
                  <a:t>= </a:t>
                </a:r>
                <a:r>
                  <a:rPr lang="en-GB" i="1" dirty="0" err="1"/>
                  <a:t>wx</a:t>
                </a:r>
                <a:r>
                  <a:rPr lang="en-GB" i="1" dirty="0"/>
                  <a:t> </a:t>
                </a:r>
                <a:r>
                  <a:rPr lang="en-GB" dirty="0"/>
                  <a:t>+ </a:t>
                </a:r>
                <a:r>
                  <a:rPr lang="en-GB" i="1" dirty="0"/>
                  <a:t>b</a:t>
                </a:r>
                <a:r>
                  <a:rPr lang="en-GB" dirty="0"/>
                  <a:t> will have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and </a:t>
                </a:r>
                <a:r>
                  <a:rPr lang="en-GB" i="1" dirty="0"/>
                  <a:t>b= -3.</a:t>
                </a:r>
                <a:br>
                  <a:rPr lang="en-GB" i="1" dirty="0"/>
                </a:b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3364DE-4028-4FCB-A1C4-C38F72A61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0" t="-1067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A600-52AA-4411-8770-C98DC535EA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855" y="178856"/>
            <a:ext cx="6705600" cy="363845"/>
          </a:xfrm>
        </p:spPr>
        <p:txBody>
          <a:bodyPr>
            <a:noAutofit/>
          </a:bodyPr>
          <a:lstStyle/>
          <a:p>
            <a:r>
              <a:rPr lang="en-GB" dirty="0"/>
              <a:t>SVM Example 2 (8)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4E15F-B4F9-4AAA-BEF3-0CA032F5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828800"/>
            <a:ext cx="180975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E955BC-C982-4993-A41D-8E822522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212" y="2438401"/>
            <a:ext cx="29622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2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B8439C-8942-46FF-95E1-6E92E711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3DAB-9749-4021-A560-93ED1C0040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 Example 2 (9)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503C2-89C7-41EC-84D0-312356C2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9861"/>
            <a:ext cx="5562600" cy="39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3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E98030-B87E-4C76-98F0-BDB98873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Advantages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Accurate in high dimensional space.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Different kernel functions for different decision problem.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Memory efficient: Use of support vectors for deciding decision boundaries.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Disadvantages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Prone to over-fitting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No probability estimation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Efficient for average or small datasets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Bad performance if features &gt; samples.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6EC1-3639-4C51-A148-7541265FA3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78856"/>
            <a:ext cx="6646072" cy="363845"/>
          </a:xfrm>
        </p:spPr>
        <p:txBody>
          <a:bodyPr>
            <a:noAutofit/>
          </a:bodyPr>
          <a:lstStyle/>
          <a:p>
            <a:r>
              <a:rPr lang="en-GB" dirty="0"/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378925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89D50-D333-483E-871B-6C44CE60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discriminant function is linear if it can be written as,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8DB-CB09-4F70-BF3B-EEC7EDE2EE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15FAC-C086-4CF9-8825-2841AA89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82539"/>
            <a:ext cx="3308858" cy="1144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7F9B0D-F5D2-4031-B58A-8DB7648E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3017530"/>
            <a:ext cx="4402928" cy="32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8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72CF0-CDEF-491D-8819-606AC847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Chapter 8, Christopher M Bishop: Pattern Recognition &amp; Machine Leaning, 2006 Springer.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“Machine learning with Python course”, IBM.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https://www.csd.uwo.ca/~oveksler/Courses/CS434a_541a/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https://data-flair.training/blogs/svm-kernel-functions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http://axon.cs.byu.edu/Dan/678/miscellaneous/SVM.example.pdf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https://web.iitd.ac.in/~bspanda/KNN%20presentation.pdf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https://www.youtube.com/watch?v=Vk9lGGODaJA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https://www.youtube.com/watch?v=3EQw8awLQJ4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787B-3F7B-41BF-A990-2435CD7992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932178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7338E7-5D58-4D6D-845B-244E3E3C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40552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we see new sample close to sample </a:t>
            </a:r>
            <a:r>
              <a:rPr lang="en-GB" b="1" i="1" dirty="0" err="1"/>
              <a:t>i</a:t>
            </a:r>
            <a:r>
              <a:rPr lang="en-GB" dirty="0"/>
              <a:t>, it is likely</a:t>
            </a:r>
            <a:br>
              <a:rPr lang="en-GB" dirty="0"/>
            </a:br>
            <a:r>
              <a:rPr lang="en-GB" dirty="0"/>
              <a:t>to be on the wrong side of the hyperplane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Hyperplane as far as possible from any sample.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New samples close to the old samples will be</a:t>
            </a:r>
            <a:br>
              <a:rPr lang="en-GB" dirty="0"/>
            </a:br>
            <a:r>
              <a:rPr lang="en-GB" dirty="0"/>
              <a:t>classified correctly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C4C7-F896-40F4-A774-287F5F6FB5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28B5B-DE1F-4856-B977-D923079E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798332"/>
            <a:ext cx="3728821" cy="2747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DEDEA-00E6-494C-977F-105CCF9B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3742888"/>
            <a:ext cx="3582616" cy="27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19D94-C1BF-4AF0-BCFA-CA7E5F58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Idea of SVM </a:t>
            </a:r>
            <a:r>
              <a:rPr lang="en-GB" dirty="0"/>
              <a:t>=&gt; maximize distance to the closest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For the optimal hyperplane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Distance to the closest negative example = Distance to</a:t>
            </a:r>
            <a:br>
              <a:rPr lang="en-GB" dirty="0"/>
            </a:br>
            <a:r>
              <a:rPr lang="en-GB" dirty="0"/>
              <a:t>the closest positive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C876-0E2D-496F-A2CF-510DCE3CDB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E9778-1E0E-4D4E-B1A7-044BA1B7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7" y="1524000"/>
            <a:ext cx="7502126" cy="34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2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CA2B3D-A977-4900-9C05-19FF7C47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Maximize the </a:t>
            </a:r>
            <a:r>
              <a:rPr lang="en-GB" dirty="0">
                <a:solidFill>
                  <a:srgbClr val="FF0000"/>
                </a:solidFill>
              </a:rPr>
              <a:t>margin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Margin</a:t>
            </a:r>
            <a:r>
              <a:rPr lang="en-GB" b="1" i="1" dirty="0"/>
              <a:t> </a:t>
            </a:r>
            <a:r>
              <a:rPr lang="en-GB" dirty="0"/>
              <a:t>is twice the absolute value of distance </a:t>
            </a:r>
            <a:r>
              <a:rPr lang="en-GB" b="1" i="1" dirty="0"/>
              <a:t>b </a:t>
            </a:r>
            <a:r>
              <a:rPr lang="en-GB" dirty="0"/>
              <a:t>of</a:t>
            </a:r>
            <a:br>
              <a:rPr lang="en-GB" dirty="0"/>
            </a:br>
            <a:r>
              <a:rPr lang="en-GB" dirty="0"/>
              <a:t>the closest example to the separating hyperplane.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Support vectors </a:t>
            </a:r>
            <a:r>
              <a:rPr lang="en-GB" dirty="0"/>
              <a:t>are the samples closest to the separating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6C8B-3356-452F-A4B8-73E467DD00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SVM: Linearly Separable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96EA1-BCF3-46B2-A314-E81F1DE0B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371600"/>
            <a:ext cx="4086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AE300F-3186-46B9-95A6-090CCBFF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ED57-FFC7-4DEA-B1C3-1F01612F2E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SVM: Margin (1)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92129-E2FA-4985-ACF9-F98B2417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7" y="803192"/>
            <a:ext cx="8467945" cy="53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CCFF0-4102-4375-911D-5C8893B0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8A4A-EEB0-4B7D-8003-7357570EEB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SVM: Margin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A93FB-4FF4-4960-9B4E-8D57C963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789336"/>
            <a:ext cx="8112431" cy="57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6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5767A7-3075-42BE-9FD1-862BFA4D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Maximize margin,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subject to constraints,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Let,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 According to previous consideration,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23FB-05C0-4A31-A9FB-BD823F279F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SVM: Optimal Hyperplane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13368-E12A-4C32-9E40-A70BB455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89337"/>
            <a:ext cx="910467" cy="658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6C5D3-2ACE-4B58-88A6-B8157684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682955"/>
            <a:ext cx="4457700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9C37B1-5AC5-49A8-AEA5-E20C8DDD5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2514600"/>
            <a:ext cx="4556374" cy="738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3D794-F85A-4BA7-BCBE-8A406798B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674" y="4084493"/>
            <a:ext cx="45148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8396</TotalTime>
  <Words>891</Words>
  <Application>Microsoft Office PowerPoint</Application>
  <PresentationFormat>On-screen Show (4:3)</PresentationFormat>
  <Paragraphs>195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Raavi</vt:lpstr>
      <vt:lpstr>Office Theme</vt:lpstr>
      <vt:lpstr>Machine Learning  CS F464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1350</cp:revision>
  <dcterms:created xsi:type="dcterms:W3CDTF">2011-09-14T09:42:05Z</dcterms:created>
  <dcterms:modified xsi:type="dcterms:W3CDTF">2022-04-04T08:24:29Z</dcterms:modified>
</cp:coreProperties>
</file>