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313" r:id="rId3"/>
    <p:sldId id="1374" r:id="rId4"/>
    <p:sldId id="1375" r:id="rId5"/>
    <p:sldId id="1376" r:id="rId6"/>
    <p:sldId id="1377" r:id="rId7"/>
    <p:sldId id="1378" r:id="rId8"/>
    <p:sldId id="1379" r:id="rId9"/>
    <p:sldId id="1380" r:id="rId10"/>
    <p:sldId id="1381" r:id="rId11"/>
    <p:sldId id="1382" r:id="rId12"/>
    <p:sldId id="1383" r:id="rId13"/>
    <p:sldId id="1384" r:id="rId14"/>
    <p:sldId id="1385" r:id="rId15"/>
    <p:sldId id="1386" r:id="rId16"/>
    <p:sldId id="1352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162" autoAdjust="0"/>
  </p:normalViewPr>
  <p:slideViewPr>
    <p:cSldViewPr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9.36416" units="1/cm"/>
          <inkml:channelProperty channel="T" name="resolution" value="1" units="1/dev"/>
        </inkml:channelProperties>
      </inkml:inkSource>
      <inkml:timestamp xml:id="ts0" timeString="2022-05-23T10:29:15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5390 10099 0,'39'0'313,"-39"40"-282,40-40-15,-1 0 15,-39 39-31,0 1 47,0 0-31,0-1-1,0 1 1,0-1-16,-39 41 15,-40 38 1,-40 41 0,0-1-1,40-79 17,39 1-17,0-1 1,40-40-1,0 1 1,0 0 31,-39-40-47,39 39 16,0 1-1,0 0 16,0-1 16,0 1-15,0-1-32,39-39 15,1 40 1,-40 0-1,40-40-15,39 39 16,-40 1 0,1-40-1,0 39 1,-1 1 0,1-40-1,0 40 1,-1-40-1,1 39 1,-40 1 0,79-40 15,-79 39-15,40-39-1,-40 40 1,39 0-1,41-1 1,38 1 0,1 39-1,40-79 1,-40 0 0,0 0-1,39 0 1,80 0-1,-119 0 1,-40 0 0,-39 0 15,39 0-15,0 0-1,0 0 16,-39 0-15,0 0-16,78 0 16,-38 0-1,-41 0 1,80-79 0,-79 79-1,-1 0 1,1 0 15,-40-40-31,119-79 16,39-197 15,-78-41-15,39 40-1,-40 198 1,-79 40-1,0 40 1,0-41 0,0 1-1,0 0 17,-40 0-17,1 0 1,-41-1-1,41 1 17,-1 40-17,0-1-15,1 0 16,-40 40 0,39-39-1,0-1 1,-39 40-1,0-39 1,-199-41 0,120 80-1,-40 0 1,0 0 0,39 0-1,120 0 1,-41 0-1,41 0 17,-41 0-17,41 0 1,-40 0 0,39 0-1,-39 0 1,39 0-1,0 0 1,-39 0 0,40 0-1,-1 0 17,0 0-1,1 0-16,-1 0 1,40 40 0,-40 0-1,1-1 17,-1-39-17,1 40 1,-1-1-1,40 1 1,0 0 0,-40-40-1,40 39 1,0 1 15,0-1 16,0 1-16,0 0-15,0-1 15,0 1 16,0-1-16</inkml:trace>
  <inkml:trace contextRef="#ctx0" brushRef="#br0" timeOffset="6629.486">9907 9703 0</inkml:trace>
  <inkml:trace contextRef="#ctx0" brushRef="#br0" timeOffset="9817.672">14266 10218 0</inkml:trace>
  <inkml:trace contextRef="#ctx0" brushRef="#br0" timeOffset="11085.17">7767 5941 0</inkml:trace>
  <inkml:trace contextRef="#ctx0" brushRef="#br0" timeOffset="114155.719">7054 11763 0,'39'39'343,"1"-39"-327,0 40-16,39-40 16,0 0-1,-39 39 1,39-39-1,0 0 1,1 40 0,-1-40-1,0 0 1,-39 0 0,39 0-1,-39 0 1,-1 0 15,1 0-15,-1 0-1,1 0 1,0 0 15,-1 0 0,1 0-15,0 0 15,-1 0 47,1 0 79,-1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5-24T07:30:37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4993 11129 0,'0'39'235,"-39"41"-235,-1 118 0,-39-79 15,0-40 1,-1 79-16,1 1 16,39-41-16,1 41 15,-80-40 1,119-80 15,0 40-15,0-39-1,0 39 1,0-39 0,0-1-1,0 41 1,79 38-1,0-38 1,120 118 0,38-119-1,160 40 1,38 0 0,199-119-1,-237 0 16,-1-40-15,40 0 0,119 1-1,-278-1 1,-39 40 0,-119 0-16,-1 0 15,358-39 1,-238 39-1,-1 0 1,1-40 0,-119 0-1,79 40 1,-79 0 0,0-79-1,0 40 1,79-41 15,0 1-15,0-40-1,-39 40 1,-40 0 0,-40 39-1,-40 40 1,1-39-1,39-1 17,-39 0-17,0 40 1,39-39 0,-79-1 15,39 40-31,-39-39 15,0-1 1,80 40 0,-41-40-1,1-39 1,0 40 0,39-41-1,-79 41 1,79-1-1,-79 1-15,79-159 16,-39-40 0,79 0-1,-119 1 1,0-80 0,0 119-1,0 39 16,-79 1-15,39 118 0,0-39-1,1 0 1,-80 0 0,-79 0-1,0-40 1,-119 79-1,39 40 1,80 0 0,40 0-1,-41 0 1,-157 0 0,-40 0-1,118 0 16,40 0-15,-39 0 0,119 40-1,-1-1 1,-39 41 0,-119 38-1,158-78 1,-78 39-1,157 0 1,-38-39-16,38 0 16,-78-1-1,79 40 1,39-39 0,-198 39 15,40 40-16,40 0 1,-120-40 0,-39 40-1,238-40 1,0 0 0,39-79-1,-39 40 1,39-40-1,-39 39 1,39 1 0,-39-40-1,79 40 1,-40-40 0,-39 39 15,40-39 0,-1 0-15,0 0-16,1 40 15,-1-40 1,0 0 0,1 0-1,-1 0 1,-39 0-1,39 0 17,1 0-1,-1 0 16,0 0-32,1 0 17,-1 0-17,1 0 1,-1 0 0,40 40 30,-40-40 17,40-40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nr.edu/~bebis/CS479/Lectures" TargetMode="External"/><Relationship Id="rId2" Type="http://schemas.openxmlformats.org/officeDocument/2006/relationships/hyperlink" Target="http://www.facweb.iitkgp.ac.in/~sudeshna/courses/ml0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edar.buffalo.edu/~srihari/CSE57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03B44-276C-4F75-896B-7F97B469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1259-BB32-4C7A-9C2D-6582BFE7E7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Optimal Function for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F8C35-E81D-4DA0-8736-FCDDBC23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823973"/>
            <a:ext cx="8692795" cy="52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8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9891A-EA8B-40A2-B6AC-F2A3A459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79D6-78F3-4252-A86A-C1405CDF64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858000" cy="363845"/>
          </a:xfrm>
        </p:spPr>
        <p:txBody>
          <a:bodyPr>
            <a:noAutofit/>
          </a:bodyPr>
          <a:lstStyle/>
          <a:p>
            <a:r>
              <a:rPr lang="en-GB" dirty="0"/>
              <a:t>Perfect Knowledge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6949C-1B1C-41D6-A76E-BE5D9E763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7"/>
            <a:ext cx="8667814" cy="49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D70248-9089-46DC-B6C4-128AA377D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DF89-EFEB-45B6-8013-666612B712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Q-function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89FB9-2D18-4D93-92F4-E06599CA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" y="754701"/>
            <a:ext cx="9059193" cy="57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FD36ED-8931-44CA-BFE1-85B74DE9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756F-C3DA-457F-88C4-7E9691E92E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9747" y="169555"/>
            <a:ext cx="7027072" cy="363845"/>
          </a:xfrm>
        </p:spPr>
        <p:txBody>
          <a:bodyPr>
            <a:noAutofit/>
          </a:bodyPr>
          <a:lstStyle/>
          <a:p>
            <a:r>
              <a:rPr lang="en-GB" sz="3200" dirty="0"/>
              <a:t>Example of </a:t>
            </a:r>
            <a:r>
              <a:rPr lang="en-GB" sz="3200" i="1" dirty="0"/>
              <a:t>Q</a:t>
            </a:r>
            <a:r>
              <a:rPr lang="en-GB" sz="3200" dirty="0"/>
              <a:t>-function and </a:t>
            </a:r>
            <a:r>
              <a:rPr lang="en-GB" sz="3200" i="1" dirty="0"/>
              <a:t>Q</a:t>
            </a:r>
            <a:r>
              <a:rPr lang="en-GB" sz="3200" dirty="0"/>
              <a:t>-learning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17B0-D80E-4847-983B-77D1FA8D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7"/>
            <a:ext cx="8835143" cy="57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6AA6DC-C975-468A-ABA3-79FFEA24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5197-29BF-4F37-91A5-C49475D197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Q-learning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8D243-7311-435E-89C0-9F01CE34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789337"/>
            <a:ext cx="9064305" cy="48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9882CE-9A21-4115-929A-892BC444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ED6A-9BAC-4CB2-9A65-1DFEFB312F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Q-Learning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4FE8-79CF-4E92-948F-50C26DA8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5" y="789336"/>
            <a:ext cx="8544145" cy="574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5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BEB4-7F5D-4D29-9C48-8CC60130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9, Christopher M. </a:t>
            </a:r>
            <a:r>
              <a:rPr lang="en-GB" dirty="0" err="1"/>
              <a:t>Bhisop</a:t>
            </a:r>
            <a:r>
              <a:rPr lang="en-GB" dirty="0"/>
              <a:t>, Pattern Recognition &amp; Machine Learning, Springer, 2006.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6 and 14, </a:t>
            </a:r>
            <a:r>
              <a:rPr lang="en-GB" dirty="0" err="1"/>
              <a:t>Marsland</a:t>
            </a:r>
            <a:r>
              <a:rPr lang="en-GB" dirty="0"/>
              <a:t> Stephen, Machine Learning – An Algorithmic Perspective, 2e, CRC Press,2015.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6 and 7, </a:t>
            </a:r>
            <a:r>
              <a:rPr lang="en-GB" dirty="0" err="1"/>
              <a:t>Alpaydin</a:t>
            </a:r>
            <a:r>
              <a:rPr lang="en-GB" dirty="0"/>
              <a:t> </a:t>
            </a:r>
            <a:r>
              <a:rPr lang="en-GB" dirty="0" err="1"/>
              <a:t>Ethem</a:t>
            </a:r>
            <a:r>
              <a:rPr lang="en-GB" dirty="0"/>
              <a:t>. Introduction to Machine Learning, 3e, PHI, 2014.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http://www.facweb.iitkgp.ac.in/~sudeshna/courses/ml08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https://www.cse.unr.edu/~bebis/CS479/Lectures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Machine Learning Lectures by Prof. Andrew NG at Stanford University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13, Tom M. Mitchell, Machine Learning, The McGraw-Hill Companies, 1st edition 2013.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https://cedar.buffalo.edu/~srihari/CSE574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https://towardsdatascience.com/introduction-to-reinforcement-learning-markov-decision-process-44c533ebf8da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108B-1591-44EE-9C82-4059368EB6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27053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Reinforcement Learning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Markov Decision Process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Q-Learning Algorithm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F7B2C6-AFF1-4D00-83E3-183B0CD4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4191000" cy="570788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Describes a class of problems where an </a:t>
            </a:r>
            <a:r>
              <a:rPr lang="en-GB" sz="2400" dirty="0">
                <a:solidFill>
                  <a:srgbClr val="FF0000"/>
                </a:solidFill>
              </a:rPr>
              <a:t>agent operates in an environment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must learn to operate using feedback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 RL problems there is a learner and a decision maker called </a:t>
            </a:r>
            <a:r>
              <a:rPr lang="en-GB" sz="2400" b="1" dirty="0">
                <a:solidFill>
                  <a:srgbClr val="FF0000"/>
                </a:solidFill>
              </a:rPr>
              <a:t>agent</a:t>
            </a:r>
            <a:r>
              <a:rPr lang="en-GB" sz="2400" dirty="0">
                <a:solidFill>
                  <a:srgbClr val="FF0000"/>
                </a:solidFill>
              </a:rPr>
              <a:t> </a:t>
            </a:r>
            <a:r>
              <a:rPr lang="en-GB" sz="2400" dirty="0"/>
              <a:t>and the surrounding with which it interacts is called </a:t>
            </a:r>
            <a:r>
              <a:rPr lang="en-GB" sz="2400" b="1" dirty="0">
                <a:solidFill>
                  <a:srgbClr val="FF0000"/>
                </a:solidFill>
              </a:rPr>
              <a:t>environment</a:t>
            </a:r>
            <a:r>
              <a:rPr lang="en-GB" sz="2400" dirty="0"/>
              <a:t>. The environment, in return, provides </a:t>
            </a:r>
            <a:r>
              <a:rPr lang="en-GB" sz="2400" b="1" dirty="0">
                <a:solidFill>
                  <a:srgbClr val="FF0000"/>
                </a:solidFill>
              </a:rPr>
              <a:t>rewards</a:t>
            </a:r>
            <a:r>
              <a:rPr lang="en-GB" sz="2400" dirty="0"/>
              <a:t> and a </a:t>
            </a:r>
            <a:r>
              <a:rPr lang="en-GB" sz="2400" b="1" dirty="0">
                <a:solidFill>
                  <a:srgbClr val="FF0000"/>
                </a:solidFill>
              </a:rPr>
              <a:t>new state</a:t>
            </a:r>
            <a:r>
              <a:rPr lang="en-GB" sz="2400" dirty="0"/>
              <a:t> based on the actions of the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0AC8-25A2-4999-8DDB-20C160D83D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Reinforcement  Learning</a:t>
            </a:r>
          </a:p>
        </p:txBody>
      </p:sp>
      <p:pic>
        <p:nvPicPr>
          <p:cNvPr id="2050" name="Picture 2" descr="https://miro.medium.com/max/770/1*ywOrdJAHgSL5RP-AuxsfJQ.png">
            <a:extLst>
              <a:ext uri="{FF2B5EF4-FFF2-40B4-BE49-F238E27FC236}">
                <a16:creationId xmlns:a16="http://schemas.microsoft.com/office/drawing/2014/main" id="{05FF8B82-3A08-4611-93AB-F4C139248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15066" r="19870"/>
          <a:stretch/>
        </p:blipFill>
        <p:spPr bwMode="auto">
          <a:xfrm>
            <a:off x="4572000" y="1774763"/>
            <a:ext cx="4387781" cy="166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32E37-58FB-4DCF-9243-B018FD14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3810000"/>
            <a:ext cx="5038725" cy="706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6E139-0877-492F-B276-39586FD41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88" y="4891066"/>
            <a:ext cx="5038725" cy="10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81BB16-F590-48B5-BDDA-731AD584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RL problems are described using MDP.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MDP is defined as,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AB7F-82A9-42D3-AA54-C8CDC52DAB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798472" cy="363845"/>
          </a:xfrm>
        </p:spPr>
        <p:txBody>
          <a:bodyPr>
            <a:noAutofit/>
          </a:bodyPr>
          <a:lstStyle/>
          <a:p>
            <a:r>
              <a:rPr lang="en-GB" dirty="0"/>
              <a:t>Markov Decision Process (MDP)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4445-7FA3-411E-9580-20EFFF2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0" y="1838291"/>
            <a:ext cx="8848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3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B9418-CF43-4E86-BE43-227B1AE3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cumulative reward (discounted) or long term reward is defined as,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A policy is a simple function, that defines a probability distribution over Actions (a∈ A) for each state (s ∈ S). If an agent at time t follows a policy π then π(</a:t>
            </a:r>
            <a:r>
              <a:rPr lang="en-GB" dirty="0" err="1"/>
              <a:t>a|s</a:t>
            </a:r>
            <a:r>
              <a:rPr lang="en-GB" dirty="0"/>
              <a:t>) is the probability that agent with taking action (a) at particular time step (t).</a:t>
            </a:r>
          </a:p>
          <a:p>
            <a:pPr marL="400050" lvl="1" indent="0" algn="just">
              <a:buNone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948A-8059-4973-8C8A-93A6CC1D8A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6460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Markov Decision Process (MDP)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FE0BD-6E4C-454D-BF9F-075436FF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6" t="11765"/>
          <a:stretch/>
        </p:blipFill>
        <p:spPr>
          <a:xfrm>
            <a:off x="2667000" y="1752600"/>
            <a:ext cx="2809875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8C4128-3BBB-4B7B-A3E9-AE3BAB76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257800"/>
            <a:ext cx="507350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9B19E-0463-4799-ADF2-DFA4D3C2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value of state s, when agent is following a policy π which is denoted by v</a:t>
            </a:r>
            <a:r>
              <a:rPr lang="en-GB" baseline="-25000" dirty="0"/>
              <a:t>π</a:t>
            </a:r>
            <a:r>
              <a:rPr lang="en-GB" dirty="0"/>
              <a:t>(s) is the expected return starting from s and following a policy π for the next states, until we reach the terminal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above function is called as state-value function.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2D3F-2187-46AE-AC46-9E8592C7A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798472" cy="363845"/>
          </a:xfrm>
        </p:spPr>
        <p:txBody>
          <a:bodyPr>
            <a:noAutofit/>
          </a:bodyPr>
          <a:lstStyle/>
          <a:p>
            <a:r>
              <a:rPr lang="en-GB" dirty="0"/>
              <a:t>Markov Decision Process (MDP)</a:t>
            </a:r>
          </a:p>
        </p:txBody>
      </p:sp>
      <p:pic>
        <p:nvPicPr>
          <p:cNvPr id="3074" name="Picture 2" descr="https://miro.medium.com/max/796/1*7Kjo-ibNy_jDX2hvnLnROA.png">
            <a:extLst>
              <a:ext uri="{FF2B5EF4-FFF2-40B4-BE49-F238E27FC236}">
                <a16:creationId xmlns:a16="http://schemas.microsoft.com/office/drawing/2014/main" id="{245F35C9-926A-427D-BC24-E920747EA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r="13818" b="13218"/>
          <a:stretch/>
        </p:blipFill>
        <p:spPr bwMode="auto">
          <a:xfrm>
            <a:off x="831891" y="2771742"/>
            <a:ext cx="748021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A18D-6C61-4476-B68B-8A0DBD834A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4098" name="Picture 2" descr="https://miro.medium.com/max/800/1*p5KQnP1rwTcXFooMF0n-TA.png">
            <a:extLst>
              <a:ext uri="{FF2B5EF4-FFF2-40B4-BE49-F238E27FC236}">
                <a16:creationId xmlns:a16="http://schemas.microsoft.com/office/drawing/2014/main" id="{05EE5111-CCA6-487C-878F-7E5FF0AC0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2220"/>
            <a:ext cx="5562600" cy="47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88EEA0-D1C4-4617-AB83-B04F72B7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89337"/>
            <a:ext cx="3657600" cy="57078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Suppose our start state is Class 2, and we move from Class 2 -&gt; Class 3 -&gt; Pass -&gt; Sleep.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Consider </a:t>
            </a:r>
            <a:r>
              <a:rPr lang="el-GR" sz="2400" dirty="0">
                <a:cs typeface="Raavi" panose="020B0502040204020203" pitchFamily="34" charset="0"/>
              </a:rPr>
              <a:t>γ</a:t>
            </a:r>
            <a:r>
              <a:rPr lang="en-GB" sz="2400" dirty="0">
                <a:cs typeface="Raavi" panose="020B0502040204020203" pitchFamily="34" charset="0"/>
              </a:rPr>
              <a:t> = 0.5.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Expected rewards w.r.t to current state and given policy are,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i="1" dirty="0"/>
              <a:t>G</a:t>
            </a:r>
            <a:r>
              <a:rPr lang="en-GB" sz="2400" i="1" baseline="-25000" dirty="0"/>
              <a:t>t</a:t>
            </a:r>
            <a:r>
              <a:rPr lang="en-GB" sz="2400" i="1" dirty="0"/>
              <a:t> = -2 + (-2 * 0.5) + 10 * 0.25 + 0 = -0.5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324C72-8E62-4694-8198-44DAFD01C9E1}"/>
                  </a:ext>
                </a:extLst>
              </p14:cNvPr>
              <p14:cNvContentPartPr/>
              <p14:nvPr/>
            </p14:nvContentPartPr>
            <p14:xfrm>
              <a:off x="1783440" y="2138760"/>
              <a:ext cx="3352680" cy="222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324C72-8E62-4694-8198-44DAFD01C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4080" y="2129400"/>
                <a:ext cx="3371400" cy="22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7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FDB51A-D461-4917-9197-A35DB258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 an agent learning task, the task of agent is to learn a policy π which maximizes v</a:t>
            </a:r>
            <a:r>
              <a:rPr lang="en-GB" baseline="-25000" dirty="0"/>
              <a:t>π</a:t>
            </a:r>
            <a:r>
              <a:rPr lang="en-GB" dirty="0"/>
              <a:t>(s) for all state s. Hence, optimal policy is defined as,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Here, we can also define state-action function,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It tells us the value of performing a certain action(a) in a state(s) with a policy π. 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A31E-BC6D-4CC5-877F-C287D165F5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6460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Markov Decision Process (MDP)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3D71E-DB67-448E-A3E2-22B69273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419600" cy="666750"/>
          </a:xfrm>
          <a:prstGeom prst="rect">
            <a:avLst/>
          </a:prstGeom>
        </p:spPr>
      </p:pic>
      <p:pic>
        <p:nvPicPr>
          <p:cNvPr id="5122" name="Picture 2" descr="https://miro.medium.com/max/998/1*fQvu_boVoGefGGwqFEFE0g.png">
            <a:extLst>
              <a:ext uri="{FF2B5EF4-FFF2-40B4-BE49-F238E27FC236}">
                <a16:creationId xmlns:a16="http://schemas.microsoft.com/office/drawing/2014/main" id="{732FA7DC-1659-4433-BD11-0F59E943A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457" r="11667" b="22957"/>
          <a:stretch/>
        </p:blipFill>
        <p:spPr bwMode="auto">
          <a:xfrm>
            <a:off x="447732" y="3810000"/>
            <a:ext cx="838453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A53AA2-FC1E-417D-8E11-7CCDD3F604F0}"/>
                  </a:ext>
                </a:extLst>
              </p14:cNvPr>
              <p14:cNvContentPartPr/>
              <p14:nvPr/>
            </p14:nvContentPartPr>
            <p14:xfrm>
              <a:off x="1583640" y="3493080"/>
              <a:ext cx="3010320" cy="135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A53AA2-FC1E-417D-8E11-7CCDD3F604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4280" y="3483720"/>
                <a:ext cx="3029040" cy="13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156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EF6484-11D9-419E-88B7-541752D8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7386-92E2-45D7-825A-17A9CE9FA6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Q-learning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41E6C-1EA3-40A3-A181-5FB9B29B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9" y="810119"/>
            <a:ext cx="8828449" cy="55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11012</TotalTime>
  <Words>556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Raavi</vt:lpstr>
      <vt:lpstr>Office Theme</vt:lpstr>
      <vt:lpstr>Machine Learning  CS F464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1736</cp:revision>
  <dcterms:created xsi:type="dcterms:W3CDTF">2011-09-14T09:42:05Z</dcterms:created>
  <dcterms:modified xsi:type="dcterms:W3CDTF">2022-12-19T07:00:54Z</dcterms:modified>
</cp:coreProperties>
</file>