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emf" ContentType="image/x-e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31"/>
  </p:notesMasterIdLst>
  <p:sldIdLst>
    <p:sldId id="260" r:id="rId2"/>
    <p:sldId id="313" r:id="rId3"/>
    <p:sldId id="1297" r:id="rId4"/>
    <p:sldId id="1298" r:id="rId5"/>
    <p:sldId id="1299" r:id="rId6"/>
    <p:sldId id="277" r:id="rId7"/>
    <p:sldId id="1323" r:id="rId8"/>
    <p:sldId id="270" r:id="rId9"/>
    <p:sldId id="271" r:id="rId10"/>
    <p:sldId id="272" r:id="rId11"/>
    <p:sldId id="273" r:id="rId12"/>
    <p:sldId id="278" r:id="rId13"/>
    <p:sldId id="1325" r:id="rId14"/>
    <p:sldId id="1326" r:id="rId15"/>
    <p:sldId id="279" r:id="rId16"/>
    <p:sldId id="280" r:id="rId17"/>
    <p:sldId id="1324" r:id="rId18"/>
    <p:sldId id="1327" r:id="rId19"/>
    <p:sldId id="1328" r:id="rId20"/>
    <p:sldId id="1329" r:id="rId21"/>
    <p:sldId id="1330" r:id="rId22"/>
    <p:sldId id="1331" r:id="rId23"/>
    <p:sldId id="1332" r:id="rId24"/>
    <p:sldId id="1333" r:id="rId25"/>
    <p:sldId id="1334" r:id="rId26"/>
    <p:sldId id="1335" r:id="rId27"/>
    <p:sldId id="1336" r:id="rId28"/>
    <p:sldId id="1352" r:id="rId29"/>
    <p:sldId id="257" r:id="rId3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114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20"/>
    <p:restoredTop sz="84162" autoAdjust="0"/>
  </p:normalViewPr>
  <p:slideViewPr>
    <p:cSldViewPr>
      <p:cViewPr varScale="1">
        <p:scale>
          <a:sx n="69" d="100"/>
          <a:sy n="69" d="100"/>
        </p:scale>
        <p:origin x="1332" y="66"/>
      </p:cViewPr>
      <p:guideLst>
        <p:guide orient="horz" pos="2160"/>
        <p:guide pos="2880"/>
      </p:guideLst>
    </p:cSldViewPr>
  </p:slideViewPr>
  <p:notesTextViewPr>
    <p:cViewPr>
      <p:scale>
        <a:sx n="100" d="100"/>
        <a:sy n="100" d="100"/>
      </p:scale>
      <p:origin x="0" y="0"/>
    </p:cViewPr>
  </p:notesTextViewPr>
  <p:sorterViewPr>
    <p:cViewPr>
      <p:scale>
        <a:sx n="66" d="100"/>
        <a:sy n="66" d="100"/>
      </p:scale>
      <p:origin x="0" y="-96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6.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055D780-9A2E-4B0A-9BC0-EB98530F16B7}" type="datetimeFigureOut">
              <a:rPr lang="en-US" smtClean="0"/>
              <a:t>4/25/2022</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9FC6D650-78DF-4806-9D67-9002F9D556AA}" type="slidenum">
              <a:rPr lang="en-US" smtClean="0"/>
              <a:t>‹#›</a:t>
            </a:fld>
            <a:endParaRPr lang="en-US"/>
          </a:p>
        </p:txBody>
      </p:sp>
    </p:spTree>
    <p:extLst>
      <p:ext uri="{BB962C8B-B14F-4D97-AF65-F5344CB8AC3E}">
        <p14:creationId xmlns:p14="http://schemas.microsoft.com/office/powerpoint/2010/main" val="154466787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blipFill>
          <a:blip r:embed="rId2" cstate="print"/>
          <a:stretch>
            <a:fillRect/>
          </a:stretch>
        </a:blipFill>
        <a:effectLst/>
      </p:bgPr>
    </p:bg>
    <p:spTree>
      <p:nvGrpSpPr>
        <p:cNvPr id="1" name=""/>
        <p:cNvGrpSpPr/>
        <p:nvPr/>
      </p:nvGrpSpPr>
      <p:grpSpPr>
        <a:xfrm>
          <a:off x="0" y="0"/>
          <a:ext cx="0" cy="0"/>
          <a:chOff x="0" y="0"/>
          <a:chExt cx="0" cy="0"/>
        </a:xfrm>
      </p:grpSpPr>
      <p:sp>
        <p:nvSpPr>
          <p:cNvPr id="7" name="Rectangle 6"/>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nchorCtr="0"/>
          <a:lstStyle/>
          <a:p>
            <a:pPr algn="l"/>
            <a:endParaRPr lang="en-US" dirty="0">
              <a:latin typeface="Arial" pitchFamily="34" charset="0"/>
              <a:cs typeface="Arial" pitchFamily="34" charset="0"/>
            </a:endParaRPr>
          </a:p>
        </p:txBody>
      </p:sp>
      <p:sp>
        <p:nvSpPr>
          <p:cNvPr id="22" name="Rectangle 21"/>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4" name="Rectangle 23"/>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26" name="Picture 25"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30" name="TextBox 29"/>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31" name="TextBox 30"/>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
        <p:nvSpPr>
          <p:cNvPr id="11" name="Title 1"/>
          <p:cNvSpPr>
            <a:spLocks noGrp="1"/>
          </p:cNvSpPr>
          <p:nvPr userDrawn="1">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Vertical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99378"/>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5" name="Group 24"/>
          <p:cNvGrpSpPr/>
          <p:nvPr userDrawn="1"/>
        </p:nvGrpSpPr>
        <p:grpSpPr>
          <a:xfrm>
            <a:off x="2133600" y="6553200"/>
            <a:ext cx="7010400" cy="45719"/>
            <a:chOff x="1905000" y="6553200"/>
            <a:chExt cx="7010400" cy="45719"/>
          </a:xfrm>
        </p:grpSpPr>
        <p:sp>
          <p:nvSpPr>
            <p:cNvPr id="26" name="Rectangle 25"/>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7" name="Rectangle 26"/>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8" name="Rectangle 27"/>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9" name="Picture 28"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4" name="TextBox 3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Vertical Title and Text">
    <p:spTree>
      <p:nvGrpSpPr>
        <p:cNvPr id="1" name=""/>
        <p:cNvGrpSpPr/>
        <p:nvPr/>
      </p:nvGrpSpPr>
      <p:grpSpPr>
        <a:xfrm>
          <a:off x="0" y="0"/>
          <a:ext cx="0" cy="0"/>
          <a:chOff x="0" y="0"/>
          <a:chExt cx="0" cy="0"/>
        </a:xfrm>
      </p:grpSpPr>
      <p:sp>
        <p:nvSpPr>
          <p:cNvPr id="3" name="Vertical Text Placeholder 2"/>
          <p:cNvSpPr>
            <a:spLocks noGrp="1"/>
          </p:cNvSpPr>
          <p:nvPr>
            <p:ph type="body" orient="vert" idx="1"/>
          </p:nvPr>
        </p:nvSpPr>
        <p:spPr>
          <a:xfrm>
            <a:off x="1219200" y="381000"/>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Content Placeholder 18"/>
          <p:cNvSpPr>
            <a:spLocks noGrp="1"/>
          </p:cNvSpPr>
          <p:nvPr>
            <p:ph sz="quarter" idx="10" hasCustomPrompt="1"/>
          </p:nvPr>
        </p:nvSpPr>
        <p:spPr>
          <a:xfrm rot="5400000">
            <a:off x="5410200" y="2743200"/>
            <a:ext cx="5867400" cy="1143000"/>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8" name="Group 7"/>
          <p:cNvGrpSpPr/>
          <p:nvPr userDrawn="1"/>
        </p:nvGrpSpPr>
        <p:grpSpPr>
          <a:xfrm rot="5400000">
            <a:off x="5356859" y="2567941"/>
            <a:ext cx="5181600" cy="45719"/>
            <a:chOff x="1905000" y="6553200"/>
            <a:chExt cx="7010400" cy="45719"/>
          </a:xfrm>
        </p:grpSpPr>
        <p:sp>
          <p:nvSpPr>
            <p:cNvPr id="9" name="Rectangle 8"/>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0" name="Rectangle 9"/>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7" name="Picture 16" descr="Picture 7.png"/>
          <p:cNvPicPr>
            <a:picLocks noChangeAspect="1"/>
          </p:cNvPicPr>
          <p:nvPr userDrawn="1"/>
        </p:nvPicPr>
        <p:blipFill>
          <a:blip r:embed="rId2" cstate="print"/>
          <a:srcRect l="1923" b="5336"/>
          <a:stretch>
            <a:fillRect/>
          </a:stretch>
        </p:blipFill>
        <p:spPr>
          <a:xfrm rot="5400000">
            <a:off x="-758715" y="1131248"/>
            <a:ext cx="2193193" cy="692697"/>
          </a:xfrm>
          <a:prstGeom prst="rect">
            <a:avLst/>
          </a:prstGeom>
        </p:spPr>
      </p:pic>
      <p:sp>
        <p:nvSpPr>
          <p:cNvPr id="18" name="TextBox 17"/>
          <p:cNvSpPr txBox="1"/>
          <p:nvPr userDrawn="1"/>
        </p:nvSpPr>
        <p:spPr>
          <a:xfrm rot="5400000">
            <a:off x="-2794428" y="3808884"/>
            <a:ext cx="5867400" cy="230832"/>
          </a:xfrm>
          <a:prstGeom prst="rect">
            <a:avLst/>
          </a:prstGeom>
          <a:noFill/>
        </p:spPr>
        <p:txBody>
          <a:bodyPr wrap="square" rtlCol="0">
            <a:spAutoFit/>
          </a:bodyPr>
          <a:lstStyle/>
          <a:p>
            <a:pPr algn="r"/>
            <a:r>
              <a:rPr lang="en-US" sz="900" b="1" dirty="0">
                <a:solidFill>
                  <a:srgbClr val="101141"/>
                </a:solidFill>
                <a:latin typeface="Arial"/>
                <a:cs typeface="Arial"/>
              </a:rPr>
              <a:t>BITS </a:t>
            </a:r>
            <a:r>
              <a:rPr lang="en-US" sz="900" dirty="0">
                <a:solidFill>
                  <a:srgbClr val="101141"/>
                </a:solidFill>
                <a:latin typeface="Arial"/>
                <a:cs typeface="Arial"/>
              </a:rPr>
              <a:t>Pilani, Dubai</a:t>
            </a:r>
            <a:r>
              <a:rPr lang="en-US" sz="900" baseline="0" dirty="0">
                <a:solidFill>
                  <a:srgbClr val="101141"/>
                </a:solidFill>
                <a:latin typeface="Arial"/>
                <a:cs typeface="Arial"/>
              </a:rPr>
              <a:t> </a:t>
            </a:r>
            <a:r>
              <a:rPr lang="en-US" sz="900" dirty="0">
                <a:solidFill>
                  <a:srgbClr val="101141"/>
                </a:solidFill>
                <a:latin typeface="Arial"/>
                <a:cs typeface="Arial"/>
              </a:rPr>
              <a:t>Campus</a:t>
            </a: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quarter" idx="2"/>
          </p:nvPr>
        </p:nvSpPr>
        <p:spPr>
          <a:xfrm>
            <a:off x="4648200" y="1719263"/>
            <a:ext cx="4038600" cy="21288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Content Placeholder 4"/>
          <p:cNvSpPr>
            <a:spLocks noGrp="1"/>
          </p:cNvSpPr>
          <p:nvPr>
            <p:ph sz="quarter" idx="3"/>
          </p:nvPr>
        </p:nvSpPr>
        <p:spPr>
          <a:xfrm>
            <a:off x="4648200" y="4000500"/>
            <a:ext cx="4038600" cy="21304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Rectangle 5">
            <a:extLst>
              <a:ext uri="{FF2B5EF4-FFF2-40B4-BE49-F238E27FC236}">
                <a16:creationId xmlns:a16="http://schemas.microsoft.com/office/drawing/2014/main" id="{0BE37886-1603-46D2-AE6E-FAB30F435E8C}"/>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7" name="Rectangle 6">
            <a:extLst>
              <a:ext uri="{FF2B5EF4-FFF2-40B4-BE49-F238E27FC236}">
                <a16:creationId xmlns:a16="http://schemas.microsoft.com/office/drawing/2014/main" id="{95730B79-A6F4-40AC-BA94-E52F0B21B805}"/>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8" name="Rectangle 7">
            <a:extLst>
              <a:ext uri="{FF2B5EF4-FFF2-40B4-BE49-F238E27FC236}">
                <a16:creationId xmlns:a16="http://schemas.microsoft.com/office/drawing/2014/main" id="{B2B857FC-3C3A-4E0F-B392-32DA5857C92D}"/>
              </a:ext>
            </a:extLst>
          </p:cNvPr>
          <p:cNvSpPr>
            <a:spLocks noGrp="1" noChangeArrowheads="1"/>
          </p:cNvSpPr>
          <p:nvPr>
            <p:ph type="sldNum" sz="quarter" idx="12"/>
          </p:nvPr>
        </p:nvSpPr>
        <p:spPr>
          <a:ln/>
        </p:spPr>
        <p:txBody>
          <a:bodyPr/>
          <a:lstStyle>
            <a:lvl1pPr>
              <a:defRPr/>
            </a:lvl1pPr>
          </a:lstStyle>
          <a:p>
            <a:fld id="{AB406384-7F43-41F4-97FD-9636CCBEF281}" type="slidenum">
              <a:rPr lang="en-US" altLang="en-US"/>
              <a:pPr/>
              <a:t>‹#›</a:t>
            </a:fld>
            <a:endParaRPr lang="en-US" altLang="en-US"/>
          </a:p>
        </p:txBody>
      </p:sp>
    </p:spTree>
    <p:extLst>
      <p:ext uri="{BB962C8B-B14F-4D97-AF65-F5344CB8AC3E}">
        <p14:creationId xmlns:p14="http://schemas.microsoft.com/office/powerpoint/2010/main" val="126446365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Obj">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122238"/>
            <a:ext cx="7543800" cy="1295400"/>
          </a:xfrm>
        </p:spPr>
        <p:txBody>
          <a:bodyPr/>
          <a:lstStyle/>
          <a:p>
            <a:r>
              <a:rPr lang="en-US"/>
              <a:t>Click to edit Master title style</a:t>
            </a:r>
            <a:endParaRPr lang="en-SG"/>
          </a:p>
        </p:txBody>
      </p:sp>
      <p:sp>
        <p:nvSpPr>
          <p:cNvPr id="3" name="Text Placeholder 2"/>
          <p:cNvSpPr>
            <a:spLocks noGrp="1"/>
          </p:cNvSpPr>
          <p:nvPr>
            <p:ph type="body" sz="half" idx="1"/>
          </p:nvPr>
        </p:nvSpPr>
        <p:spPr>
          <a:xfrm>
            <a:off x="457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Content Placeholder 3"/>
          <p:cNvSpPr>
            <a:spLocks noGrp="1"/>
          </p:cNvSpPr>
          <p:nvPr>
            <p:ph sz="half" idx="2"/>
          </p:nvPr>
        </p:nvSpPr>
        <p:spPr>
          <a:xfrm>
            <a:off x="4648200" y="1719263"/>
            <a:ext cx="4038600" cy="44116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5" name="Rectangle 5">
            <a:extLst>
              <a:ext uri="{FF2B5EF4-FFF2-40B4-BE49-F238E27FC236}">
                <a16:creationId xmlns:a16="http://schemas.microsoft.com/office/drawing/2014/main" id="{91FC2965-F357-4B77-B8A1-385936032B81}"/>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6" name="Rectangle 6">
            <a:extLst>
              <a:ext uri="{FF2B5EF4-FFF2-40B4-BE49-F238E27FC236}">
                <a16:creationId xmlns:a16="http://schemas.microsoft.com/office/drawing/2014/main" id="{0216DD9C-0F82-4919-8343-FE25640CA6AD}"/>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7" name="Rectangle 7">
            <a:extLst>
              <a:ext uri="{FF2B5EF4-FFF2-40B4-BE49-F238E27FC236}">
                <a16:creationId xmlns:a16="http://schemas.microsoft.com/office/drawing/2014/main" id="{CB7416F2-34B4-4896-BDBA-677EE5777F1F}"/>
              </a:ext>
            </a:extLst>
          </p:cNvPr>
          <p:cNvSpPr>
            <a:spLocks noGrp="1" noChangeArrowheads="1"/>
          </p:cNvSpPr>
          <p:nvPr>
            <p:ph type="sldNum" sz="quarter" idx="12"/>
          </p:nvPr>
        </p:nvSpPr>
        <p:spPr>
          <a:ln/>
        </p:spPr>
        <p:txBody>
          <a:bodyPr/>
          <a:lstStyle>
            <a:lvl1pPr>
              <a:defRPr/>
            </a:lvl1pPr>
          </a:lstStyle>
          <a:p>
            <a:fld id="{519AD2F5-FE35-4DA2-BDCC-298A70AC0FB1}" type="slidenum">
              <a:rPr lang="en-US" altLang="en-US"/>
              <a:pPr/>
              <a:t>‹#›</a:t>
            </a:fld>
            <a:endParaRPr lang="en-US" altLang="en-US"/>
          </a:p>
        </p:txBody>
      </p:sp>
    </p:spTree>
    <p:extLst>
      <p:ext uri="{BB962C8B-B14F-4D97-AF65-F5344CB8AC3E}">
        <p14:creationId xmlns:p14="http://schemas.microsoft.com/office/powerpoint/2010/main" val="320434017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SG"/>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4" name="Rectangle 5">
            <a:extLst>
              <a:ext uri="{FF2B5EF4-FFF2-40B4-BE49-F238E27FC236}">
                <a16:creationId xmlns:a16="http://schemas.microsoft.com/office/drawing/2014/main" id="{CC0FB0C7-5584-4D81-8D0A-1797EA0347B4}"/>
              </a:ext>
            </a:extLst>
          </p:cNvPr>
          <p:cNvSpPr>
            <a:spLocks noGrp="1" noChangeArrowheads="1"/>
          </p:cNvSpPr>
          <p:nvPr>
            <p:ph type="dt" sz="half" idx="10"/>
          </p:nvPr>
        </p:nvSpPr>
        <p:spPr>
          <a:ln/>
        </p:spPr>
        <p:txBody>
          <a:bodyPr/>
          <a:lstStyle>
            <a:lvl1pPr>
              <a:defRPr/>
            </a:lvl1pPr>
          </a:lstStyle>
          <a:p>
            <a:pPr>
              <a:defRPr/>
            </a:pPr>
            <a:endParaRPr lang="en-US" altLang="en-US"/>
          </a:p>
        </p:txBody>
      </p:sp>
      <p:sp>
        <p:nvSpPr>
          <p:cNvPr id="5" name="Rectangle 6">
            <a:extLst>
              <a:ext uri="{FF2B5EF4-FFF2-40B4-BE49-F238E27FC236}">
                <a16:creationId xmlns:a16="http://schemas.microsoft.com/office/drawing/2014/main" id="{0F5467AD-B0AD-401D-8226-C88FE61EA628}"/>
              </a:ext>
            </a:extLst>
          </p:cNvPr>
          <p:cNvSpPr>
            <a:spLocks noGrp="1" noChangeArrowheads="1"/>
          </p:cNvSpPr>
          <p:nvPr>
            <p:ph type="ftr" sz="quarter" idx="11"/>
          </p:nvPr>
        </p:nvSpPr>
        <p:spPr>
          <a:ln/>
        </p:spPr>
        <p:txBody>
          <a:bodyPr/>
          <a:lstStyle>
            <a:lvl1pPr>
              <a:defRPr/>
            </a:lvl1pPr>
          </a:lstStyle>
          <a:p>
            <a:pPr>
              <a:defRPr/>
            </a:pPr>
            <a:endParaRPr lang="en-US" altLang="en-US"/>
          </a:p>
        </p:txBody>
      </p:sp>
      <p:sp>
        <p:nvSpPr>
          <p:cNvPr id="6" name="Rectangle 7">
            <a:extLst>
              <a:ext uri="{FF2B5EF4-FFF2-40B4-BE49-F238E27FC236}">
                <a16:creationId xmlns:a16="http://schemas.microsoft.com/office/drawing/2014/main" id="{8A6643ED-75CA-4688-A962-5C1FADB2F7BD}"/>
              </a:ext>
            </a:extLst>
          </p:cNvPr>
          <p:cNvSpPr>
            <a:spLocks noGrp="1" noChangeArrowheads="1"/>
          </p:cNvSpPr>
          <p:nvPr>
            <p:ph type="sldNum" sz="quarter" idx="12"/>
          </p:nvPr>
        </p:nvSpPr>
        <p:spPr>
          <a:ln/>
        </p:spPr>
        <p:txBody>
          <a:bodyPr/>
          <a:lstStyle>
            <a:lvl1pPr>
              <a:defRPr/>
            </a:lvl1pPr>
          </a:lstStyle>
          <a:p>
            <a:fld id="{7BA3C573-F673-4454-9601-F42430D08C22}" type="slidenum">
              <a:rPr lang="en-US" altLang="en-US"/>
              <a:pPr/>
              <a:t>‹#›</a:t>
            </a:fld>
            <a:endParaRPr lang="en-US" altLang="en-US"/>
          </a:p>
        </p:txBody>
      </p:sp>
    </p:spTree>
    <p:extLst>
      <p:ext uri="{BB962C8B-B14F-4D97-AF65-F5344CB8AC3E}">
        <p14:creationId xmlns:p14="http://schemas.microsoft.com/office/powerpoint/2010/main" val="2361809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ustom Layout">
    <p:bg>
      <p:bgPr>
        <a:blipFill rotWithShape="1">
          <a:blip r:embed="rId2" cstate="print"/>
          <a:stretch>
            <a:fillRect/>
          </a:stretch>
        </a:blipFill>
        <a:effectLst/>
      </p:bgPr>
    </p:bg>
    <p:spTree>
      <p:nvGrpSpPr>
        <p:cNvPr id="1" name=""/>
        <p:cNvGrpSpPr/>
        <p:nvPr/>
      </p:nvGrpSpPr>
      <p:grpSpPr>
        <a:xfrm>
          <a:off x="0" y="0"/>
          <a:ext cx="0" cy="0"/>
          <a:chOff x="0" y="0"/>
          <a:chExt cx="0" cy="0"/>
        </a:xfrm>
      </p:grpSpPr>
      <p:sp>
        <p:nvSpPr>
          <p:cNvPr id="4" name="Rectangle 3"/>
          <p:cNvSpPr/>
          <p:nvPr userDrawn="1"/>
        </p:nvSpPr>
        <p:spPr>
          <a:xfrm>
            <a:off x="0" y="3352800"/>
            <a:ext cx="8686800" cy="2743200"/>
          </a:xfrm>
          <a:prstGeom prst="rect">
            <a:avLst/>
          </a:prstGeom>
          <a:solidFill>
            <a:srgbClr val="101141"/>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latin typeface="Arial" pitchFamily="34" charset="0"/>
              <a:cs typeface="Arial" pitchFamily="34" charset="0"/>
            </a:endParaRPr>
          </a:p>
        </p:txBody>
      </p:sp>
      <p:sp>
        <p:nvSpPr>
          <p:cNvPr id="5" name="Rectangle 4"/>
          <p:cNvSpPr/>
          <p:nvPr userDrawn="1"/>
        </p:nvSpPr>
        <p:spPr>
          <a:xfrm>
            <a:off x="2895600" y="609600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Rectangle 5"/>
          <p:cNvSpPr/>
          <p:nvPr userDrawn="1"/>
        </p:nvSpPr>
        <p:spPr>
          <a:xfrm>
            <a:off x="0" y="609600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userDrawn="1"/>
        </p:nvSpPr>
        <p:spPr>
          <a:xfrm>
            <a:off x="5791200" y="609600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7" name="Content Placeholder 6"/>
          <p:cNvSpPr>
            <a:spLocks noGrp="1"/>
          </p:cNvSpPr>
          <p:nvPr>
            <p:ph sz="quarter" idx="13" hasCustomPrompt="1"/>
          </p:nvPr>
        </p:nvSpPr>
        <p:spPr>
          <a:xfrm>
            <a:off x="2514600" y="5410200"/>
            <a:ext cx="6019800" cy="533400"/>
          </a:xfrm>
        </p:spPr>
        <p:txBody>
          <a:bodyPr anchor="b" anchorCtr="0">
            <a:noAutofit/>
          </a:bodyPr>
          <a:lstStyle>
            <a:lvl1pPr marL="0" indent="0" algn="r">
              <a:lnSpc>
                <a:spcPts val="1800"/>
              </a:lnSpc>
              <a:spcBef>
                <a:spcPts val="0"/>
              </a:spcBef>
              <a:buNone/>
              <a:defRPr sz="1800" baseline="0">
                <a:solidFill>
                  <a:schemeClr val="bg1"/>
                </a:solidFill>
              </a:defRPr>
            </a:lvl1pPr>
          </a:lstStyle>
          <a:p>
            <a:pPr lvl="0"/>
            <a:r>
              <a:rPr lang="en-GB" dirty="0"/>
              <a:t>Presenter details comes here</a:t>
            </a:r>
          </a:p>
          <a:p>
            <a:pPr lvl="0"/>
            <a:r>
              <a:rPr lang="en-GB" dirty="0"/>
              <a:t>Date and other details can come here</a:t>
            </a:r>
          </a:p>
        </p:txBody>
      </p:sp>
      <p:sp>
        <p:nvSpPr>
          <p:cNvPr id="2" name="Title 1"/>
          <p:cNvSpPr>
            <a:spLocks noGrp="1"/>
          </p:cNvSpPr>
          <p:nvPr>
            <p:ph type="title" hasCustomPrompt="1"/>
          </p:nvPr>
        </p:nvSpPr>
        <p:spPr>
          <a:xfrm>
            <a:off x="2514600" y="3810000"/>
            <a:ext cx="6019800" cy="1524000"/>
          </a:xfrm>
        </p:spPr>
        <p:txBody>
          <a:bodyPr anchor="ctr" anchorCtr="0">
            <a:noAutofit/>
          </a:bodyPr>
          <a:lstStyle>
            <a:lvl1pPr algn="l">
              <a:lnSpc>
                <a:spcPts val="4000"/>
              </a:lnSpc>
              <a:defRPr sz="4400" baseline="0">
                <a:solidFill>
                  <a:schemeClr val="bg1"/>
                </a:solidFill>
              </a:defRPr>
            </a:lvl1pPr>
          </a:lstStyle>
          <a:p>
            <a:r>
              <a:rPr lang="en-GB" dirty="0"/>
              <a:t>Please enter the presentation title here</a:t>
            </a:r>
            <a:endParaRPr lang="en-US" dirty="0"/>
          </a:p>
        </p:txBody>
      </p:sp>
      <p:pic>
        <p:nvPicPr>
          <p:cNvPr id="13" name="Picture 12" descr="BITS_university_logo_whitevert.png"/>
          <p:cNvPicPr>
            <a:picLocks noChangeAspect="1"/>
          </p:cNvPicPr>
          <p:nvPr userDrawn="1"/>
        </p:nvPicPr>
        <p:blipFill rotWithShape="1">
          <a:blip r:embed="rId3" cstate="print">
            <a:extLst>
              <a:ext uri="{28A0092B-C50C-407E-A947-70E740481C1C}">
                <a14:useLocalDpi xmlns:a14="http://schemas.microsoft.com/office/drawing/2010/main" val="0"/>
              </a:ext>
            </a:extLst>
          </a:blip>
          <a:srcRect t="2" b="28592"/>
          <a:stretch/>
        </p:blipFill>
        <p:spPr>
          <a:xfrm>
            <a:off x="76200" y="3352800"/>
            <a:ext cx="2057400" cy="1980000"/>
          </a:xfrm>
          <a:prstGeom prst="rect">
            <a:avLst/>
          </a:prstGeom>
        </p:spPr>
      </p:pic>
      <p:sp>
        <p:nvSpPr>
          <p:cNvPr id="14" name="TextBox 13"/>
          <p:cNvSpPr txBox="1"/>
          <p:nvPr userDrawn="1"/>
        </p:nvSpPr>
        <p:spPr>
          <a:xfrm>
            <a:off x="-76200" y="52578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16" name="TextBox 15"/>
          <p:cNvSpPr txBox="1"/>
          <p:nvPr userDrawn="1"/>
        </p:nvSpPr>
        <p:spPr>
          <a:xfrm>
            <a:off x="152400" y="56666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extLst>
      <p:ext uri="{BB962C8B-B14F-4D97-AF65-F5344CB8AC3E}">
        <p14:creationId xmlns:p14="http://schemas.microsoft.com/office/powerpoint/2010/main" val="1136243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pic>
        <p:nvPicPr>
          <p:cNvPr id="7" name="Picture 2" descr="\\Server\D\jyoti\FI023_BITS_v1\styleguide img\IMG_5627_b.jpg"/>
          <p:cNvPicPr>
            <a:picLocks noChangeAspect="1" noChangeArrowheads="1"/>
          </p:cNvPicPr>
          <p:nvPr userDrawn="1"/>
        </p:nvPicPr>
        <p:blipFill>
          <a:blip r:embed="rId2" cstate="print"/>
          <a:srcRect/>
          <a:stretch>
            <a:fillRect/>
          </a:stretch>
        </p:blipFill>
        <p:spPr bwMode="auto">
          <a:xfrm>
            <a:off x="0" y="0"/>
            <a:ext cx="9144000" cy="6858000"/>
          </a:xfrm>
          <a:prstGeom prst="rect">
            <a:avLst/>
          </a:prstGeom>
          <a:noFill/>
        </p:spPr>
      </p:pic>
      <p:sp>
        <p:nvSpPr>
          <p:cNvPr id="8" name="Rectangle 7"/>
          <p:cNvSpPr/>
          <p:nvPr userDrawn="1"/>
        </p:nvSpPr>
        <p:spPr>
          <a:xfrm>
            <a:off x="0" y="4282182"/>
            <a:ext cx="9144000" cy="2575818"/>
          </a:xfrm>
          <a:prstGeom prst="rect">
            <a:avLst/>
          </a:prstGeom>
          <a:solidFill>
            <a:schemeClr val="bg1"/>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pic>
        <p:nvPicPr>
          <p:cNvPr id="15" name="Picture 14" descr="Picture 7.png"/>
          <p:cNvPicPr>
            <a:picLocks noChangeAspect="1"/>
          </p:cNvPicPr>
          <p:nvPr userDrawn="1"/>
        </p:nvPicPr>
        <p:blipFill>
          <a:blip r:embed="rId3" cstate="print"/>
          <a:srcRect l="1923" b="5336"/>
          <a:stretch>
            <a:fillRect/>
          </a:stretch>
        </p:blipFill>
        <p:spPr>
          <a:xfrm>
            <a:off x="6629400" y="-1"/>
            <a:ext cx="2193193" cy="692697"/>
          </a:xfrm>
          <a:prstGeom prst="rect">
            <a:avLst/>
          </a:prstGeom>
        </p:spPr>
      </p:pic>
      <p:sp>
        <p:nvSpPr>
          <p:cNvPr id="17" name="Content Placeholder 16"/>
          <p:cNvSpPr>
            <a:spLocks noGrp="1"/>
          </p:cNvSpPr>
          <p:nvPr>
            <p:ph sz="quarter" idx="10" hasCustomPrompt="1"/>
          </p:nvPr>
        </p:nvSpPr>
        <p:spPr>
          <a:xfrm>
            <a:off x="304800" y="4648200"/>
            <a:ext cx="8458200" cy="1600200"/>
          </a:xfrm>
        </p:spPr>
        <p:txBody>
          <a:bodyPr>
            <a:noAutofit/>
          </a:bodyPr>
          <a:lstStyle>
            <a:lvl1pPr marL="0" indent="0">
              <a:lnSpc>
                <a:spcPts val="4200"/>
              </a:lnSpc>
              <a:spcBef>
                <a:spcPts val="0"/>
              </a:spcBef>
              <a:buNone/>
              <a:defRPr sz="4000" b="1" spc="-150" baseline="0">
                <a:latin typeface="Arial" pitchFamily="34" charset="0"/>
                <a:cs typeface="Arial" pitchFamily="34" charset="0"/>
              </a:defRPr>
            </a:lvl1pPr>
          </a:lstStyle>
          <a:p>
            <a:pPr lvl="0"/>
            <a:r>
              <a:rPr lang="en-US" dirty="0"/>
              <a:t>Topic headings here </a:t>
            </a:r>
          </a:p>
          <a:p>
            <a:pPr lvl="0"/>
            <a:r>
              <a:rPr lang="en-US" dirty="0"/>
              <a:t>(separator - can run in two lines)</a:t>
            </a:r>
          </a:p>
        </p:txBody>
      </p:sp>
      <p:sp>
        <p:nvSpPr>
          <p:cNvPr id="11" name="Rectangle 10"/>
          <p:cNvSpPr/>
          <p:nvPr userDrawn="1"/>
        </p:nvSpPr>
        <p:spPr>
          <a:xfrm>
            <a:off x="2882900" y="6775450"/>
            <a:ext cx="2895600" cy="76200"/>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userDrawn="1"/>
        </p:nvSpPr>
        <p:spPr>
          <a:xfrm>
            <a:off x="-12700" y="6775450"/>
            <a:ext cx="2895600" cy="76200"/>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userDrawn="1"/>
        </p:nvSpPr>
        <p:spPr>
          <a:xfrm>
            <a:off x="5778500" y="6775450"/>
            <a:ext cx="2895600" cy="76200"/>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TextBox 18"/>
          <p:cNvSpPr txBox="1"/>
          <p:nvPr userDrawn="1"/>
        </p:nvSpPr>
        <p:spPr>
          <a:xfrm>
            <a:off x="6858000" y="762000"/>
            <a:ext cx="2209800" cy="553998"/>
          </a:xfrm>
          <a:prstGeom prst="rect">
            <a:avLst/>
          </a:prstGeom>
          <a:noFill/>
        </p:spPr>
        <p:txBody>
          <a:bodyPr wrap="square" rtlCol="0">
            <a:spAutoFit/>
          </a:bodyPr>
          <a:lstStyle/>
          <a:p>
            <a:pPr algn="ctr"/>
            <a:r>
              <a:rPr lang="en-US" sz="2900" b="1" spc="-150" dirty="0">
                <a:solidFill>
                  <a:schemeClr val="bg1"/>
                </a:solidFill>
                <a:latin typeface="Arial"/>
                <a:cs typeface="Arial"/>
              </a:rPr>
              <a:t>BITS</a:t>
            </a:r>
            <a:r>
              <a:rPr lang="en-US" sz="2900" spc="-150" dirty="0">
                <a:solidFill>
                  <a:schemeClr val="bg1"/>
                </a:solidFill>
                <a:latin typeface="Arial"/>
                <a:cs typeface="Arial"/>
              </a:rPr>
              <a:t> Pilani</a:t>
            </a:r>
          </a:p>
        </p:txBody>
      </p:sp>
      <p:sp>
        <p:nvSpPr>
          <p:cNvPr id="20" name="TextBox 19"/>
          <p:cNvSpPr txBox="1"/>
          <p:nvPr userDrawn="1"/>
        </p:nvSpPr>
        <p:spPr>
          <a:xfrm>
            <a:off x="7086600" y="1170801"/>
            <a:ext cx="1905000" cy="276999"/>
          </a:xfrm>
          <a:prstGeom prst="rect">
            <a:avLst/>
          </a:prstGeom>
          <a:noFill/>
        </p:spPr>
        <p:txBody>
          <a:bodyPr wrap="square" rtlCol="0">
            <a:spAutoFit/>
          </a:bodyPr>
          <a:lstStyle/>
          <a:p>
            <a:pPr algn="l"/>
            <a:r>
              <a:rPr lang="en-US" sz="1200" spc="0" dirty="0">
                <a:solidFill>
                  <a:srgbClr val="FFFFFF"/>
                </a:solidFill>
                <a:latin typeface="Arial"/>
                <a:cs typeface="Arial"/>
              </a:rPr>
              <a:t>Dubai </a:t>
            </a:r>
            <a:r>
              <a:rPr lang="en-US" sz="1200" spc="0" baseline="0" dirty="0">
                <a:solidFill>
                  <a:srgbClr val="FFFFFF"/>
                </a:solidFill>
                <a:latin typeface="Arial"/>
                <a:cs typeface="Arial"/>
              </a:rPr>
              <a:t>Campus</a:t>
            </a:r>
            <a:endParaRPr lang="en-US" sz="1200" spc="0" dirty="0">
              <a:solidFill>
                <a:srgbClr val="FFFFFF"/>
              </a:solidFill>
              <a:latin typeface="Arial"/>
              <a:cs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hasCustomPrompt="1"/>
          </p:nvPr>
        </p:nvSpPr>
        <p:spPr>
          <a:xfrm>
            <a:off x="211928" y="789337"/>
            <a:ext cx="8779672" cy="5707884"/>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atin typeface="Arial" pitchFamily="34" charset="0"/>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a:latin typeface="Arial" pitchFamily="34" charset="0"/>
                <a:cs typeface="Arial" pitchFamily="34" charset="0"/>
              </a:defRPr>
            </a:lvl2pPr>
            <a:lvl3pPr>
              <a:defRPr sz="1800"/>
            </a:lvl3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1143000" marR="0" lvl="2"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Third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endParaRPr lang="en-US" dirty="0"/>
          </a:p>
        </p:txBody>
      </p:sp>
      <p:sp>
        <p:nvSpPr>
          <p:cNvPr id="7" name="TextBox 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grpSp>
        <p:nvGrpSpPr>
          <p:cNvPr id="12" name="Group 11"/>
          <p:cNvGrpSpPr/>
          <p:nvPr userDrawn="1"/>
        </p:nvGrpSpPr>
        <p:grpSpPr>
          <a:xfrm>
            <a:off x="2083888" y="6550671"/>
            <a:ext cx="7060112" cy="48665"/>
            <a:chOff x="2083888" y="6550671"/>
            <a:chExt cx="7060112" cy="48665"/>
          </a:xfrm>
        </p:grpSpPr>
        <p:sp>
          <p:nvSpPr>
            <p:cNvPr id="13" name="Rectangle 12"/>
            <p:cNvSpPr/>
            <p:nvPr/>
          </p:nvSpPr>
          <p:spPr>
            <a:xfrm>
              <a:off x="4630476" y="6550672"/>
              <a:ext cx="2328591" cy="48664"/>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p:nvSpPr>
          <p:spPr>
            <a:xfrm>
              <a:off x="6907874" y="6550671"/>
              <a:ext cx="2236126" cy="45719"/>
            </a:xfrm>
            <a:prstGeom prst="rect">
              <a:avLst/>
            </a:prstGeom>
            <a:solidFill>
              <a:srgbClr val="E31C2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5" name="Rectangle 14"/>
            <p:cNvSpPr/>
            <p:nvPr/>
          </p:nvSpPr>
          <p:spPr>
            <a:xfrm>
              <a:off x="2083888" y="6550672"/>
              <a:ext cx="2580680" cy="48664"/>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6" name="Picture 15"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grpSp>
        <p:nvGrpSpPr>
          <p:cNvPr id="19" name="Group 18"/>
          <p:cNvGrpSpPr/>
          <p:nvPr userDrawn="1"/>
        </p:nvGrpSpPr>
        <p:grpSpPr>
          <a:xfrm>
            <a:off x="2133600" y="6553200"/>
            <a:ext cx="7010400" cy="45719"/>
            <a:chOff x="1905000" y="6553200"/>
            <a:chExt cx="7010400" cy="45719"/>
          </a:xfrm>
        </p:grpSpPr>
        <p:sp>
          <p:nvSpPr>
            <p:cNvPr id="20" name="Rectangle 1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1" name="Rectangle 2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3" name="Group 22"/>
          <p:cNvGrpSpPr/>
          <p:nvPr userDrawn="1"/>
        </p:nvGrpSpPr>
        <p:grpSpPr>
          <a:xfrm>
            <a:off x="0" y="700427"/>
            <a:ext cx="7010400" cy="45719"/>
            <a:chOff x="1905000" y="6553200"/>
            <a:chExt cx="7010400" cy="45719"/>
          </a:xfrm>
        </p:grpSpPr>
        <p:sp>
          <p:nvSpPr>
            <p:cNvPr id="24" name="Rectangle 23"/>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5" name="Rectangle 24"/>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6" name="Rectangle 25"/>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27" name="Content Placeholder 18"/>
          <p:cNvSpPr>
            <a:spLocks noGrp="1"/>
          </p:cNvSpPr>
          <p:nvPr>
            <p:ph sz="quarter" idx="10" hasCustomPrompt="1"/>
          </p:nvPr>
        </p:nvSpPr>
        <p:spPr>
          <a:xfrm>
            <a:off x="211928" y="169555"/>
            <a:ext cx="6324600" cy="363845"/>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Content">
    <p:spTree>
      <p:nvGrpSpPr>
        <p:cNvPr id="1" name=""/>
        <p:cNvGrpSpPr/>
        <p:nvPr/>
      </p:nvGrpSpPr>
      <p:grpSpPr>
        <a:xfrm>
          <a:off x="0" y="0"/>
          <a:ext cx="0" cy="0"/>
          <a:chOff x="0" y="0"/>
          <a:chExt cx="0" cy="0"/>
        </a:xfrm>
      </p:grpSpPr>
      <p:pic>
        <p:nvPicPr>
          <p:cNvPr id="17" name="Picture 16"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3" name="Content Placeholder 2"/>
          <p:cNvSpPr>
            <a:spLocks noGrp="1"/>
          </p:cNvSpPr>
          <p:nvPr userDrawn="1">
            <p:ph sz="half" idx="1" hasCustomPrompt="1"/>
          </p:nvPr>
        </p:nvSpPr>
        <p:spPr>
          <a:xfrm>
            <a:off x="304800" y="845097"/>
            <a:ext cx="4038600" cy="555570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endParaRPr lang="en-US" dirty="0"/>
          </a:p>
        </p:txBody>
      </p:sp>
      <p:sp>
        <p:nvSpPr>
          <p:cNvPr id="4" name="Content Placeholder 3"/>
          <p:cNvSpPr>
            <a:spLocks noGrp="1"/>
          </p:cNvSpPr>
          <p:nvPr userDrawn="1">
            <p:ph sz="half" idx="2" hasCustomPrompt="1"/>
          </p:nvPr>
        </p:nvSpPr>
        <p:spPr>
          <a:xfrm>
            <a:off x="4610100" y="851887"/>
            <a:ext cx="4381500" cy="5548913"/>
          </a:xfrm>
        </p:spPr>
        <p:txBody>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1600">
                <a:latin typeface="Arial" pitchFamily="34" charset="0"/>
                <a:cs typeface="Arial" pitchFamily="34" charset="0"/>
              </a:defRPr>
            </a:lvl2pPr>
            <a:lvl3pPr>
              <a:defRPr sz="2000"/>
            </a:lvl3pPr>
            <a:lvl4pPr>
              <a:defRPr sz="1800"/>
            </a:lvl4pPr>
            <a:lvl5pPr>
              <a:defRPr sz="1800"/>
            </a:lvl5pPr>
            <a:lvl6pPr>
              <a:defRPr sz="1800"/>
            </a:lvl6pPr>
            <a:lvl7pPr>
              <a:defRPr sz="1800"/>
            </a:lvl7pPr>
            <a:lvl8pPr>
              <a:defRPr sz="1800"/>
            </a:lvl8pPr>
            <a:lvl9pPr>
              <a:defRPr sz="1800"/>
            </a:lvl9pPr>
          </a:lstStyle>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p>
          <a:p>
            <a:pPr marL="742950" marR="0" lvl="1" indent="-285750" algn="l" defTabSz="914400" rtl="0" eaLnBrk="1" fontAlgn="auto" latinLnBrk="0" hangingPunct="1">
              <a:lnSpc>
                <a:spcPct val="100000"/>
              </a:lnSpc>
              <a:spcBef>
                <a:spcPct val="20000"/>
              </a:spcBef>
              <a:spcAft>
                <a:spcPts val="0"/>
              </a:spcAft>
              <a:buClrTx/>
              <a:buSzTx/>
              <a:buFont typeface="Arial" pitchFamily="34" charset="0"/>
              <a:buChar char="–"/>
              <a:tabLst/>
              <a:defRPr/>
            </a:pPr>
            <a:r>
              <a:rPr lang="en-US" dirty="0"/>
              <a:t>Second level</a:t>
            </a:r>
            <a:endParaRPr kumimoji="0" lang="en-GB" sz="2400" u="none" strike="noStrike" kern="1200" cap="none" spc="0" normalizeH="0" noProof="0" dirty="0">
              <a:ln>
                <a:noFill/>
              </a:ln>
              <a:solidFill>
                <a:srgbClr val="101141"/>
              </a:solidFill>
              <a:effectLst/>
              <a:uLnTx/>
              <a:uFillTx/>
              <a:latin typeface="Arial"/>
              <a:cs typeface="Arial"/>
            </a:endParaRP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marL="342900" marR="0" lvl="0" indent="-342900" algn="l" defTabSz="914400" rtl="0" eaLnBrk="1" fontAlgn="auto" latinLnBrk="0" hangingPunct="1">
              <a:lnSpc>
                <a:spcPct val="100000"/>
              </a:lnSpc>
              <a:spcBef>
                <a:spcPct val="20000"/>
              </a:spcBef>
              <a:spcAft>
                <a:spcPts val="0"/>
              </a:spcAft>
              <a:buClr>
                <a:srgbClr val="101141"/>
              </a:buClr>
              <a:buSzTx/>
              <a:buFont typeface="Arial" pitchFamily="34" charset="0"/>
              <a:buChar char="•"/>
              <a:tabLst/>
              <a:defRPr/>
            </a:pPr>
            <a:r>
              <a:rPr kumimoji="0" lang="en-GB" sz="2400" u="none" strike="noStrike" kern="1200" cap="none" spc="0" normalizeH="0" baseline="0" noProof="0" dirty="0" err="1">
                <a:ln>
                  <a:noFill/>
                </a:ln>
                <a:solidFill>
                  <a:srgbClr val="101141"/>
                </a:solidFill>
                <a:effectLst/>
                <a:uLnTx/>
                <a:uFillTx/>
                <a:latin typeface="Arial"/>
                <a:cs typeface="Arial"/>
              </a:rPr>
              <a:t>Lorem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sit </a:t>
            </a:r>
            <a:r>
              <a:rPr kumimoji="0" lang="en-GB" sz="2400" u="none" strike="noStrike" kern="1200" cap="none" spc="0" normalizeH="0" noProof="0" dirty="0" err="1">
                <a:ln>
                  <a:noFill/>
                </a:ln>
                <a:solidFill>
                  <a:srgbClr val="101141"/>
                </a:solidFill>
                <a:effectLst/>
                <a:uLnTx/>
                <a:uFillTx/>
                <a:latin typeface="Arial"/>
                <a:cs typeface="Arial"/>
              </a:rPr>
              <a:t>amet</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dolor</a:t>
            </a:r>
            <a:r>
              <a:rPr kumimoji="0" lang="en-GB" sz="2400" u="none" strike="noStrike" kern="1200" cap="none" spc="0" normalizeH="0" noProof="0" dirty="0">
                <a:ln>
                  <a:noFill/>
                </a:ln>
                <a:solidFill>
                  <a:srgbClr val="101141"/>
                </a:solidFill>
                <a:effectLst/>
                <a:uLnTx/>
                <a:uFillTx/>
                <a:latin typeface="Arial"/>
                <a:cs typeface="Arial"/>
              </a:rPr>
              <a:t> </a:t>
            </a:r>
            <a:r>
              <a:rPr kumimoji="0" lang="en-GB" sz="2400" u="none" strike="noStrike" kern="1200" cap="none" spc="0" normalizeH="0" noProof="0" dirty="0" err="1">
                <a:ln>
                  <a:noFill/>
                </a:ln>
                <a:solidFill>
                  <a:srgbClr val="101141"/>
                </a:solidFill>
                <a:effectLst/>
                <a:uLnTx/>
                <a:uFillTx/>
                <a:latin typeface="Arial"/>
                <a:cs typeface="Arial"/>
              </a:rPr>
              <a:t>ipsum</a:t>
            </a:r>
            <a:r>
              <a:rPr kumimoji="0" lang="en-GB" sz="2400" u="none" strike="noStrike" kern="1200" cap="none" spc="0" normalizeH="0" noProof="0" dirty="0">
                <a:ln>
                  <a:noFill/>
                </a:ln>
                <a:solidFill>
                  <a:srgbClr val="101141"/>
                </a:solidFill>
                <a:effectLst/>
                <a:uLnTx/>
                <a:uFillTx/>
                <a:latin typeface="Arial"/>
                <a:cs typeface="Arial"/>
              </a:rPr>
              <a:t> </a:t>
            </a:r>
          </a:p>
          <a:p>
            <a:pPr lvl="1"/>
            <a:endParaRPr lang="en-US" dirty="0"/>
          </a:p>
          <a:p>
            <a:pPr lvl="1"/>
            <a:endParaRPr lang="en-US" dirty="0"/>
          </a:p>
        </p:txBody>
      </p:sp>
      <p:sp>
        <p:nvSpPr>
          <p:cNvPr id="19" name="Content Placeholder 18"/>
          <p:cNvSpPr>
            <a:spLocks noGrp="1"/>
          </p:cNvSpPr>
          <p:nvPr userDrawn="1">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20" name="Group 19"/>
          <p:cNvGrpSpPr/>
          <p:nvPr userDrawn="1"/>
        </p:nvGrpSpPr>
        <p:grpSpPr>
          <a:xfrm>
            <a:off x="0" y="735886"/>
            <a:ext cx="7010400" cy="45719"/>
            <a:chOff x="1905000" y="6553200"/>
            <a:chExt cx="7010400" cy="45719"/>
          </a:xfrm>
        </p:grpSpPr>
        <p:sp>
          <p:nvSpPr>
            <p:cNvPr id="21" name="Rectangle 20"/>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2" name="Rectangle 21"/>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23" name="Rectangle 22"/>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29" name="Group 28"/>
          <p:cNvGrpSpPr/>
          <p:nvPr userDrawn="1"/>
        </p:nvGrpSpPr>
        <p:grpSpPr>
          <a:xfrm>
            <a:off x="2133600" y="6553200"/>
            <a:ext cx="7010400" cy="45719"/>
            <a:chOff x="1905000" y="6553200"/>
            <a:chExt cx="7010400" cy="45719"/>
          </a:xfrm>
        </p:grpSpPr>
        <p:sp>
          <p:nvSpPr>
            <p:cNvPr id="30" name="Rectangle 2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1" name="Rectangle 3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32" name="Rectangle 3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sp>
        <p:nvSpPr>
          <p:cNvPr id="37" name="TextBox 36"/>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350405" y="832066"/>
            <a:ext cx="4040188"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50405" y="1668596"/>
            <a:ext cx="4040188" cy="4625523"/>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495800" y="885966"/>
            <a:ext cx="4041775" cy="827087"/>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92611" y="1838927"/>
            <a:ext cx="4041775" cy="4455192"/>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11" name="Group 10"/>
          <p:cNvGrpSpPr/>
          <p:nvPr userDrawn="1"/>
        </p:nvGrpSpPr>
        <p:grpSpPr>
          <a:xfrm>
            <a:off x="8299" y="735886"/>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6" name="Group 15"/>
          <p:cNvGrpSpPr/>
          <p:nvPr userDrawn="1"/>
        </p:nvGrpSpPr>
        <p:grpSpPr>
          <a:xfrm>
            <a:off x="2133600" y="6553200"/>
            <a:ext cx="7010400" cy="45719"/>
            <a:chOff x="1905000" y="6553200"/>
            <a:chExt cx="7010400" cy="45719"/>
          </a:xfrm>
        </p:grpSpPr>
        <p:sp>
          <p:nvSpPr>
            <p:cNvPr id="17" name="Rectangle 1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8" name="Rectangle 1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9" name="Rectangle 1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20" name="Picture 19"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4" name="TextBox 23"/>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5" name="Content Placeholder 18"/>
          <p:cNvSpPr>
            <a:spLocks noGrp="1"/>
          </p:cNvSpPr>
          <p:nvPr>
            <p:ph sz="quarter" idx="10" hasCustomPrompt="1"/>
          </p:nvPr>
        </p:nvSpPr>
        <p:spPr>
          <a:xfrm>
            <a:off x="304800" y="-7848"/>
            <a:ext cx="6324600" cy="700544"/>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0" y="737092"/>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19" name="TextBox 18"/>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ntent with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575050" y="1600200"/>
            <a:ext cx="5111750" cy="452596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600200"/>
            <a:ext cx="3008313" cy="45259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Content Placeholder 18"/>
          <p:cNvSpPr>
            <a:spLocks noGrp="1"/>
          </p:cNvSpPr>
          <p:nvPr>
            <p:ph sz="quarter" idx="13"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9" name="Group 8"/>
          <p:cNvGrpSpPr/>
          <p:nvPr userDrawn="1"/>
        </p:nvGrpSpPr>
        <p:grpSpPr>
          <a:xfrm>
            <a:off x="0" y="753658"/>
            <a:ext cx="7010400" cy="45719"/>
            <a:chOff x="1905000" y="6553200"/>
            <a:chExt cx="7010400" cy="45719"/>
          </a:xfrm>
        </p:grpSpPr>
        <p:sp>
          <p:nvSpPr>
            <p:cNvPr id="10" name="Rectangle 9"/>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1" name="Rectangle 10"/>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2" name="Rectangle 11"/>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4" name="Group 13"/>
          <p:cNvGrpSpPr/>
          <p:nvPr userDrawn="1"/>
        </p:nvGrpSpPr>
        <p:grpSpPr>
          <a:xfrm>
            <a:off x="2133600" y="6553200"/>
            <a:ext cx="7010400" cy="45719"/>
            <a:chOff x="1905000" y="6553200"/>
            <a:chExt cx="7010400" cy="45719"/>
          </a:xfrm>
        </p:grpSpPr>
        <p:sp>
          <p:nvSpPr>
            <p:cNvPr id="15" name="Rectangle 14"/>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6" name="Rectangle 15"/>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7" name="Rectangle 16"/>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8" name="Picture 17"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3" name="TextBox 22"/>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5407025"/>
            <a:ext cx="5486400" cy="304800"/>
          </a:xfrm>
        </p:spPr>
        <p:txBody>
          <a:bodyPr anchor="b">
            <a:normAutofit/>
          </a:bodyPr>
          <a:lstStyle>
            <a:lvl1pPr algn="l">
              <a:defRPr sz="1800" b="1" spc="0"/>
            </a:lvl1pPr>
          </a:lstStyle>
          <a:p>
            <a:r>
              <a:rPr lang="en-US" dirty="0"/>
              <a:t>Click to edit Master title style</a:t>
            </a:r>
          </a:p>
        </p:txBody>
      </p:sp>
      <p:sp>
        <p:nvSpPr>
          <p:cNvPr id="3" name="Picture Placeholder 2"/>
          <p:cNvSpPr>
            <a:spLocks noGrp="1"/>
          </p:cNvSpPr>
          <p:nvPr>
            <p:ph type="pic" idx="1"/>
          </p:nvPr>
        </p:nvSpPr>
        <p:spPr>
          <a:xfrm>
            <a:off x="1792288" y="1828800"/>
            <a:ext cx="5486400" cy="3429000"/>
          </a:xfrm>
          <a:ln w="57150">
            <a:solidFill>
              <a:schemeClr val="accent1">
                <a:lumMod val="20000"/>
                <a:lumOff val="80000"/>
              </a:schemeClr>
            </a:solidFill>
          </a:ln>
        </p:spPr>
        <p:style>
          <a:lnRef idx="2">
            <a:schemeClr val="accent1"/>
          </a:lnRef>
          <a:fillRef idx="1">
            <a:schemeClr val="lt1"/>
          </a:fillRef>
          <a:effectRef idx="0">
            <a:schemeClr val="accent1"/>
          </a:effectRef>
          <a:fontRef idx="none"/>
        </p:style>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711825"/>
            <a:ext cx="5486400" cy="304800"/>
          </a:xfrm>
        </p:spPr>
        <p:txBody>
          <a:bodyPr>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Content Placeholder 18"/>
          <p:cNvSpPr>
            <a:spLocks noGrp="1"/>
          </p:cNvSpPr>
          <p:nvPr>
            <p:ph sz="quarter" idx="10" hasCustomPrompt="1"/>
          </p:nvPr>
        </p:nvSpPr>
        <p:spPr>
          <a:xfrm>
            <a:off x="304800" y="152400"/>
            <a:ext cx="6324600" cy="540296"/>
          </a:xfrm>
        </p:spPr>
        <p:txBody>
          <a:bodyPr anchor="ctr" anchorCtr="0">
            <a:normAutofit/>
          </a:bodyPr>
          <a:lstStyle>
            <a:lvl1pPr marL="0">
              <a:lnSpc>
                <a:spcPts val="3600"/>
              </a:lnSpc>
              <a:spcBef>
                <a:spcPts val="0"/>
              </a:spcBef>
              <a:buNone/>
              <a:defRPr sz="3600" b="1" spc="-150" baseline="0">
                <a:latin typeface="Arial" pitchFamily="34" charset="0"/>
                <a:cs typeface="Arial" pitchFamily="34" charset="0"/>
              </a:defRPr>
            </a:lvl1pPr>
          </a:lstStyle>
          <a:p>
            <a:pPr lvl="0"/>
            <a:r>
              <a:rPr lang="en-US" dirty="0"/>
              <a:t>Slide heading here and it can run in two lines</a:t>
            </a:r>
          </a:p>
        </p:txBody>
      </p:sp>
      <p:grpSp>
        <p:nvGrpSpPr>
          <p:cNvPr id="6" name="Group 5"/>
          <p:cNvGrpSpPr/>
          <p:nvPr userDrawn="1"/>
        </p:nvGrpSpPr>
        <p:grpSpPr>
          <a:xfrm>
            <a:off x="-11317" y="735886"/>
            <a:ext cx="7010400" cy="45719"/>
            <a:chOff x="1905000" y="6553200"/>
            <a:chExt cx="7010400" cy="45719"/>
          </a:xfrm>
        </p:grpSpPr>
        <p:sp>
          <p:nvSpPr>
            <p:cNvPr id="7" name="Rectangle 6"/>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8" name="Rectangle 7"/>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9" name="Rectangle 8"/>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grpSp>
        <p:nvGrpSpPr>
          <p:cNvPr id="11" name="Group 10"/>
          <p:cNvGrpSpPr/>
          <p:nvPr userDrawn="1"/>
        </p:nvGrpSpPr>
        <p:grpSpPr>
          <a:xfrm>
            <a:off x="2133600" y="6553200"/>
            <a:ext cx="7010400" cy="45719"/>
            <a:chOff x="1905000" y="6553200"/>
            <a:chExt cx="7010400" cy="45719"/>
          </a:xfrm>
        </p:grpSpPr>
        <p:sp>
          <p:nvSpPr>
            <p:cNvPr id="12" name="Rectangle 11"/>
            <p:cNvSpPr/>
            <p:nvPr/>
          </p:nvSpPr>
          <p:spPr>
            <a:xfrm>
              <a:off x="4267200" y="6553200"/>
              <a:ext cx="2328591" cy="45719"/>
            </a:xfrm>
            <a:prstGeom prst="rect">
              <a:avLst/>
            </a:prstGeom>
            <a:solidFill>
              <a:srgbClr val="76C2E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3" name="Rectangle 12"/>
            <p:cNvSpPr/>
            <p:nvPr/>
          </p:nvSpPr>
          <p:spPr>
            <a:xfrm>
              <a:off x="1905000" y="6553200"/>
              <a:ext cx="2362200" cy="45719"/>
            </a:xfrm>
            <a:prstGeom prst="rect">
              <a:avLst/>
            </a:prstGeom>
            <a:solidFill>
              <a:srgbClr val="FCB017"/>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14" name="Rectangle 13"/>
            <p:cNvSpPr/>
            <p:nvPr userDrawn="1"/>
          </p:nvSpPr>
          <p:spPr>
            <a:xfrm>
              <a:off x="6586809" y="6553200"/>
              <a:ext cx="2328591" cy="45719"/>
            </a:xfrm>
            <a:prstGeom prst="rect">
              <a:avLst/>
            </a:prstGeom>
            <a:solidFill>
              <a:srgbClr val="FF0000"/>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grpSp>
      <p:pic>
        <p:nvPicPr>
          <p:cNvPr id="15" name="Picture 14" descr="Picture 7.png"/>
          <p:cNvPicPr>
            <a:picLocks noChangeAspect="1"/>
          </p:cNvPicPr>
          <p:nvPr userDrawn="1"/>
        </p:nvPicPr>
        <p:blipFill>
          <a:blip r:embed="rId2" cstate="print"/>
          <a:srcRect l="1923" b="5336"/>
          <a:stretch>
            <a:fillRect/>
          </a:stretch>
        </p:blipFill>
        <p:spPr>
          <a:xfrm>
            <a:off x="6629400" y="-1"/>
            <a:ext cx="2193193" cy="692697"/>
          </a:xfrm>
          <a:prstGeom prst="rect">
            <a:avLst/>
          </a:prstGeom>
        </p:spPr>
      </p:pic>
      <p:sp>
        <p:nvSpPr>
          <p:cNvPr id="20" name="TextBox 19"/>
          <p:cNvSpPr txBox="1"/>
          <p:nvPr userDrawn="1"/>
        </p:nvSpPr>
        <p:spPr>
          <a:xfrm>
            <a:off x="3276600" y="6596390"/>
            <a:ext cx="5867400" cy="261610"/>
          </a:xfrm>
          <a:prstGeom prst="rect">
            <a:avLst/>
          </a:prstGeom>
          <a:noFill/>
        </p:spPr>
        <p:txBody>
          <a:bodyPr wrap="square" rtlCol="0">
            <a:spAutoFit/>
          </a:bodyPr>
          <a:lstStyle/>
          <a:p>
            <a:pPr algn="r"/>
            <a:r>
              <a:rPr lang="en-US" sz="1100" b="1" dirty="0">
                <a:solidFill>
                  <a:srgbClr val="101141"/>
                </a:solidFill>
                <a:latin typeface="Arial"/>
                <a:cs typeface="Arial"/>
              </a:rPr>
              <a:t>BITS </a:t>
            </a:r>
            <a:r>
              <a:rPr lang="en-US" sz="1100" dirty="0">
                <a:solidFill>
                  <a:srgbClr val="101141"/>
                </a:solidFill>
                <a:latin typeface="Arial"/>
                <a:cs typeface="Arial"/>
              </a:rPr>
              <a:t>Pilani, Dubai Campus</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latin typeface="Arial" pitchFamily="34" charset="0"/>
                <a:cs typeface="Arial" pitchFamily="34" charset="0"/>
              </a:defRPr>
            </a:lvl1pPr>
          </a:lstStyle>
          <a:p>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latin typeface="Arial" pitchFamily="34" charset="0"/>
                <a:cs typeface="Arial" pitchFamily="34" charset="0"/>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latin typeface="Arial" pitchFamily="34" charset="0"/>
                <a:cs typeface="Arial" pitchFamily="34" charset="0"/>
              </a:defRPr>
            </a:lvl1pPr>
          </a:lstStyle>
          <a:p>
            <a:fld id="{BC8D7E44-7D4F-4942-A8C9-2DF6BF8399E8}"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60" r:id="rId2"/>
    <p:sldLayoutId id="2147483651" r:id="rId3"/>
    <p:sldLayoutId id="2147483650" r:id="rId4"/>
    <p:sldLayoutId id="2147483652" r:id="rId5"/>
    <p:sldLayoutId id="2147483653" r:id="rId6"/>
    <p:sldLayoutId id="2147483655" r:id="rId7"/>
    <p:sldLayoutId id="2147483656" r:id="rId8"/>
    <p:sldLayoutId id="2147483657" r:id="rId9"/>
    <p:sldLayoutId id="2147483658" r:id="rId10"/>
    <p:sldLayoutId id="2147483659" r:id="rId11"/>
    <p:sldLayoutId id="2147483661" r:id="rId12"/>
    <p:sldLayoutId id="2147483662" r:id="rId13"/>
    <p:sldLayoutId id="2147483663" r:id="rId14"/>
  </p:sldLayoutIdLst>
  <p:hf hdr="0" ftr="0" dt="0"/>
  <p:txStyles>
    <p:titleStyle>
      <a:lvl1pPr algn="l" defTabSz="914400" rtl="0" eaLnBrk="1" latinLnBrk="0" hangingPunct="1">
        <a:spcBef>
          <a:spcPct val="0"/>
        </a:spcBef>
        <a:buNone/>
        <a:defRPr sz="4000" b="1" kern="1200" spc="-150">
          <a:solidFill>
            <a:schemeClr val="tx1"/>
          </a:solidFill>
          <a:latin typeface="Arial" pitchFamily="34" charset="0"/>
          <a:ea typeface="+mj-ea"/>
          <a:cs typeface="Arial" pitchFamily="34" charset="0"/>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Arial" pitchFamily="34" charset="0"/>
          <a:ea typeface="+mn-ea"/>
          <a:cs typeface="Arial" pitchFamily="34" charset="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4.xml"/><Relationship Id="rId4" Type="http://schemas.openxmlformats.org/officeDocument/2006/relationships/image" Target="../media/image24.png"/></Relationships>
</file>

<file path=ppt/slides/_rels/slide16.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0.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3" Type="http://schemas.openxmlformats.org/officeDocument/2006/relationships/hyperlink" Target="https://www.cse.unr.edu/~bebis/CS479/Lectures" TargetMode="External"/><Relationship Id="rId2" Type="http://schemas.openxmlformats.org/officeDocument/2006/relationships/hyperlink" Target="http://www.facweb.iitkgp.ac.in/~sudeshna/courses/ml08" TargetMode="External"/><Relationship Id="rId1" Type="http://schemas.openxmlformats.org/officeDocument/2006/relationships/slideLayout" Target="../slideLayouts/slideLayout4.xml"/><Relationship Id="rId4" Type="http://schemas.openxmlformats.org/officeDocument/2006/relationships/hyperlink" Target="https://cse.iitkgp.ac.in/~dsamanta/courses/da/resources"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0.emf"/><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emf"/><Relationship Id="rId1" Type="http://schemas.openxmlformats.org/officeDocument/2006/relationships/slideLayout" Target="../slideLayouts/slideLayout12.xml"/><Relationship Id="rId6" Type="http://schemas.openxmlformats.org/officeDocument/2006/relationships/image" Target="../media/image15.png"/><Relationship Id="rId5" Type="http://schemas.openxmlformats.org/officeDocument/2006/relationships/image" Target="../media/image14.png"/><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3.xml"/><Relationship Id="rId1" Type="http://schemas.openxmlformats.org/officeDocument/2006/relationships/vmlDrawing" Target="../drawings/vmlDrawing1.vml"/><Relationship Id="rId5" Type="http://schemas.openxmlformats.org/officeDocument/2006/relationships/image" Target="../media/image17.png"/><Relationship Id="rId4" Type="http://schemas.openxmlformats.org/officeDocument/2006/relationships/image" Target="../media/image16.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a:xfrm>
            <a:off x="2286000" y="3810000"/>
            <a:ext cx="6248400" cy="1524000"/>
          </a:xfrm>
        </p:spPr>
        <p:txBody>
          <a:bodyPr/>
          <a:lstStyle/>
          <a:p>
            <a:pPr algn="ctr"/>
            <a:r>
              <a:rPr lang="en-US" dirty="0"/>
              <a:t>Machine Learning</a:t>
            </a:r>
            <a:br>
              <a:rPr lang="en-US" dirty="0"/>
            </a:br>
            <a:br>
              <a:rPr lang="en-US" dirty="0"/>
            </a:br>
            <a:r>
              <a:rPr lang="en-US" dirty="0"/>
              <a:t>CS F464</a:t>
            </a:r>
          </a:p>
        </p:txBody>
      </p:sp>
      <p:sp>
        <p:nvSpPr>
          <p:cNvPr id="6" name="Content Placeholder 5"/>
          <p:cNvSpPr>
            <a:spLocks noGrp="1"/>
          </p:cNvSpPr>
          <p:nvPr>
            <p:ph sz="quarter" idx="13"/>
          </p:nvPr>
        </p:nvSpPr>
        <p:spPr/>
        <p:txBody>
          <a:bodyPr/>
          <a:lstStyle/>
          <a:p>
            <a:r>
              <a:rPr lang="en-US" dirty="0"/>
              <a:t>Dr. Pranav M. Pawar</a:t>
            </a:r>
          </a:p>
        </p:txBody>
      </p:sp>
    </p:spTree>
    <p:extLst>
      <p:ext uri="{BB962C8B-B14F-4D97-AF65-F5344CB8AC3E}">
        <p14:creationId xmlns:p14="http://schemas.microsoft.com/office/powerpoint/2010/main" val="144564474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5">
            <a:extLst>
              <a:ext uri="{FF2B5EF4-FFF2-40B4-BE49-F238E27FC236}">
                <a16:creationId xmlns:a16="http://schemas.microsoft.com/office/drawing/2014/main" id="{D5EAB71D-2ECD-4361-9690-12DBB4FBEFA2}"/>
              </a:ext>
            </a:extLst>
          </p:cNvPr>
          <p:cNvSpPr>
            <a:spLocks noGrp="1" noChangeArrowheads="1"/>
          </p:cNvSpPr>
          <p:nvPr>
            <p:ph type="body" sz="half" idx="1"/>
          </p:nvPr>
        </p:nvSpPr>
        <p:spPr>
          <a:xfrm>
            <a:off x="304800" y="304800"/>
            <a:ext cx="4495800" cy="5859463"/>
          </a:xfrm>
        </p:spPr>
        <p:txBody>
          <a:bodyPr/>
          <a:lstStyle/>
          <a:p>
            <a:pPr eaLnBrk="1" hangingPunct="1"/>
            <a:r>
              <a:rPr lang="en-US" altLang="en-US" sz="2600" b="1" u="sng" dirty="0"/>
              <a:t>Step 4 </a:t>
            </a:r>
            <a:r>
              <a:rPr lang="en-US" altLang="en-US" sz="2600" b="1" dirty="0"/>
              <a:t>:</a:t>
            </a:r>
          </a:p>
          <a:p>
            <a:pPr eaLnBrk="1" hangingPunct="1">
              <a:buFont typeface="Wingdings" panose="05000000000000000000" pitchFamily="2" charset="2"/>
              <a:buNone/>
            </a:pPr>
            <a:r>
              <a:rPr lang="en-US" altLang="en-US" sz="2600" dirty="0"/>
              <a:t>	The clusters obtained are:</a:t>
            </a:r>
          </a:p>
          <a:p>
            <a:pPr eaLnBrk="1" hangingPunct="1">
              <a:buFont typeface="Wingdings" panose="05000000000000000000" pitchFamily="2" charset="2"/>
              <a:buNone/>
            </a:pPr>
            <a:r>
              <a:rPr lang="en-US" altLang="en-US" sz="2600" dirty="0"/>
              <a:t>	{1,2} and {3,4,5,6,7}</a:t>
            </a:r>
          </a:p>
          <a:p>
            <a:pPr eaLnBrk="1" hangingPunct="1">
              <a:buFont typeface="Wingdings" panose="05000000000000000000" pitchFamily="2" charset="2"/>
              <a:buNone/>
            </a:pPr>
            <a:endParaRPr lang="en-US" altLang="en-US" sz="2600" dirty="0"/>
          </a:p>
          <a:p>
            <a:pPr eaLnBrk="1" hangingPunct="1"/>
            <a:r>
              <a:rPr lang="en-US" altLang="en-US" sz="2600" dirty="0"/>
              <a:t>Therefore, there is no change in the cluster. </a:t>
            </a:r>
          </a:p>
          <a:p>
            <a:pPr eaLnBrk="1" hangingPunct="1"/>
            <a:r>
              <a:rPr lang="en-US" altLang="en-US" sz="2600" dirty="0"/>
              <a:t>Thus, the algorithm comes to a halt here and final result consist of 2 clusters {1,2} and {3,4,5,6,7}. </a:t>
            </a:r>
          </a:p>
        </p:txBody>
      </p:sp>
      <p:pic>
        <p:nvPicPr>
          <p:cNvPr id="18435" name="Picture 7">
            <a:extLst>
              <a:ext uri="{FF2B5EF4-FFF2-40B4-BE49-F238E27FC236}">
                <a16:creationId xmlns:a16="http://schemas.microsoft.com/office/drawing/2014/main" id="{09AFE440-EEB3-4780-B9F9-42B57F91DF46}"/>
              </a:ext>
            </a:extLst>
          </p:cNvPr>
          <p:cNvPicPr>
            <a:picLocks noGrp="1" noChangeAspect="1" noChangeArrowheads="1"/>
          </p:cNvPicPr>
          <p:nvPr>
            <p:ph sz="half" idx="2"/>
          </p:nvPr>
        </p:nvPicPr>
        <p:blipFill>
          <a:blip r:embed="rId2">
            <a:extLst>
              <a:ext uri="{28A0092B-C50C-407E-A947-70E740481C1C}">
                <a14:useLocalDpi xmlns:a14="http://schemas.microsoft.com/office/drawing/2010/main" val="0"/>
              </a:ext>
            </a:extLst>
          </a:blip>
          <a:srcRect l="5357" t="4225" r="3572" b="8450"/>
          <a:stretch>
            <a:fillRect/>
          </a:stretch>
        </p:blipFill>
        <p:spPr>
          <a:xfrm>
            <a:off x="5105400" y="1752600"/>
            <a:ext cx="3886200" cy="4724400"/>
          </a:xfrm>
          <a:noFill/>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4">
            <a:extLst>
              <a:ext uri="{FF2B5EF4-FFF2-40B4-BE49-F238E27FC236}">
                <a16:creationId xmlns:a16="http://schemas.microsoft.com/office/drawing/2014/main" id="{905D9425-E110-494F-9EC6-70D1851B4B06}"/>
              </a:ext>
            </a:extLst>
          </p:cNvPr>
          <p:cNvSpPr>
            <a:spLocks noGrp="1" noChangeArrowheads="1"/>
          </p:cNvSpPr>
          <p:nvPr>
            <p:ph type="title"/>
          </p:nvPr>
        </p:nvSpPr>
        <p:spPr/>
        <p:txBody>
          <a:bodyPr/>
          <a:lstStyle/>
          <a:p>
            <a:pPr eaLnBrk="1" hangingPunct="1"/>
            <a:r>
              <a:rPr lang="en-US" altLang="en-US" u="sng"/>
              <a:t>PLOT</a:t>
            </a:r>
          </a:p>
        </p:txBody>
      </p:sp>
      <p:pic>
        <p:nvPicPr>
          <p:cNvPr id="19459" name="Picture 6">
            <a:extLst>
              <a:ext uri="{FF2B5EF4-FFF2-40B4-BE49-F238E27FC236}">
                <a16:creationId xmlns:a16="http://schemas.microsoft.com/office/drawing/2014/main" id="{8F219F03-1F11-4A5B-8AA6-8F9E51318C0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l="4672" t="1755" r="20561" b="5263"/>
          <a:stretch>
            <a:fillRect/>
          </a:stretch>
        </p:blipFill>
        <p:spPr bwMode="auto">
          <a:xfrm>
            <a:off x="1752600" y="1828800"/>
            <a:ext cx="6096000" cy="403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0242" name="Content Placeholder 11">
                <a:extLst>
                  <a:ext uri="{FF2B5EF4-FFF2-40B4-BE49-F238E27FC236}">
                    <a16:creationId xmlns:a16="http://schemas.microsoft.com/office/drawing/2014/main" id="{A4B4138D-30B9-43D5-A901-B8D84EA87035}"/>
                  </a:ext>
                </a:extLst>
              </p:cNvPr>
              <p:cNvSpPr>
                <a:spLocks noGrp="1"/>
              </p:cNvSpPr>
              <p:nvPr>
                <p:ph idx="1"/>
              </p:nvPr>
            </p:nvSpPr>
            <p:spPr>
              <a:xfrm>
                <a:off x="0" y="789337"/>
                <a:ext cx="9144000" cy="5899108"/>
              </a:xfrm>
            </p:spPr>
            <p:txBody>
              <a:bodyPr>
                <a:normAutofit fontScale="92500" lnSpcReduction="20000"/>
              </a:bodyPr>
              <a:lstStyle/>
              <a:p>
                <a:pPr algn="just">
                  <a:buClrTx/>
                  <a:buFont typeface="Arial" panose="020B0604020202020204" pitchFamily="34" charset="0"/>
                  <a:buChar char="•"/>
                </a:pPr>
                <a:r>
                  <a:rPr lang="en-US" sz="2400" b="1" dirty="0"/>
                  <a:t>Manhattan distance (L</a:t>
                </a:r>
                <a:r>
                  <a:rPr lang="en-US" sz="2400" b="1" baseline="-25000" dirty="0"/>
                  <a:t>1 </a:t>
                </a:r>
                <a:r>
                  <a:rPr lang="en-US" sz="2400" b="1" dirty="0"/>
                  <a:t>Norm)</a:t>
                </a:r>
              </a:p>
              <a:p>
                <a:pPr algn="just">
                  <a:buClr>
                    <a:srgbClr val="C00000"/>
                  </a:buClr>
                </a:pPr>
                <a:r>
                  <a:rPr lang="en-US" sz="2400" dirty="0">
                    <a:solidFill>
                      <a:schemeClr val="tx1"/>
                    </a:solidFill>
                  </a:rPr>
                  <a:t>	The Manhattan distance is expressed as</a:t>
                </a:r>
              </a:p>
              <a:p>
                <a:pPr algn="just">
                  <a:buClr>
                    <a:srgbClr val="C00000"/>
                  </a:buClr>
                </a:pPr>
                <a14:m>
                  <m:oMathPara xmlns:m="http://schemas.openxmlformats.org/officeDocument/2006/math">
                    <m:oMathParaPr>
                      <m:jc m:val="centerGroup"/>
                    </m:oMathParaPr>
                    <m:oMath xmlns:m="http://schemas.openxmlformats.org/officeDocument/2006/math">
                      <m:r>
                        <a:rPr lang="en-IN" sz="2400" i="1">
                          <a:solidFill>
                            <a:schemeClr val="tx1"/>
                          </a:solidFill>
                          <a:latin typeface="Cambria Math"/>
                          <a:cs typeface="Times New Roman" pitchFamily="18" charset="0"/>
                        </a:rPr>
                        <m:t>𝑑</m:t>
                      </m:r>
                      <m:r>
                        <a:rPr lang="en-IN" sz="2400" i="1">
                          <a:solidFill>
                            <a:schemeClr val="tx1"/>
                          </a:solidFill>
                          <a:latin typeface="Cambria Math"/>
                          <a:cs typeface="Times New Roman" pitchFamily="18" charset="0"/>
                        </a:rPr>
                        <m:t>=</m:t>
                      </m:r>
                      <m:nary>
                        <m:naryPr>
                          <m:chr m:val="∑"/>
                          <m:ctrlPr>
                            <a:rPr lang="en-IN" sz="2400" i="1">
                              <a:solidFill>
                                <a:schemeClr val="tx1"/>
                              </a:solidFill>
                              <a:latin typeface="Cambria Math" panose="02040503050406030204" pitchFamily="18" charset="0"/>
                              <a:cs typeface="Times New Roman" pitchFamily="18" charset="0"/>
                            </a:rPr>
                          </m:ctrlPr>
                        </m:naryPr>
                        <m:sub>
                          <m:r>
                            <m:rPr>
                              <m:brk m:alnAt="23"/>
                            </m:rPr>
                            <a:rPr lang="en-IN" sz="2400" i="1">
                              <a:solidFill>
                                <a:schemeClr val="tx1"/>
                              </a:solidFill>
                              <a:latin typeface="Cambria Math"/>
                              <a:cs typeface="Times New Roman" pitchFamily="18" charset="0"/>
                            </a:rPr>
                            <m:t>𝑖</m:t>
                          </m:r>
                          <m:r>
                            <a:rPr lang="en-IN" sz="2400" i="1">
                              <a:solidFill>
                                <a:schemeClr val="tx1"/>
                              </a:solidFill>
                              <a:latin typeface="Cambria Math"/>
                              <a:cs typeface="Times New Roman" pitchFamily="18" charset="0"/>
                            </a:rPr>
                            <m:t>=1</m:t>
                          </m:r>
                        </m:sub>
                        <m:sup>
                          <m:r>
                            <a:rPr lang="en-IN" sz="2400" i="1">
                              <a:solidFill>
                                <a:schemeClr val="tx1"/>
                              </a:solidFill>
                              <a:latin typeface="Cambria Math"/>
                              <a:cs typeface="Times New Roman" pitchFamily="18" charset="0"/>
                            </a:rPr>
                            <m:t>𝑛</m:t>
                          </m:r>
                        </m:sup>
                        <m:e>
                          <m:d>
                            <m:dPr>
                              <m:begChr m:val="|"/>
                              <m:endChr m:val="|"/>
                              <m:ctrlPr>
                                <a:rPr lang="en-IN" sz="2400" i="1">
                                  <a:solidFill>
                                    <a:schemeClr val="tx1"/>
                                  </a:solidFill>
                                  <a:latin typeface="Cambria Math" panose="02040503050406030204" pitchFamily="18" charset="0"/>
                                  <a:cs typeface="Times New Roman" pitchFamily="18" charset="0"/>
                                </a:rPr>
                              </m:ctrlPr>
                            </m:dPr>
                            <m:e>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a:ea typeface="Cambria Math" panose="02040503050406030204" pitchFamily="18" charset="0"/>
                                    </a:rPr>
                                    <m:t>𝑥</m:t>
                                  </m:r>
                                </m:e>
                                <m:sub>
                                  <m:r>
                                    <a:rPr lang="en-IN" sz="2400" i="1">
                                      <a:solidFill>
                                        <a:schemeClr val="tx1"/>
                                      </a:solidFill>
                                      <a:latin typeface="Cambria Math"/>
                                      <a:ea typeface="Cambria Math" panose="02040503050406030204" pitchFamily="18" charset="0"/>
                                    </a:rPr>
                                    <m:t>𝑖</m:t>
                                  </m:r>
                                </m:sub>
                              </m:sSub>
                              <m:r>
                                <a:rPr lang="en-IN" sz="2400" i="1">
                                  <a:solidFill>
                                    <a:schemeClr val="tx1"/>
                                  </a:solidFill>
                                  <a:latin typeface="Cambria Math"/>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a:ea typeface="Cambria Math" panose="02040503050406030204" pitchFamily="18" charset="0"/>
                                    </a:rPr>
                                    <m:t>𝑦</m:t>
                                  </m:r>
                                </m:e>
                                <m:sub>
                                  <m:r>
                                    <a:rPr lang="en-IN" sz="2400" i="1">
                                      <a:solidFill>
                                        <a:schemeClr val="tx1"/>
                                      </a:solidFill>
                                      <a:latin typeface="Cambria Math"/>
                                      <a:ea typeface="Cambria Math" panose="02040503050406030204" pitchFamily="18" charset="0"/>
                                    </a:rPr>
                                    <m:t>𝑖</m:t>
                                  </m:r>
                                </m:sub>
                              </m:sSub>
                            </m:e>
                          </m:d>
                        </m:e>
                      </m:nary>
                    </m:oMath>
                  </m:oMathPara>
                </a14:m>
                <a:endParaRPr lang="en-US" sz="2400" dirty="0">
                  <a:solidFill>
                    <a:schemeClr val="tx1"/>
                  </a:solidFill>
                </a:endParaRPr>
              </a:p>
              <a:p>
                <a:pPr lvl="1" algn="just">
                  <a:buFont typeface="Arial" panose="020B0604020202020204" pitchFamily="34" charset="0"/>
                  <a:buChar char="•"/>
                </a:pPr>
                <a:r>
                  <a:rPr lang="en-US" dirty="0">
                    <a:solidFill>
                      <a:schemeClr val="tx1"/>
                    </a:solidFill>
                  </a:rPr>
                  <a:t>where </a:t>
                </a:r>
                <a14:m>
                  <m:oMath xmlns:m="http://schemas.openxmlformats.org/officeDocument/2006/math">
                    <m:d>
                      <m:dPr>
                        <m:begChr m:val="|"/>
                        <m:endChr m:val="|"/>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m:t>
                        </m:r>
                      </m:e>
                    </m:d>
                  </m:oMath>
                </a14:m>
                <a:r>
                  <a:rPr lang="en-US" dirty="0">
                    <a:solidFill>
                      <a:schemeClr val="tx1"/>
                    </a:solidFill>
                  </a:rPr>
                  <a:t> denotes the absolute value. This metric is also alternatively termed as </a:t>
                </a:r>
                <a:r>
                  <a:rPr lang="en-US" b="1" dirty="0" err="1">
                    <a:solidFill>
                      <a:schemeClr val="tx1"/>
                    </a:solidFill>
                  </a:rPr>
                  <a:t>Taxicals</a:t>
                </a:r>
                <a:r>
                  <a:rPr lang="en-US" b="1" dirty="0">
                    <a:solidFill>
                      <a:schemeClr val="tx1"/>
                    </a:solidFill>
                  </a:rPr>
                  <a:t> metric, city-block metric</a:t>
                </a:r>
                <a:r>
                  <a:rPr lang="en-US" dirty="0">
                    <a:solidFill>
                      <a:schemeClr val="tx1"/>
                    </a:solidFill>
                  </a:rPr>
                  <a:t>.</a:t>
                </a:r>
              </a:p>
              <a:p>
                <a:pPr lvl="1" algn="just">
                  <a:buFont typeface="Arial" panose="020B0604020202020204" pitchFamily="34" charset="0"/>
                  <a:buChar char="•"/>
                </a:pPr>
                <a:r>
                  <a:rPr lang="en-GB" dirty="0"/>
                  <a:t>Example: x = [7, 3, 5] and y = [3, 2, 6]. </a:t>
                </a:r>
              </a:p>
              <a:p>
                <a:pPr marL="457200" lvl="1" indent="0" algn="just">
                  <a:buNone/>
                </a:pPr>
                <a:r>
                  <a:rPr lang="en-GB" dirty="0"/>
                  <a:t>The Manhattan distance is |7−3|+|3−2|+|5−6|=6.</a:t>
                </a:r>
              </a:p>
              <a:p>
                <a:pPr marL="457200" indent="-457200" algn="just">
                  <a:buClrTx/>
                  <a:buFont typeface="Arial" panose="020B0604020202020204" pitchFamily="34" charset="0"/>
                  <a:buChar char="•"/>
                </a:pPr>
                <a:r>
                  <a:rPr lang="en-US" sz="2400" b="1" dirty="0">
                    <a:solidFill>
                      <a:schemeClr val="tx1"/>
                    </a:solidFill>
                  </a:rPr>
                  <a:t>Euclidean Distance</a:t>
                </a:r>
              </a:p>
              <a:p>
                <a:pPr algn="just">
                  <a:buClr>
                    <a:srgbClr val="C00000"/>
                  </a:buClr>
                </a:pPr>
                <a:r>
                  <a:rPr lang="en-US" sz="2400" dirty="0">
                    <a:solidFill>
                      <a:schemeClr val="tx1"/>
                    </a:solidFill>
                  </a:rPr>
                  <a:t>	This metric is same as Euclidean distance between any two points </a:t>
                </a:r>
                <a14:m>
                  <m:oMath xmlns:m="http://schemas.openxmlformats.org/officeDocument/2006/math">
                    <m:r>
                      <a:rPr lang="en-IN" sz="2400" i="1">
                        <a:solidFill>
                          <a:schemeClr val="tx1"/>
                        </a:solidFill>
                        <a:latin typeface="Cambria Math" panose="02040503050406030204" pitchFamily="18" charset="0"/>
                        <a:ea typeface="Cambria Math" panose="02040503050406030204" pitchFamily="18" charset="0"/>
                      </a:rPr>
                      <m:t>𝑥</m:t>
                    </m:r>
                    <m:r>
                      <a:rPr lang="en-IN" sz="2400" i="1">
                        <a:solidFill>
                          <a:schemeClr val="tx1"/>
                        </a:solidFill>
                        <a:latin typeface="Cambria Math" panose="02040503050406030204" pitchFamily="18" charset="0"/>
                        <a:ea typeface="Cambria Math" panose="02040503050406030204" pitchFamily="18" charset="0"/>
                      </a:rPr>
                      <m:t> </m:t>
                    </m:r>
                    <m:r>
                      <a:rPr lang="en-IN" sz="2400" i="1">
                        <a:solidFill>
                          <a:schemeClr val="tx1"/>
                        </a:solidFill>
                        <a:latin typeface="Cambria Math" panose="02040503050406030204" pitchFamily="18" charset="0"/>
                        <a:ea typeface="Cambria Math" panose="02040503050406030204" pitchFamily="18" charset="0"/>
                      </a:rPr>
                      <m:t>𝑎𝑛𝑑</m:t>
                    </m:r>
                    <m:r>
                      <a:rPr lang="en-IN" sz="2400" i="1">
                        <a:solidFill>
                          <a:schemeClr val="tx1"/>
                        </a:solidFill>
                        <a:latin typeface="Cambria Math" panose="02040503050406030204" pitchFamily="18" charset="0"/>
                        <a:ea typeface="Cambria Math" panose="02040503050406030204" pitchFamily="18" charset="0"/>
                      </a:rPr>
                      <m:t> </m:t>
                    </m:r>
                    <m:r>
                      <a:rPr lang="en-IN" sz="2400" i="1">
                        <a:solidFill>
                          <a:schemeClr val="tx1"/>
                        </a:solidFill>
                        <a:latin typeface="Cambria Math" panose="02040503050406030204" pitchFamily="18" charset="0"/>
                        <a:ea typeface="Cambria Math" panose="02040503050406030204" pitchFamily="18" charset="0"/>
                      </a:rPr>
                      <m:t>𝑦</m:t>
                    </m:r>
                    <m:r>
                      <a:rPr lang="en-IN" sz="2400" i="1">
                        <a:solidFill>
                          <a:schemeClr val="tx1"/>
                        </a:solidFill>
                        <a:latin typeface="Cambria Math" panose="02040503050406030204" pitchFamily="18" charset="0"/>
                        <a:ea typeface="Cambria Math" panose="02040503050406030204" pitchFamily="18" charset="0"/>
                      </a:rPr>
                      <m:t> </m:t>
                    </m:r>
                    <m:r>
                      <a:rPr lang="en-IN" sz="2400" i="1">
                        <a:solidFill>
                          <a:schemeClr val="tx1"/>
                        </a:solidFill>
                        <a:latin typeface="Cambria Math"/>
                        <a:ea typeface="Cambria Math" panose="02040503050406030204" pitchFamily="18" charset="0"/>
                      </a:rPr>
                      <m:t>𝑖𝑛</m:t>
                    </m:r>
                    <m:r>
                      <a:rPr lang="en-IN" sz="2400" i="1">
                        <a:solidFill>
                          <a:schemeClr val="tx1"/>
                        </a:solidFill>
                        <a:latin typeface="Cambria Math"/>
                        <a:ea typeface="Cambria Math" panose="02040503050406030204" pitchFamily="18" charset="0"/>
                      </a:rPr>
                      <m:t> </m:t>
                    </m:r>
                    <m:sSup>
                      <m:sSupPr>
                        <m:ctrlPr>
                          <a:rPr lang="en-IN" sz="2400" i="1">
                            <a:solidFill>
                              <a:schemeClr val="tx1"/>
                            </a:solidFill>
                            <a:latin typeface="Cambria Math" panose="02040503050406030204" pitchFamily="18" charset="0"/>
                            <a:ea typeface="Cambria Math" panose="02040503050406030204" pitchFamily="18" charset="0"/>
                          </a:rPr>
                        </m:ctrlPr>
                      </m:sSupPr>
                      <m:e>
                        <m:r>
                          <a:rPr lang="en-IN" sz="2400" i="1">
                            <a:solidFill>
                              <a:schemeClr val="tx1"/>
                            </a:solidFill>
                            <a:latin typeface="Cambria Math"/>
                            <a:ea typeface="Cambria Math"/>
                          </a:rPr>
                          <m:t>ℛ</m:t>
                        </m:r>
                      </m:e>
                      <m:sup>
                        <m:r>
                          <a:rPr lang="en-IN" sz="2400" i="1">
                            <a:solidFill>
                              <a:schemeClr val="tx1"/>
                            </a:solidFill>
                            <a:latin typeface="Cambria Math"/>
                            <a:ea typeface="Cambria Math" panose="02040503050406030204" pitchFamily="18" charset="0"/>
                          </a:rPr>
                          <m:t>𝑛</m:t>
                        </m:r>
                      </m:sup>
                    </m:sSup>
                  </m:oMath>
                </a14:m>
                <a:r>
                  <a:rPr lang="en-IN" sz="2400" i="1" dirty="0">
                    <a:solidFill>
                      <a:schemeClr val="tx1"/>
                    </a:solidFill>
                    <a:ea typeface="Cambria Math" panose="02040503050406030204" pitchFamily="18" charset="0"/>
                  </a:rPr>
                  <a:t>.</a:t>
                </a:r>
              </a:p>
              <a:p>
                <a:pPr algn="just">
                  <a:buClr>
                    <a:srgbClr val="C00000"/>
                  </a:buClr>
                </a:pPr>
                <a14:m>
                  <m:oMathPara xmlns:m="http://schemas.openxmlformats.org/officeDocument/2006/math">
                    <m:oMathParaPr>
                      <m:jc m:val="centerGroup"/>
                    </m:oMathParaPr>
                    <m:oMath xmlns:m="http://schemas.openxmlformats.org/officeDocument/2006/math">
                      <m:r>
                        <a:rPr lang="en-IN" sz="2400" i="1">
                          <a:solidFill>
                            <a:schemeClr val="tx1"/>
                          </a:solidFill>
                          <a:latin typeface="Cambria Math"/>
                          <a:cs typeface="Times New Roman" pitchFamily="18" charset="0"/>
                        </a:rPr>
                        <m:t>𝑑</m:t>
                      </m:r>
                      <m:r>
                        <a:rPr lang="en-IN" sz="2400" i="1">
                          <a:solidFill>
                            <a:schemeClr val="tx1"/>
                          </a:solidFill>
                          <a:latin typeface="Cambria Math"/>
                          <a:cs typeface="Times New Roman" pitchFamily="18" charset="0"/>
                        </a:rPr>
                        <m:t>(</m:t>
                      </m:r>
                      <m:r>
                        <a:rPr lang="en-IN" sz="2400" i="1">
                          <a:solidFill>
                            <a:schemeClr val="tx1"/>
                          </a:solidFill>
                          <a:latin typeface="Cambria Math"/>
                          <a:cs typeface="Times New Roman" pitchFamily="18" charset="0"/>
                        </a:rPr>
                        <m:t>𝑥</m:t>
                      </m:r>
                      <m:r>
                        <a:rPr lang="en-IN" sz="2400" i="1">
                          <a:solidFill>
                            <a:schemeClr val="tx1"/>
                          </a:solidFill>
                          <a:latin typeface="Cambria Math"/>
                          <a:cs typeface="Times New Roman" pitchFamily="18" charset="0"/>
                        </a:rPr>
                        <m:t>,</m:t>
                      </m:r>
                      <m:r>
                        <a:rPr lang="en-IN" sz="2400" i="1">
                          <a:solidFill>
                            <a:schemeClr val="tx1"/>
                          </a:solidFill>
                          <a:latin typeface="Cambria Math"/>
                          <a:cs typeface="Times New Roman" pitchFamily="18" charset="0"/>
                        </a:rPr>
                        <m:t>𝑦</m:t>
                      </m:r>
                      <m:r>
                        <a:rPr lang="en-IN" sz="2400" i="1">
                          <a:solidFill>
                            <a:schemeClr val="tx1"/>
                          </a:solidFill>
                          <a:latin typeface="Cambria Math"/>
                          <a:cs typeface="Times New Roman" pitchFamily="18" charset="0"/>
                        </a:rPr>
                        <m:t>)=</m:t>
                      </m:r>
                      <m:rad>
                        <m:radPr>
                          <m:degHide m:val="on"/>
                          <m:ctrlPr>
                            <a:rPr lang="en-IN" sz="2400" i="1">
                              <a:solidFill>
                                <a:schemeClr val="tx1"/>
                              </a:solidFill>
                              <a:latin typeface="Cambria Math" panose="02040503050406030204" pitchFamily="18" charset="0"/>
                              <a:cs typeface="Times New Roman" pitchFamily="18" charset="0"/>
                            </a:rPr>
                          </m:ctrlPr>
                        </m:radPr>
                        <m:deg/>
                        <m:e>
                          <m:nary>
                            <m:naryPr>
                              <m:chr m:val="∑"/>
                              <m:ctrlPr>
                                <a:rPr lang="en-IN" sz="2400" i="1">
                                  <a:solidFill>
                                    <a:schemeClr val="tx1"/>
                                  </a:solidFill>
                                  <a:latin typeface="Cambria Math" panose="02040503050406030204" pitchFamily="18" charset="0"/>
                                  <a:cs typeface="Times New Roman" pitchFamily="18" charset="0"/>
                                </a:rPr>
                              </m:ctrlPr>
                            </m:naryPr>
                            <m:sub>
                              <m:r>
                                <m:rPr>
                                  <m:brk m:alnAt="23"/>
                                </m:rPr>
                                <a:rPr lang="en-IN" sz="2400" i="1">
                                  <a:solidFill>
                                    <a:schemeClr val="tx1"/>
                                  </a:solidFill>
                                  <a:latin typeface="Cambria Math"/>
                                  <a:cs typeface="Times New Roman" pitchFamily="18" charset="0"/>
                                </a:rPr>
                                <m:t>𝑖</m:t>
                              </m:r>
                              <m:r>
                                <a:rPr lang="en-IN" sz="2400" i="1">
                                  <a:solidFill>
                                    <a:schemeClr val="tx1"/>
                                  </a:solidFill>
                                  <a:latin typeface="Cambria Math"/>
                                  <a:cs typeface="Times New Roman" pitchFamily="18" charset="0"/>
                                </a:rPr>
                                <m:t>=1</m:t>
                              </m:r>
                            </m:sub>
                            <m:sup>
                              <m:r>
                                <a:rPr lang="en-IN" sz="2400" i="1">
                                  <a:solidFill>
                                    <a:schemeClr val="tx1"/>
                                  </a:solidFill>
                                  <a:latin typeface="Cambria Math"/>
                                  <a:cs typeface="Times New Roman" pitchFamily="18" charset="0"/>
                                </a:rPr>
                                <m:t>𝑛</m:t>
                              </m:r>
                            </m:sup>
                            <m:e>
                              <m:sSup>
                                <m:sSupPr>
                                  <m:ctrlPr>
                                    <a:rPr lang="en-IN" sz="2400" i="1">
                                      <a:solidFill>
                                        <a:schemeClr val="tx1"/>
                                      </a:solidFill>
                                      <a:latin typeface="Cambria Math" panose="02040503050406030204" pitchFamily="18" charset="0"/>
                                      <a:ea typeface="Cambria Math" panose="02040503050406030204" pitchFamily="18" charset="0"/>
                                    </a:rPr>
                                  </m:ctrlPr>
                                </m:sSupPr>
                                <m:e>
                                  <m:d>
                                    <m:dPr>
                                      <m:ctrlPr>
                                        <a:rPr lang="en-IN" sz="2400" i="1">
                                          <a:solidFill>
                                            <a:schemeClr val="tx1"/>
                                          </a:solidFill>
                                          <a:latin typeface="Cambria Math" panose="02040503050406030204" pitchFamily="18" charset="0"/>
                                          <a:ea typeface="Cambria Math" panose="02040503050406030204" pitchFamily="18" charset="0"/>
                                        </a:rPr>
                                      </m:ctrlPr>
                                    </m:dPr>
                                    <m:e>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a:ea typeface="Cambria Math" panose="02040503050406030204" pitchFamily="18" charset="0"/>
                                            </a:rPr>
                                            <m:t>𝑥</m:t>
                                          </m:r>
                                        </m:e>
                                        <m:sub>
                                          <m:r>
                                            <a:rPr lang="en-IN" sz="2400" i="1">
                                              <a:solidFill>
                                                <a:schemeClr val="tx1"/>
                                              </a:solidFill>
                                              <a:latin typeface="Cambria Math"/>
                                              <a:ea typeface="Cambria Math" panose="02040503050406030204" pitchFamily="18" charset="0"/>
                                            </a:rPr>
                                            <m:t>𝑖</m:t>
                                          </m:r>
                                        </m:sub>
                                      </m:sSub>
                                      <m:r>
                                        <a:rPr lang="en-IN" sz="2400" i="1">
                                          <a:solidFill>
                                            <a:schemeClr val="tx1"/>
                                          </a:solidFill>
                                          <a:latin typeface="Cambria Math"/>
                                          <a:ea typeface="Cambria Math" panose="02040503050406030204" pitchFamily="18" charset="0"/>
                                        </a:rPr>
                                        <m:t>−</m:t>
                                      </m:r>
                                      <m:sSub>
                                        <m:sSubPr>
                                          <m:ctrlPr>
                                            <a:rPr lang="en-IN" sz="2400" i="1">
                                              <a:solidFill>
                                                <a:schemeClr val="tx1"/>
                                              </a:solidFill>
                                              <a:latin typeface="Cambria Math" panose="02040503050406030204" pitchFamily="18" charset="0"/>
                                              <a:ea typeface="Cambria Math" panose="02040503050406030204" pitchFamily="18" charset="0"/>
                                            </a:rPr>
                                          </m:ctrlPr>
                                        </m:sSubPr>
                                        <m:e>
                                          <m:r>
                                            <a:rPr lang="en-IN" sz="2400" i="1">
                                              <a:solidFill>
                                                <a:schemeClr val="tx1"/>
                                              </a:solidFill>
                                              <a:latin typeface="Cambria Math"/>
                                              <a:ea typeface="Cambria Math" panose="02040503050406030204" pitchFamily="18" charset="0"/>
                                            </a:rPr>
                                            <m:t>𝑦</m:t>
                                          </m:r>
                                        </m:e>
                                        <m:sub>
                                          <m:r>
                                            <a:rPr lang="en-IN" sz="2400" i="1">
                                              <a:solidFill>
                                                <a:schemeClr val="tx1"/>
                                              </a:solidFill>
                                              <a:latin typeface="Cambria Math"/>
                                              <a:ea typeface="Cambria Math" panose="02040503050406030204" pitchFamily="18" charset="0"/>
                                            </a:rPr>
                                            <m:t>𝑖</m:t>
                                          </m:r>
                                        </m:sub>
                                      </m:sSub>
                                    </m:e>
                                  </m:d>
                                </m:e>
                                <m:sup>
                                  <m:r>
                                    <a:rPr lang="en-IN" sz="2400" i="1">
                                      <a:solidFill>
                                        <a:schemeClr val="tx1"/>
                                      </a:solidFill>
                                      <a:latin typeface="Cambria Math"/>
                                      <a:ea typeface="Cambria Math" panose="02040503050406030204" pitchFamily="18" charset="0"/>
                                    </a:rPr>
                                    <m:t>2</m:t>
                                  </m:r>
                                </m:sup>
                              </m:sSup>
                            </m:e>
                          </m:nary>
                        </m:e>
                      </m:rad>
                    </m:oMath>
                  </m:oMathPara>
                </a14:m>
                <a:endParaRPr lang="en-US" sz="2400" dirty="0">
                  <a:solidFill>
                    <a:schemeClr val="tx1"/>
                  </a:solidFill>
                </a:endParaRPr>
              </a:p>
              <a:p>
                <a:pPr marL="857250" lvl="1" indent="-457200" algn="just">
                  <a:buFont typeface="Arial" panose="020B0604020202020204" pitchFamily="34" charset="0"/>
                  <a:buChar char="•"/>
                </a:pPr>
                <a:r>
                  <a:rPr lang="en-US" b="1" dirty="0">
                    <a:solidFill>
                      <a:schemeClr val="tx1"/>
                    </a:solidFill>
                  </a:rPr>
                  <a:t>Example: </a:t>
                </a:r>
                <a:r>
                  <a:rPr lang="en-US" dirty="0">
                    <a:solidFill>
                      <a:schemeClr val="tx1"/>
                    </a:solidFill>
                  </a:rPr>
                  <a:t>x = [7, 3, 5] and y = [3, 2, 6]. </a:t>
                </a:r>
              </a:p>
              <a:p>
                <a:pPr marL="400050" lvl="1" indent="0" algn="just">
                  <a:buNone/>
                </a:pPr>
                <a:r>
                  <a:rPr lang="en-US" dirty="0">
                    <a:solidFill>
                      <a:schemeClr val="tx1"/>
                    </a:solidFill>
                  </a:rPr>
                  <a:t>The Euclidean distance between </a:t>
                </a:r>
                <a14:m>
                  <m:oMath xmlns:m="http://schemas.openxmlformats.org/officeDocument/2006/math">
                    <m:r>
                      <a:rPr lang="en-IN" i="1">
                        <a:solidFill>
                          <a:schemeClr val="tx1"/>
                        </a:solidFill>
                        <a:latin typeface="Cambria Math" panose="02040503050406030204" pitchFamily="18" charset="0"/>
                        <a:ea typeface="Cambria Math" panose="02040503050406030204" pitchFamily="18" charset="0"/>
                      </a:rPr>
                      <m:t>𝑥</m:t>
                    </m:r>
                    <m:r>
                      <a:rPr lang="en-IN" i="1">
                        <a:solidFill>
                          <a:schemeClr val="tx1"/>
                        </a:solidFill>
                        <a:latin typeface="Cambria Math" panose="02040503050406030204" pitchFamily="18" charset="0"/>
                        <a:ea typeface="Cambria Math" panose="02040503050406030204" pitchFamily="18" charset="0"/>
                      </a:rPr>
                      <m:t> </m:t>
                    </m:r>
                    <m:r>
                      <a:rPr lang="en-IN" i="1">
                        <a:solidFill>
                          <a:schemeClr val="tx1"/>
                        </a:solidFill>
                        <a:latin typeface="Cambria Math" panose="02040503050406030204" pitchFamily="18" charset="0"/>
                        <a:ea typeface="Cambria Math" panose="02040503050406030204" pitchFamily="18" charset="0"/>
                      </a:rPr>
                      <m:t>𝑎𝑛𝑑</m:t>
                    </m:r>
                    <m:r>
                      <a:rPr lang="en-IN" i="1">
                        <a:solidFill>
                          <a:schemeClr val="tx1"/>
                        </a:solidFill>
                        <a:latin typeface="Cambria Math" panose="02040503050406030204" pitchFamily="18" charset="0"/>
                        <a:ea typeface="Cambria Math" panose="02040503050406030204" pitchFamily="18" charset="0"/>
                      </a:rPr>
                      <m:t> </m:t>
                    </m:r>
                    <m:r>
                      <a:rPr lang="en-IN" i="1">
                        <a:solidFill>
                          <a:schemeClr val="tx1"/>
                        </a:solidFill>
                        <a:latin typeface="Cambria Math" panose="02040503050406030204" pitchFamily="18" charset="0"/>
                        <a:ea typeface="Cambria Math" panose="02040503050406030204" pitchFamily="18" charset="0"/>
                      </a:rPr>
                      <m:t>𝑦</m:t>
                    </m:r>
                    <m:r>
                      <a:rPr lang="en-IN" i="1">
                        <a:solidFill>
                          <a:schemeClr val="tx1"/>
                        </a:solidFill>
                        <a:latin typeface="Cambria Math" panose="02040503050406030204" pitchFamily="18" charset="0"/>
                        <a:ea typeface="Cambria Math" panose="02040503050406030204" pitchFamily="18" charset="0"/>
                      </a:rPr>
                      <m:t> </m:t>
                    </m:r>
                  </m:oMath>
                </a14:m>
                <a:r>
                  <a:rPr lang="en-US" dirty="0">
                    <a:solidFill>
                      <a:schemeClr val="tx1"/>
                    </a:solidFill>
                  </a:rPr>
                  <a:t> is </a:t>
                </a:r>
              </a:p>
              <a:p>
                <a:pPr marL="400050" lvl="1" indent="0" algn="just">
                  <a:buNone/>
                </a:pPr>
                <a14:m>
                  <m:oMathPara xmlns:m="http://schemas.openxmlformats.org/officeDocument/2006/math">
                    <m:oMathParaPr>
                      <m:jc m:val="centerGroup"/>
                    </m:oMathParaPr>
                    <m:oMath xmlns:m="http://schemas.openxmlformats.org/officeDocument/2006/math">
                      <m:r>
                        <a:rPr lang="en-IN" i="1">
                          <a:solidFill>
                            <a:schemeClr val="tx1"/>
                          </a:solidFill>
                          <a:latin typeface="Cambria Math"/>
                          <a:cs typeface="Times New Roman" pitchFamily="18" charset="0"/>
                        </a:rPr>
                        <m:t>𝑑</m:t>
                      </m:r>
                      <m:d>
                        <m:dPr>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𝑥</m:t>
                          </m:r>
                          <m:r>
                            <a:rPr lang="en-IN" i="1">
                              <a:solidFill>
                                <a:schemeClr val="tx1"/>
                              </a:solidFill>
                              <a:latin typeface="Cambria Math"/>
                              <a:cs typeface="Times New Roman" pitchFamily="18" charset="0"/>
                            </a:rPr>
                            <m:t>,</m:t>
                          </m:r>
                          <m:r>
                            <a:rPr lang="en-IN" i="1">
                              <a:solidFill>
                                <a:schemeClr val="tx1"/>
                              </a:solidFill>
                              <a:latin typeface="Cambria Math"/>
                              <a:cs typeface="Times New Roman" pitchFamily="18" charset="0"/>
                            </a:rPr>
                            <m:t>𝑦</m:t>
                          </m:r>
                        </m:e>
                      </m:d>
                      <m:r>
                        <a:rPr lang="en-IN" i="1">
                          <a:solidFill>
                            <a:schemeClr val="tx1"/>
                          </a:solidFill>
                          <a:latin typeface="Cambria Math"/>
                          <a:cs typeface="Times New Roman" pitchFamily="18" charset="0"/>
                        </a:rPr>
                        <m:t>=</m:t>
                      </m:r>
                      <m:rad>
                        <m:radPr>
                          <m:degHide m:val="on"/>
                          <m:ctrlPr>
                            <a:rPr lang="en-IN" i="1">
                              <a:solidFill>
                                <a:schemeClr val="tx1"/>
                              </a:solidFill>
                              <a:latin typeface="Cambria Math" panose="02040503050406030204" pitchFamily="18" charset="0"/>
                              <a:cs typeface="Times New Roman" pitchFamily="18" charset="0"/>
                            </a:rPr>
                          </m:ctrlPr>
                        </m:radPr>
                        <m:deg/>
                        <m:e>
                          <m:sSup>
                            <m:sSupPr>
                              <m:ctrlPr>
                                <a:rPr lang="en-IN" i="1">
                                  <a:solidFill>
                                    <a:schemeClr val="tx1"/>
                                  </a:solidFill>
                                  <a:latin typeface="Cambria Math" panose="02040503050406030204" pitchFamily="18" charset="0"/>
                                  <a:cs typeface="Times New Roman" pitchFamily="18" charset="0"/>
                                </a:rPr>
                              </m:ctrlPr>
                            </m:sSupPr>
                            <m:e>
                              <m:d>
                                <m:dPr>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7−3</m:t>
                                  </m:r>
                                </m:e>
                              </m:d>
                            </m:e>
                            <m:sup>
                              <m:r>
                                <a:rPr lang="en-IN" i="1">
                                  <a:solidFill>
                                    <a:schemeClr val="tx1"/>
                                  </a:solidFill>
                                  <a:latin typeface="Cambria Math"/>
                                  <a:cs typeface="Times New Roman" pitchFamily="18" charset="0"/>
                                </a:rPr>
                                <m:t>2</m:t>
                              </m:r>
                            </m:sup>
                          </m:sSup>
                          <m:r>
                            <a:rPr lang="en-IN" i="1">
                              <a:solidFill>
                                <a:schemeClr val="tx1"/>
                              </a:solidFill>
                              <a:latin typeface="Cambria Math"/>
                              <a:cs typeface="Times New Roman" pitchFamily="18" charset="0"/>
                            </a:rPr>
                            <m:t>+</m:t>
                          </m:r>
                          <m:sSup>
                            <m:sSupPr>
                              <m:ctrlPr>
                                <a:rPr lang="en-IN" i="1">
                                  <a:solidFill>
                                    <a:schemeClr val="tx1"/>
                                  </a:solidFill>
                                  <a:latin typeface="Cambria Math" panose="02040503050406030204" pitchFamily="18" charset="0"/>
                                  <a:cs typeface="Times New Roman" pitchFamily="18" charset="0"/>
                                </a:rPr>
                              </m:ctrlPr>
                            </m:sSupPr>
                            <m:e>
                              <m:d>
                                <m:dPr>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3−2</m:t>
                                  </m:r>
                                </m:e>
                              </m:d>
                            </m:e>
                            <m:sup>
                              <m:r>
                                <a:rPr lang="en-IN" i="1">
                                  <a:solidFill>
                                    <a:schemeClr val="tx1"/>
                                  </a:solidFill>
                                  <a:latin typeface="Cambria Math"/>
                                  <a:cs typeface="Times New Roman" pitchFamily="18" charset="0"/>
                                </a:rPr>
                                <m:t>2</m:t>
                              </m:r>
                            </m:sup>
                          </m:sSup>
                          <m:r>
                            <a:rPr lang="en-IN" i="1">
                              <a:solidFill>
                                <a:schemeClr val="tx1"/>
                              </a:solidFill>
                              <a:latin typeface="Cambria Math"/>
                              <a:cs typeface="Times New Roman" pitchFamily="18" charset="0"/>
                            </a:rPr>
                            <m:t>+</m:t>
                          </m:r>
                          <m:sSup>
                            <m:sSupPr>
                              <m:ctrlPr>
                                <a:rPr lang="en-IN" i="1">
                                  <a:solidFill>
                                    <a:schemeClr val="tx1"/>
                                  </a:solidFill>
                                  <a:latin typeface="Cambria Math" panose="02040503050406030204" pitchFamily="18" charset="0"/>
                                  <a:cs typeface="Times New Roman" pitchFamily="18" charset="0"/>
                                </a:rPr>
                              </m:ctrlPr>
                            </m:sSupPr>
                            <m:e>
                              <m:d>
                                <m:dPr>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5−6</m:t>
                                  </m:r>
                                </m:e>
                              </m:d>
                            </m:e>
                            <m:sup>
                              <m:r>
                                <a:rPr lang="en-IN" i="1">
                                  <a:solidFill>
                                    <a:schemeClr val="tx1"/>
                                  </a:solidFill>
                                  <a:latin typeface="Cambria Math"/>
                                  <a:cs typeface="Times New Roman" pitchFamily="18" charset="0"/>
                                </a:rPr>
                                <m:t>2</m:t>
                              </m:r>
                            </m:sup>
                          </m:sSup>
                        </m:e>
                      </m:rad>
                      <m:r>
                        <a:rPr lang="en-IN" i="1">
                          <a:solidFill>
                            <a:schemeClr val="tx1"/>
                          </a:solidFill>
                          <a:latin typeface="Cambria Math"/>
                          <a:cs typeface="Times New Roman" pitchFamily="18" charset="0"/>
                        </a:rPr>
                        <m:t>=</m:t>
                      </m:r>
                      <m:rad>
                        <m:radPr>
                          <m:degHide m:val="on"/>
                          <m:ctrlPr>
                            <a:rPr lang="en-IN" i="1">
                              <a:solidFill>
                                <a:schemeClr val="tx1"/>
                              </a:solidFill>
                              <a:latin typeface="Cambria Math" panose="02040503050406030204" pitchFamily="18" charset="0"/>
                              <a:cs typeface="Times New Roman" pitchFamily="18" charset="0"/>
                            </a:rPr>
                          </m:ctrlPr>
                        </m:radPr>
                        <m:deg/>
                        <m:e>
                          <m:r>
                            <a:rPr lang="en-IN" i="1">
                              <a:solidFill>
                                <a:schemeClr val="tx1"/>
                              </a:solidFill>
                              <a:latin typeface="Cambria Math"/>
                              <a:cs typeface="Times New Roman" pitchFamily="18" charset="0"/>
                            </a:rPr>
                            <m:t>18</m:t>
                          </m:r>
                        </m:e>
                      </m:rad>
                      <m:r>
                        <a:rPr lang="en-IN" i="1">
                          <a:solidFill>
                            <a:schemeClr val="tx1"/>
                          </a:solidFill>
                          <a:latin typeface="Cambria Math"/>
                          <a:ea typeface="Cambria Math"/>
                          <a:cs typeface="Times New Roman" pitchFamily="18" charset="0"/>
                        </a:rPr>
                        <m:t>≈</m:t>
                      </m:r>
                      <m:r>
                        <a:rPr lang="en-IN" i="1">
                          <a:solidFill>
                            <a:schemeClr val="tx1"/>
                          </a:solidFill>
                          <a:latin typeface="Cambria Math"/>
                          <a:cs typeface="Times New Roman" pitchFamily="18" charset="0"/>
                        </a:rPr>
                        <m:t>2.426</m:t>
                      </m:r>
                    </m:oMath>
                  </m:oMathPara>
                </a14:m>
                <a:endParaRPr lang="en-US" dirty="0">
                  <a:solidFill>
                    <a:schemeClr val="tx1"/>
                  </a:solidFill>
                </a:endParaRPr>
              </a:p>
              <a:p>
                <a:pPr marL="514350" indent="-457200" algn="just">
                  <a:buFont typeface="Arial" panose="020B0604020202020204" pitchFamily="34" charset="0"/>
                  <a:buChar char="•"/>
                </a:pPr>
                <a:endParaRPr lang="en-GB" dirty="0"/>
              </a:p>
              <a:p>
                <a:pPr lvl="1" algn="just">
                  <a:buFont typeface="Arial" panose="020B0604020202020204" pitchFamily="34" charset="0"/>
                  <a:buChar char="•"/>
                </a:pPr>
                <a:endParaRPr lang="en-US" dirty="0">
                  <a:solidFill>
                    <a:schemeClr val="tx1"/>
                  </a:solidFill>
                </a:endParaRPr>
              </a:p>
              <a:p>
                <a:pPr lvl="1" eaLnBrk="1" hangingPunct="1">
                  <a:buFont typeface="Wingdings 2" panose="05020102010507070707" pitchFamily="18" charset="2"/>
                  <a:buNone/>
                </a:pPr>
                <a:endParaRPr lang="hu-HU" altLang="hu-HU" sz="2000" dirty="0">
                  <a:latin typeface="Times New Roman" panose="02020603050405020304" pitchFamily="18" charset="0"/>
                  <a:cs typeface="Times New Roman" panose="02020603050405020304" pitchFamily="18" charset="0"/>
                </a:endParaRPr>
              </a:p>
              <a:p>
                <a:endParaRPr lang="hu-HU" altLang="hu-HU" dirty="0">
                  <a:latin typeface="Times New Roman" panose="02020603050405020304" pitchFamily="18" charset="0"/>
                  <a:cs typeface="Times New Roman" panose="02020603050405020304" pitchFamily="18" charset="0"/>
                </a:endParaRPr>
              </a:p>
            </p:txBody>
          </p:sp>
        </mc:Choice>
        <mc:Fallback xmlns="">
          <p:sp>
            <p:nvSpPr>
              <p:cNvPr id="10242" name="Content Placeholder 11">
                <a:extLst>
                  <a:ext uri="{FF2B5EF4-FFF2-40B4-BE49-F238E27FC236}">
                    <a16:creationId xmlns:a16="http://schemas.microsoft.com/office/drawing/2014/main" id="{A4B4138D-30B9-43D5-A901-B8D84EA87035}"/>
                  </a:ext>
                </a:extLst>
              </p:cNvPr>
              <p:cNvSpPr>
                <a:spLocks noGrp="1" noRot="1" noChangeAspect="1" noMove="1" noResize="1" noEditPoints="1" noAdjustHandles="1" noChangeArrowheads="1" noChangeShapeType="1" noTextEdit="1"/>
              </p:cNvSpPr>
              <p:nvPr>
                <p:ph idx="1"/>
              </p:nvPr>
            </p:nvSpPr>
            <p:spPr>
              <a:xfrm>
                <a:off x="0" y="789337"/>
                <a:ext cx="9144000" cy="5899108"/>
              </a:xfrm>
              <a:blipFill>
                <a:blip r:embed="rId2"/>
                <a:stretch>
                  <a:fillRect l="-733" t="-1653" r="-867" b="-207"/>
                </a:stretch>
              </a:blipFill>
            </p:spPr>
            <p:txBody>
              <a:bodyPr/>
              <a:lstStyle/>
              <a:p>
                <a:r>
                  <a:rPr lang="en-GB">
                    <a:noFill/>
                  </a:rPr>
                  <a:t> </a:t>
                </a:r>
              </a:p>
            </p:txBody>
          </p:sp>
        </mc:Fallback>
      </mc:AlternateContent>
      <p:sp>
        <p:nvSpPr>
          <p:cNvPr id="2" name="Content Placeholder 1">
            <a:extLst>
              <a:ext uri="{FF2B5EF4-FFF2-40B4-BE49-F238E27FC236}">
                <a16:creationId xmlns:a16="http://schemas.microsoft.com/office/drawing/2014/main" id="{08F7396F-3312-4F3A-877F-FD4778BF0336}"/>
              </a:ext>
            </a:extLst>
          </p:cNvPr>
          <p:cNvSpPr>
            <a:spLocks noGrp="1"/>
          </p:cNvSpPr>
          <p:nvPr>
            <p:ph sz="quarter" idx="10"/>
          </p:nvPr>
        </p:nvSpPr>
        <p:spPr/>
        <p:txBody>
          <a:bodyPr>
            <a:noAutofit/>
          </a:bodyPr>
          <a:lstStyle/>
          <a:p>
            <a:r>
              <a:rPr lang="en-US" dirty="0"/>
              <a:t>Distance Measures</a:t>
            </a:r>
            <a:endParaRPr lang="en-GB"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Content Placeholder 1">
                <a:extLst>
                  <a:ext uri="{FF2B5EF4-FFF2-40B4-BE49-F238E27FC236}">
                    <a16:creationId xmlns:a16="http://schemas.microsoft.com/office/drawing/2014/main" id="{F5F0D010-B2E6-4219-A5CA-A21657A29775}"/>
                  </a:ext>
                </a:extLst>
              </p:cNvPr>
              <p:cNvSpPr>
                <a:spLocks noGrp="1"/>
              </p:cNvSpPr>
              <p:nvPr>
                <p:ph idx="1"/>
              </p:nvPr>
            </p:nvSpPr>
            <p:spPr/>
            <p:txBody>
              <a:bodyPr>
                <a:normAutofit/>
              </a:bodyPr>
              <a:lstStyle/>
              <a:p>
                <a:pPr marL="457200" indent="-457200" algn="just">
                  <a:buClrTx/>
                  <a:buFont typeface="Arial" panose="020B0604020202020204" pitchFamily="34" charset="0"/>
                  <a:buChar char="•"/>
                </a:pPr>
                <a:r>
                  <a:rPr lang="en-US" b="1" dirty="0">
                    <a:solidFill>
                      <a:schemeClr val="tx1"/>
                    </a:solidFill>
                    <a:latin typeface="Times New Roman" pitchFamily="18" charset="0"/>
                    <a:cs typeface="Times New Roman" pitchFamily="18" charset="0"/>
                  </a:rPr>
                  <a:t>Chebychev Distance (L</a:t>
                </a:r>
                <a14:m>
                  <m:oMath xmlns:m="http://schemas.openxmlformats.org/officeDocument/2006/math">
                    <m:r>
                      <a:rPr lang="en-US" b="1" baseline="-25000" dirty="0">
                        <a:solidFill>
                          <a:schemeClr val="tx1"/>
                        </a:solidFill>
                        <a:latin typeface="Cambria Math"/>
                        <a:ea typeface="Cambria Math"/>
                        <a:cs typeface="Times New Roman" pitchFamily="18" charset="0"/>
                      </a:rPr>
                      <m:t>∝</m:t>
                    </m:r>
                  </m:oMath>
                </a14:m>
                <a:r>
                  <a:rPr lang="en-US" baseline="-25000" dirty="0">
                    <a:solidFill>
                      <a:schemeClr val="tx1"/>
                    </a:solidFill>
                    <a:latin typeface="Times New Roman" pitchFamily="18" charset="0"/>
                    <a:cs typeface="Times New Roman" pitchFamily="18" charset="0"/>
                  </a:rPr>
                  <a:t> </a:t>
                </a:r>
                <a:r>
                  <a:rPr lang="en-US" b="1" dirty="0">
                    <a:solidFill>
                      <a:schemeClr val="tx1"/>
                    </a:solidFill>
                    <a:latin typeface="Times New Roman" pitchFamily="18" charset="0"/>
                    <a:cs typeface="Times New Roman" pitchFamily="18" charset="0"/>
                  </a:rPr>
                  <a:t>Norm: </a:t>
                </a:r>
                <a14:m>
                  <m:oMath xmlns:m="http://schemas.openxmlformats.org/officeDocument/2006/math">
                    <m:r>
                      <a:rPr lang="en-IN" b="1" i="1">
                        <a:solidFill>
                          <a:schemeClr val="tx1"/>
                        </a:solidFill>
                        <a:latin typeface="Cambria Math"/>
                        <a:cs typeface="Times New Roman" pitchFamily="18" charset="0"/>
                      </a:rPr>
                      <m:t>𝒓</m:t>
                    </m:r>
                  </m:oMath>
                </a14:m>
                <a:r>
                  <a:rPr lang="en-US" b="1" dirty="0">
                    <a:solidFill>
                      <a:schemeClr val="tx1"/>
                    </a:solidFill>
                    <a:latin typeface="Times New Roman" pitchFamily="18" charset="0"/>
                    <a:cs typeface="Times New Roman" pitchFamily="18" charset="0"/>
                  </a:rPr>
                  <a:t> </a:t>
                </a:r>
                <a14:m>
                  <m:oMath xmlns:m="http://schemas.openxmlformats.org/officeDocument/2006/math">
                    <m:r>
                      <a:rPr lang="en-US" b="1" i="1" dirty="0">
                        <a:solidFill>
                          <a:schemeClr val="tx1"/>
                        </a:solidFill>
                        <a:latin typeface="Cambria Math"/>
                        <a:ea typeface="Cambria Math"/>
                        <a:cs typeface="Times New Roman" pitchFamily="18" charset="0"/>
                      </a:rPr>
                      <m:t>∈</m:t>
                    </m:r>
                    <m:r>
                      <a:rPr lang="en-US" b="1" i="1" dirty="0">
                        <a:solidFill>
                          <a:schemeClr val="tx1"/>
                        </a:solidFill>
                        <a:latin typeface="Cambria Math"/>
                        <a:ea typeface="Cambria Math"/>
                        <a:cs typeface="Times New Roman" pitchFamily="18" charset="0"/>
                      </a:rPr>
                      <m:t>ℛ</m:t>
                    </m:r>
                  </m:oMath>
                </a14:m>
                <a:r>
                  <a:rPr lang="en-US" b="1" dirty="0">
                    <a:solidFill>
                      <a:schemeClr val="tx1"/>
                    </a:solidFill>
                    <a:latin typeface="Times New Roman" pitchFamily="18" charset="0"/>
                    <a:cs typeface="Times New Roman" pitchFamily="18" charset="0"/>
                  </a:rPr>
                  <a:t>)</a:t>
                </a:r>
              </a:p>
              <a:p>
                <a:pPr marL="0" indent="0" algn="just">
                  <a:buClrTx/>
                </a:pPr>
                <a:r>
                  <a:rPr lang="en-US" b="1" dirty="0">
                    <a:solidFill>
                      <a:schemeClr val="tx1"/>
                    </a:solidFill>
                    <a:latin typeface="Times New Roman" pitchFamily="18" charset="0"/>
                    <a:cs typeface="Times New Roman" pitchFamily="18" charset="0"/>
                  </a:rPr>
                  <a:t>	</a:t>
                </a:r>
                <a:r>
                  <a:rPr lang="en-US" dirty="0">
                    <a:solidFill>
                      <a:schemeClr val="tx1"/>
                    </a:solidFill>
                    <a:latin typeface="Times New Roman" pitchFamily="18" charset="0"/>
                    <a:cs typeface="Times New Roman" pitchFamily="18" charset="0"/>
                  </a:rPr>
                  <a:t>This metric is </a:t>
                </a:r>
                <a:r>
                  <a:rPr lang="en-IN" dirty="0">
                    <a:solidFill>
                      <a:schemeClr val="tx1"/>
                    </a:solidFill>
                    <a:latin typeface="Times New Roman" pitchFamily="18" charset="0"/>
                    <a:cs typeface="Times New Roman" pitchFamily="18" charset="0"/>
                  </a:rPr>
                  <a:t>defined as</a:t>
                </a:r>
                <a:endParaRPr lang="en-IN" i="1" dirty="0">
                  <a:solidFill>
                    <a:schemeClr val="tx1"/>
                  </a:solidFill>
                  <a:latin typeface="Cambria Math"/>
                  <a:ea typeface="Cambria Math" panose="02040503050406030204" pitchFamily="18" charset="0"/>
                </a:endParaRPr>
              </a:p>
              <a:p>
                <a:pPr algn="just">
                  <a:buClr>
                    <a:srgbClr val="C00000"/>
                  </a:buClr>
                </a:pPr>
                <a14:m>
                  <m:oMathPara xmlns:m="http://schemas.openxmlformats.org/officeDocument/2006/math">
                    <m:oMathParaPr>
                      <m:jc m:val="centerGroup"/>
                    </m:oMathParaPr>
                    <m:oMath xmlns:m="http://schemas.openxmlformats.org/officeDocument/2006/math">
                      <m:r>
                        <a:rPr lang="en-IN" i="1">
                          <a:solidFill>
                            <a:schemeClr val="tx1"/>
                          </a:solidFill>
                          <a:latin typeface="Cambria Math"/>
                          <a:cs typeface="Times New Roman" pitchFamily="18" charset="0"/>
                        </a:rPr>
                        <m:t>𝑑</m:t>
                      </m:r>
                      <m:r>
                        <a:rPr lang="en-IN" i="1">
                          <a:solidFill>
                            <a:schemeClr val="tx1"/>
                          </a:solidFill>
                          <a:latin typeface="Cambria Math"/>
                          <a:cs typeface="Times New Roman" pitchFamily="18" charset="0"/>
                        </a:rPr>
                        <m:t>(</m:t>
                      </m:r>
                      <m:r>
                        <a:rPr lang="en-IN" i="1">
                          <a:solidFill>
                            <a:schemeClr val="tx1"/>
                          </a:solidFill>
                          <a:latin typeface="Cambria Math"/>
                          <a:cs typeface="Times New Roman" pitchFamily="18" charset="0"/>
                        </a:rPr>
                        <m:t>𝑥</m:t>
                      </m:r>
                      <m:r>
                        <a:rPr lang="en-IN" i="1">
                          <a:solidFill>
                            <a:schemeClr val="tx1"/>
                          </a:solidFill>
                          <a:latin typeface="Cambria Math"/>
                          <a:cs typeface="Times New Roman" pitchFamily="18" charset="0"/>
                        </a:rPr>
                        <m:t>,</m:t>
                      </m:r>
                      <m:r>
                        <a:rPr lang="en-IN" i="1">
                          <a:solidFill>
                            <a:schemeClr val="tx1"/>
                          </a:solidFill>
                          <a:latin typeface="Cambria Math"/>
                          <a:cs typeface="Times New Roman" pitchFamily="18" charset="0"/>
                        </a:rPr>
                        <m:t>𝑦</m:t>
                      </m:r>
                      <m:r>
                        <a:rPr lang="en-IN" i="1">
                          <a:solidFill>
                            <a:schemeClr val="tx1"/>
                          </a:solidFill>
                          <a:latin typeface="Cambria Math"/>
                          <a:cs typeface="Times New Roman" pitchFamily="18" charset="0"/>
                        </a:rPr>
                        <m:t>)=</m:t>
                      </m:r>
                      <m:func>
                        <m:funcPr>
                          <m:ctrlPr>
                            <a:rPr lang="en-IN" i="1">
                              <a:solidFill>
                                <a:schemeClr val="tx1"/>
                              </a:solidFill>
                              <a:latin typeface="Cambria Math" panose="02040503050406030204" pitchFamily="18" charset="0"/>
                              <a:cs typeface="Times New Roman" pitchFamily="18" charset="0"/>
                            </a:rPr>
                          </m:ctrlPr>
                        </m:funcPr>
                        <m:fName>
                          <m:limLow>
                            <m:limLowPr>
                              <m:ctrlPr>
                                <a:rPr lang="en-IN" i="1">
                                  <a:solidFill>
                                    <a:schemeClr val="tx1"/>
                                  </a:solidFill>
                                  <a:latin typeface="Cambria Math" panose="02040503050406030204" pitchFamily="18" charset="0"/>
                                  <a:cs typeface="Times New Roman" pitchFamily="18" charset="0"/>
                                </a:rPr>
                              </m:ctrlPr>
                            </m:limLowPr>
                            <m:e>
                              <m:r>
                                <m:rPr>
                                  <m:sty m:val="p"/>
                                </m:rPr>
                                <a:rPr lang="en-IN">
                                  <a:solidFill>
                                    <a:schemeClr val="tx1"/>
                                  </a:solidFill>
                                  <a:latin typeface="Cambria Math"/>
                                  <a:cs typeface="Times New Roman" pitchFamily="18" charset="0"/>
                                </a:rPr>
                                <m:t>max</m:t>
                              </m:r>
                            </m:e>
                            <m:lim>
                              <m:r>
                                <a:rPr lang="en-IN" i="1">
                                  <a:solidFill>
                                    <a:schemeClr val="tx1"/>
                                  </a:solidFill>
                                  <a:latin typeface="Cambria Math"/>
                                  <a:ea typeface="Cambria Math"/>
                                  <a:cs typeface="Times New Roman" pitchFamily="18" charset="0"/>
                                </a:rPr>
                                <m:t>∀</m:t>
                              </m:r>
                              <m:r>
                                <a:rPr lang="en-IN" i="1">
                                  <a:solidFill>
                                    <a:schemeClr val="tx1"/>
                                  </a:solidFill>
                                  <a:latin typeface="Cambria Math"/>
                                  <a:ea typeface="Cambria Math"/>
                                  <a:cs typeface="Times New Roman" pitchFamily="18" charset="0"/>
                                </a:rPr>
                                <m:t>𝑖</m:t>
                              </m:r>
                            </m:lim>
                          </m:limLow>
                        </m:fName>
                        <m:e>
                          <m:d>
                            <m:dPr>
                              <m:begChr m:val="{"/>
                              <m:endChr m:val="}"/>
                              <m:ctrlPr>
                                <a:rPr lang="en-IN" i="1">
                                  <a:solidFill>
                                    <a:schemeClr val="tx1"/>
                                  </a:solidFill>
                                  <a:latin typeface="Cambria Math" panose="02040503050406030204" pitchFamily="18" charset="0"/>
                                  <a:cs typeface="Times New Roman" pitchFamily="18" charset="0"/>
                                </a:rPr>
                              </m:ctrlPr>
                            </m:dPr>
                            <m:e>
                              <m:d>
                                <m:dPr>
                                  <m:begChr m:val="|"/>
                                  <m:endChr m:val="|"/>
                                  <m:ctrlPr>
                                    <a:rPr lang="en-IN" i="1">
                                      <a:solidFill>
                                        <a:schemeClr val="tx1"/>
                                      </a:solidFill>
                                      <a:latin typeface="Cambria Math" panose="02040503050406030204" pitchFamily="18" charset="0"/>
                                      <a:cs typeface="Times New Roman" pitchFamily="18" charset="0"/>
                                    </a:rPr>
                                  </m:ctrlPr>
                                </m:dPr>
                                <m:e>
                                  <m:sSub>
                                    <m:sSubPr>
                                      <m:ctrlPr>
                                        <a:rPr lang="en-IN" i="1">
                                          <a:solidFill>
                                            <a:schemeClr val="tx1"/>
                                          </a:solidFill>
                                          <a:latin typeface="Cambria Math" panose="02040503050406030204" pitchFamily="18" charset="0"/>
                                          <a:ea typeface="Cambria Math" panose="02040503050406030204" pitchFamily="18" charset="0"/>
                                        </a:rPr>
                                      </m:ctrlPr>
                                    </m:sSubPr>
                                    <m:e>
                                      <m:r>
                                        <a:rPr lang="en-IN" i="1">
                                          <a:solidFill>
                                            <a:schemeClr val="tx1"/>
                                          </a:solidFill>
                                          <a:latin typeface="Cambria Math"/>
                                          <a:ea typeface="Cambria Math" panose="02040503050406030204" pitchFamily="18" charset="0"/>
                                        </a:rPr>
                                        <m:t>𝑥</m:t>
                                      </m:r>
                                    </m:e>
                                    <m:sub>
                                      <m:r>
                                        <a:rPr lang="en-IN" i="1">
                                          <a:solidFill>
                                            <a:schemeClr val="tx1"/>
                                          </a:solidFill>
                                          <a:latin typeface="Cambria Math"/>
                                          <a:ea typeface="Cambria Math" panose="02040503050406030204" pitchFamily="18" charset="0"/>
                                        </a:rPr>
                                        <m:t>𝑖</m:t>
                                      </m:r>
                                    </m:sub>
                                  </m:sSub>
                                  <m:r>
                                    <a:rPr lang="en-IN" i="1">
                                      <a:solidFill>
                                        <a:schemeClr val="tx1"/>
                                      </a:solidFill>
                                      <a:latin typeface="Cambria Math"/>
                                      <a:ea typeface="Cambria Math" panose="02040503050406030204" pitchFamily="18" charset="0"/>
                                    </a:rPr>
                                    <m:t>−</m:t>
                                  </m:r>
                                  <m:sSub>
                                    <m:sSubPr>
                                      <m:ctrlPr>
                                        <a:rPr lang="en-IN" i="1">
                                          <a:solidFill>
                                            <a:schemeClr val="tx1"/>
                                          </a:solidFill>
                                          <a:latin typeface="Cambria Math" panose="02040503050406030204" pitchFamily="18" charset="0"/>
                                          <a:ea typeface="Cambria Math" panose="02040503050406030204" pitchFamily="18" charset="0"/>
                                        </a:rPr>
                                      </m:ctrlPr>
                                    </m:sSubPr>
                                    <m:e>
                                      <m:r>
                                        <a:rPr lang="en-IN" i="1">
                                          <a:solidFill>
                                            <a:schemeClr val="tx1"/>
                                          </a:solidFill>
                                          <a:latin typeface="Cambria Math"/>
                                          <a:ea typeface="Cambria Math" panose="02040503050406030204" pitchFamily="18" charset="0"/>
                                        </a:rPr>
                                        <m:t>𝑦</m:t>
                                      </m:r>
                                    </m:e>
                                    <m:sub>
                                      <m:r>
                                        <a:rPr lang="en-IN" i="1">
                                          <a:solidFill>
                                            <a:schemeClr val="tx1"/>
                                          </a:solidFill>
                                          <a:latin typeface="Cambria Math"/>
                                          <a:ea typeface="Cambria Math" panose="02040503050406030204" pitchFamily="18" charset="0"/>
                                        </a:rPr>
                                        <m:t>𝑖</m:t>
                                      </m:r>
                                    </m:sub>
                                  </m:sSub>
                                </m:e>
                              </m:d>
                            </m:e>
                          </m:d>
                        </m:e>
                      </m:func>
                    </m:oMath>
                  </m:oMathPara>
                </a14:m>
                <a:endParaRPr lang="en-US" dirty="0">
                  <a:solidFill>
                    <a:schemeClr val="tx1"/>
                  </a:solidFill>
                  <a:latin typeface="Times New Roman" pitchFamily="18" charset="0"/>
                  <a:cs typeface="Times New Roman" pitchFamily="18" charset="0"/>
                </a:endParaRPr>
              </a:p>
              <a:p>
                <a:pPr marL="857250" lvl="1" indent="-457200" algn="just">
                  <a:buFont typeface="Arial" panose="020B0604020202020204" pitchFamily="34" charset="0"/>
                  <a:buChar char="•"/>
                </a:pPr>
                <a:r>
                  <a:rPr lang="en-US" dirty="0">
                    <a:solidFill>
                      <a:schemeClr val="tx1"/>
                    </a:solidFill>
                    <a:latin typeface="Times New Roman" pitchFamily="18" charset="0"/>
                    <a:cs typeface="Times New Roman" pitchFamily="18" charset="0"/>
                  </a:rPr>
                  <a:t>Note the difference between </a:t>
                </a:r>
                <a:r>
                  <a:rPr lang="en-US" dirty="0" err="1">
                    <a:solidFill>
                      <a:schemeClr val="tx1"/>
                    </a:solidFill>
                    <a:latin typeface="Times New Roman" pitchFamily="18" charset="0"/>
                    <a:cs typeface="Times New Roman" pitchFamily="18" charset="0"/>
                  </a:rPr>
                  <a:t>Chebychev</a:t>
                </a:r>
                <a:r>
                  <a:rPr lang="en-US" dirty="0">
                    <a:solidFill>
                      <a:schemeClr val="tx1"/>
                    </a:solidFill>
                    <a:latin typeface="Times New Roman" pitchFamily="18" charset="0"/>
                    <a:cs typeface="Times New Roman" pitchFamily="18" charset="0"/>
                  </a:rPr>
                  <a:t> metric and Manhattan distance. That is, instead of summing up the absolute difference (in Manhattan distance), we simply take the maximum of the absolute differences (in </a:t>
                </a:r>
                <a:r>
                  <a:rPr lang="en-US" dirty="0" err="1">
                    <a:solidFill>
                      <a:schemeClr val="tx1"/>
                    </a:solidFill>
                    <a:latin typeface="Times New Roman" pitchFamily="18" charset="0"/>
                    <a:cs typeface="Times New Roman" pitchFamily="18" charset="0"/>
                  </a:rPr>
                  <a:t>Chebychev</a:t>
                </a:r>
                <a:r>
                  <a:rPr lang="en-US" dirty="0">
                    <a:solidFill>
                      <a:schemeClr val="tx1"/>
                    </a:solidFill>
                    <a:latin typeface="Times New Roman" pitchFamily="18" charset="0"/>
                    <a:cs typeface="Times New Roman" pitchFamily="18" charset="0"/>
                  </a:rPr>
                  <a:t> distance). Hence, </a:t>
                </a:r>
                <a:r>
                  <a:rPr lang="en-US" b="1" dirty="0">
                    <a:solidFill>
                      <a:schemeClr val="tx1"/>
                    </a:solidFill>
                    <a:latin typeface="Times New Roman" pitchFamily="18" charset="0"/>
                    <a:cs typeface="Times New Roman" pitchFamily="18" charset="0"/>
                  </a:rPr>
                  <a:t>L</a:t>
                </a:r>
                <a14:m>
                  <m:oMath xmlns:m="http://schemas.openxmlformats.org/officeDocument/2006/math">
                    <m:r>
                      <a:rPr lang="en-US" b="1" baseline="-25000" dirty="0">
                        <a:solidFill>
                          <a:schemeClr val="tx1"/>
                        </a:solidFill>
                        <a:latin typeface="Cambria Math"/>
                        <a:ea typeface="Cambria Math"/>
                        <a:cs typeface="Times New Roman" pitchFamily="18" charset="0"/>
                      </a:rPr>
                      <m:t>∝</m:t>
                    </m:r>
                  </m:oMath>
                </a14:m>
                <a:r>
                  <a:rPr lang="en-US" b="1" dirty="0">
                    <a:solidFill>
                      <a:schemeClr val="tx1"/>
                    </a:solidFill>
                    <a:latin typeface="Times New Roman" pitchFamily="18" charset="0"/>
                    <a:cs typeface="Times New Roman" pitchFamily="18" charset="0"/>
                  </a:rPr>
                  <a:t>&lt; L</a:t>
                </a:r>
                <a14:m>
                  <m:oMath xmlns:m="http://schemas.openxmlformats.org/officeDocument/2006/math">
                    <m:r>
                      <a:rPr lang="en-IN" b="1" baseline="-25000" dirty="0">
                        <a:solidFill>
                          <a:schemeClr val="tx1"/>
                        </a:solidFill>
                        <a:latin typeface="Cambria Math"/>
                        <a:ea typeface="Cambria Math"/>
                        <a:cs typeface="Times New Roman" pitchFamily="18" charset="0"/>
                      </a:rPr>
                      <m:t>𝟏</m:t>
                    </m:r>
                  </m:oMath>
                </a14:m>
                <a:endParaRPr lang="en-US" b="1" dirty="0">
                  <a:solidFill>
                    <a:schemeClr val="tx1"/>
                  </a:solidFill>
                  <a:latin typeface="Times New Roman" pitchFamily="18" charset="0"/>
                  <a:cs typeface="Times New Roman" pitchFamily="18" charset="0"/>
                </a:endParaRPr>
              </a:p>
              <a:p>
                <a:pPr marL="857250" lvl="1" indent="-457200" algn="just">
                  <a:buFont typeface="Arial" panose="020B0604020202020204" pitchFamily="34" charset="0"/>
                  <a:buChar char="•"/>
                </a:pPr>
                <a:r>
                  <a:rPr lang="en-US" b="1" dirty="0">
                    <a:solidFill>
                      <a:schemeClr val="tx1"/>
                    </a:solidFill>
                    <a:latin typeface="Times New Roman" pitchFamily="18" charset="0"/>
                    <a:cs typeface="Times New Roman" pitchFamily="18" charset="0"/>
                  </a:rPr>
                  <a:t>Example: </a:t>
                </a:r>
                <a:r>
                  <a:rPr lang="en-US" dirty="0">
                    <a:solidFill>
                      <a:schemeClr val="tx1"/>
                    </a:solidFill>
                    <a:latin typeface="Times New Roman" pitchFamily="18" charset="0"/>
                    <a:cs typeface="Times New Roman" pitchFamily="18" charset="0"/>
                  </a:rPr>
                  <a:t>x = [7, 3, 5] and y = [3, 2, 6]. </a:t>
                </a:r>
              </a:p>
              <a:p>
                <a:pPr marL="400050" lvl="1" indent="0" algn="just">
                  <a:buClr>
                    <a:srgbClr val="C00000"/>
                  </a:buClr>
                  <a:buNone/>
                </a:pPr>
                <a:r>
                  <a:rPr lang="en-US" dirty="0">
                    <a:solidFill>
                      <a:schemeClr val="tx1"/>
                    </a:solidFill>
                    <a:latin typeface="Times New Roman" pitchFamily="18" charset="0"/>
                    <a:cs typeface="Times New Roman" pitchFamily="18" charset="0"/>
                  </a:rPr>
                  <a:t>The Manhattan distance = </a:t>
                </a:r>
                <a14:m>
                  <m:oMath xmlns:m="http://schemas.openxmlformats.org/officeDocument/2006/math">
                    <m:d>
                      <m:dPr>
                        <m:begChr m:val="|"/>
                        <m:endChr m:val="|"/>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7−3</m:t>
                        </m:r>
                      </m:e>
                    </m:d>
                    <m:r>
                      <a:rPr lang="en-IN" i="1">
                        <a:solidFill>
                          <a:schemeClr val="tx1"/>
                        </a:solidFill>
                        <a:latin typeface="Cambria Math"/>
                        <a:cs typeface="Times New Roman" pitchFamily="18" charset="0"/>
                      </a:rPr>
                      <m:t>+</m:t>
                    </m:r>
                    <m:d>
                      <m:dPr>
                        <m:begChr m:val="|"/>
                        <m:endChr m:val="|"/>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3−2</m:t>
                        </m:r>
                      </m:e>
                    </m:d>
                    <m:r>
                      <a:rPr lang="en-IN" i="1">
                        <a:solidFill>
                          <a:schemeClr val="tx1"/>
                        </a:solidFill>
                        <a:latin typeface="Cambria Math"/>
                        <a:cs typeface="Times New Roman" pitchFamily="18" charset="0"/>
                      </a:rPr>
                      <m:t>+</m:t>
                    </m:r>
                    <m:d>
                      <m:dPr>
                        <m:begChr m:val="|"/>
                        <m:endChr m:val="|"/>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5−6</m:t>
                        </m:r>
                      </m:e>
                    </m:d>
                    <m:r>
                      <a:rPr lang="en-IN" i="1">
                        <a:solidFill>
                          <a:schemeClr val="tx1"/>
                        </a:solidFill>
                        <a:latin typeface="Cambria Math"/>
                        <a:cs typeface="Times New Roman" pitchFamily="18" charset="0"/>
                      </a:rPr>
                      <m:t>=6.</m:t>
                    </m:r>
                  </m:oMath>
                </a14:m>
                <a:endParaRPr lang="en-US" dirty="0">
                  <a:solidFill>
                    <a:schemeClr val="tx1"/>
                  </a:solidFill>
                  <a:latin typeface="Times New Roman" pitchFamily="18" charset="0"/>
                  <a:cs typeface="Times New Roman" pitchFamily="18" charset="0"/>
                </a:endParaRPr>
              </a:p>
              <a:p>
                <a:pPr marL="400050" lvl="1" indent="0" algn="just">
                  <a:buClr>
                    <a:srgbClr val="C00000"/>
                  </a:buClr>
                  <a:buNone/>
                </a:pPr>
                <a:r>
                  <a:rPr lang="en-US" dirty="0">
                    <a:solidFill>
                      <a:schemeClr val="tx1"/>
                    </a:solidFill>
                    <a:latin typeface="Times New Roman" pitchFamily="18" charset="0"/>
                    <a:cs typeface="Times New Roman" pitchFamily="18" charset="0"/>
                  </a:rPr>
                  <a:t>The</a:t>
                </a:r>
                <a:r>
                  <a:rPr lang="en-US" i="1" dirty="0">
                    <a:solidFill>
                      <a:schemeClr val="tx1"/>
                    </a:solidFill>
                    <a:latin typeface="Times New Roman" pitchFamily="18" charset="0"/>
                    <a:cs typeface="Times New Roman" pitchFamily="18" charset="0"/>
                  </a:rPr>
                  <a:t> </a:t>
                </a:r>
                <a:r>
                  <a:rPr lang="en-US" dirty="0" err="1">
                    <a:solidFill>
                      <a:schemeClr val="tx1"/>
                    </a:solidFill>
                    <a:latin typeface="Times New Roman" pitchFamily="18" charset="0"/>
                    <a:cs typeface="Times New Roman" pitchFamily="18" charset="0"/>
                  </a:rPr>
                  <a:t>chebychev</a:t>
                </a:r>
                <a:r>
                  <a:rPr lang="en-US" dirty="0">
                    <a:solidFill>
                      <a:schemeClr val="tx1"/>
                    </a:solidFill>
                    <a:latin typeface="Times New Roman" pitchFamily="18" charset="0"/>
                    <a:cs typeface="Times New Roman" pitchFamily="18" charset="0"/>
                  </a:rPr>
                  <a:t> distance = </a:t>
                </a:r>
                <a14:m>
                  <m:oMath xmlns:m="http://schemas.openxmlformats.org/officeDocument/2006/math">
                    <m:r>
                      <m:rPr>
                        <m:sty m:val="p"/>
                      </m:rPr>
                      <a:rPr lang="en-IN">
                        <a:solidFill>
                          <a:schemeClr val="tx1"/>
                        </a:solidFill>
                        <a:latin typeface="Cambria Math"/>
                        <a:cs typeface="Times New Roman" pitchFamily="18" charset="0"/>
                      </a:rPr>
                      <m:t>Max</m:t>
                    </m:r>
                    <m:r>
                      <a:rPr lang="en-IN">
                        <a:solidFill>
                          <a:schemeClr val="tx1"/>
                        </a:solidFill>
                        <a:latin typeface="Cambria Math"/>
                        <a:cs typeface="Times New Roman" pitchFamily="18" charset="0"/>
                      </a:rPr>
                      <m:t> {</m:t>
                    </m:r>
                    <m:d>
                      <m:dPr>
                        <m:begChr m:val="|"/>
                        <m:endChr m:val="|"/>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7−3</m:t>
                        </m:r>
                      </m:e>
                    </m:d>
                    <m:r>
                      <a:rPr lang="en-IN">
                        <a:solidFill>
                          <a:schemeClr val="tx1"/>
                        </a:solidFill>
                        <a:latin typeface="Cambria Math"/>
                        <a:cs typeface="Times New Roman" pitchFamily="18" charset="0"/>
                      </a:rPr>
                      <m:t>,</m:t>
                    </m:r>
                    <m:d>
                      <m:dPr>
                        <m:begChr m:val="|"/>
                        <m:endChr m:val="|"/>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3−2</m:t>
                        </m:r>
                      </m:e>
                    </m:d>
                    <m:r>
                      <a:rPr lang="en-IN" i="1">
                        <a:solidFill>
                          <a:schemeClr val="tx1"/>
                        </a:solidFill>
                        <a:latin typeface="Cambria Math"/>
                        <a:cs typeface="Times New Roman" pitchFamily="18" charset="0"/>
                      </a:rPr>
                      <m:t>,</m:t>
                    </m:r>
                    <m:d>
                      <m:dPr>
                        <m:begChr m:val="|"/>
                        <m:endChr m:val="|"/>
                        <m:ctrlPr>
                          <a:rPr lang="en-IN" i="1">
                            <a:solidFill>
                              <a:schemeClr val="tx1"/>
                            </a:solidFill>
                            <a:latin typeface="Cambria Math" panose="02040503050406030204" pitchFamily="18" charset="0"/>
                            <a:cs typeface="Times New Roman" pitchFamily="18" charset="0"/>
                          </a:rPr>
                        </m:ctrlPr>
                      </m:dPr>
                      <m:e>
                        <m:r>
                          <a:rPr lang="en-IN" i="1">
                            <a:solidFill>
                              <a:schemeClr val="tx1"/>
                            </a:solidFill>
                            <a:latin typeface="Cambria Math"/>
                            <a:cs typeface="Times New Roman" pitchFamily="18" charset="0"/>
                          </a:rPr>
                          <m:t>5−6</m:t>
                        </m:r>
                      </m:e>
                    </m:d>
                    <m:r>
                      <a:rPr lang="en-IN">
                        <a:solidFill>
                          <a:schemeClr val="tx1"/>
                        </a:solidFill>
                        <a:latin typeface="Cambria Math"/>
                        <a:cs typeface="Times New Roman" pitchFamily="18" charset="0"/>
                      </a:rPr>
                      <m:t>}=4.</m:t>
                    </m:r>
                  </m:oMath>
                </a14:m>
                <a:endParaRPr lang="en-US" i="1" dirty="0">
                  <a:solidFill>
                    <a:schemeClr val="tx1"/>
                  </a:solidFill>
                  <a:latin typeface="Times New Roman" pitchFamily="18" charset="0"/>
                  <a:cs typeface="Times New Roman" pitchFamily="18" charset="0"/>
                </a:endParaRPr>
              </a:p>
              <a:p>
                <a:endParaRPr lang="en-GB" dirty="0"/>
              </a:p>
            </p:txBody>
          </p:sp>
        </mc:Choice>
        <mc:Fallback xmlns="">
          <p:sp>
            <p:nvSpPr>
              <p:cNvPr id="2" name="Content Placeholder 1">
                <a:extLst>
                  <a:ext uri="{FF2B5EF4-FFF2-40B4-BE49-F238E27FC236}">
                    <a16:creationId xmlns:a16="http://schemas.microsoft.com/office/drawing/2014/main" id="{F5F0D010-B2E6-4219-A5CA-A21657A29775}"/>
                  </a:ext>
                </a:extLst>
              </p:cNvPr>
              <p:cNvSpPr>
                <a:spLocks noGrp="1" noRot="1" noChangeAspect="1" noMove="1" noResize="1" noEditPoints="1" noAdjustHandles="1" noChangeArrowheads="1" noChangeShapeType="1" noTextEdit="1"/>
              </p:cNvSpPr>
              <p:nvPr>
                <p:ph idx="1"/>
              </p:nvPr>
            </p:nvSpPr>
            <p:spPr>
              <a:blipFill>
                <a:blip r:embed="rId2"/>
                <a:stretch>
                  <a:fillRect l="-1250" t="-1067" r="-694"/>
                </a:stretch>
              </a:blipFill>
            </p:spPr>
            <p:txBody>
              <a:bodyPr/>
              <a:lstStyle/>
              <a:p>
                <a:r>
                  <a:rPr lang="en-GB">
                    <a:noFill/>
                  </a:rPr>
                  <a:t> </a:t>
                </a:r>
              </a:p>
            </p:txBody>
          </p:sp>
        </mc:Fallback>
      </mc:AlternateContent>
      <p:sp>
        <p:nvSpPr>
          <p:cNvPr id="3" name="Content Placeholder 2">
            <a:extLst>
              <a:ext uri="{FF2B5EF4-FFF2-40B4-BE49-F238E27FC236}">
                <a16:creationId xmlns:a16="http://schemas.microsoft.com/office/drawing/2014/main" id="{38B99798-CE31-4AB1-BA8E-3560D23A90C4}"/>
              </a:ext>
            </a:extLst>
          </p:cNvPr>
          <p:cNvSpPr>
            <a:spLocks noGrp="1"/>
          </p:cNvSpPr>
          <p:nvPr>
            <p:ph sz="quarter" idx="10"/>
          </p:nvPr>
        </p:nvSpPr>
        <p:spPr/>
        <p:txBody>
          <a:bodyPr>
            <a:noAutofit/>
          </a:bodyPr>
          <a:lstStyle/>
          <a:p>
            <a:r>
              <a:rPr lang="en-GB" dirty="0"/>
              <a:t>Distance Measures</a:t>
            </a:r>
          </a:p>
        </p:txBody>
      </p:sp>
    </p:spTree>
    <p:extLst>
      <p:ext uri="{BB962C8B-B14F-4D97-AF65-F5344CB8AC3E}">
        <p14:creationId xmlns:p14="http://schemas.microsoft.com/office/powerpoint/2010/main" val="2924262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C9CCAB-27D6-4272-8EB6-035BCF81FFC4}"/>
              </a:ext>
            </a:extLst>
          </p:cNvPr>
          <p:cNvSpPr>
            <a:spLocks noGrp="1"/>
          </p:cNvSpPr>
          <p:nvPr>
            <p:ph idx="1"/>
          </p:nvPr>
        </p:nvSpPr>
        <p:spPr/>
        <p:txBody>
          <a:bodyPr>
            <a:normAutofit lnSpcReduction="10000"/>
          </a:bodyPr>
          <a:lstStyle/>
          <a:p>
            <a:pPr marL="457200" indent="-457200">
              <a:buFont typeface="Arial" panose="020B0604020202020204" pitchFamily="34" charset="0"/>
              <a:buChar char="•"/>
            </a:pPr>
            <a:r>
              <a:rPr lang="en-GB" dirty="0"/>
              <a:t>Advantages</a:t>
            </a:r>
          </a:p>
          <a:p>
            <a:pPr marL="857250" lvl="1" indent="-457200">
              <a:buFont typeface="Arial" panose="020B0604020202020204" pitchFamily="34" charset="0"/>
              <a:buChar char="•"/>
            </a:pPr>
            <a:r>
              <a:rPr lang="en-US" altLang="en-US" dirty="0"/>
              <a:t>It is relatively </a:t>
            </a:r>
            <a:r>
              <a:rPr lang="en-US" altLang="en-US" i="1" dirty="0"/>
              <a:t>efficient and fast.</a:t>
            </a:r>
            <a:r>
              <a:rPr lang="en-US" altLang="en-US" dirty="0"/>
              <a:t> It computes result at </a:t>
            </a:r>
            <a:r>
              <a:rPr lang="en-US" altLang="en-US" b="1" dirty="0"/>
              <a:t>O(</a:t>
            </a:r>
            <a:r>
              <a:rPr lang="en-US" altLang="en-US" b="1" dirty="0" err="1"/>
              <a:t>tkn</a:t>
            </a:r>
            <a:r>
              <a:rPr lang="en-US" altLang="en-US" b="1" dirty="0"/>
              <a:t>), </a:t>
            </a:r>
            <a:r>
              <a:rPr lang="en-US" altLang="en-US" dirty="0"/>
              <a:t>where n is number of objects or points, k is number of clusters and t is number of iterations. </a:t>
            </a:r>
          </a:p>
          <a:p>
            <a:pPr marL="457200" indent="-457200">
              <a:buFont typeface="Arial" panose="020B0604020202020204" pitchFamily="34" charset="0"/>
              <a:buChar char="•"/>
            </a:pPr>
            <a:r>
              <a:rPr lang="en-US" dirty="0"/>
              <a:t>Disadvantages</a:t>
            </a:r>
          </a:p>
          <a:p>
            <a:pPr marL="857250" lvl="1" indent="-457200">
              <a:buFont typeface="Arial" panose="020B0604020202020204" pitchFamily="34" charset="0"/>
              <a:buChar char="•"/>
            </a:pPr>
            <a:r>
              <a:rPr lang="en-GB" dirty="0"/>
              <a:t>When the numbers of data are not so many, initial grouping will determine the cluster significantly. </a:t>
            </a:r>
          </a:p>
          <a:p>
            <a:pPr marL="857250" lvl="1" indent="-457200">
              <a:buFont typeface="Arial" panose="020B0604020202020204" pitchFamily="34" charset="0"/>
              <a:buChar char="•"/>
            </a:pPr>
            <a:r>
              <a:rPr lang="en-GB" dirty="0"/>
              <a:t>The number of cluster, K, must be determined before hand. Its disadvantage is that it does not yield the same result with each run, since the resulting clusters depend on the initial random assignments.</a:t>
            </a:r>
          </a:p>
          <a:p>
            <a:pPr marL="857250" lvl="1" indent="-457200">
              <a:buFont typeface="Arial" panose="020B0604020202020204" pitchFamily="34" charset="0"/>
              <a:buChar char="•"/>
            </a:pPr>
            <a:r>
              <a:rPr lang="en-GB" dirty="0"/>
              <a:t>We never know the real cluster, using the same data, because if it is inputted in a different order it may produce different cluster if the number of data is few. </a:t>
            </a:r>
          </a:p>
          <a:p>
            <a:pPr marL="857250" lvl="1" indent="-457200">
              <a:buFont typeface="Arial" panose="020B0604020202020204" pitchFamily="34" charset="0"/>
              <a:buChar char="•"/>
            </a:pPr>
            <a:r>
              <a:rPr lang="en-GB" dirty="0"/>
              <a:t>It is sensitive to initial condition. Different initial condition may produce different result of cluster. </a:t>
            </a:r>
          </a:p>
          <a:p>
            <a:pPr marL="857250" lvl="1" indent="-457200">
              <a:buFont typeface="Arial" panose="020B0604020202020204" pitchFamily="34" charset="0"/>
              <a:buChar char="•"/>
            </a:pPr>
            <a:r>
              <a:rPr lang="en-GB" dirty="0">
                <a:solidFill>
                  <a:srgbClr val="FF0000"/>
                </a:solidFill>
              </a:rPr>
              <a:t>In K-means points can have only one class. What will if points lie in more than one group (common points)?</a:t>
            </a:r>
          </a:p>
          <a:p>
            <a:pPr marL="0" indent="0"/>
            <a:endParaRPr lang="en-GB" dirty="0"/>
          </a:p>
        </p:txBody>
      </p:sp>
      <p:sp>
        <p:nvSpPr>
          <p:cNvPr id="3" name="Content Placeholder 2">
            <a:extLst>
              <a:ext uri="{FF2B5EF4-FFF2-40B4-BE49-F238E27FC236}">
                <a16:creationId xmlns:a16="http://schemas.microsoft.com/office/drawing/2014/main" id="{65DF34B1-B74A-4BB2-B361-AADB4CA76F91}"/>
              </a:ext>
            </a:extLst>
          </p:cNvPr>
          <p:cNvSpPr>
            <a:spLocks noGrp="1"/>
          </p:cNvSpPr>
          <p:nvPr>
            <p:ph sz="quarter" idx="10"/>
          </p:nvPr>
        </p:nvSpPr>
        <p:spPr>
          <a:xfrm>
            <a:off x="211928" y="169555"/>
            <a:ext cx="6874672" cy="363845"/>
          </a:xfrm>
        </p:spPr>
        <p:txBody>
          <a:bodyPr>
            <a:normAutofit fontScale="25000" lnSpcReduction="20000"/>
          </a:bodyPr>
          <a:lstStyle/>
          <a:p>
            <a:r>
              <a:rPr lang="en-GB" sz="14400" dirty="0"/>
              <a:t>Advantages and Disadvantages</a:t>
            </a:r>
            <a:endParaRPr lang="en-GB" dirty="0"/>
          </a:p>
        </p:txBody>
      </p:sp>
    </p:spTree>
    <p:extLst>
      <p:ext uri="{BB962C8B-B14F-4D97-AF65-F5344CB8AC3E}">
        <p14:creationId xmlns:p14="http://schemas.microsoft.com/office/powerpoint/2010/main" val="165173891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2290" name="Content Placeholder 11">
                <a:extLst>
                  <a:ext uri="{FF2B5EF4-FFF2-40B4-BE49-F238E27FC236}">
                    <a16:creationId xmlns:a16="http://schemas.microsoft.com/office/drawing/2014/main" id="{9AC18852-8503-4927-A38C-E276FA6743EF}"/>
                  </a:ext>
                </a:extLst>
              </p:cNvPr>
              <p:cNvSpPr>
                <a:spLocks noGrp="1"/>
              </p:cNvSpPr>
              <p:nvPr>
                <p:ph idx="1"/>
              </p:nvPr>
            </p:nvSpPr>
            <p:spPr>
              <a:xfrm>
                <a:off x="211928" y="789337"/>
                <a:ext cx="4131472" cy="5707884"/>
              </a:xfrm>
            </p:spPr>
            <p:txBody>
              <a:bodyPr>
                <a:normAutofit fontScale="92500" lnSpcReduction="20000"/>
              </a:bodyPr>
              <a:lstStyle/>
              <a:p>
                <a:pPr>
                  <a:buFontTx/>
                  <a:buChar char="•"/>
                </a:pPr>
                <a:r>
                  <a:rPr lang="en-US" altLang="en-US" dirty="0"/>
                  <a:t>What is Gaussian?</a:t>
                </a:r>
              </a:p>
              <a:p>
                <a:pPr>
                  <a:buFontTx/>
                  <a:buChar char="•"/>
                </a:pPr>
                <a:r>
                  <a:rPr lang="en-US" altLang="en-US" dirty="0"/>
                  <a:t>From previous lectures,</a:t>
                </a:r>
              </a:p>
              <a:p>
                <a:pPr marL="857250" lvl="1" indent="-457200">
                  <a:buFont typeface="Arial" panose="020B0604020202020204" pitchFamily="34" charset="0"/>
                  <a:buChar char="•"/>
                </a:pPr>
                <a:r>
                  <a:rPr lang="en-GB" dirty="0"/>
                  <a:t>Consider a random variable x whose probability density function (pdf), given class </a:t>
                </a:r>
                <a:r>
                  <a:rPr lang="en-GB" i="1" dirty="0"/>
                  <a:t>C</a:t>
                </a:r>
                <a:r>
                  <a:rPr lang="en-GB" dirty="0"/>
                  <a:t> is a Gaussian with mean </a:t>
                </a: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rPr>
                          <m:t>𝑐</m:t>
                        </m:r>
                      </m:sub>
                    </m:sSub>
                  </m:oMath>
                </a14:m>
                <a:r>
                  <a:rPr lang="en-GB" dirty="0"/>
                  <a:t> and variance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𝑐</m:t>
                        </m:r>
                      </m:sub>
                      <m:sup>
                        <m:r>
                          <a:rPr lang="en-GB" i="1">
                            <a:latin typeface="Cambria Math" panose="02040503050406030204" pitchFamily="18" charset="0"/>
                          </a:rPr>
                          <m:t>2</m:t>
                        </m:r>
                      </m:sup>
                    </m:sSubSup>
                  </m:oMath>
                </a14:m>
                <a:r>
                  <a:rPr lang="en-GB" dirty="0"/>
                  <a:t>. Using Bayes’ theorem,</a:t>
                </a:r>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857250" lvl="1" indent="-457200">
                  <a:buFont typeface="Arial" panose="020B0604020202020204" pitchFamily="34" charset="0"/>
                  <a:buChar char="•"/>
                </a:pPr>
                <a:endParaRPr lang="en-GB" dirty="0"/>
              </a:p>
              <a:p>
                <a:pPr marL="857250" lvl="1" indent="-457200">
                  <a:buFont typeface="Arial" panose="020B0604020202020204" pitchFamily="34" charset="0"/>
                  <a:buChar char="•"/>
                </a:pPr>
                <a:r>
                  <a:rPr lang="en-GB" dirty="0"/>
                  <a:t>Where, </a:t>
                </a:r>
                <a14:m>
                  <m:oMath xmlns:m="http://schemas.openxmlformats.org/officeDocument/2006/math">
                    <m:r>
                      <a:rPr lang="en-GB" i="1">
                        <a:latin typeface="Cambria Math" panose="02040503050406030204" pitchFamily="18" charset="0"/>
                      </a:rPr>
                      <m:t>𝑝</m:t>
                    </m:r>
                    <m:r>
                      <a:rPr lang="en-GB" i="1">
                        <a:latin typeface="Cambria Math" panose="02040503050406030204" pitchFamily="18" charset="0"/>
                      </a:rPr>
                      <m:t>(</m:t>
                    </m:r>
                    <m:r>
                      <a:rPr lang="en-GB" i="1">
                        <a:latin typeface="Cambria Math" panose="02040503050406030204" pitchFamily="18" charset="0"/>
                      </a:rPr>
                      <m:t>𝑥</m:t>
                    </m:r>
                    <m:r>
                      <a:rPr lang="en-GB" i="1">
                        <a:latin typeface="Cambria Math" panose="02040503050406030204" pitchFamily="18" charset="0"/>
                      </a:rPr>
                      <m:t>/</m:t>
                    </m:r>
                    <m:r>
                      <a:rPr lang="en-GB" i="1">
                        <a:latin typeface="Cambria Math" panose="02040503050406030204" pitchFamily="18" charset="0"/>
                      </a:rPr>
                      <m:t>𝐶</m:t>
                    </m:r>
                  </m:oMath>
                </a14:m>
                <a:r>
                  <a:rPr lang="en-GB" dirty="0"/>
                  <a:t>) is the likelihood of class </a:t>
                </a:r>
                <a:r>
                  <a:rPr lang="en-GB" i="1" dirty="0"/>
                  <a:t>C</a:t>
                </a:r>
                <a:r>
                  <a:rPr lang="en-GB" dirty="0"/>
                  <a:t> given observation </a:t>
                </a:r>
                <a:r>
                  <a:rPr lang="en-GB" i="1" dirty="0"/>
                  <a:t>x</a:t>
                </a:r>
                <a:r>
                  <a:rPr lang="en-GB" dirty="0"/>
                  <a:t>.</a:t>
                </a:r>
              </a:p>
              <a:p>
                <a:pPr marL="857250" lvl="1" indent="-457200">
                  <a:buFont typeface="Arial" panose="020B0604020202020204" pitchFamily="34" charset="0"/>
                  <a:buChar char="•"/>
                </a:pPr>
                <a14:m>
                  <m:oMath xmlns:m="http://schemas.openxmlformats.org/officeDocument/2006/math">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rPr>
                          <m:t>𝑐</m:t>
                        </m:r>
                      </m:sub>
                    </m:sSub>
                    <m:r>
                      <a:rPr lang="en-GB" i="1">
                        <a:latin typeface="Cambria Math" panose="02040503050406030204" pitchFamily="18" charset="0"/>
                      </a:rPr>
                      <m:t>= </m:t>
                    </m:r>
                    <m:f>
                      <m:fPr>
                        <m:ctrlPr>
                          <a:rPr lang="en-GB" i="1">
                            <a:latin typeface="Cambria Math" panose="02040503050406030204" pitchFamily="18" charset="0"/>
                          </a:rPr>
                        </m:ctrlPr>
                      </m:fPr>
                      <m:num>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e>
                        </m:nary>
                      </m:num>
                      <m:den>
                        <m:r>
                          <a:rPr lang="en-GB" i="1">
                            <a:latin typeface="Cambria Math" panose="02040503050406030204" pitchFamily="18" charset="0"/>
                          </a:rPr>
                          <m:t>𝑛</m:t>
                        </m:r>
                      </m:den>
                    </m:f>
                  </m:oMath>
                </a14:m>
                <a:r>
                  <a:rPr lang="en-GB" dirty="0"/>
                  <a:t>, </a:t>
                </a:r>
                <a14:m>
                  <m:oMath xmlns:m="http://schemas.openxmlformats.org/officeDocument/2006/math">
                    <m:sSubSup>
                      <m:sSubSupPr>
                        <m:ctrlPr>
                          <a:rPr lang="en-GB" i="1">
                            <a:latin typeface="Cambria Math" panose="02040503050406030204" pitchFamily="18" charset="0"/>
                          </a:rPr>
                        </m:ctrlPr>
                      </m:sSubSupPr>
                      <m:e>
                        <m:r>
                          <a:rPr lang="en-GB" i="1">
                            <a:latin typeface="Cambria Math" panose="02040503050406030204" pitchFamily="18" charset="0"/>
                            <a:ea typeface="Cambria Math" panose="02040503050406030204" pitchFamily="18" charset="0"/>
                          </a:rPr>
                          <m:t>𝜎</m:t>
                        </m:r>
                      </m:e>
                      <m:sub>
                        <m:r>
                          <a:rPr lang="en-GB" i="1">
                            <a:latin typeface="Cambria Math" panose="02040503050406030204" pitchFamily="18" charset="0"/>
                          </a:rPr>
                          <m:t>𝑐</m:t>
                        </m:r>
                      </m:sub>
                      <m:sup>
                        <m:r>
                          <a:rPr lang="en-GB" i="1">
                            <a:latin typeface="Cambria Math" panose="02040503050406030204" pitchFamily="18" charset="0"/>
                          </a:rPr>
                          <m:t>2</m:t>
                        </m:r>
                      </m:sup>
                    </m:sSubSup>
                    <m:r>
                      <a:rPr lang="en-GB" i="1">
                        <a:latin typeface="Cambria Math" panose="02040503050406030204" pitchFamily="18" charset="0"/>
                      </a:rPr>
                      <m:t>=</m:t>
                    </m:r>
                    <m:f>
                      <m:fPr>
                        <m:ctrlPr>
                          <a:rPr lang="en-GB" i="1">
                            <a:latin typeface="Cambria Math" panose="02040503050406030204" pitchFamily="18" charset="0"/>
                          </a:rPr>
                        </m:ctrlPr>
                      </m:fPr>
                      <m:num>
                        <m:r>
                          <a:rPr lang="en-GB" i="1">
                            <a:latin typeface="Cambria Math" panose="02040503050406030204" pitchFamily="18" charset="0"/>
                          </a:rPr>
                          <m:t>1</m:t>
                        </m:r>
                      </m:num>
                      <m:den>
                        <m:r>
                          <a:rPr lang="en-GB" i="1">
                            <a:latin typeface="Cambria Math" panose="02040503050406030204" pitchFamily="18" charset="0"/>
                          </a:rPr>
                          <m:t>𝑛</m:t>
                        </m:r>
                      </m:den>
                    </m:f>
                    <m:nary>
                      <m:naryPr>
                        <m:chr m:val="∑"/>
                        <m:ctrlPr>
                          <a:rPr lang="en-GB" i="1">
                            <a:latin typeface="Cambria Math" panose="02040503050406030204" pitchFamily="18" charset="0"/>
                          </a:rPr>
                        </m:ctrlPr>
                      </m:naryPr>
                      <m:sub>
                        <m:r>
                          <m:rPr>
                            <m:brk m:alnAt="23"/>
                          </m:rPr>
                          <a:rPr lang="en-GB" i="1">
                            <a:latin typeface="Cambria Math" panose="02040503050406030204" pitchFamily="18" charset="0"/>
                          </a:rPr>
                          <m:t>𝑖</m:t>
                        </m:r>
                        <m:r>
                          <a:rPr lang="en-GB" i="1">
                            <a:latin typeface="Cambria Math" panose="02040503050406030204" pitchFamily="18" charset="0"/>
                          </a:rPr>
                          <m:t>=1</m:t>
                        </m:r>
                      </m:sub>
                      <m:sup>
                        <m:r>
                          <a:rPr lang="en-GB" i="1">
                            <a:latin typeface="Cambria Math" panose="02040503050406030204" pitchFamily="18" charset="0"/>
                          </a:rPr>
                          <m:t>𝑛</m:t>
                        </m:r>
                      </m:sup>
                      <m:e>
                        <m:sSup>
                          <m:sSupPr>
                            <m:ctrlPr>
                              <a:rPr lang="en-GB" i="1">
                                <a:latin typeface="Cambria Math" panose="02040503050406030204" pitchFamily="18" charset="0"/>
                              </a:rPr>
                            </m:ctrlPr>
                          </m:sSupPr>
                          <m:e>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rPr>
                                  <m:t>𝑥</m:t>
                                </m:r>
                              </m:e>
                              <m:sub>
                                <m:r>
                                  <a:rPr lang="en-GB" i="1">
                                    <a:latin typeface="Cambria Math" panose="02040503050406030204" pitchFamily="18" charset="0"/>
                                  </a:rPr>
                                  <m:t>𝑖</m:t>
                                </m:r>
                              </m:sub>
                            </m:sSub>
                            <m:r>
                              <a:rPr lang="en-GB" i="1">
                                <a:latin typeface="Cambria Math" panose="02040503050406030204" pitchFamily="18" charset="0"/>
                              </a:rPr>
                              <m:t>−</m:t>
                            </m:r>
                            <m:sSub>
                              <m:sSubPr>
                                <m:ctrlPr>
                                  <a:rPr lang="en-GB" i="1">
                                    <a:latin typeface="Cambria Math" panose="02040503050406030204" pitchFamily="18" charset="0"/>
                                  </a:rPr>
                                </m:ctrlPr>
                              </m:sSubPr>
                              <m:e>
                                <m:r>
                                  <a:rPr lang="en-GB" i="1">
                                    <a:latin typeface="Cambria Math" panose="02040503050406030204" pitchFamily="18" charset="0"/>
                                    <a:ea typeface="Cambria Math" panose="02040503050406030204" pitchFamily="18" charset="0"/>
                                  </a:rPr>
                                  <m:t>𝜇</m:t>
                                </m:r>
                              </m:e>
                              <m:sub>
                                <m:r>
                                  <a:rPr lang="en-GB" i="1">
                                    <a:latin typeface="Cambria Math" panose="02040503050406030204" pitchFamily="18" charset="0"/>
                                  </a:rPr>
                                  <m:t>𝑐</m:t>
                                </m:r>
                              </m:sub>
                            </m:sSub>
                            <m:r>
                              <a:rPr lang="en-GB" i="1">
                                <a:latin typeface="Cambria Math" panose="02040503050406030204" pitchFamily="18" charset="0"/>
                              </a:rPr>
                              <m:t>)</m:t>
                            </m:r>
                          </m:e>
                          <m:sup>
                            <m:r>
                              <a:rPr lang="en-GB" i="1">
                                <a:latin typeface="Cambria Math" panose="02040503050406030204" pitchFamily="18" charset="0"/>
                              </a:rPr>
                              <m:t>2</m:t>
                            </m:r>
                          </m:sup>
                        </m:sSup>
                      </m:e>
                    </m:nary>
                  </m:oMath>
                </a14:m>
                <a:endParaRPr lang="en-GB" dirty="0"/>
              </a:p>
              <a:p>
                <a:pPr marL="457200" indent="-457200">
                  <a:buFont typeface="Arial" panose="020B0604020202020204" pitchFamily="34" charset="0"/>
                  <a:buChar char="•"/>
                </a:pPr>
                <a:endParaRPr lang="hu-HU" altLang="hu-HU"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mc:Choice>
        <mc:Fallback xmlns="">
          <p:sp>
            <p:nvSpPr>
              <p:cNvPr id="12290" name="Content Placeholder 11">
                <a:extLst>
                  <a:ext uri="{FF2B5EF4-FFF2-40B4-BE49-F238E27FC236}">
                    <a16:creationId xmlns:a16="http://schemas.microsoft.com/office/drawing/2014/main" id="{9AC18852-8503-4927-A38C-E276FA6743EF}"/>
                  </a:ext>
                </a:extLst>
              </p:cNvPr>
              <p:cNvSpPr>
                <a:spLocks noGrp="1" noRot="1" noChangeAspect="1" noMove="1" noResize="1" noEditPoints="1" noAdjustHandles="1" noChangeArrowheads="1" noChangeShapeType="1" noTextEdit="1"/>
              </p:cNvSpPr>
              <p:nvPr>
                <p:ph idx="1"/>
              </p:nvPr>
            </p:nvSpPr>
            <p:spPr>
              <a:xfrm>
                <a:off x="211928" y="789337"/>
                <a:ext cx="4131472" cy="5707884"/>
              </a:xfrm>
              <a:blipFill>
                <a:blip r:embed="rId2"/>
                <a:stretch>
                  <a:fillRect l="-2360" t="-2348" r="-147" b="-10886"/>
                </a:stretch>
              </a:blipFill>
            </p:spPr>
            <p:txBody>
              <a:bodyPr/>
              <a:lstStyle/>
              <a:p>
                <a:r>
                  <a:rPr lang="en-GB">
                    <a:noFill/>
                  </a:rPr>
                  <a:t> </a:t>
                </a:r>
              </a:p>
            </p:txBody>
          </p:sp>
        </mc:Fallback>
      </mc:AlternateContent>
      <p:sp>
        <p:nvSpPr>
          <p:cNvPr id="2" name="Content Placeholder 1">
            <a:extLst>
              <a:ext uri="{FF2B5EF4-FFF2-40B4-BE49-F238E27FC236}">
                <a16:creationId xmlns:a16="http://schemas.microsoft.com/office/drawing/2014/main" id="{31271AB9-F7E9-43D5-8960-44596C5E0338}"/>
              </a:ext>
            </a:extLst>
          </p:cNvPr>
          <p:cNvSpPr>
            <a:spLocks noGrp="1"/>
          </p:cNvSpPr>
          <p:nvPr>
            <p:ph sz="quarter" idx="10"/>
          </p:nvPr>
        </p:nvSpPr>
        <p:spPr/>
        <p:txBody>
          <a:bodyPr>
            <a:noAutofit/>
          </a:bodyPr>
          <a:lstStyle/>
          <a:p>
            <a:r>
              <a:rPr lang="en-GB" dirty="0"/>
              <a:t>Mixture of Gaussian</a:t>
            </a:r>
          </a:p>
        </p:txBody>
      </p:sp>
      <p:pic>
        <p:nvPicPr>
          <p:cNvPr id="3" name="Picture 2">
            <a:extLst>
              <a:ext uri="{FF2B5EF4-FFF2-40B4-BE49-F238E27FC236}">
                <a16:creationId xmlns:a16="http://schemas.microsoft.com/office/drawing/2014/main" id="{A96860A9-9AA8-46F9-9563-ECDB8CEDA50B}"/>
              </a:ext>
            </a:extLst>
          </p:cNvPr>
          <p:cNvPicPr>
            <a:picLocks noChangeAspect="1"/>
          </p:cNvPicPr>
          <p:nvPr/>
        </p:nvPicPr>
        <p:blipFill>
          <a:blip r:embed="rId3"/>
          <a:stretch>
            <a:fillRect/>
          </a:stretch>
        </p:blipFill>
        <p:spPr>
          <a:xfrm>
            <a:off x="4552886" y="1994868"/>
            <a:ext cx="4591114" cy="2868263"/>
          </a:xfrm>
          <a:prstGeom prst="rect">
            <a:avLst/>
          </a:prstGeom>
        </p:spPr>
      </p:pic>
      <p:pic>
        <p:nvPicPr>
          <p:cNvPr id="5" name="Picture 4">
            <a:extLst>
              <a:ext uri="{FF2B5EF4-FFF2-40B4-BE49-F238E27FC236}">
                <a16:creationId xmlns:a16="http://schemas.microsoft.com/office/drawing/2014/main" id="{BC29B9DE-E01C-4C39-B849-71639B9CB291}"/>
              </a:ext>
            </a:extLst>
          </p:cNvPr>
          <p:cNvPicPr>
            <a:picLocks noChangeAspect="1"/>
          </p:cNvPicPr>
          <p:nvPr/>
        </p:nvPicPr>
        <p:blipFill>
          <a:blip r:embed="rId4"/>
          <a:stretch>
            <a:fillRect/>
          </a:stretch>
        </p:blipFill>
        <p:spPr>
          <a:xfrm>
            <a:off x="598697" y="3200400"/>
            <a:ext cx="3656705" cy="133572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Content Placeholder 11">
            <a:extLst>
              <a:ext uri="{FF2B5EF4-FFF2-40B4-BE49-F238E27FC236}">
                <a16:creationId xmlns:a16="http://schemas.microsoft.com/office/drawing/2014/main" id="{99A3E35E-C804-4CD4-B97F-7EBB8E3A0EA7}"/>
              </a:ext>
            </a:extLst>
          </p:cNvPr>
          <p:cNvSpPr>
            <a:spLocks noGrp="1"/>
          </p:cNvSpPr>
          <p:nvPr>
            <p:ph idx="1"/>
          </p:nvPr>
        </p:nvSpPr>
        <p:spPr/>
        <p:txBody>
          <a:bodyPr>
            <a:normAutofit/>
          </a:bodyPr>
          <a:lstStyle/>
          <a:p>
            <a:pPr marL="0" indent="0"/>
            <a:br>
              <a:rPr lang="en-GB" sz="2000" dirty="0"/>
            </a:br>
            <a:br>
              <a:rPr lang="en-GB" sz="2000" dirty="0"/>
            </a:b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2B3145DF-4CC2-44B0-B136-55E4012D13B1}"/>
              </a:ext>
            </a:extLst>
          </p:cNvPr>
          <p:cNvSpPr>
            <a:spLocks noGrp="1"/>
          </p:cNvSpPr>
          <p:nvPr>
            <p:ph sz="quarter" idx="10"/>
          </p:nvPr>
        </p:nvSpPr>
        <p:spPr/>
        <p:txBody>
          <a:bodyPr>
            <a:noAutofit/>
          </a:bodyPr>
          <a:lstStyle/>
          <a:p>
            <a:r>
              <a:rPr lang="en-US" altLang="hu-HU" dirty="0"/>
              <a:t> Gaussian Mixture</a:t>
            </a:r>
            <a:endParaRPr lang="en-GB" dirty="0"/>
          </a:p>
        </p:txBody>
      </p:sp>
      <p:pic>
        <p:nvPicPr>
          <p:cNvPr id="3" name="Picture 2">
            <a:extLst>
              <a:ext uri="{FF2B5EF4-FFF2-40B4-BE49-F238E27FC236}">
                <a16:creationId xmlns:a16="http://schemas.microsoft.com/office/drawing/2014/main" id="{9551ECF1-0561-4B8A-BC1E-0890B9C65D52}"/>
              </a:ext>
            </a:extLst>
          </p:cNvPr>
          <p:cNvPicPr>
            <a:picLocks noChangeAspect="1"/>
          </p:cNvPicPr>
          <p:nvPr/>
        </p:nvPicPr>
        <p:blipFill>
          <a:blip r:embed="rId2"/>
          <a:stretch>
            <a:fillRect/>
          </a:stretch>
        </p:blipFill>
        <p:spPr>
          <a:xfrm>
            <a:off x="299893" y="897800"/>
            <a:ext cx="4178781" cy="2531200"/>
          </a:xfrm>
          <a:prstGeom prst="rect">
            <a:avLst/>
          </a:prstGeom>
        </p:spPr>
      </p:pic>
      <p:sp>
        <p:nvSpPr>
          <p:cNvPr id="4" name="Arrow: Right 3">
            <a:extLst>
              <a:ext uri="{FF2B5EF4-FFF2-40B4-BE49-F238E27FC236}">
                <a16:creationId xmlns:a16="http://schemas.microsoft.com/office/drawing/2014/main" id="{50524993-36A4-4E8A-9BAF-1B6E8D061EA8}"/>
              </a:ext>
            </a:extLst>
          </p:cNvPr>
          <p:cNvSpPr/>
          <p:nvPr/>
        </p:nvSpPr>
        <p:spPr>
          <a:xfrm>
            <a:off x="4572000" y="1514546"/>
            <a:ext cx="1143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5" name="TextBox 4">
            <a:extLst>
              <a:ext uri="{FF2B5EF4-FFF2-40B4-BE49-F238E27FC236}">
                <a16:creationId xmlns:a16="http://schemas.microsoft.com/office/drawing/2014/main" id="{9965F15F-99CB-44ED-B49F-54C8C0EF5F3C}"/>
              </a:ext>
            </a:extLst>
          </p:cNvPr>
          <p:cNvSpPr txBox="1"/>
          <p:nvPr/>
        </p:nvSpPr>
        <p:spPr>
          <a:xfrm>
            <a:off x="6060979" y="1354705"/>
            <a:ext cx="2714625" cy="769441"/>
          </a:xfrm>
          <a:prstGeom prst="rect">
            <a:avLst/>
          </a:prstGeom>
          <a:noFill/>
        </p:spPr>
        <p:txBody>
          <a:bodyPr wrap="square" rtlCol="0">
            <a:spAutoFit/>
          </a:bodyPr>
          <a:lstStyle/>
          <a:p>
            <a:r>
              <a:rPr lang="en-GB" sz="2200" dirty="0"/>
              <a:t>Gaussian Mixture with same variance</a:t>
            </a:r>
          </a:p>
        </p:txBody>
      </p:sp>
      <p:pic>
        <p:nvPicPr>
          <p:cNvPr id="6" name="Picture 5">
            <a:extLst>
              <a:ext uri="{FF2B5EF4-FFF2-40B4-BE49-F238E27FC236}">
                <a16:creationId xmlns:a16="http://schemas.microsoft.com/office/drawing/2014/main" id="{B9F5EE70-A9D8-44C5-BEB8-D210CD56DC55}"/>
              </a:ext>
            </a:extLst>
          </p:cNvPr>
          <p:cNvPicPr>
            <a:picLocks noChangeAspect="1"/>
          </p:cNvPicPr>
          <p:nvPr/>
        </p:nvPicPr>
        <p:blipFill>
          <a:blip r:embed="rId3"/>
          <a:stretch>
            <a:fillRect/>
          </a:stretch>
        </p:blipFill>
        <p:spPr>
          <a:xfrm>
            <a:off x="263426" y="3830612"/>
            <a:ext cx="4221118" cy="2452692"/>
          </a:xfrm>
          <a:prstGeom prst="rect">
            <a:avLst/>
          </a:prstGeom>
        </p:spPr>
      </p:pic>
      <p:sp>
        <p:nvSpPr>
          <p:cNvPr id="8" name="Arrow: Right 7">
            <a:extLst>
              <a:ext uri="{FF2B5EF4-FFF2-40B4-BE49-F238E27FC236}">
                <a16:creationId xmlns:a16="http://schemas.microsoft.com/office/drawing/2014/main" id="{4450D461-42C1-4863-BD00-47CC7E4C85F1}"/>
              </a:ext>
            </a:extLst>
          </p:cNvPr>
          <p:cNvSpPr/>
          <p:nvPr/>
        </p:nvSpPr>
        <p:spPr>
          <a:xfrm>
            <a:off x="4659457" y="5056958"/>
            <a:ext cx="1143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9" name="TextBox 8">
            <a:extLst>
              <a:ext uri="{FF2B5EF4-FFF2-40B4-BE49-F238E27FC236}">
                <a16:creationId xmlns:a16="http://schemas.microsoft.com/office/drawing/2014/main" id="{75DC5773-C4DE-4A52-A5FA-955BF6038064}"/>
              </a:ext>
            </a:extLst>
          </p:cNvPr>
          <p:cNvSpPr txBox="1"/>
          <p:nvPr/>
        </p:nvSpPr>
        <p:spPr>
          <a:xfrm>
            <a:off x="6060979" y="4911438"/>
            <a:ext cx="3023947" cy="769441"/>
          </a:xfrm>
          <a:prstGeom prst="rect">
            <a:avLst/>
          </a:prstGeom>
          <a:noFill/>
        </p:spPr>
        <p:txBody>
          <a:bodyPr wrap="square" rtlCol="0">
            <a:spAutoFit/>
          </a:bodyPr>
          <a:lstStyle/>
          <a:p>
            <a:r>
              <a:rPr lang="en-GB" sz="2200" dirty="0"/>
              <a:t>Gaussian Mixture with different variance</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06E35DE-593E-4553-8072-D2B8AF9FE487}"/>
              </a:ext>
            </a:extLst>
          </p:cNvPr>
          <p:cNvSpPr>
            <a:spLocks noGrp="1"/>
          </p:cNvSpPr>
          <p:nvPr>
            <p:ph idx="1"/>
          </p:nvPr>
        </p:nvSpPr>
        <p:spPr/>
        <p:txBody>
          <a:bodyPr>
            <a:normAutofit/>
          </a:bodyPr>
          <a:lstStyle/>
          <a:p>
            <a:pPr marL="457200" indent="-457200">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345B32E3-949D-4ED7-9915-857E36CB679A}"/>
              </a:ext>
            </a:extLst>
          </p:cNvPr>
          <p:cNvSpPr>
            <a:spLocks noGrp="1"/>
          </p:cNvSpPr>
          <p:nvPr>
            <p:ph sz="quarter" idx="10"/>
          </p:nvPr>
        </p:nvSpPr>
        <p:spPr/>
        <p:txBody>
          <a:bodyPr>
            <a:normAutofit fontScale="25000" lnSpcReduction="20000"/>
          </a:bodyPr>
          <a:lstStyle/>
          <a:p>
            <a:r>
              <a:rPr lang="en-US" altLang="hu-HU" dirty="0"/>
              <a:t> </a:t>
            </a:r>
            <a:r>
              <a:rPr lang="en-US" altLang="hu-HU" sz="14400" dirty="0"/>
              <a:t>Gaussian Mixture</a:t>
            </a:r>
            <a:endParaRPr lang="en-GB" dirty="0"/>
          </a:p>
        </p:txBody>
      </p:sp>
      <p:pic>
        <p:nvPicPr>
          <p:cNvPr id="4" name="Picture 3">
            <a:extLst>
              <a:ext uri="{FF2B5EF4-FFF2-40B4-BE49-F238E27FC236}">
                <a16:creationId xmlns:a16="http://schemas.microsoft.com/office/drawing/2014/main" id="{CCED5ABA-AFE6-4327-9A39-972E7D9D6F1E}"/>
              </a:ext>
            </a:extLst>
          </p:cNvPr>
          <p:cNvPicPr>
            <a:picLocks noChangeAspect="1"/>
          </p:cNvPicPr>
          <p:nvPr/>
        </p:nvPicPr>
        <p:blipFill>
          <a:blip r:embed="rId2"/>
          <a:stretch>
            <a:fillRect/>
          </a:stretch>
        </p:blipFill>
        <p:spPr>
          <a:xfrm>
            <a:off x="248839" y="790575"/>
            <a:ext cx="4352925" cy="2638425"/>
          </a:xfrm>
          <a:prstGeom prst="rect">
            <a:avLst/>
          </a:prstGeom>
        </p:spPr>
      </p:pic>
      <p:sp>
        <p:nvSpPr>
          <p:cNvPr id="5" name="Arrow: Right 4">
            <a:extLst>
              <a:ext uri="{FF2B5EF4-FFF2-40B4-BE49-F238E27FC236}">
                <a16:creationId xmlns:a16="http://schemas.microsoft.com/office/drawing/2014/main" id="{D8340EEE-3C59-46A4-9E63-CB2E1BC58C9D}"/>
              </a:ext>
            </a:extLst>
          </p:cNvPr>
          <p:cNvSpPr/>
          <p:nvPr/>
        </p:nvSpPr>
        <p:spPr>
          <a:xfrm>
            <a:off x="4579986" y="1849092"/>
            <a:ext cx="1143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6" name="TextBox 5">
            <a:extLst>
              <a:ext uri="{FF2B5EF4-FFF2-40B4-BE49-F238E27FC236}">
                <a16:creationId xmlns:a16="http://schemas.microsoft.com/office/drawing/2014/main" id="{710F70F8-904E-48A4-A156-41D6C21BFD13}"/>
              </a:ext>
            </a:extLst>
          </p:cNvPr>
          <p:cNvSpPr txBox="1"/>
          <p:nvPr/>
        </p:nvSpPr>
        <p:spPr>
          <a:xfrm>
            <a:off x="5981508" y="1703572"/>
            <a:ext cx="3023947" cy="1107996"/>
          </a:xfrm>
          <a:prstGeom prst="rect">
            <a:avLst/>
          </a:prstGeom>
          <a:noFill/>
        </p:spPr>
        <p:txBody>
          <a:bodyPr wrap="square" rtlCol="0">
            <a:spAutoFit/>
          </a:bodyPr>
          <a:lstStyle/>
          <a:p>
            <a:r>
              <a:rPr lang="en-GB" sz="2200" dirty="0"/>
              <a:t>Gaussian Mixture with different variance and mixing coefficient</a:t>
            </a:r>
          </a:p>
        </p:txBody>
      </p:sp>
      <p:pic>
        <p:nvPicPr>
          <p:cNvPr id="7" name="Picture 6">
            <a:extLst>
              <a:ext uri="{FF2B5EF4-FFF2-40B4-BE49-F238E27FC236}">
                <a16:creationId xmlns:a16="http://schemas.microsoft.com/office/drawing/2014/main" id="{8BF563A0-64D9-4449-A2F7-21865227A84C}"/>
              </a:ext>
            </a:extLst>
          </p:cNvPr>
          <p:cNvPicPr>
            <a:picLocks noChangeAspect="1"/>
          </p:cNvPicPr>
          <p:nvPr/>
        </p:nvPicPr>
        <p:blipFill>
          <a:blip r:embed="rId3"/>
          <a:stretch>
            <a:fillRect/>
          </a:stretch>
        </p:blipFill>
        <p:spPr>
          <a:xfrm>
            <a:off x="4407690" y="3546834"/>
            <a:ext cx="4257675" cy="2752725"/>
          </a:xfrm>
          <a:prstGeom prst="rect">
            <a:avLst/>
          </a:prstGeom>
        </p:spPr>
      </p:pic>
      <p:sp>
        <p:nvSpPr>
          <p:cNvPr id="8" name="TextBox 7">
            <a:extLst>
              <a:ext uri="{FF2B5EF4-FFF2-40B4-BE49-F238E27FC236}">
                <a16:creationId xmlns:a16="http://schemas.microsoft.com/office/drawing/2014/main" id="{4F45382E-D534-4D83-BD5F-67D6246403F3}"/>
              </a:ext>
            </a:extLst>
          </p:cNvPr>
          <p:cNvSpPr txBox="1"/>
          <p:nvPr/>
        </p:nvSpPr>
        <p:spPr>
          <a:xfrm>
            <a:off x="519545" y="4507238"/>
            <a:ext cx="2819400" cy="769441"/>
          </a:xfrm>
          <a:prstGeom prst="rect">
            <a:avLst/>
          </a:prstGeom>
          <a:noFill/>
        </p:spPr>
        <p:txBody>
          <a:bodyPr wrap="square" rtlCol="0">
            <a:spAutoFit/>
          </a:bodyPr>
          <a:lstStyle/>
          <a:p>
            <a:r>
              <a:rPr lang="en-GB" sz="2200" dirty="0"/>
              <a:t>Definition of Gaussian Mixture</a:t>
            </a:r>
          </a:p>
        </p:txBody>
      </p:sp>
      <p:sp>
        <p:nvSpPr>
          <p:cNvPr id="9" name="Arrow: Right 8">
            <a:extLst>
              <a:ext uri="{FF2B5EF4-FFF2-40B4-BE49-F238E27FC236}">
                <a16:creationId xmlns:a16="http://schemas.microsoft.com/office/drawing/2014/main" id="{3389BBC9-3542-4FB2-9D16-930153298620}"/>
              </a:ext>
            </a:extLst>
          </p:cNvPr>
          <p:cNvSpPr/>
          <p:nvPr/>
        </p:nvSpPr>
        <p:spPr>
          <a:xfrm>
            <a:off x="3264690" y="4756644"/>
            <a:ext cx="1143000" cy="6096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7967775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9DC4EB6-FED7-4BFC-9CB1-79C7115BDF67}"/>
              </a:ext>
            </a:extLst>
          </p:cNvPr>
          <p:cNvSpPr>
            <a:spLocks noGrp="1"/>
          </p:cNvSpPr>
          <p:nvPr>
            <p:ph sz="half" idx="1"/>
          </p:nvPr>
        </p:nvSpPr>
        <p:spPr/>
        <p:txBody>
          <a:bodyPr>
            <a:noAutofit/>
          </a:bodyPr>
          <a:lstStyle/>
          <a:p>
            <a:pPr marL="457200" indent="-457200">
              <a:buFont typeface="Arial" panose="020B0604020202020204" pitchFamily="34" charset="0"/>
              <a:buChar char="•"/>
            </a:pPr>
            <a:r>
              <a:rPr lang="en-GB" dirty="0"/>
              <a:t>K-means is a classifier.</a:t>
            </a:r>
          </a:p>
          <a:p>
            <a:pPr marL="457200" indent="-457200">
              <a:buFont typeface="Arial" panose="020B0604020202020204" pitchFamily="34" charset="0"/>
              <a:buChar char="•"/>
            </a:pPr>
            <a:r>
              <a:rPr lang="en-GB" dirty="0"/>
              <a:t>Hard-classifier (hard boundaries)	</a:t>
            </a:r>
          </a:p>
        </p:txBody>
      </p:sp>
      <p:sp>
        <p:nvSpPr>
          <p:cNvPr id="10" name="Content Placeholder 9">
            <a:extLst>
              <a:ext uri="{FF2B5EF4-FFF2-40B4-BE49-F238E27FC236}">
                <a16:creationId xmlns:a16="http://schemas.microsoft.com/office/drawing/2014/main" id="{963F76AA-65DC-4BEC-88E8-3778AC38B1AB}"/>
              </a:ext>
            </a:extLst>
          </p:cNvPr>
          <p:cNvSpPr>
            <a:spLocks noGrp="1"/>
          </p:cNvSpPr>
          <p:nvPr>
            <p:ph sz="half" idx="2"/>
          </p:nvPr>
        </p:nvSpPr>
        <p:spPr/>
        <p:txBody>
          <a:bodyPr/>
          <a:lstStyle/>
          <a:p>
            <a:pPr marL="457200" indent="-457200">
              <a:buFont typeface="Arial" panose="020B0604020202020204" pitchFamily="34" charset="0"/>
              <a:buChar char="•"/>
            </a:pPr>
            <a:r>
              <a:rPr lang="en-GB" dirty="0"/>
              <a:t>Mixture of Gaussian is a probability model.</a:t>
            </a:r>
          </a:p>
          <a:p>
            <a:pPr marL="457200" indent="-457200">
              <a:buFont typeface="Arial" panose="020B0604020202020204" pitchFamily="34" charset="0"/>
              <a:buChar char="•"/>
            </a:pPr>
            <a:r>
              <a:rPr lang="en-GB" dirty="0"/>
              <a:t>We can use it as soft classifier.</a:t>
            </a:r>
          </a:p>
        </p:txBody>
      </p:sp>
      <p:sp>
        <p:nvSpPr>
          <p:cNvPr id="11" name="Content Placeholder 10">
            <a:extLst>
              <a:ext uri="{FF2B5EF4-FFF2-40B4-BE49-F238E27FC236}">
                <a16:creationId xmlns:a16="http://schemas.microsoft.com/office/drawing/2014/main" id="{1276E258-7399-49CB-A7EC-7FB31AF65100}"/>
              </a:ext>
            </a:extLst>
          </p:cNvPr>
          <p:cNvSpPr>
            <a:spLocks noGrp="1"/>
          </p:cNvSpPr>
          <p:nvPr>
            <p:ph sz="quarter" idx="10"/>
          </p:nvPr>
        </p:nvSpPr>
        <p:spPr/>
        <p:txBody>
          <a:bodyPr>
            <a:normAutofit fontScale="77500" lnSpcReduction="20000"/>
          </a:bodyPr>
          <a:lstStyle/>
          <a:p>
            <a:r>
              <a:rPr lang="en-GB" dirty="0"/>
              <a:t>K-means </a:t>
            </a:r>
            <a:r>
              <a:rPr lang="en-GB" dirty="0">
                <a:sym typeface="Wingdings" panose="05000000000000000000" pitchFamily="2" charset="2"/>
              </a:rPr>
              <a:t></a:t>
            </a:r>
            <a:r>
              <a:rPr lang="en-GB" dirty="0"/>
              <a:t> Gaussian Mixture</a:t>
            </a:r>
          </a:p>
        </p:txBody>
      </p:sp>
      <p:pic>
        <p:nvPicPr>
          <p:cNvPr id="12" name="Picture 11">
            <a:extLst>
              <a:ext uri="{FF2B5EF4-FFF2-40B4-BE49-F238E27FC236}">
                <a16:creationId xmlns:a16="http://schemas.microsoft.com/office/drawing/2014/main" id="{3E282132-1547-488A-91F1-9DFE5CBD8A9B}"/>
              </a:ext>
            </a:extLst>
          </p:cNvPr>
          <p:cNvPicPr>
            <a:picLocks noChangeAspect="1"/>
          </p:cNvPicPr>
          <p:nvPr/>
        </p:nvPicPr>
        <p:blipFill>
          <a:blip r:embed="rId2"/>
          <a:stretch>
            <a:fillRect/>
          </a:stretch>
        </p:blipFill>
        <p:spPr>
          <a:xfrm>
            <a:off x="304800" y="3200400"/>
            <a:ext cx="3805358" cy="2619072"/>
          </a:xfrm>
          <a:prstGeom prst="rect">
            <a:avLst/>
          </a:prstGeom>
        </p:spPr>
      </p:pic>
      <p:pic>
        <p:nvPicPr>
          <p:cNvPr id="13" name="Picture 12">
            <a:extLst>
              <a:ext uri="{FF2B5EF4-FFF2-40B4-BE49-F238E27FC236}">
                <a16:creationId xmlns:a16="http://schemas.microsoft.com/office/drawing/2014/main" id="{6CF6FAC9-316A-41C5-B0D6-A44ABC778531}"/>
              </a:ext>
            </a:extLst>
          </p:cNvPr>
          <p:cNvPicPr>
            <a:picLocks noChangeAspect="1"/>
          </p:cNvPicPr>
          <p:nvPr/>
        </p:nvPicPr>
        <p:blipFill>
          <a:blip r:embed="rId3"/>
          <a:stretch>
            <a:fillRect/>
          </a:stretch>
        </p:blipFill>
        <p:spPr>
          <a:xfrm>
            <a:off x="4906042" y="3188677"/>
            <a:ext cx="3789615" cy="2438400"/>
          </a:xfrm>
          <a:prstGeom prst="rect">
            <a:avLst/>
          </a:prstGeom>
        </p:spPr>
      </p:pic>
    </p:spTree>
    <p:extLst>
      <p:ext uri="{BB962C8B-B14F-4D97-AF65-F5344CB8AC3E}">
        <p14:creationId xmlns:p14="http://schemas.microsoft.com/office/powerpoint/2010/main" val="31758231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FC7DA887-AA4A-4338-A50F-287634CD503A}"/>
              </a:ext>
            </a:extLst>
          </p:cNvPr>
          <p:cNvPicPr>
            <a:picLocks noGrp="1" noChangeAspect="1"/>
          </p:cNvPicPr>
          <p:nvPr>
            <p:ph idx="1"/>
          </p:nvPr>
        </p:nvPicPr>
        <p:blipFill>
          <a:blip r:embed="rId2"/>
          <a:stretch>
            <a:fillRect/>
          </a:stretch>
        </p:blipFill>
        <p:spPr>
          <a:xfrm>
            <a:off x="188482" y="990600"/>
            <a:ext cx="8896942" cy="2971800"/>
          </a:xfrm>
          <a:prstGeom prst="rect">
            <a:avLst/>
          </a:prstGeom>
        </p:spPr>
      </p:pic>
      <p:sp>
        <p:nvSpPr>
          <p:cNvPr id="6" name="Content Placeholder 5">
            <a:extLst>
              <a:ext uri="{FF2B5EF4-FFF2-40B4-BE49-F238E27FC236}">
                <a16:creationId xmlns:a16="http://schemas.microsoft.com/office/drawing/2014/main" id="{E52525E0-9466-4FA5-A6F4-F151D655BC11}"/>
              </a:ext>
            </a:extLst>
          </p:cNvPr>
          <p:cNvSpPr>
            <a:spLocks noGrp="1"/>
          </p:cNvSpPr>
          <p:nvPr>
            <p:ph sz="quarter" idx="10"/>
          </p:nvPr>
        </p:nvSpPr>
        <p:spPr>
          <a:xfrm>
            <a:off x="211928" y="64045"/>
            <a:ext cx="6646072" cy="619782"/>
          </a:xfrm>
        </p:spPr>
        <p:txBody>
          <a:bodyPr>
            <a:noAutofit/>
          </a:bodyPr>
          <a:lstStyle/>
          <a:p>
            <a:r>
              <a:rPr lang="en-GB" sz="3200" dirty="0"/>
              <a:t>Expectation Maximization (EM) form of K-means</a:t>
            </a:r>
          </a:p>
        </p:txBody>
      </p:sp>
    </p:spTree>
    <p:extLst>
      <p:ext uri="{BB962C8B-B14F-4D97-AF65-F5344CB8AC3E}">
        <p14:creationId xmlns:p14="http://schemas.microsoft.com/office/powerpoint/2010/main" val="28958357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CFA0ADA7-3883-41F3-8105-810B7C22CCD6}"/>
              </a:ext>
            </a:extLst>
          </p:cNvPr>
          <p:cNvSpPr>
            <a:spLocks noGrp="1"/>
          </p:cNvSpPr>
          <p:nvPr>
            <p:ph idx="1"/>
          </p:nvPr>
        </p:nvSpPr>
        <p:spPr/>
        <p:txBody>
          <a:bodyPr>
            <a:normAutofit/>
          </a:bodyPr>
          <a:lstStyle/>
          <a:p>
            <a:pPr>
              <a:buFont typeface="Arial" panose="020B0604020202020204" pitchFamily="34" charset="0"/>
              <a:buChar char="•"/>
            </a:pPr>
            <a:r>
              <a:rPr lang="en-GB" dirty="0"/>
              <a:t>Unsupervised Learning</a:t>
            </a:r>
          </a:p>
          <a:p>
            <a:pPr lvl="1">
              <a:buFont typeface="Arial" panose="020B0604020202020204" pitchFamily="34" charset="0"/>
              <a:buChar char="•"/>
            </a:pPr>
            <a:r>
              <a:rPr lang="en-GB" dirty="0"/>
              <a:t>Clustering</a:t>
            </a:r>
          </a:p>
          <a:p>
            <a:pPr lvl="2"/>
            <a:r>
              <a:rPr lang="en-GB" dirty="0"/>
              <a:t>K-means</a:t>
            </a:r>
          </a:p>
          <a:p>
            <a:pPr lvl="2"/>
            <a:r>
              <a:rPr lang="en-GB" dirty="0"/>
              <a:t>Mixture of Gaussian and Expectation Maximization</a:t>
            </a:r>
          </a:p>
          <a:p>
            <a:pPr lvl="1">
              <a:buFont typeface="Arial" panose="020B0604020202020204" pitchFamily="34" charset="0"/>
              <a:buChar char="•"/>
            </a:pPr>
            <a:r>
              <a:rPr lang="en-GB" dirty="0"/>
              <a:t>Dimensionality reduction</a:t>
            </a:r>
          </a:p>
          <a:p>
            <a:pPr lvl="2"/>
            <a:r>
              <a:rPr lang="en-GB">
                <a:solidFill>
                  <a:srgbClr val="FF0000"/>
                </a:solidFill>
              </a:rPr>
              <a:t>PCA </a:t>
            </a:r>
            <a:endParaRPr lang="en-GB" dirty="0">
              <a:solidFill>
                <a:srgbClr val="FF0000"/>
              </a:solidFill>
            </a:endParaRPr>
          </a:p>
          <a:p>
            <a:pPr marL="457200" lvl="1" indent="0">
              <a:buNone/>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lvl="1">
              <a:buFont typeface="Arial" panose="020B0604020202020204" pitchFamily="34" charset="0"/>
              <a:buChar char="•"/>
            </a:pPr>
            <a:endParaRPr lang="en-GB" dirty="0"/>
          </a:p>
          <a:p>
            <a:pPr marL="0" indent="0"/>
            <a:endParaRPr lang="en-GB" dirty="0"/>
          </a:p>
          <a:p>
            <a:pPr lvl="1">
              <a:buFont typeface="Arial" panose="020B0604020202020204" pitchFamily="34" charset="0"/>
              <a:buChar char="•"/>
            </a:pPr>
            <a:endParaRPr lang="en-GB" dirty="0"/>
          </a:p>
          <a:p>
            <a:pPr marL="457200" lvl="1" indent="0">
              <a:buNone/>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marL="0" indent="0"/>
            <a:endParaRPr lang="en-GB" dirty="0"/>
          </a:p>
        </p:txBody>
      </p:sp>
      <p:sp>
        <p:nvSpPr>
          <p:cNvPr id="5" name="Content Placeholder 4">
            <a:extLst>
              <a:ext uri="{FF2B5EF4-FFF2-40B4-BE49-F238E27FC236}">
                <a16:creationId xmlns:a16="http://schemas.microsoft.com/office/drawing/2014/main" id="{EBE76543-22D7-42F5-AD71-14E142FE24BE}"/>
              </a:ext>
            </a:extLst>
          </p:cNvPr>
          <p:cNvSpPr>
            <a:spLocks noGrp="1"/>
          </p:cNvSpPr>
          <p:nvPr>
            <p:ph sz="quarter" idx="10"/>
          </p:nvPr>
        </p:nvSpPr>
        <p:spPr>
          <a:xfrm>
            <a:off x="211928" y="178856"/>
            <a:ext cx="6324600" cy="363845"/>
          </a:xfrm>
        </p:spPr>
        <p:txBody>
          <a:bodyPr>
            <a:noAutofit/>
          </a:bodyPr>
          <a:lstStyle/>
          <a:p>
            <a:r>
              <a:rPr lang="en-GB" dirty="0"/>
              <a:t>Contents</a:t>
            </a:r>
          </a:p>
        </p:txBody>
      </p:sp>
    </p:spTree>
    <p:extLst>
      <p:ext uri="{BB962C8B-B14F-4D97-AF65-F5344CB8AC3E}">
        <p14:creationId xmlns:p14="http://schemas.microsoft.com/office/powerpoint/2010/main" val="342403482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D6B28E4-9EE3-449F-9E92-37640918F3A7}"/>
              </a:ext>
            </a:extLst>
          </p:cNvPr>
          <p:cNvSpPr>
            <a:spLocks noGrp="1"/>
          </p:cNvSpPr>
          <p:nvPr>
            <p:ph idx="1"/>
          </p:nvPr>
        </p:nvSpPr>
        <p:spPr/>
        <p:txBody>
          <a:bodyPr/>
          <a:lstStyle/>
          <a:p>
            <a:endParaRPr lang="en-GB" dirty="0"/>
          </a:p>
          <a:p>
            <a:endParaRPr lang="en-GB" dirty="0"/>
          </a:p>
          <a:p>
            <a:endParaRPr lang="en-GB" dirty="0"/>
          </a:p>
          <a:p>
            <a:endParaRPr lang="en-GB" dirty="0"/>
          </a:p>
          <a:p>
            <a:endParaRPr lang="en-GB" dirty="0"/>
          </a:p>
          <a:p>
            <a:endParaRPr lang="en-GB" dirty="0"/>
          </a:p>
          <a:p>
            <a:endParaRPr lang="en-GB" dirty="0"/>
          </a:p>
          <a:p>
            <a:endParaRPr lang="en-GB" dirty="0"/>
          </a:p>
          <a:p>
            <a:endParaRPr lang="en-GB" dirty="0"/>
          </a:p>
        </p:txBody>
      </p:sp>
      <p:sp>
        <p:nvSpPr>
          <p:cNvPr id="3" name="Content Placeholder 2">
            <a:extLst>
              <a:ext uri="{FF2B5EF4-FFF2-40B4-BE49-F238E27FC236}">
                <a16:creationId xmlns:a16="http://schemas.microsoft.com/office/drawing/2014/main" id="{478BE327-2CDD-4A57-A679-0FB4730C5D3E}"/>
              </a:ext>
            </a:extLst>
          </p:cNvPr>
          <p:cNvSpPr>
            <a:spLocks noGrp="1"/>
          </p:cNvSpPr>
          <p:nvPr>
            <p:ph sz="quarter" idx="10"/>
          </p:nvPr>
        </p:nvSpPr>
        <p:spPr/>
        <p:txBody>
          <a:bodyPr>
            <a:noAutofit/>
          </a:bodyPr>
          <a:lstStyle/>
          <a:p>
            <a:r>
              <a:rPr lang="en-GB" dirty="0"/>
              <a:t>EM for Gaussian Mixture</a:t>
            </a:r>
          </a:p>
        </p:txBody>
      </p:sp>
      <p:pic>
        <p:nvPicPr>
          <p:cNvPr id="5" name="Picture 4">
            <a:extLst>
              <a:ext uri="{FF2B5EF4-FFF2-40B4-BE49-F238E27FC236}">
                <a16:creationId xmlns:a16="http://schemas.microsoft.com/office/drawing/2014/main" id="{F230DA4E-7794-47F0-9777-D7399C96DF1B}"/>
              </a:ext>
            </a:extLst>
          </p:cNvPr>
          <p:cNvPicPr>
            <a:picLocks noChangeAspect="1"/>
          </p:cNvPicPr>
          <p:nvPr/>
        </p:nvPicPr>
        <p:blipFill>
          <a:blip r:embed="rId2"/>
          <a:stretch>
            <a:fillRect/>
          </a:stretch>
        </p:blipFill>
        <p:spPr>
          <a:xfrm>
            <a:off x="211928" y="795199"/>
            <a:ext cx="8863015" cy="3319602"/>
          </a:xfrm>
          <a:prstGeom prst="rect">
            <a:avLst/>
          </a:prstGeom>
        </p:spPr>
      </p:pic>
      <p:pic>
        <p:nvPicPr>
          <p:cNvPr id="7" name="Picture 6">
            <a:extLst>
              <a:ext uri="{FF2B5EF4-FFF2-40B4-BE49-F238E27FC236}">
                <a16:creationId xmlns:a16="http://schemas.microsoft.com/office/drawing/2014/main" id="{EE2CF5ED-65D7-4EBE-B623-0B0781FD4FFD}"/>
              </a:ext>
            </a:extLst>
          </p:cNvPr>
          <p:cNvPicPr>
            <a:picLocks noChangeAspect="1"/>
          </p:cNvPicPr>
          <p:nvPr/>
        </p:nvPicPr>
        <p:blipFill>
          <a:blip r:embed="rId3"/>
          <a:stretch>
            <a:fillRect/>
          </a:stretch>
        </p:blipFill>
        <p:spPr>
          <a:xfrm>
            <a:off x="6060227" y="4056186"/>
            <a:ext cx="3014716" cy="363845"/>
          </a:xfrm>
          <a:prstGeom prst="rect">
            <a:avLst/>
          </a:prstGeom>
        </p:spPr>
      </p:pic>
    </p:spTree>
    <p:extLst>
      <p:ext uri="{BB962C8B-B14F-4D97-AF65-F5344CB8AC3E}">
        <p14:creationId xmlns:p14="http://schemas.microsoft.com/office/powerpoint/2010/main" val="19571932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7E95827-09B5-416F-B6A1-3F095797F652}"/>
              </a:ext>
            </a:extLst>
          </p:cNvPr>
          <p:cNvSpPr>
            <a:spLocks noGrp="1"/>
          </p:cNvSpPr>
          <p:nvPr>
            <p:ph idx="1"/>
          </p:nvPr>
        </p:nvSpPr>
        <p:spPr/>
        <p:txBody>
          <a:bodyPr/>
          <a:lstStyle/>
          <a:p>
            <a:endParaRPr lang="en-GB"/>
          </a:p>
        </p:txBody>
      </p:sp>
      <p:sp>
        <p:nvSpPr>
          <p:cNvPr id="3" name="Content Placeholder 2">
            <a:extLst>
              <a:ext uri="{FF2B5EF4-FFF2-40B4-BE49-F238E27FC236}">
                <a16:creationId xmlns:a16="http://schemas.microsoft.com/office/drawing/2014/main" id="{836EA30D-E3E0-43E9-AC7C-EC382DF38326}"/>
              </a:ext>
            </a:extLst>
          </p:cNvPr>
          <p:cNvSpPr>
            <a:spLocks noGrp="1"/>
          </p:cNvSpPr>
          <p:nvPr>
            <p:ph sz="quarter" idx="10"/>
          </p:nvPr>
        </p:nvSpPr>
        <p:spPr/>
        <p:txBody>
          <a:bodyPr>
            <a:noAutofit/>
          </a:bodyPr>
          <a:lstStyle/>
          <a:p>
            <a:r>
              <a:rPr lang="en-GB" dirty="0"/>
              <a:t>EM for Gaussian Mixture</a:t>
            </a:r>
          </a:p>
        </p:txBody>
      </p:sp>
      <p:pic>
        <p:nvPicPr>
          <p:cNvPr id="4" name="Picture 3">
            <a:extLst>
              <a:ext uri="{FF2B5EF4-FFF2-40B4-BE49-F238E27FC236}">
                <a16:creationId xmlns:a16="http://schemas.microsoft.com/office/drawing/2014/main" id="{23D87601-0BB3-4CAE-8106-50EE15C84D08}"/>
              </a:ext>
            </a:extLst>
          </p:cNvPr>
          <p:cNvPicPr>
            <a:picLocks noChangeAspect="1"/>
          </p:cNvPicPr>
          <p:nvPr/>
        </p:nvPicPr>
        <p:blipFill>
          <a:blip r:embed="rId2"/>
          <a:stretch>
            <a:fillRect/>
          </a:stretch>
        </p:blipFill>
        <p:spPr>
          <a:xfrm>
            <a:off x="285750" y="789337"/>
            <a:ext cx="8646322" cy="5629716"/>
          </a:xfrm>
          <a:prstGeom prst="rect">
            <a:avLst/>
          </a:prstGeom>
        </p:spPr>
      </p:pic>
    </p:spTree>
    <p:extLst>
      <p:ext uri="{BB962C8B-B14F-4D97-AF65-F5344CB8AC3E}">
        <p14:creationId xmlns:p14="http://schemas.microsoft.com/office/powerpoint/2010/main" val="333844925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0DFAAE15-F266-4E03-BA42-1E60872F6C35}"/>
              </a:ext>
            </a:extLst>
          </p:cNvPr>
          <p:cNvPicPr>
            <a:picLocks noGrp="1" noChangeAspect="1"/>
          </p:cNvPicPr>
          <p:nvPr>
            <p:ph idx="1"/>
          </p:nvPr>
        </p:nvPicPr>
        <p:blipFill>
          <a:blip r:embed="rId2"/>
          <a:stretch>
            <a:fillRect/>
          </a:stretch>
        </p:blipFill>
        <p:spPr>
          <a:xfrm>
            <a:off x="211928" y="861644"/>
            <a:ext cx="8627272" cy="5602357"/>
          </a:xfrm>
          <a:prstGeom prst="rect">
            <a:avLst/>
          </a:prstGeom>
        </p:spPr>
      </p:pic>
      <p:sp>
        <p:nvSpPr>
          <p:cNvPr id="3" name="Content Placeholder 2">
            <a:extLst>
              <a:ext uri="{FF2B5EF4-FFF2-40B4-BE49-F238E27FC236}">
                <a16:creationId xmlns:a16="http://schemas.microsoft.com/office/drawing/2014/main" id="{923CD6EB-B6BC-4883-A4C8-493DA130D9BF}"/>
              </a:ext>
            </a:extLst>
          </p:cNvPr>
          <p:cNvSpPr>
            <a:spLocks noGrp="1"/>
          </p:cNvSpPr>
          <p:nvPr>
            <p:ph sz="quarter" idx="10"/>
          </p:nvPr>
        </p:nvSpPr>
        <p:spPr/>
        <p:txBody>
          <a:bodyPr>
            <a:noAutofit/>
          </a:bodyPr>
          <a:lstStyle/>
          <a:p>
            <a:r>
              <a:rPr lang="en-GB" dirty="0"/>
              <a:t>EM for Gaussian Mixture</a:t>
            </a:r>
          </a:p>
        </p:txBody>
      </p:sp>
    </p:spTree>
    <p:extLst>
      <p:ext uri="{BB962C8B-B14F-4D97-AF65-F5344CB8AC3E}">
        <p14:creationId xmlns:p14="http://schemas.microsoft.com/office/powerpoint/2010/main" val="26545800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a:extLst>
              <a:ext uri="{FF2B5EF4-FFF2-40B4-BE49-F238E27FC236}">
                <a16:creationId xmlns:a16="http://schemas.microsoft.com/office/drawing/2014/main" id="{CFBC0FF0-A8C2-4ABA-9589-49F5C16BC545}"/>
              </a:ext>
            </a:extLst>
          </p:cNvPr>
          <p:cNvPicPr>
            <a:picLocks noGrp="1" noChangeAspect="1"/>
          </p:cNvPicPr>
          <p:nvPr>
            <p:ph idx="1"/>
          </p:nvPr>
        </p:nvPicPr>
        <p:blipFill>
          <a:blip r:embed="rId2"/>
          <a:stretch>
            <a:fillRect/>
          </a:stretch>
        </p:blipFill>
        <p:spPr>
          <a:xfrm>
            <a:off x="206066" y="990600"/>
            <a:ext cx="8785534" cy="5292924"/>
          </a:xfrm>
          <a:prstGeom prst="rect">
            <a:avLst/>
          </a:prstGeom>
        </p:spPr>
      </p:pic>
      <p:sp>
        <p:nvSpPr>
          <p:cNvPr id="3" name="Content Placeholder 2">
            <a:extLst>
              <a:ext uri="{FF2B5EF4-FFF2-40B4-BE49-F238E27FC236}">
                <a16:creationId xmlns:a16="http://schemas.microsoft.com/office/drawing/2014/main" id="{C68B9807-2DF4-4038-B2EF-6610E40B8081}"/>
              </a:ext>
            </a:extLst>
          </p:cNvPr>
          <p:cNvSpPr>
            <a:spLocks noGrp="1"/>
          </p:cNvSpPr>
          <p:nvPr>
            <p:ph sz="quarter" idx="10"/>
          </p:nvPr>
        </p:nvSpPr>
        <p:spPr/>
        <p:txBody>
          <a:bodyPr>
            <a:normAutofit fontScale="25000" lnSpcReduction="20000"/>
          </a:bodyPr>
          <a:lstStyle/>
          <a:p>
            <a:r>
              <a:rPr lang="en-GB" sz="14400" dirty="0"/>
              <a:t>EM for Gaussian Mixture</a:t>
            </a:r>
            <a:endParaRPr lang="en-GB" dirty="0"/>
          </a:p>
        </p:txBody>
      </p:sp>
    </p:spTree>
    <p:extLst>
      <p:ext uri="{BB962C8B-B14F-4D97-AF65-F5344CB8AC3E}">
        <p14:creationId xmlns:p14="http://schemas.microsoft.com/office/powerpoint/2010/main" val="177283223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967E79EB-356B-4693-8139-A6FB857E5659}"/>
              </a:ext>
            </a:extLst>
          </p:cNvPr>
          <p:cNvSpPr>
            <a:spLocks noGrp="1"/>
          </p:cNvSpPr>
          <p:nvPr>
            <p:ph idx="1"/>
          </p:nvPr>
        </p:nvSpPr>
        <p:spPr/>
        <p:txBody>
          <a:bodyPr/>
          <a:lstStyle/>
          <a:p>
            <a:endParaRPr lang="en-GB"/>
          </a:p>
        </p:txBody>
      </p:sp>
      <p:sp>
        <p:nvSpPr>
          <p:cNvPr id="3" name="Content Placeholder 2">
            <a:extLst>
              <a:ext uri="{FF2B5EF4-FFF2-40B4-BE49-F238E27FC236}">
                <a16:creationId xmlns:a16="http://schemas.microsoft.com/office/drawing/2014/main" id="{8A1B220B-9A93-44AD-879E-981E802C085E}"/>
              </a:ext>
            </a:extLst>
          </p:cNvPr>
          <p:cNvSpPr>
            <a:spLocks noGrp="1"/>
          </p:cNvSpPr>
          <p:nvPr>
            <p:ph sz="quarter" idx="10"/>
          </p:nvPr>
        </p:nvSpPr>
        <p:spPr/>
        <p:txBody>
          <a:bodyPr>
            <a:noAutofit/>
          </a:bodyPr>
          <a:lstStyle/>
          <a:p>
            <a:r>
              <a:rPr lang="en-GB" dirty="0"/>
              <a:t>EM for Gaussian Mixture</a:t>
            </a:r>
          </a:p>
        </p:txBody>
      </p:sp>
      <p:pic>
        <p:nvPicPr>
          <p:cNvPr id="4" name="Picture 3">
            <a:extLst>
              <a:ext uri="{FF2B5EF4-FFF2-40B4-BE49-F238E27FC236}">
                <a16:creationId xmlns:a16="http://schemas.microsoft.com/office/drawing/2014/main" id="{E161036A-42DA-4F35-AE26-2C8936A12663}"/>
              </a:ext>
            </a:extLst>
          </p:cNvPr>
          <p:cNvPicPr>
            <a:picLocks noChangeAspect="1"/>
          </p:cNvPicPr>
          <p:nvPr/>
        </p:nvPicPr>
        <p:blipFill>
          <a:blip r:embed="rId2"/>
          <a:stretch>
            <a:fillRect/>
          </a:stretch>
        </p:blipFill>
        <p:spPr>
          <a:xfrm>
            <a:off x="211928" y="909191"/>
            <a:ext cx="7941472" cy="5468175"/>
          </a:xfrm>
          <a:prstGeom prst="rect">
            <a:avLst/>
          </a:prstGeom>
        </p:spPr>
      </p:pic>
    </p:spTree>
    <p:extLst>
      <p:ext uri="{BB962C8B-B14F-4D97-AF65-F5344CB8AC3E}">
        <p14:creationId xmlns:p14="http://schemas.microsoft.com/office/powerpoint/2010/main" val="272362020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DFF0F9A0-6228-4BBD-8537-C7D529176189}"/>
              </a:ext>
            </a:extLst>
          </p:cNvPr>
          <p:cNvSpPr>
            <a:spLocks noGrp="1"/>
          </p:cNvSpPr>
          <p:nvPr>
            <p:ph idx="1"/>
          </p:nvPr>
        </p:nvSpPr>
        <p:spPr/>
        <p:txBody>
          <a:bodyPr/>
          <a:lstStyle/>
          <a:p>
            <a:endParaRPr lang="en-GB"/>
          </a:p>
        </p:txBody>
      </p:sp>
      <p:sp>
        <p:nvSpPr>
          <p:cNvPr id="3" name="Content Placeholder 2">
            <a:extLst>
              <a:ext uri="{FF2B5EF4-FFF2-40B4-BE49-F238E27FC236}">
                <a16:creationId xmlns:a16="http://schemas.microsoft.com/office/drawing/2014/main" id="{A51FCEA5-5CE4-4184-8F87-87477E6980D2}"/>
              </a:ext>
            </a:extLst>
          </p:cNvPr>
          <p:cNvSpPr>
            <a:spLocks noGrp="1"/>
          </p:cNvSpPr>
          <p:nvPr>
            <p:ph sz="quarter" idx="10"/>
          </p:nvPr>
        </p:nvSpPr>
        <p:spPr/>
        <p:txBody>
          <a:bodyPr>
            <a:normAutofit fontScale="25000" lnSpcReduction="20000"/>
          </a:bodyPr>
          <a:lstStyle/>
          <a:p>
            <a:r>
              <a:rPr lang="en-GB" sz="9600" dirty="0"/>
              <a:t>EM for </a:t>
            </a:r>
            <a:r>
              <a:rPr lang="en-GB" sz="12800" dirty="0"/>
              <a:t>Gaussian</a:t>
            </a:r>
            <a:r>
              <a:rPr lang="en-GB" sz="9600" dirty="0"/>
              <a:t> Mixture</a:t>
            </a:r>
            <a:endParaRPr lang="en-GB" dirty="0"/>
          </a:p>
        </p:txBody>
      </p:sp>
      <p:pic>
        <p:nvPicPr>
          <p:cNvPr id="4" name="Picture 3">
            <a:extLst>
              <a:ext uri="{FF2B5EF4-FFF2-40B4-BE49-F238E27FC236}">
                <a16:creationId xmlns:a16="http://schemas.microsoft.com/office/drawing/2014/main" id="{EA49DCCB-D65D-4616-A980-7D66E5A87BB0}"/>
              </a:ext>
            </a:extLst>
          </p:cNvPr>
          <p:cNvPicPr>
            <a:picLocks noChangeAspect="1"/>
          </p:cNvPicPr>
          <p:nvPr/>
        </p:nvPicPr>
        <p:blipFill>
          <a:blip r:embed="rId2"/>
          <a:stretch>
            <a:fillRect/>
          </a:stretch>
        </p:blipFill>
        <p:spPr>
          <a:xfrm>
            <a:off x="296463" y="795304"/>
            <a:ext cx="8619621" cy="5701917"/>
          </a:xfrm>
          <a:prstGeom prst="rect">
            <a:avLst/>
          </a:prstGeom>
        </p:spPr>
      </p:pic>
    </p:spTree>
    <p:extLst>
      <p:ext uri="{BB962C8B-B14F-4D97-AF65-F5344CB8AC3E}">
        <p14:creationId xmlns:p14="http://schemas.microsoft.com/office/powerpoint/2010/main" val="3927893663"/>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7C6CFC6-15F7-4759-9CB9-3E38E0E9290E}"/>
              </a:ext>
            </a:extLst>
          </p:cNvPr>
          <p:cNvSpPr>
            <a:spLocks noGrp="1"/>
          </p:cNvSpPr>
          <p:nvPr>
            <p:ph idx="1"/>
          </p:nvPr>
        </p:nvSpPr>
        <p:spPr/>
        <p:txBody>
          <a:bodyPr/>
          <a:lstStyle/>
          <a:p>
            <a:endParaRPr lang="en-GB"/>
          </a:p>
        </p:txBody>
      </p:sp>
      <p:sp>
        <p:nvSpPr>
          <p:cNvPr id="3" name="Content Placeholder 2">
            <a:extLst>
              <a:ext uri="{FF2B5EF4-FFF2-40B4-BE49-F238E27FC236}">
                <a16:creationId xmlns:a16="http://schemas.microsoft.com/office/drawing/2014/main" id="{F4B12182-6A5C-4522-8337-30C3796F374D}"/>
              </a:ext>
            </a:extLst>
          </p:cNvPr>
          <p:cNvSpPr>
            <a:spLocks noGrp="1"/>
          </p:cNvSpPr>
          <p:nvPr>
            <p:ph sz="quarter" idx="10"/>
          </p:nvPr>
        </p:nvSpPr>
        <p:spPr/>
        <p:txBody>
          <a:bodyPr>
            <a:noAutofit/>
          </a:bodyPr>
          <a:lstStyle/>
          <a:p>
            <a:r>
              <a:rPr lang="en-GB" sz="3200" dirty="0"/>
              <a:t>EM for Gaussian Mixture</a:t>
            </a:r>
          </a:p>
        </p:txBody>
      </p:sp>
      <p:pic>
        <p:nvPicPr>
          <p:cNvPr id="4" name="Picture 3">
            <a:extLst>
              <a:ext uri="{FF2B5EF4-FFF2-40B4-BE49-F238E27FC236}">
                <a16:creationId xmlns:a16="http://schemas.microsoft.com/office/drawing/2014/main" id="{2048C19B-1643-4D4B-890B-8DE5F24AFB85}"/>
              </a:ext>
            </a:extLst>
          </p:cNvPr>
          <p:cNvPicPr>
            <a:picLocks noChangeAspect="1"/>
          </p:cNvPicPr>
          <p:nvPr/>
        </p:nvPicPr>
        <p:blipFill>
          <a:blip r:embed="rId2"/>
          <a:stretch>
            <a:fillRect/>
          </a:stretch>
        </p:blipFill>
        <p:spPr>
          <a:xfrm>
            <a:off x="307730" y="806922"/>
            <a:ext cx="7845669" cy="5601525"/>
          </a:xfrm>
          <a:prstGeom prst="rect">
            <a:avLst/>
          </a:prstGeom>
        </p:spPr>
      </p:pic>
    </p:spTree>
    <p:extLst>
      <p:ext uri="{BB962C8B-B14F-4D97-AF65-F5344CB8AC3E}">
        <p14:creationId xmlns:p14="http://schemas.microsoft.com/office/powerpoint/2010/main" val="141444670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CB120D-600A-4185-89FD-E5C8DD8B82C2}"/>
              </a:ext>
            </a:extLst>
          </p:cNvPr>
          <p:cNvSpPr>
            <a:spLocks noGrp="1"/>
          </p:cNvSpPr>
          <p:nvPr>
            <p:ph idx="1"/>
          </p:nvPr>
        </p:nvSpPr>
        <p:spPr/>
        <p:txBody>
          <a:bodyPr/>
          <a:lstStyle/>
          <a:p>
            <a:endParaRPr lang="en-GB"/>
          </a:p>
        </p:txBody>
      </p:sp>
      <p:sp>
        <p:nvSpPr>
          <p:cNvPr id="3" name="Content Placeholder 2">
            <a:extLst>
              <a:ext uri="{FF2B5EF4-FFF2-40B4-BE49-F238E27FC236}">
                <a16:creationId xmlns:a16="http://schemas.microsoft.com/office/drawing/2014/main" id="{61FD79DA-41DD-4B30-98A9-51BD64D6260C}"/>
              </a:ext>
            </a:extLst>
          </p:cNvPr>
          <p:cNvSpPr>
            <a:spLocks noGrp="1"/>
          </p:cNvSpPr>
          <p:nvPr>
            <p:ph sz="quarter" idx="10"/>
          </p:nvPr>
        </p:nvSpPr>
        <p:spPr/>
        <p:txBody>
          <a:bodyPr>
            <a:noAutofit/>
          </a:bodyPr>
          <a:lstStyle/>
          <a:p>
            <a:r>
              <a:rPr lang="en-GB" dirty="0"/>
              <a:t>EM Algorithm : In General</a:t>
            </a:r>
          </a:p>
        </p:txBody>
      </p:sp>
      <p:pic>
        <p:nvPicPr>
          <p:cNvPr id="4" name="Picture 3">
            <a:extLst>
              <a:ext uri="{FF2B5EF4-FFF2-40B4-BE49-F238E27FC236}">
                <a16:creationId xmlns:a16="http://schemas.microsoft.com/office/drawing/2014/main" id="{98590543-4541-458F-8C07-246B8CB77632}"/>
              </a:ext>
            </a:extLst>
          </p:cNvPr>
          <p:cNvPicPr>
            <a:picLocks noChangeAspect="1"/>
          </p:cNvPicPr>
          <p:nvPr/>
        </p:nvPicPr>
        <p:blipFill>
          <a:blip r:embed="rId2"/>
          <a:stretch>
            <a:fillRect/>
          </a:stretch>
        </p:blipFill>
        <p:spPr>
          <a:xfrm>
            <a:off x="211928" y="801059"/>
            <a:ext cx="8555120" cy="5447341"/>
          </a:xfrm>
          <a:prstGeom prst="rect">
            <a:avLst/>
          </a:prstGeom>
        </p:spPr>
      </p:pic>
    </p:spTree>
    <p:extLst>
      <p:ext uri="{BB962C8B-B14F-4D97-AF65-F5344CB8AC3E}">
        <p14:creationId xmlns:p14="http://schemas.microsoft.com/office/powerpoint/2010/main" val="230474113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E3DBEB4-7F5D-4D29-9C48-8CC601304122}"/>
              </a:ext>
            </a:extLst>
          </p:cNvPr>
          <p:cNvSpPr>
            <a:spLocks noGrp="1"/>
          </p:cNvSpPr>
          <p:nvPr>
            <p:ph idx="1"/>
          </p:nvPr>
        </p:nvSpPr>
        <p:spPr/>
        <p:txBody>
          <a:bodyPr>
            <a:normAutofit fontScale="92500" lnSpcReduction="10000"/>
          </a:bodyPr>
          <a:lstStyle/>
          <a:p>
            <a:pPr marL="457200" indent="-457200">
              <a:buFont typeface="Arial" panose="020B0604020202020204" pitchFamily="34" charset="0"/>
              <a:buChar char="•"/>
            </a:pPr>
            <a:r>
              <a:rPr lang="en-GB" dirty="0"/>
              <a:t>Chapter 9, Christopher M. </a:t>
            </a:r>
            <a:r>
              <a:rPr lang="en-GB" dirty="0" err="1"/>
              <a:t>Bhisop</a:t>
            </a:r>
            <a:r>
              <a:rPr lang="en-GB" dirty="0"/>
              <a:t>, Pattern Recognition &amp; Machine Learning, Springer, 2006. </a:t>
            </a:r>
          </a:p>
          <a:p>
            <a:pPr marL="457200" indent="-457200">
              <a:buFont typeface="Arial" panose="020B0604020202020204" pitchFamily="34" charset="0"/>
              <a:buChar char="•"/>
            </a:pPr>
            <a:r>
              <a:rPr lang="en-GB" dirty="0"/>
              <a:t>Chapter 6 and 14, </a:t>
            </a:r>
            <a:r>
              <a:rPr lang="en-GB" dirty="0" err="1"/>
              <a:t>Marsland</a:t>
            </a:r>
            <a:r>
              <a:rPr lang="en-GB" dirty="0"/>
              <a:t> Stephen, Machine Learning – An Algorithmic Perspective, 2e, CRC Press,2015. </a:t>
            </a:r>
          </a:p>
          <a:p>
            <a:pPr marL="457200" indent="-457200">
              <a:buFont typeface="Arial" panose="020B0604020202020204" pitchFamily="34" charset="0"/>
              <a:buChar char="•"/>
            </a:pPr>
            <a:r>
              <a:rPr lang="en-GB" dirty="0"/>
              <a:t>Chapter 6 and 7, </a:t>
            </a:r>
            <a:r>
              <a:rPr lang="en-GB" dirty="0" err="1"/>
              <a:t>Alpaydin</a:t>
            </a:r>
            <a:r>
              <a:rPr lang="en-GB" dirty="0"/>
              <a:t> </a:t>
            </a:r>
            <a:r>
              <a:rPr lang="en-GB" dirty="0" err="1"/>
              <a:t>Ethem</a:t>
            </a:r>
            <a:r>
              <a:rPr lang="en-GB" dirty="0"/>
              <a:t>. Introduction to Machine Learning, 3e, PHI, 2014. </a:t>
            </a:r>
          </a:p>
          <a:p>
            <a:pPr marL="457200" indent="-457200">
              <a:buFont typeface="Arial" panose="020B0604020202020204" pitchFamily="34" charset="0"/>
              <a:buChar char="•"/>
            </a:pPr>
            <a:r>
              <a:rPr lang="en-GB" dirty="0">
                <a:hlinkClick r:id="rId2"/>
              </a:rPr>
              <a:t>http://www.facweb.iitkgp.ac.in/~sudeshna/courses/ml08</a:t>
            </a:r>
            <a:endParaRPr lang="en-GB" dirty="0"/>
          </a:p>
          <a:p>
            <a:pPr marL="457200" indent="-457200">
              <a:buFont typeface="Arial" panose="020B0604020202020204" pitchFamily="34" charset="0"/>
              <a:buChar char="•"/>
            </a:pPr>
            <a:r>
              <a:rPr lang="en-GB" dirty="0">
                <a:hlinkClick r:id="rId3"/>
              </a:rPr>
              <a:t>https://www.cse.unr.edu/~bebis/CS479/Lectures</a:t>
            </a:r>
            <a:endParaRPr lang="en-GB" dirty="0"/>
          </a:p>
          <a:p>
            <a:pPr marL="457200" indent="-457200">
              <a:buFont typeface="Arial" panose="020B0604020202020204" pitchFamily="34" charset="0"/>
              <a:buChar char="•"/>
            </a:pPr>
            <a:r>
              <a:rPr lang="en-GB" dirty="0">
                <a:hlinkClick r:id="rId4"/>
              </a:rPr>
              <a:t>https://cse.iitkgp.ac.in/~dsamanta/courses/da/resources</a:t>
            </a:r>
            <a:endParaRPr lang="en-GB" dirty="0"/>
          </a:p>
          <a:p>
            <a:pPr marL="457200" indent="-457200">
              <a:buFont typeface="Arial" panose="020B0604020202020204" pitchFamily="34" charset="0"/>
              <a:buChar char="•"/>
            </a:pPr>
            <a:r>
              <a:rPr lang="en-GB" dirty="0"/>
              <a:t>http://www.cvip.louisville.edu/wordpress/wp-content/uploads/2010/01/LDA-Tutorial-1.pdf</a:t>
            </a:r>
            <a:br>
              <a:rPr lang="en-GB" dirty="0"/>
            </a:br>
            <a:endParaRPr lang="en-GB" dirty="0"/>
          </a:p>
        </p:txBody>
      </p:sp>
      <p:sp>
        <p:nvSpPr>
          <p:cNvPr id="3" name="Content Placeholder 2">
            <a:extLst>
              <a:ext uri="{FF2B5EF4-FFF2-40B4-BE49-F238E27FC236}">
                <a16:creationId xmlns:a16="http://schemas.microsoft.com/office/drawing/2014/main" id="{60C2108B-1591-44EE-9C82-4059368EB6DB}"/>
              </a:ext>
            </a:extLst>
          </p:cNvPr>
          <p:cNvSpPr>
            <a:spLocks noGrp="1"/>
          </p:cNvSpPr>
          <p:nvPr>
            <p:ph sz="quarter" idx="10"/>
          </p:nvPr>
        </p:nvSpPr>
        <p:spPr/>
        <p:txBody>
          <a:bodyPr>
            <a:noAutofit/>
          </a:bodyPr>
          <a:lstStyle/>
          <a:p>
            <a:r>
              <a:rPr lang="en-GB" dirty="0"/>
              <a:t>Sources</a:t>
            </a:r>
          </a:p>
        </p:txBody>
      </p:sp>
    </p:spTree>
    <p:extLst>
      <p:ext uri="{BB962C8B-B14F-4D97-AF65-F5344CB8AC3E}">
        <p14:creationId xmlns:p14="http://schemas.microsoft.com/office/powerpoint/2010/main" val="32705300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sz="quarter" idx="10"/>
          </p:nvPr>
        </p:nvSpPr>
        <p:spPr>
          <a:xfrm>
            <a:off x="304800" y="5105400"/>
            <a:ext cx="8458200" cy="685800"/>
          </a:xfrm>
        </p:spPr>
        <p:txBody>
          <a:bodyPr/>
          <a:lstStyle/>
          <a:p>
            <a:r>
              <a:rPr lang="en-US" dirty="0"/>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1018B5D-D457-4FE7-9C7A-DA33A14BB059}"/>
              </a:ext>
            </a:extLst>
          </p:cNvPr>
          <p:cNvSpPr>
            <a:spLocks noGrp="1"/>
          </p:cNvSpPr>
          <p:nvPr>
            <p:ph idx="1"/>
          </p:nvPr>
        </p:nvSpPr>
        <p:spPr/>
        <p:txBody>
          <a:bodyPr/>
          <a:lstStyle/>
          <a:p>
            <a:pPr>
              <a:buFont typeface="Arial" panose="020B0604020202020204" pitchFamily="34" charset="0"/>
              <a:buChar char="•"/>
            </a:pPr>
            <a:endParaRPr lang="en-US" altLang="hu-HU" sz="2200" dirty="0">
              <a:latin typeface="Times New Roman" panose="02020603050405020304" pitchFamily="18" charset="0"/>
              <a:cs typeface="Times New Roman" panose="02020603050405020304" pitchFamily="18" charset="0"/>
            </a:endParaRPr>
          </a:p>
          <a:p>
            <a:endParaRPr lang="en-GB" dirty="0"/>
          </a:p>
        </p:txBody>
      </p:sp>
      <p:sp>
        <p:nvSpPr>
          <p:cNvPr id="3" name="Content Placeholder 2">
            <a:extLst>
              <a:ext uri="{FF2B5EF4-FFF2-40B4-BE49-F238E27FC236}">
                <a16:creationId xmlns:a16="http://schemas.microsoft.com/office/drawing/2014/main" id="{721A09AD-3477-480D-8A5F-01B63114F722}"/>
              </a:ext>
            </a:extLst>
          </p:cNvPr>
          <p:cNvSpPr>
            <a:spLocks noGrp="1"/>
          </p:cNvSpPr>
          <p:nvPr>
            <p:ph sz="quarter" idx="10"/>
          </p:nvPr>
        </p:nvSpPr>
        <p:spPr/>
        <p:txBody>
          <a:bodyPr>
            <a:noAutofit/>
          </a:bodyPr>
          <a:lstStyle/>
          <a:p>
            <a:r>
              <a:rPr lang="en-GB" dirty="0"/>
              <a:t>Clustering</a:t>
            </a:r>
          </a:p>
        </p:txBody>
      </p:sp>
      <p:sp>
        <p:nvSpPr>
          <p:cNvPr id="6" name="Content Placeholder 3">
            <a:extLst>
              <a:ext uri="{FF2B5EF4-FFF2-40B4-BE49-F238E27FC236}">
                <a16:creationId xmlns:a16="http://schemas.microsoft.com/office/drawing/2014/main" id="{C18E45BD-C68E-4BAE-990C-F5D863EABE3C}"/>
              </a:ext>
            </a:extLst>
          </p:cNvPr>
          <p:cNvSpPr txBox="1">
            <a:spLocks/>
          </p:cNvSpPr>
          <p:nvPr/>
        </p:nvSpPr>
        <p:spPr>
          <a:xfrm>
            <a:off x="239633" y="858609"/>
            <a:ext cx="5399167" cy="5707884"/>
          </a:xfrm>
          <a:prstGeom prst="rect">
            <a:avLst/>
          </a:prstGeom>
        </p:spPr>
        <p:txBody>
          <a:bodyPr vert="horz" lIns="91440" tIns="45720" rIns="91440" bIns="45720" rtlCol="0">
            <a:normAutofit/>
          </a:bodyPr>
          <a:lstStyle>
            <a:lvl1pPr marL="342900" marR="0" indent="-342900" algn="l" defTabSz="914400" rtl="0" eaLnBrk="1" fontAlgn="auto" latinLnBrk="0" hangingPunct="1">
              <a:lnSpc>
                <a:spcPct val="100000"/>
              </a:lnSpc>
              <a:spcBef>
                <a:spcPct val="20000"/>
              </a:spcBef>
              <a:spcAft>
                <a:spcPts val="0"/>
              </a:spcAft>
              <a:buClr>
                <a:srgbClr val="101141"/>
              </a:buClr>
              <a:buSzTx/>
              <a:buFont typeface="Arial" pitchFamily="34" charset="0"/>
              <a:buNone/>
              <a:tabLst/>
              <a:defRPr sz="2800" kern="1200">
                <a:solidFill>
                  <a:schemeClr val="tx1"/>
                </a:solidFill>
                <a:latin typeface="Arial" pitchFamily="34" charset="0"/>
                <a:ea typeface="+mn-ea"/>
                <a:cs typeface="Arial" pitchFamily="34" charset="0"/>
              </a:defRPr>
            </a:lvl1pPr>
            <a:lvl2pPr marL="742950" marR="0" indent="-285750" algn="l" defTabSz="914400" rtl="0" eaLnBrk="1" fontAlgn="auto" latinLnBrk="0" hangingPunct="1">
              <a:lnSpc>
                <a:spcPct val="100000"/>
              </a:lnSpc>
              <a:spcBef>
                <a:spcPct val="20000"/>
              </a:spcBef>
              <a:spcAft>
                <a:spcPts val="0"/>
              </a:spcAft>
              <a:buClrTx/>
              <a:buSzTx/>
              <a:buFont typeface="Arial" pitchFamily="34" charset="0"/>
              <a:buChar char="–"/>
              <a:tabLst/>
              <a:defRPr sz="2000" kern="1200">
                <a:solidFill>
                  <a:schemeClr val="tx1"/>
                </a:solidFill>
                <a:latin typeface="Arial" pitchFamily="34" charset="0"/>
                <a:ea typeface="+mn-ea"/>
                <a:cs typeface="Arial" pitchFamily="34" charset="0"/>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Arial" pitchFamily="34" charset="0"/>
                <a:ea typeface="+mn-ea"/>
                <a:cs typeface="Arial" pitchFamily="34" charset="0"/>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Arial" pitchFamily="34" charset="0"/>
                <a:ea typeface="+mn-ea"/>
                <a:cs typeface="Arial" pitchFamily="34" charset="0"/>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buFontTx/>
              <a:buChar char="•"/>
            </a:pPr>
            <a:r>
              <a:rPr lang="en-GB" altLang="en-US" dirty="0"/>
              <a:t>Classification consists of assigning a class label to a set of unclassified cases.</a:t>
            </a:r>
          </a:p>
          <a:p>
            <a:pPr>
              <a:buFontTx/>
              <a:buChar char="•"/>
            </a:pPr>
            <a:r>
              <a:rPr lang="en-GB" altLang="en-US" dirty="0"/>
              <a:t>Supervised Classification</a:t>
            </a:r>
          </a:p>
          <a:p>
            <a:pPr lvl="1">
              <a:buFontTx/>
              <a:buChar char="•"/>
            </a:pPr>
            <a:r>
              <a:rPr lang="en-GB" altLang="en-US" dirty="0"/>
              <a:t>The set of possible classes is known in advance.</a:t>
            </a:r>
          </a:p>
          <a:p>
            <a:pPr>
              <a:buFontTx/>
              <a:buChar char="•"/>
            </a:pPr>
            <a:r>
              <a:rPr lang="en-GB" altLang="en-US" dirty="0"/>
              <a:t>Unsupervised Classification</a:t>
            </a:r>
          </a:p>
          <a:p>
            <a:pPr lvl="1">
              <a:buFontTx/>
              <a:buChar char="•"/>
            </a:pPr>
            <a:r>
              <a:rPr lang="en-GB" altLang="en-US" dirty="0"/>
              <a:t>Set of possible classes is not known. After classification we can try to assign a name to that class. </a:t>
            </a:r>
          </a:p>
          <a:p>
            <a:pPr lvl="2">
              <a:buFontTx/>
              <a:buChar char="•"/>
            </a:pPr>
            <a:r>
              <a:rPr lang="en-GB" altLang="en-US" dirty="0"/>
              <a:t>Unsupervised classification is called clustering.</a:t>
            </a:r>
          </a:p>
          <a:p>
            <a:pPr>
              <a:buFontTx/>
              <a:buChar char="•"/>
            </a:pPr>
            <a:endParaRPr lang="en-GB" altLang="en-US" dirty="0"/>
          </a:p>
          <a:p>
            <a:pPr>
              <a:buFont typeface="Arial" pitchFamily="34" charset="0"/>
              <a:buChar char="•"/>
            </a:pPr>
            <a:endParaRPr lang="en-GB" dirty="0"/>
          </a:p>
          <a:p>
            <a:pPr lvl="1">
              <a:buFont typeface="Arial" pitchFamily="34" charset="0"/>
              <a:buChar char="•"/>
            </a:pPr>
            <a:endParaRPr lang="en-GB" dirty="0"/>
          </a:p>
          <a:p>
            <a:pPr lvl="1">
              <a:buFont typeface="Arial" pitchFamily="34" charset="0"/>
              <a:buChar char="•"/>
            </a:pPr>
            <a:endParaRPr lang="en-GB" dirty="0"/>
          </a:p>
          <a:p>
            <a:pPr lvl="1">
              <a:buFont typeface="Arial" pitchFamily="34" charset="0"/>
              <a:buChar char="•"/>
            </a:pPr>
            <a:endParaRPr lang="en-GB" dirty="0"/>
          </a:p>
          <a:p>
            <a:pPr lvl="1">
              <a:buFont typeface="Arial" pitchFamily="34" charset="0"/>
              <a:buChar char="•"/>
            </a:pPr>
            <a:endParaRPr lang="en-GB" dirty="0"/>
          </a:p>
          <a:p>
            <a:pPr lvl="1">
              <a:buFont typeface="Arial" pitchFamily="34" charset="0"/>
              <a:buChar char="•"/>
            </a:pPr>
            <a:endParaRPr lang="en-GB" dirty="0"/>
          </a:p>
          <a:p>
            <a:pPr marL="0" indent="0"/>
            <a:endParaRPr lang="en-GB" dirty="0"/>
          </a:p>
          <a:p>
            <a:pPr lvl="1">
              <a:buFont typeface="Arial" pitchFamily="34" charset="0"/>
              <a:buChar char="•"/>
            </a:pPr>
            <a:endParaRPr lang="en-GB" dirty="0"/>
          </a:p>
          <a:p>
            <a:pPr marL="457200" lvl="1" indent="0">
              <a:buFont typeface="Arial" pitchFamily="34" charset="0"/>
              <a:buNone/>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a:buFont typeface="Arial" panose="020B0604020202020204" pitchFamily="34" charset="0"/>
              <a:buChar char="•"/>
            </a:pPr>
            <a:endParaRPr lang="en-GB" dirty="0"/>
          </a:p>
          <a:p>
            <a:pPr marL="0" indent="0"/>
            <a:endParaRPr lang="en-GB" dirty="0"/>
          </a:p>
        </p:txBody>
      </p:sp>
      <p:pic>
        <p:nvPicPr>
          <p:cNvPr id="10" name="Picture 9" descr="Image result for classification ppt data mining">
            <a:extLst>
              <a:ext uri="{FF2B5EF4-FFF2-40B4-BE49-F238E27FC236}">
                <a16:creationId xmlns:a16="http://schemas.microsoft.com/office/drawing/2014/main" id="{DD46A37E-9E4B-48E2-B1EB-75E379A41B4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05111" y="1187293"/>
            <a:ext cx="3260086" cy="2227480"/>
          </a:xfrm>
          <a:prstGeom prst="rect">
            <a:avLst/>
          </a:prstGeom>
          <a:noFill/>
          <a:extLst>
            <a:ext uri="{909E8E84-426E-40DD-AFC4-6F175D3DCCD1}">
              <a14:hiddenFill xmlns:a14="http://schemas.microsoft.com/office/drawing/2010/main">
                <a:solidFill>
                  <a:srgbClr val="FFFFFF"/>
                </a:solidFill>
              </a14:hiddenFill>
            </a:ext>
          </a:extLst>
        </p:spPr>
      </p:pic>
      <p:sp>
        <p:nvSpPr>
          <p:cNvPr id="4" name="Arrow: Right 3">
            <a:extLst>
              <a:ext uri="{FF2B5EF4-FFF2-40B4-BE49-F238E27FC236}">
                <a16:creationId xmlns:a16="http://schemas.microsoft.com/office/drawing/2014/main" id="{BD427C74-4384-44AB-A393-8420E5EF1FF0}"/>
              </a:ext>
            </a:extLst>
          </p:cNvPr>
          <p:cNvSpPr/>
          <p:nvPr/>
        </p:nvSpPr>
        <p:spPr>
          <a:xfrm>
            <a:off x="5029200" y="2362200"/>
            <a:ext cx="637305"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12" name="Picture 11">
            <a:extLst>
              <a:ext uri="{FF2B5EF4-FFF2-40B4-BE49-F238E27FC236}">
                <a16:creationId xmlns:a16="http://schemas.microsoft.com/office/drawing/2014/main" id="{4FFB5874-6842-4D8B-949D-16B7FAA6958B}"/>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805111" y="3643279"/>
            <a:ext cx="3342757" cy="25894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5" name="Arrow: Right 4">
            <a:extLst>
              <a:ext uri="{FF2B5EF4-FFF2-40B4-BE49-F238E27FC236}">
                <a16:creationId xmlns:a16="http://schemas.microsoft.com/office/drawing/2014/main" id="{42F2208E-1BC0-471B-AC74-30D58413C35D}"/>
              </a:ext>
            </a:extLst>
          </p:cNvPr>
          <p:cNvSpPr/>
          <p:nvPr/>
        </p:nvSpPr>
        <p:spPr>
          <a:xfrm>
            <a:off x="5181599" y="3572214"/>
            <a:ext cx="623511" cy="304800"/>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37100056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A6518B2-18EA-44B1-86AB-19C6B8ECBA64}"/>
              </a:ext>
            </a:extLst>
          </p:cNvPr>
          <p:cNvSpPr>
            <a:spLocks noGrp="1"/>
          </p:cNvSpPr>
          <p:nvPr>
            <p:ph idx="1"/>
          </p:nvPr>
        </p:nvSpPr>
        <p:spPr/>
        <p:txBody>
          <a:bodyPr/>
          <a:lstStyle/>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a:p>
            <a:pPr marL="457200" indent="-457200">
              <a:buFont typeface="Arial" panose="020B0604020202020204" pitchFamily="34" charset="0"/>
              <a:buChar char="•"/>
            </a:pPr>
            <a:endParaRPr lang="en-GB" dirty="0"/>
          </a:p>
        </p:txBody>
      </p:sp>
      <p:sp>
        <p:nvSpPr>
          <p:cNvPr id="3" name="Content Placeholder 2">
            <a:extLst>
              <a:ext uri="{FF2B5EF4-FFF2-40B4-BE49-F238E27FC236}">
                <a16:creationId xmlns:a16="http://schemas.microsoft.com/office/drawing/2014/main" id="{209AAAD3-1156-4756-AA7F-7E273C51AE2A}"/>
              </a:ext>
            </a:extLst>
          </p:cNvPr>
          <p:cNvSpPr>
            <a:spLocks noGrp="1"/>
          </p:cNvSpPr>
          <p:nvPr>
            <p:ph sz="quarter" idx="10"/>
          </p:nvPr>
        </p:nvSpPr>
        <p:spPr/>
        <p:txBody>
          <a:bodyPr>
            <a:noAutofit/>
          </a:bodyPr>
          <a:lstStyle/>
          <a:p>
            <a:r>
              <a:rPr lang="en-US" altLang="hu-HU" dirty="0"/>
              <a:t>K-means Clustering</a:t>
            </a:r>
            <a:endParaRPr lang="en-GB" dirty="0"/>
          </a:p>
        </p:txBody>
      </p:sp>
      <p:sp>
        <p:nvSpPr>
          <p:cNvPr id="19" name="Text Box 20">
            <a:extLst>
              <a:ext uri="{FF2B5EF4-FFF2-40B4-BE49-F238E27FC236}">
                <a16:creationId xmlns:a16="http://schemas.microsoft.com/office/drawing/2014/main" id="{62570C05-3677-405B-A052-3C2595A3C279}"/>
              </a:ext>
            </a:extLst>
          </p:cNvPr>
          <p:cNvSpPr txBox="1">
            <a:spLocks noChangeArrowheads="1"/>
          </p:cNvSpPr>
          <p:nvPr/>
        </p:nvSpPr>
        <p:spPr bwMode="auto">
          <a:xfrm>
            <a:off x="211928" y="789337"/>
            <a:ext cx="8551072" cy="42165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marL="457200" indent="-457200">
              <a:buFont typeface="Arial" panose="020B0604020202020204" pitchFamily="34" charset="0"/>
              <a:buChar char="•"/>
            </a:pPr>
            <a:r>
              <a:rPr lang="en-GB" altLang="en-US" sz="2400" dirty="0">
                <a:latin typeface="Arial" panose="020B0604020202020204" pitchFamily="34" charset="0"/>
                <a:cs typeface="Arial" panose="020B0604020202020204" pitchFamily="34" charset="0"/>
              </a:rPr>
              <a:t>K-Means clustering is an unsupervised iterative clustering technique.</a:t>
            </a:r>
          </a:p>
          <a:p>
            <a:pPr marL="457200" indent="-457200">
              <a:buFont typeface="Arial" panose="020B0604020202020204" pitchFamily="34" charset="0"/>
              <a:buChar char="•"/>
            </a:pPr>
            <a:r>
              <a:rPr lang="en-GB" altLang="en-US" sz="2400" dirty="0">
                <a:latin typeface="Arial" panose="020B0604020202020204" pitchFamily="34" charset="0"/>
                <a:cs typeface="Arial" panose="020B0604020202020204" pitchFamily="34" charset="0"/>
              </a:rPr>
              <a:t>It partitions the given data set into k predefined distinct clusters.</a:t>
            </a:r>
          </a:p>
          <a:p>
            <a:pPr marL="457200" indent="-457200">
              <a:buFont typeface="Arial" panose="020B0604020202020204" pitchFamily="34" charset="0"/>
              <a:buChar char="•"/>
            </a:pPr>
            <a:r>
              <a:rPr lang="en-GB" altLang="en-US" sz="2400" dirty="0">
                <a:latin typeface="Arial" panose="020B0604020202020204" pitchFamily="34" charset="0"/>
                <a:cs typeface="Arial" panose="020B0604020202020204" pitchFamily="34" charset="0"/>
              </a:rPr>
              <a:t>A cluster is defined as a collection of data points exhibiting certain similarities.</a:t>
            </a:r>
          </a:p>
          <a:p>
            <a:pPr marL="457200" indent="-457200">
              <a:buFont typeface="Arial" panose="020B0604020202020204" pitchFamily="34" charset="0"/>
              <a:buChar char="•"/>
            </a:pPr>
            <a:r>
              <a:rPr lang="en-GB" altLang="en-US" sz="2400" dirty="0">
                <a:latin typeface="Arial" panose="020B0604020202020204" pitchFamily="34" charset="0"/>
                <a:cs typeface="Arial" panose="020B0604020202020204" pitchFamily="34" charset="0"/>
              </a:rPr>
              <a:t>It partitions the data set such that-</a:t>
            </a:r>
          </a:p>
          <a:p>
            <a:pPr marL="914400" lvl="1" indent="-457200">
              <a:buFont typeface="Arial" panose="020B0604020202020204" pitchFamily="34" charset="0"/>
              <a:buChar char="•"/>
            </a:pPr>
            <a:r>
              <a:rPr lang="en-GB" altLang="en-US" sz="2000" dirty="0">
                <a:latin typeface="Arial" panose="020B0604020202020204" pitchFamily="34" charset="0"/>
                <a:cs typeface="Arial" panose="020B0604020202020204" pitchFamily="34" charset="0"/>
              </a:rPr>
              <a:t>Each data point belongs to a cluster with the nearest mean.</a:t>
            </a:r>
          </a:p>
          <a:p>
            <a:pPr marL="914400" lvl="1" indent="-457200">
              <a:buFont typeface="Arial" panose="020B0604020202020204" pitchFamily="34" charset="0"/>
              <a:buChar char="•"/>
            </a:pPr>
            <a:r>
              <a:rPr lang="en-GB" altLang="en-US" sz="2000" dirty="0">
                <a:latin typeface="Arial" panose="020B0604020202020204" pitchFamily="34" charset="0"/>
                <a:cs typeface="Arial" panose="020B0604020202020204" pitchFamily="34" charset="0"/>
              </a:rPr>
              <a:t>Data points belonging to one cluster have high degree of similarity.</a:t>
            </a:r>
          </a:p>
          <a:p>
            <a:pPr marL="914400" lvl="1" indent="-457200">
              <a:buFont typeface="Arial" panose="020B0604020202020204" pitchFamily="34" charset="0"/>
              <a:buChar char="•"/>
            </a:pPr>
            <a:r>
              <a:rPr lang="en-GB" altLang="en-US" sz="2000" dirty="0">
                <a:latin typeface="Arial" panose="020B0604020202020204" pitchFamily="34" charset="0"/>
                <a:cs typeface="Arial" panose="020B0604020202020204" pitchFamily="34" charset="0"/>
              </a:rPr>
              <a:t>Data points belonging to different clusters have high degree of dissimilarity.</a:t>
            </a:r>
            <a:endParaRPr lang="en-US" altLang="en-US" sz="2000"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564216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5BB477C-1939-4BA7-985B-3F87598FFD81}"/>
              </a:ext>
            </a:extLst>
          </p:cNvPr>
          <p:cNvSpPr>
            <a:spLocks noGrp="1"/>
          </p:cNvSpPr>
          <p:nvPr>
            <p:ph idx="1"/>
          </p:nvPr>
        </p:nvSpPr>
        <p:spPr/>
        <p:txBody>
          <a:bodyPr/>
          <a:lstStyle/>
          <a:p>
            <a:pPr marL="0" indent="0"/>
            <a:endParaRPr lang="en-US" altLang="en-US" dirty="0"/>
          </a:p>
          <a:p>
            <a:pPr marL="0" indent="0"/>
            <a:endParaRPr lang="en-GB" dirty="0"/>
          </a:p>
        </p:txBody>
      </p:sp>
      <p:sp>
        <p:nvSpPr>
          <p:cNvPr id="3" name="Content Placeholder 2">
            <a:extLst>
              <a:ext uri="{FF2B5EF4-FFF2-40B4-BE49-F238E27FC236}">
                <a16:creationId xmlns:a16="http://schemas.microsoft.com/office/drawing/2014/main" id="{F3574DC3-9632-48A4-AABD-C589623414A0}"/>
              </a:ext>
            </a:extLst>
          </p:cNvPr>
          <p:cNvSpPr>
            <a:spLocks noGrp="1"/>
          </p:cNvSpPr>
          <p:nvPr>
            <p:ph sz="quarter" idx="10"/>
          </p:nvPr>
        </p:nvSpPr>
        <p:spPr/>
        <p:txBody>
          <a:bodyPr>
            <a:noAutofit/>
          </a:bodyPr>
          <a:lstStyle/>
          <a:p>
            <a:r>
              <a:rPr lang="en-GB" dirty="0"/>
              <a:t>K-means Clustering Algorithm</a:t>
            </a:r>
          </a:p>
        </p:txBody>
      </p:sp>
      <p:pic>
        <p:nvPicPr>
          <p:cNvPr id="4" name="Picture 3">
            <a:extLst>
              <a:ext uri="{FF2B5EF4-FFF2-40B4-BE49-F238E27FC236}">
                <a16:creationId xmlns:a16="http://schemas.microsoft.com/office/drawing/2014/main" id="{D27B76B5-EC1F-4966-A133-275CBB37BEDD}"/>
              </a:ext>
            </a:extLst>
          </p:cNvPr>
          <p:cNvPicPr>
            <a:picLocks noChangeAspect="1"/>
          </p:cNvPicPr>
          <p:nvPr/>
        </p:nvPicPr>
        <p:blipFill>
          <a:blip r:embed="rId2"/>
          <a:stretch>
            <a:fillRect/>
          </a:stretch>
        </p:blipFill>
        <p:spPr>
          <a:xfrm>
            <a:off x="29764" y="782410"/>
            <a:ext cx="9144000" cy="4138924"/>
          </a:xfrm>
          <a:prstGeom prst="rect">
            <a:avLst/>
          </a:prstGeom>
        </p:spPr>
      </p:pic>
      <p:sp>
        <p:nvSpPr>
          <p:cNvPr id="6" name="TextBox 5">
            <a:extLst>
              <a:ext uri="{FF2B5EF4-FFF2-40B4-BE49-F238E27FC236}">
                <a16:creationId xmlns:a16="http://schemas.microsoft.com/office/drawing/2014/main" id="{26E74E2B-52FC-4525-9EB7-710071E9A095}"/>
              </a:ext>
            </a:extLst>
          </p:cNvPr>
          <p:cNvSpPr txBox="1"/>
          <p:nvPr/>
        </p:nvSpPr>
        <p:spPr>
          <a:xfrm>
            <a:off x="166257" y="4955738"/>
            <a:ext cx="8839200" cy="1292662"/>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Convergence criterion</a:t>
            </a:r>
          </a:p>
          <a:p>
            <a:pPr marL="365125" lvl="1" algn="just">
              <a:buClr>
                <a:srgbClr val="0B5ED7"/>
              </a:buClr>
            </a:pPr>
            <a:r>
              <a:rPr lang="en-US" dirty="0">
                <a:latin typeface="Arial" panose="020B0604020202020204" pitchFamily="34" charset="0"/>
                <a:cs typeface="Arial" panose="020B0604020202020204" pitchFamily="34" charset="0"/>
              </a:rPr>
              <a:t>Number of maximum iteration permissible, No change of centroid values in any cluster, Zero (or no significant) movement(s) of object from one cluster to another, Cluster quality reaches to a certain level of acceptance.</a:t>
            </a:r>
            <a:r>
              <a:rPr lang="en-GB" dirty="0">
                <a:latin typeface="Arial" panose="020B0604020202020204" pitchFamily="34" charset="0"/>
                <a:cs typeface="Arial" panose="020B0604020202020204" pitchFamily="34" charset="0"/>
              </a:rPr>
              <a:t> </a:t>
            </a:r>
          </a:p>
        </p:txBody>
      </p:sp>
    </p:spTree>
    <p:extLst>
      <p:ext uri="{BB962C8B-B14F-4D97-AF65-F5344CB8AC3E}">
        <p14:creationId xmlns:p14="http://schemas.microsoft.com/office/powerpoint/2010/main" val="42165777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Content Placeholder 11">
            <a:extLst>
              <a:ext uri="{FF2B5EF4-FFF2-40B4-BE49-F238E27FC236}">
                <a16:creationId xmlns:a16="http://schemas.microsoft.com/office/drawing/2014/main" id="{58894FB1-4C1B-4BFF-9B65-370AD32EFB14}"/>
              </a:ext>
            </a:extLst>
          </p:cNvPr>
          <p:cNvSpPr>
            <a:spLocks noGrp="1"/>
          </p:cNvSpPr>
          <p:nvPr>
            <p:ph idx="1"/>
          </p:nvPr>
        </p:nvSpPr>
        <p:spPr/>
        <p:txBody>
          <a:bodyPr>
            <a:normAutofit/>
          </a:bodyPr>
          <a:lstStyle/>
          <a:p>
            <a:pPr lvl="1" eaLnBrk="1" hangingPunct="1"/>
            <a:endParaRPr lang="hu-HU" altLang="hu-HU" sz="2000" dirty="0">
              <a:latin typeface="Times New Roman" panose="02020603050405020304" pitchFamily="18" charset="0"/>
              <a:cs typeface="Times New Roman" panose="02020603050405020304" pitchFamily="18" charset="0"/>
            </a:endParaRPr>
          </a:p>
          <a:p>
            <a:pPr lvl="1" eaLnBrk="1" hangingPunct="1">
              <a:buFont typeface="Wingdings 2" panose="05020102010507070707" pitchFamily="18" charset="2"/>
              <a:buNone/>
            </a:pPr>
            <a:endParaRPr lang="hu-HU" altLang="hu-HU" sz="2000" dirty="0">
              <a:latin typeface="Times New Roman" panose="02020603050405020304" pitchFamily="18" charset="0"/>
              <a:cs typeface="Times New Roman" panose="02020603050405020304" pitchFamily="18" charset="0"/>
            </a:endParaRPr>
          </a:p>
          <a:p>
            <a:pPr lvl="1" eaLnBrk="1" hangingPunct="1"/>
            <a:endParaRPr lang="hu-HU" altLang="hu-HU" sz="2000" dirty="0">
              <a:latin typeface="Times New Roman" panose="02020603050405020304" pitchFamily="18" charset="0"/>
              <a:cs typeface="Times New Roman" panose="02020603050405020304" pitchFamily="18" charset="0"/>
            </a:endParaRPr>
          </a:p>
        </p:txBody>
      </p:sp>
      <p:sp>
        <p:nvSpPr>
          <p:cNvPr id="2" name="Content Placeholder 1">
            <a:extLst>
              <a:ext uri="{FF2B5EF4-FFF2-40B4-BE49-F238E27FC236}">
                <a16:creationId xmlns:a16="http://schemas.microsoft.com/office/drawing/2014/main" id="{6CB5FC0F-AB02-4613-A7C8-486705F4A038}"/>
              </a:ext>
            </a:extLst>
          </p:cNvPr>
          <p:cNvSpPr>
            <a:spLocks noGrp="1"/>
          </p:cNvSpPr>
          <p:nvPr>
            <p:ph sz="quarter" idx="10"/>
          </p:nvPr>
        </p:nvSpPr>
        <p:spPr/>
        <p:txBody>
          <a:bodyPr>
            <a:noAutofit/>
          </a:bodyPr>
          <a:lstStyle/>
          <a:p>
            <a:r>
              <a:rPr lang="en-US" altLang="hu-HU" dirty="0"/>
              <a:t>Example</a:t>
            </a:r>
            <a:endParaRPr lang="en-GB" dirty="0"/>
          </a:p>
        </p:txBody>
      </p:sp>
      <p:pic>
        <p:nvPicPr>
          <p:cNvPr id="5" name="Picture 5">
            <a:extLst>
              <a:ext uri="{FF2B5EF4-FFF2-40B4-BE49-F238E27FC236}">
                <a16:creationId xmlns:a16="http://schemas.microsoft.com/office/drawing/2014/main" id="{71BFAF04-F28F-4970-BBBD-4B0BA7BC0EE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752600"/>
            <a:ext cx="8229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175A8299-9067-47D3-B4A2-E4C0E4F1621E}"/>
              </a:ext>
            </a:extLst>
          </p:cNvPr>
          <p:cNvSpPr txBox="1"/>
          <p:nvPr/>
        </p:nvSpPr>
        <p:spPr>
          <a:xfrm>
            <a:off x="457200" y="789337"/>
            <a:ext cx="8229600" cy="461665"/>
          </a:xfrm>
          <a:prstGeom prst="rect">
            <a:avLst/>
          </a:prstGeom>
          <a:noFill/>
        </p:spPr>
        <p:txBody>
          <a:bodyPr wrap="square" rtlCol="0">
            <a:spAutoFit/>
          </a:bodyPr>
          <a:lstStyle/>
          <a:p>
            <a:pPr marL="285750" indent="-285750">
              <a:buFont typeface="Arial" panose="020B0604020202020204" pitchFamily="34" charset="0"/>
              <a:buChar char="•"/>
            </a:pPr>
            <a:r>
              <a:rPr lang="en-GB" sz="2400" dirty="0">
                <a:latin typeface="Arial" panose="020B0604020202020204" pitchFamily="34" charset="0"/>
                <a:cs typeface="Arial" panose="020B0604020202020204" pitchFamily="34" charset="0"/>
              </a:rPr>
              <a:t>Use k-means algorithm to create two clusters (k=2).</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4FB2F685-F3CA-4283-97C6-3B7CD5583E74}"/>
              </a:ext>
            </a:extLst>
          </p:cNvPr>
          <p:cNvSpPr>
            <a:spLocks noGrp="1"/>
          </p:cNvSpPr>
          <p:nvPr>
            <p:ph idx="1"/>
          </p:nvPr>
        </p:nvSpPr>
        <p:spPr/>
        <p:txBody>
          <a:bodyPr/>
          <a:lstStyle/>
          <a:p>
            <a:pPr marL="457200" indent="-457200">
              <a:buFont typeface="Arial" panose="020B0604020202020204" pitchFamily="34" charset="0"/>
              <a:buChar char="•"/>
            </a:pPr>
            <a:r>
              <a:rPr lang="en-GB" sz="2400" dirty="0"/>
              <a:t>Step1:</a:t>
            </a:r>
          </a:p>
          <a:p>
            <a:r>
              <a:rPr lang="en-US" altLang="en-US" sz="2000" u="sng" dirty="0"/>
              <a:t>Initialization</a:t>
            </a:r>
            <a:r>
              <a:rPr lang="en-US" altLang="en-US" sz="2000" dirty="0"/>
              <a:t>: Randomly we choose following two centroids (k=2) for two clusters. In this case the 2 centroid are: m1=(1.0,1.0) and m2=(5.0,7.0)</a:t>
            </a:r>
            <a:r>
              <a:rPr lang="en-US" altLang="en-US" dirty="0"/>
              <a:t>.</a:t>
            </a:r>
          </a:p>
          <a:p>
            <a:pPr marL="0" indent="0"/>
            <a:endParaRPr lang="en-GB" dirty="0"/>
          </a:p>
        </p:txBody>
      </p:sp>
      <p:sp>
        <p:nvSpPr>
          <p:cNvPr id="4" name="Content Placeholder 1">
            <a:extLst>
              <a:ext uri="{FF2B5EF4-FFF2-40B4-BE49-F238E27FC236}">
                <a16:creationId xmlns:a16="http://schemas.microsoft.com/office/drawing/2014/main" id="{5DF0A5C8-728B-49AA-9165-E3D7DB4DB9F3}"/>
              </a:ext>
            </a:extLst>
          </p:cNvPr>
          <p:cNvSpPr>
            <a:spLocks noGrp="1"/>
          </p:cNvSpPr>
          <p:nvPr>
            <p:ph sz="quarter" idx="10"/>
          </p:nvPr>
        </p:nvSpPr>
        <p:spPr>
          <a:xfrm>
            <a:off x="211138" y="169863"/>
            <a:ext cx="6324600" cy="363537"/>
          </a:xfrm>
        </p:spPr>
        <p:txBody>
          <a:bodyPr>
            <a:noAutofit/>
          </a:bodyPr>
          <a:lstStyle/>
          <a:p>
            <a:r>
              <a:rPr lang="en-US" altLang="hu-HU" dirty="0"/>
              <a:t>Example</a:t>
            </a:r>
            <a:endParaRPr lang="en-GB" dirty="0"/>
          </a:p>
        </p:txBody>
      </p:sp>
      <p:pic>
        <p:nvPicPr>
          <p:cNvPr id="5" name="Picture 7">
            <a:extLst>
              <a:ext uri="{FF2B5EF4-FFF2-40B4-BE49-F238E27FC236}">
                <a16:creationId xmlns:a16="http://schemas.microsoft.com/office/drawing/2014/main" id="{B94FCE2F-0F4D-414E-9BE9-5BA3EDC5A47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47800" y="2046700"/>
            <a:ext cx="5316538" cy="2764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a:extLst>
              <a:ext uri="{FF2B5EF4-FFF2-40B4-BE49-F238E27FC236}">
                <a16:creationId xmlns:a16="http://schemas.microsoft.com/office/drawing/2014/main" id="{F44E613C-2526-4CBA-9B7F-E7DB23A9BE1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72369" y="4804373"/>
            <a:ext cx="5867400" cy="1676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818683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8">
            <a:extLst>
              <a:ext uri="{FF2B5EF4-FFF2-40B4-BE49-F238E27FC236}">
                <a16:creationId xmlns:a16="http://schemas.microsoft.com/office/drawing/2014/main" id="{DC669A72-1DE4-4BB8-A1BB-3DF25A76E67F}"/>
              </a:ext>
            </a:extLst>
          </p:cNvPr>
          <p:cNvSpPr>
            <a:spLocks noGrp="1" noChangeArrowheads="1"/>
          </p:cNvSpPr>
          <p:nvPr>
            <p:ph type="body" sz="half" idx="1"/>
          </p:nvPr>
        </p:nvSpPr>
        <p:spPr>
          <a:xfrm>
            <a:off x="0" y="0"/>
            <a:ext cx="4800600" cy="6130925"/>
          </a:xfrm>
        </p:spPr>
        <p:txBody>
          <a:bodyPr/>
          <a:lstStyle/>
          <a:p>
            <a:pPr eaLnBrk="1" hangingPunct="1">
              <a:buFont typeface="Wingdings" panose="05000000000000000000" pitchFamily="2" charset="2"/>
              <a:buNone/>
            </a:pPr>
            <a:endParaRPr lang="en-US" altLang="en-US" sz="2600" dirty="0"/>
          </a:p>
          <a:p>
            <a:pPr eaLnBrk="1" hangingPunct="1">
              <a:buFont typeface="Wingdings" panose="05000000000000000000" pitchFamily="2" charset="2"/>
              <a:buNone/>
            </a:pPr>
            <a:r>
              <a:rPr lang="en-US" altLang="en-US" sz="2600" b="1" u="sng" dirty="0"/>
              <a:t>Step 2:</a:t>
            </a:r>
          </a:p>
          <a:p>
            <a:pPr eaLnBrk="1" hangingPunct="1"/>
            <a:r>
              <a:rPr lang="en-US" altLang="en-US" sz="2600" dirty="0"/>
              <a:t>Thus, we obtain two clusters containing:</a:t>
            </a:r>
          </a:p>
          <a:p>
            <a:pPr eaLnBrk="1" hangingPunct="1">
              <a:buFont typeface="Wingdings" panose="05000000000000000000" pitchFamily="2" charset="2"/>
              <a:buNone/>
            </a:pPr>
            <a:r>
              <a:rPr lang="en-US" altLang="en-US" sz="2600" dirty="0"/>
              <a:t>	{1,2,3} and {4,5,6,7}.</a:t>
            </a:r>
          </a:p>
          <a:p>
            <a:pPr eaLnBrk="1" hangingPunct="1"/>
            <a:r>
              <a:rPr lang="en-US" altLang="en-US" sz="2600" dirty="0"/>
              <a:t>Their new centroids are:</a:t>
            </a:r>
          </a:p>
          <a:p>
            <a:pPr eaLnBrk="1" hangingPunct="1">
              <a:buFont typeface="Wingdings" panose="05000000000000000000" pitchFamily="2" charset="2"/>
              <a:buNone/>
            </a:pPr>
            <a:r>
              <a:rPr lang="en-US" altLang="en-US" sz="2600" dirty="0"/>
              <a:t>                                                         </a:t>
            </a:r>
          </a:p>
        </p:txBody>
      </p:sp>
      <p:pic>
        <p:nvPicPr>
          <p:cNvPr id="17411" name="Picture 11">
            <a:extLst>
              <a:ext uri="{FF2B5EF4-FFF2-40B4-BE49-F238E27FC236}">
                <a16:creationId xmlns:a16="http://schemas.microsoft.com/office/drawing/2014/main" id="{6636659B-E395-4393-B3C0-417B145B4505}"/>
              </a:ext>
            </a:extLst>
          </p:cNvPr>
          <p:cNvPicPr>
            <a:picLocks noGrp="1" noChangeAspect="1" noChangeArrowheads="1"/>
          </p:cNvPicPr>
          <p:nvPr>
            <p:ph sz="quarter" idx="2"/>
          </p:nvPr>
        </p:nvPicPr>
        <p:blipFill>
          <a:blip r:embed="rId2">
            <a:extLst>
              <a:ext uri="{28A0092B-C50C-407E-A947-70E740481C1C}">
                <a14:useLocalDpi xmlns:a14="http://schemas.microsoft.com/office/drawing/2010/main" val="0"/>
              </a:ext>
            </a:extLst>
          </a:blip>
          <a:srcRect/>
          <a:stretch>
            <a:fillRect/>
          </a:stretch>
        </p:blipFill>
        <p:spPr>
          <a:xfrm>
            <a:off x="4876800" y="0"/>
            <a:ext cx="4267200" cy="4495800"/>
          </a:xfrm>
          <a:noFill/>
        </p:spPr>
      </p:pic>
      <p:pic>
        <p:nvPicPr>
          <p:cNvPr id="17412" name="Picture 12">
            <a:extLst>
              <a:ext uri="{FF2B5EF4-FFF2-40B4-BE49-F238E27FC236}">
                <a16:creationId xmlns:a16="http://schemas.microsoft.com/office/drawing/2014/main" id="{55EEB0BB-AFF4-48B3-883E-000A0A69EDF0}"/>
              </a:ext>
            </a:extLst>
          </p:cNvPr>
          <p:cNvPicPr>
            <a:picLocks noGrp="1" noChangeAspect="1" noChangeArrowheads="1"/>
          </p:cNvPicPr>
          <p:nvPr>
            <p:ph sz="quarter" idx="3"/>
          </p:nvPr>
        </p:nvPicPr>
        <p:blipFill>
          <a:blip r:embed="rId3">
            <a:extLst>
              <a:ext uri="{28A0092B-C50C-407E-A947-70E740481C1C}">
                <a14:useLocalDpi xmlns:a14="http://schemas.microsoft.com/office/drawing/2010/main" val="0"/>
              </a:ext>
            </a:extLst>
          </a:blip>
          <a:srcRect/>
          <a:stretch>
            <a:fillRect/>
          </a:stretch>
        </p:blipFill>
        <p:spPr>
          <a:xfrm>
            <a:off x="4800600" y="4800600"/>
            <a:ext cx="4343400" cy="1295400"/>
          </a:xfrm>
          <a:noFill/>
        </p:spPr>
      </p:pic>
      <p:pic>
        <p:nvPicPr>
          <p:cNvPr id="17413" name="Picture 13">
            <a:extLst>
              <a:ext uri="{FF2B5EF4-FFF2-40B4-BE49-F238E27FC236}">
                <a16:creationId xmlns:a16="http://schemas.microsoft.com/office/drawing/2014/main" id="{6A2D2A78-BDFC-4FB6-9713-64D734DAFD15}"/>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0" y="3200400"/>
            <a:ext cx="5029200" cy="685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4" name="Picture 14">
            <a:extLst>
              <a:ext uri="{FF2B5EF4-FFF2-40B4-BE49-F238E27FC236}">
                <a16:creationId xmlns:a16="http://schemas.microsoft.com/office/drawing/2014/main" id="{678E4529-D0E6-46BB-BAB0-60EF0B01856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0" y="3962400"/>
            <a:ext cx="5029200" cy="742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15" name="Picture 15">
            <a:extLst>
              <a:ext uri="{FF2B5EF4-FFF2-40B4-BE49-F238E27FC236}">
                <a16:creationId xmlns:a16="http://schemas.microsoft.com/office/drawing/2014/main" id="{22BDF4A0-40A9-4469-B638-85725D65BE1F}"/>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8600" y="4724400"/>
            <a:ext cx="1371600" cy="542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5">
            <a:extLst>
              <a:ext uri="{FF2B5EF4-FFF2-40B4-BE49-F238E27FC236}">
                <a16:creationId xmlns:a16="http://schemas.microsoft.com/office/drawing/2014/main" id="{F9E79156-29FC-4B27-A45E-97FD9EF65581}"/>
              </a:ext>
            </a:extLst>
          </p:cNvPr>
          <p:cNvSpPr>
            <a:spLocks noGrp="1" noChangeArrowheads="1"/>
          </p:cNvSpPr>
          <p:nvPr>
            <p:ph type="body" sz="half" idx="1"/>
          </p:nvPr>
        </p:nvSpPr>
        <p:spPr>
          <a:xfrm>
            <a:off x="0" y="152400"/>
            <a:ext cx="4495800" cy="5978525"/>
          </a:xfrm>
        </p:spPr>
        <p:txBody>
          <a:bodyPr/>
          <a:lstStyle/>
          <a:p>
            <a:pPr eaLnBrk="1" hangingPunct="1">
              <a:lnSpc>
                <a:spcPct val="90000"/>
              </a:lnSpc>
              <a:buFont typeface="Wingdings" panose="05000000000000000000" pitchFamily="2" charset="2"/>
              <a:buNone/>
            </a:pPr>
            <a:endParaRPr lang="en-US" altLang="en-US" sz="2600" b="1" u="sng"/>
          </a:p>
          <a:p>
            <a:pPr eaLnBrk="1" hangingPunct="1">
              <a:lnSpc>
                <a:spcPct val="90000"/>
              </a:lnSpc>
              <a:buFont typeface="Wingdings" panose="05000000000000000000" pitchFamily="2" charset="2"/>
              <a:buNone/>
            </a:pPr>
            <a:r>
              <a:rPr lang="en-US" altLang="en-US" sz="2600" b="1" u="sng"/>
              <a:t>Step 3:</a:t>
            </a:r>
          </a:p>
          <a:p>
            <a:pPr eaLnBrk="1" hangingPunct="1">
              <a:lnSpc>
                <a:spcPct val="90000"/>
              </a:lnSpc>
            </a:pPr>
            <a:r>
              <a:rPr lang="en-US" altLang="en-US" sz="2600"/>
              <a:t>Now using these centroids we compute the Euclidean distance of each object, as shown in table.</a:t>
            </a:r>
          </a:p>
          <a:p>
            <a:pPr eaLnBrk="1" hangingPunct="1">
              <a:lnSpc>
                <a:spcPct val="90000"/>
              </a:lnSpc>
            </a:pPr>
            <a:endParaRPr lang="en-US" altLang="en-US" sz="2600"/>
          </a:p>
          <a:p>
            <a:pPr eaLnBrk="1" hangingPunct="1">
              <a:lnSpc>
                <a:spcPct val="90000"/>
              </a:lnSpc>
            </a:pPr>
            <a:r>
              <a:rPr lang="en-US" altLang="en-US" sz="2600"/>
              <a:t>Therefore, the new clusters are:</a:t>
            </a:r>
          </a:p>
          <a:p>
            <a:pPr eaLnBrk="1" hangingPunct="1">
              <a:lnSpc>
                <a:spcPct val="90000"/>
              </a:lnSpc>
              <a:buFont typeface="Wingdings" panose="05000000000000000000" pitchFamily="2" charset="2"/>
              <a:buNone/>
            </a:pPr>
            <a:r>
              <a:rPr lang="en-US" altLang="en-US" sz="2600"/>
              <a:t>	{1,2} and {</a:t>
            </a:r>
            <a:r>
              <a:rPr lang="en-US" altLang="en-US" sz="2600" b="1"/>
              <a:t>3</a:t>
            </a:r>
            <a:r>
              <a:rPr lang="en-US" altLang="en-US" sz="2600"/>
              <a:t>,4,5,6,7} </a:t>
            </a:r>
          </a:p>
          <a:p>
            <a:pPr eaLnBrk="1" hangingPunct="1">
              <a:lnSpc>
                <a:spcPct val="90000"/>
              </a:lnSpc>
            </a:pPr>
            <a:endParaRPr lang="en-US" altLang="en-US" sz="2600"/>
          </a:p>
          <a:p>
            <a:pPr eaLnBrk="1" hangingPunct="1">
              <a:lnSpc>
                <a:spcPct val="90000"/>
              </a:lnSpc>
            </a:pPr>
            <a:r>
              <a:rPr lang="en-US" altLang="en-US" sz="2600"/>
              <a:t>Next centroids are: m1=(1.25,1.5) and m2 = (3.9,5.1)</a:t>
            </a:r>
          </a:p>
        </p:txBody>
      </p:sp>
      <p:graphicFrame>
        <p:nvGraphicFramePr>
          <p:cNvPr id="1026" name="Object 6">
            <a:extLst>
              <a:ext uri="{FF2B5EF4-FFF2-40B4-BE49-F238E27FC236}">
                <a16:creationId xmlns:a16="http://schemas.microsoft.com/office/drawing/2014/main" id="{14E7CAEB-4FB9-4889-8D48-483C68468819}"/>
              </a:ext>
            </a:extLst>
          </p:cNvPr>
          <p:cNvGraphicFramePr>
            <a:graphicFrameLocks noGrp="1" noChangeAspect="1"/>
          </p:cNvGraphicFramePr>
          <p:nvPr>
            <p:ph sz="half" idx="2"/>
          </p:nvPr>
        </p:nvGraphicFramePr>
        <p:xfrm>
          <a:off x="4648200" y="1719263"/>
          <a:ext cx="4038600" cy="4410075"/>
        </p:xfrm>
        <a:graphic>
          <a:graphicData uri="http://schemas.openxmlformats.org/presentationml/2006/ole">
            <mc:AlternateContent xmlns:mc="http://schemas.openxmlformats.org/markup-compatibility/2006">
              <mc:Choice xmlns:v="urn:schemas-microsoft-com:vml" Requires="v">
                <p:oleObj spid="_x0000_s7373" name="Chart" r:id="rId3" imgW="4038509" imgH="4410262" progId="MSGraph.Chart.8">
                  <p:embed followColorScheme="full"/>
                </p:oleObj>
              </mc:Choice>
              <mc:Fallback>
                <p:oleObj name="Chart" r:id="rId3" imgW="4038509" imgH="4410262" progId="MSGraph.Chart.8">
                  <p:embed followColorScheme="full"/>
                  <p:pic>
                    <p:nvPicPr>
                      <p:cNvPr id="1026" name="Object 6">
                        <a:extLst>
                          <a:ext uri="{FF2B5EF4-FFF2-40B4-BE49-F238E27FC236}">
                            <a16:creationId xmlns:a16="http://schemas.microsoft.com/office/drawing/2014/main" id="{14E7CAEB-4FB9-4889-8D48-483C68468819}"/>
                          </a:ext>
                        </a:extLst>
                      </p:cNvPr>
                      <p:cNvPicPr>
                        <a:picLocks noChangeAspect="1" noChangeArrowheads="1"/>
                      </p:cNvPicPr>
                      <p:nvPr/>
                    </p:nvPicPr>
                    <p:blipFill>
                      <a:blip r:embed="rId4"/>
                      <a:srcRect/>
                      <a:stretch>
                        <a:fillRect/>
                      </a:stretch>
                    </p:blipFill>
                    <p:spPr bwMode="auto">
                      <a:xfrm>
                        <a:off x="4648200" y="1719263"/>
                        <a:ext cx="4038600" cy="4410075"/>
                      </a:xfrm>
                      <a:prstGeom prst="rect">
                        <a:avLst/>
                      </a:prstGeom>
                    </p:spPr>
                  </p:pic>
                </p:oleObj>
              </mc:Fallback>
            </mc:AlternateContent>
          </a:graphicData>
        </a:graphic>
      </p:graphicFrame>
      <p:pic>
        <p:nvPicPr>
          <p:cNvPr id="1028" name="Picture 7">
            <a:extLst>
              <a:ext uri="{FF2B5EF4-FFF2-40B4-BE49-F238E27FC236}">
                <a16:creationId xmlns:a16="http://schemas.microsoft.com/office/drawing/2014/main" id="{FC0F21EC-E51D-438C-8E5B-148C418D71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t="6557"/>
          <a:stretch>
            <a:fillRect/>
          </a:stretch>
        </p:blipFill>
        <p:spPr bwMode="auto">
          <a:xfrm>
            <a:off x="4876800" y="1676400"/>
            <a:ext cx="4038600" cy="4343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10600</TotalTime>
  <Words>1122</Words>
  <Application>Microsoft Office PowerPoint</Application>
  <PresentationFormat>On-screen Show (4:3)</PresentationFormat>
  <Paragraphs>159</Paragraphs>
  <Slides>29</Slides>
  <Notes>0</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29</vt:i4>
      </vt:variant>
    </vt:vector>
  </HeadingPairs>
  <TitlesOfParts>
    <vt:vector size="37" baseType="lpstr">
      <vt:lpstr>Arial</vt:lpstr>
      <vt:lpstr>Calibri</vt:lpstr>
      <vt:lpstr>Cambria Math</vt:lpstr>
      <vt:lpstr>Times New Roman</vt:lpstr>
      <vt:lpstr>Wingdings</vt:lpstr>
      <vt:lpstr>Wingdings 2</vt:lpstr>
      <vt:lpstr>Office Theme</vt:lpstr>
      <vt:lpstr>Chart</vt:lpstr>
      <vt:lpstr>Machine Learning  CS F464</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PLOT</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Nand Kumar</dc:creator>
  <cp:lastModifiedBy>Pranav Mothabhau Pawar</cp:lastModifiedBy>
  <cp:revision>1665</cp:revision>
  <dcterms:created xsi:type="dcterms:W3CDTF">2011-09-14T09:42:05Z</dcterms:created>
  <dcterms:modified xsi:type="dcterms:W3CDTF">2022-04-25T10:00:35Z</dcterms:modified>
</cp:coreProperties>
</file>