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0" r:id="rId2"/>
    <p:sldId id="313" r:id="rId3"/>
    <p:sldId id="1354" r:id="rId4"/>
    <p:sldId id="1355" r:id="rId5"/>
    <p:sldId id="1356" r:id="rId6"/>
    <p:sldId id="1357" r:id="rId7"/>
    <p:sldId id="1358" r:id="rId8"/>
    <p:sldId id="1298" r:id="rId9"/>
    <p:sldId id="1299" r:id="rId10"/>
    <p:sldId id="277" r:id="rId11"/>
    <p:sldId id="1323" r:id="rId12"/>
    <p:sldId id="1360" r:id="rId13"/>
    <p:sldId id="1361" r:id="rId14"/>
    <p:sldId id="1363" r:id="rId15"/>
    <p:sldId id="1364" r:id="rId16"/>
    <p:sldId id="1365" r:id="rId17"/>
    <p:sldId id="1366" r:id="rId18"/>
    <p:sldId id="1367" r:id="rId19"/>
    <p:sldId id="1368" r:id="rId20"/>
    <p:sldId id="1369" r:id="rId21"/>
    <p:sldId id="1370" r:id="rId22"/>
    <p:sldId id="1371" r:id="rId23"/>
    <p:sldId id="1372" r:id="rId24"/>
    <p:sldId id="1373" r:id="rId25"/>
    <p:sldId id="1352" r:id="rId26"/>
    <p:sldId id="25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162" autoAdjust="0"/>
  </p:normalViewPr>
  <p:slideViewPr>
    <p:cSldViewPr>
      <p:cViewPr varScale="1">
        <p:scale>
          <a:sx n="69" d="100"/>
          <a:sy n="69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unr.edu/~bebis/CS479/Lectures" TargetMode="External"/><Relationship Id="rId2" Type="http://schemas.openxmlformats.org/officeDocument/2006/relationships/hyperlink" Target="http://www.facweb.iitkgp.ac.in/~sudeshna/courses/ml08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e.iitkgp.ac.in/~dsamanta/courses/da/resources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Machine Learning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F464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11">
            <a:extLst>
              <a:ext uri="{FF2B5EF4-FFF2-40B4-BE49-F238E27FC236}">
                <a16:creationId xmlns:a16="http://schemas.microsoft.com/office/drawing/2014/main" id="{58894FB1-4C1B-4BFF-9B65-370AD32E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hu-HU" alt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5FC0F-AB02-4613-A7C8-486705F4A0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Principal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42A1C-AFDC-46B2-A138-30C61311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" y="761628"/>
            <a:ext cx="8779001" cy="55295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DF0A5C8-728B-49AA-9165-E3D7DB4DB9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138" y="169863"/>
            <a:ext cx="6324600" cy="363537"/>
          </a:xfrm>
        </p:spPr>
        <p:txBody>
          <a:bodyPr>
            <a:noAutofit/>
          </a:bodyPr>
          <a:lstStyle/>
          <a:p>
            <a:r>
              <a:rPr lang="en-GB" dirty="0"/>
              <a:t>Principal Component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89E384-2E6A-4AD8-8015-A373E1CC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9" y="789337"/>
            <a:ext cx="8742422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BDB9-3920-4FFE-9DE9-0B5C65E96B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Principal Component Analysis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229D4-832F-4AD2-9543-6B186406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6" y="761769"/>
            <a:ext cx="8766808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57E5E0-B6EE-4CE6-8739-367BEA37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3749-ECCC-4E90-B7BA-5AE857C7F3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PCA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E8F50-550E-43BB-A6E0-F222F0363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966912"/>
            <a:ext cx="85915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540B1-E4EC-458B-96E3-835E6900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8BF6-5F4D-41B9-91BA-9A687D5418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D4D7A4-A4C9-4795-8BA2-4B1E88CD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4" y="789336"/>
            <a:ext cx="8680110" cy="401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2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7730AC-AC16-49DC-AB80-4A0DAF65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BD90-5D86-4D66-9FDC-EB681EE530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18897-9A7A-453F-B0B4-B830C975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789337"/>
            <a:ext cx="8779672" cy="361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DA3E1-84D0-4E9C-8A89-AB218216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28" y="4554682"/>
            <a:ext cx="8847457" cy="153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8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11E11-65B6-4E47-9EDC-7F3C0F4A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EDD7-7872-4B52-B57F-B1283A2DD7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0A73D-7F41-498D-8BD8-FC52A90E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789337"/>
            <a:ext cx="8779672" cy="589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42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B99CA-7A80-4C5E-B15F-952C1821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6DA8-1741-48FE-9A1F-2435B4C584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83B5C-C9C4-4C88-ABFF-B84419B3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" y="810119"/>
            <a:ext cx="8280908" cy="576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5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4C93C0-4AA6-4027-B9A8-0670BAF7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2CB8-464C-4078-AB43-3842B8C817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0046E-60D3-46D8-811F-39CDDBD3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796264"/>
            <a:ext cx="8596745" cy="58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E08E0-C42E-4128-B2B4-13BF62D9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A2B1-8B6A-4871-8700-C1D93142FA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74330-1BC1-4C7D-B168-83CD1547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810119"/>
            <a:ext cx="8627272" cy="5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Unsupervised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Dimensionality reduction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PCA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F7DF38-2EAE-4118-9407-3C88A1B0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815-2929-47BC-B995-144097933E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4F9AB-8046-4C50-8FC7-15E442D2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89337"/>
            <a:ext cx="8839200" cy="43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60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4C316-7138-4231-84FD-0E574AF28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4777-FBAD-46C2-BA56-4B945E49FA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E5C75-9CF6-4FB0-8C3C-45B524EC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789336"/>
            <a:ext cx="7636672" cy="570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8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80384B-C6C4-4E7A-83A8-DB0A1999C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28" y="838200"/>
            <a:ext cx="8825581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D2B6-D0DF-4F68-A057-3AB6B67483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5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3E49CA-8275-40A3-88DD-1AF51894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13" y="762000"/>
            <a:ext cx="8833509" cy="4648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2983-8F7E-4081-91AC-7593192E8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80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1F9D76-DD5E-4549-A20B-09A42F213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27" y="838200"/>
            <a:ext cx="8526613" cy="5562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25E6-233C-40CF-8A35-5EA891C38B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0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DBEB4-7F5D-4D29-9C48-8CC60130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9, Christopher M. </a:t>
            </a:r>
            <a:r>
              <a:rPr lang="en-GB" dirty="0" err="1"/>
              <a:t>Bhisop</a:t>
            </a:r>
            <a:r>
              <a:rPr lang="en-GB" dirty="0"/>
              <a:t>, Pattern Recognition &amp; Machine Learning, Springer, 2006.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6 and 14, </a:t>
            </a:r>
            <a:r>
              <a:rPr lang="en-GB" dirty="0" err="1"/>
              <a:t>Marsland</a:t>
            </a:r>
            <a:r>
              <a:rPr lang="en-GB" dirty="0"/>
              <a:t> Stephen, Machine Learning – An Algorithmic Perspective, 2e, CRC Press,2015.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Chapter 6 and 7, </a:t>
            </a:r>
            <a:r>
              <a:rPr lang="en-GB" dirty="0" err="1"/>
              <a:t>Alpaydin</a:t>
            </a:r>
            <a:r>
              <a:rPr lang="en-GB" dirty="0"/>
              <a:t> </a:t>
            </a:r>
            <a:r>
              <a:rPr lang="en-GB" dirty="0" err="1"/>
              <a:t>Ethem</a:t>
            </a:r>
            <a:r>
              <a:rPr lang="en-GB" dirty="0"/>
              <a:t>. Introduction to Machine Learning, 3e, PHI, 2014.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http://www.facweb.iitkgp.ac.in/~sudeshna/courses/ml08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https://www.cse.unr.edu/~bebis/CS479/Lectures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https://cse.iitkgp.ac.in/~dsamanta/courses/da/resources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http://www.cvip.louisville.edu/wordpress/wp-content/uploads/2010/01/LDA-Tutorial-1.pdf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108B-1591-44EE-9C82-4059368EB6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27053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0F28-3A68-4515-BDE6-9E9773DB6E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Dimensionality Reduction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4F207-A4AC-4698-A853-6A6ADA36E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4" y="767865"/>
            <a:ext cx="8620491" cy="53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AE2D-1116-4A17-96BA-E8EB699AC9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Dimensionality Reduction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22E0B9-FB18-4BDF-8BEA-9AEA3C91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2" y="621548"/>
            <a:ext cx="8754615" cy="5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3C230F-B148-4C7F-B946-A2A3E251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Feature extraction using Linear</a:t>
            </a:r>
            <a:r>
              <a:rPr lang="en-US" dirty="0">
                <a:solidFill>
                  <a:srgbClr val="000000"/>
                </a:solidFill>
              </a:rPr>
              <a:t>  combinations are particularly attractive because they are simpler to compute and analytically tractable.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3977-10EF-41B5-8151-CF480D9111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Dimensionality Reduction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DC570-A400-4D88-AD1B-BC0A186D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5" y="2146521"/>
            <a:ext cx="8994417" cy="43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B9066-0053-4BD7-841C-9987B3A9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Popular </a:t>
            </a:r>
            <a:r>
              <a:rPr lang="en-US" altLang="en-US" dirty="0">
                <a:solidFill>
                  <a:srgbClr val="FF0000"/>
                </a:solidFill>
              </a:rPr>
              <a:t>linear</a:t>
            </a:r>
            <a:r>
              <a:rPr lang="en-US" altLang="en-US" dirty="0"/>
              <a:t> feature extraction methods are: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Principal Components Analysis (PCA): </a:t>
            </a:r>
            <a:r>
              <a:rPr lang="en-US" altLang="en-US" sz="2400" dirty="0"/>
              <a:t>Seeks a projection that </a:t>
            </a:r>
            <a:r>
              <a:rPr lang="en-US" altLang="en-US" sz="2400" b="1" dirty="0"/>
              <a:t>preserves</a:t>
            </a:r>
            <a:r>
              <a:rPr lang="en-US" altLang="en-US" sz="2400" dirty="0"/>
              <a:t> as much </a:t>
            </a:r>
            <a:r>
              <a:rPr lang="en-US" altLang="en-US" sz="2400" b="1" dirty="0"/>
              <a:t>information</a:t>
            </a:r>
            <a:r>
              <a:rPr lang="en-US" altLang="en-US" sz="2400" dirty="0"/>
              <a:t> in the data as possible.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Linear Discriminant Analysis (LDA):</a:t>
            </a:r>
            <a:r>
              <a:rPr lang="en-US" altLang="en-US" sz="2400" dirty="0"/>
              <a:t> Seeks a projection that </a:t>
            </a:r>
            <a:r>
              <a:rPr lang="en-US" altLang="en-US" sz="2400" b="1" dirty="0"/>
              <a:t>best</a:t>
            </a:r>
            <a:r>
              <a:rPr lang="en-US" altLang="en-US" sz="2400" dirty="0"/>
              <a:t> </a:t>
            </a:r>
            <a:r>
              <a:rPr lang="en-US" altLang="en-US" sz="2400" b="1" dirty="0"/>
              <a:t>discriminates</a:t>
            </a:r>
            <a:r>
              <a:rPr lang="en-US" altLang="en-US" sz="2400" dirty="0">
                <a:solidFill>
                  <a:srgbClr val="00B0F0"/>
                </a:solidFill>
              </a:rPr>
              <a:t> </a:t>
            </a:r>
            <a:r>
              <a:rPr lang="en-US" altLang="en-US" sz="2400" dirty="0"/>
              <a:t>the data.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5B0D-5C05-4BCA-946F-B331B985CB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12103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6F24A-0CCA-4413-9A0A-EB6B285C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A well-known dimension reduction technique.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altLang="en-US" dirty="0"/>
              <a:t>Seeks a projection that </a:t>
            </a:r>
            <a:r>
              <a:rPr lang="en-US" altLang="en-US" dirty="0">
                <a:solidFill>
                  <a:srgbClr val="FF0000"/>
                </a:solidFill>
              </a:rPr>
              <a:t>preserves</a:t>
            </a:r>
            <a:r>
              <a:rPr lang="en-US" altLang="en-US" dirty="0"/>
              <a:t> as much </a:t>
            </a:r>
            <a:r>
              <a:rPr lang="en-US" altLang="en-US" dirty="0">
                <a:solidFill>
                  <a:srgbClr val="FF0000"/>
                </a:solidFill>
              </a:rPr>
              <a:t>information</a:t>
            </a:r>
            <a:r>
              <a:rPr lang="en-US" altLang="en-US" dirty="0"/>
              <a:t> in the data as possible.</a:t>
            </a:r>
            <a:endParaRPr lang="en-GB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GB" dirty="0"/>
              <a:t>Transforms the variables into a new set of variables called as principal components.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62A1-1505-4023-BA75-33AFA53D8D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Principal Component Analysis</a:t>
            </a:r>
          </a:p>
        </p:txBody>
      </p:sp>
      <p:pic>
        <p:nvPicPr>
          <p:cNvPr id="8194" name="Picture 2" descr="https://s3.amazonaws.com/files.dezyre.com/images/Tutorials/Principal+Component+Analysis.jpg">
            <a:extLst>
              <a:ext uri="{FF2B5EF4-FFF2-40B4-BE49-F238E27FC236}">
                <a16:creationId xmlns:a16="http://schemas.microsoft.com/office/drawing/2014/main" id="{FBD41DDF-892C-42DD-A7FD-D1665D481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" t="11548"/>
          <a:stretch/>
        </p:blipFill>
        <p:spPr bwMode="auto">
          <a:xfrm>
            <a:off x="1295400" y="3117645"/>
            <a:ext cx="6601115" cy="33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4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518B2-18EA-44B1-86AB-19C6B8EC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AAD3-1156-4756-AA7F-7E273C51AE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Principal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C2C64-E242-401B-967C-E6A16B25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5" y="728238"/>
            <a:ext cx="8657070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BB477C-1939-4BA7-985B-3F87598F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en-US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4DC3-9632-48A4-AABD-C589623414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Principal Component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3C75-76B8-47EE-A84B-961D0939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" y="761209"/>
            <a:ext cx="8785097" cy="55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10588</TotalTime>
  <Words>274</Words>
  <Application>Microsoft Office PowerPoint</Application>
  <PresentationFormat>On-screen Show (4:3)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 2</vt:lpstr>
      <vt:lpstr>Office Theme</vt:lpstr>
      <vt:lpstr>Machine Learning  CS F464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1664</cp:revision>
  <dcterms:created xsi:type="dcterms:W3CDTF">2011-09-14T09:42:05Z</dcterms:created>
  <dcterms:modified xsi:type="dcterms:W3CDTF">2022-04-28T04:51:47Z</dcterms:modified>
</cp:coreProperties>
</file>