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48"/>
  </p:notesMasterIdLst>
  <p:handoutMasterIdLst>
    <p:handoutMasterId r:id="rId49"/>
  </p:handoutMasterIdLst>
  <p:sldIdLst>
    <p:sldId id="336" r:id="rId2"/>
    <p:sldId id="338" r:id="rId3"/>
    <p:sldId id="339" r:id="rId4"/>
    <p:sldId id="340" r:id="rId5"/>
    <p:sldId id="342" r:id="rId6"/>
    <p:sldId id="345" r:id="rId7"/>
    <p:sldId id="343" r:id="rId8"/>
    <p:sldId id="367" r:id="rId9"/>
    <p:sldId id="368" r:id="rId10"/>
    <p:sldId id="346" r:id="rId11"/>
    <p:sldId id="347" r:id="rId12"/>
    <p:sldId id="348" r:id="rId13"/>
    <p:sldId id="369" r:id="rId14"/>
    <p:sldId id="349" r:id="rId15"/>
    <p:sldId id="353" r:id="rId16"/>
    <p:sldId id="354" r:id="rId17"/>
    <p:sldId id="388" r:id="rId18"/>
    <p:sldId id="355" r:id="rId19"/>
    <p:sldId id="356" r:id="rId20"/>
    <p:sldId id="359" r:id="rId21"/>
    <p:sldId id="389" r:id="rId22"/>
    <p:sldId id="364" r:id="rId23"/>
    <p:sldId id="391" r:id="rId24"/>
    <p:sldId id="370" r:id="rId25"/>
    <p:sldId id="371" r:id="rId26"/>
    <p:sldId id="358" r:id="rId27"/>
    <p:sldId id="374" r:id="rId28"/>
    <p:sldId id="375" r:id="rId29"/>
    <p:sldId id="376" r:id="rId30"/>
    <p:sldId id="372" r:id="rId31"/>
    <p:sldId id="396" r:id="rId32"/>
    <p:sldId id="373" r:id="rId33"/>
    <p:sldId id="397" r:id="rId34"/>
    <p:sldId id="377" r:id="rId35"/>
    <p:sldId id="379" r:id="rId36"/>
    <p:sldId id="380" r:id="rId37"/>
    <p:sldId id="393" r:id="rId38"/>
    <p:sldId id="394" r:id="rId39"/>
    <p:sldId id="399" r:id="rId40"/>
    <p:sldId id="400" r:id="rId41"/>
    <p:sldId id="382" r:id="rId42"/>
    <p:sldId id="384" r:id="rId43"/>
    <p:sldId id="387" r:id="rId44"/>
    <p:sldId id="392" r:id="rId45"/>
    <p:sldId id="386" r:id="rId46"/>
    <p:sldId id="395" r:id="rId47"/>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91" autoAdjust="0"/>
    <p:restoredTop sz="94364" autoAdjust="0"/>
  </p:normalViewPr>
  <p:slideViewPr>
    <p:cSldViewPr>
      <p:cViewPr varScale="1">
        <p:scale>
          <a:sx n="68" d="100"/>
          <a:sy n="68" d="100"/>
        </p:scale>
        <p:origin x="1398" y="72"/>
      </p:cViewPr>
      <p:guideLst>
        <p:guide orient="horz" pos="2160"/>
        <p:guide pos="2880"/>
      </p:guideLst>
    </p:cSldViewPr>
  </p:slideViewPr>
  <p:outlineViewPr>
    <p:cViewPr>
      <p:scale>
        <a:sx n="33" d="100"/>
        <a:sy n="33" d="100"/>
      </p:scale>
      <p:origin x="0" y="-11520"/>
    </p:cViewPr>
  </p:outlineViewPr>
  <p:notesTextViewPr>
    <p:cViewPr>
      <p:scale>
        <a:sx n="1" d="1"/>
        <a:sy n="1" d="1"/>
      </p:scale>
      <p:origin x="0" y="0"/>
    </p:cViewPr>
  </p:notesTextViewPr>
  <p:sorterViewPr>
    <p:cViewPr varScale="1">
      <p:scale>
        <a:sx n="100" d="100"/>
        <a:sy n="100" d="100"/>
      </p:scale>
      <p:origin x="0" y="-80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A5C43EB3-CD58-4EB2-B016-4421B17C6108}" type="slidenum">
              <a:rPr lang="en-US" altLang="en-US"/>
              <a:pPr/>
              <a:t>‹#›</a:t>
            </a:fld>
            <a:endParaRPr lang="en-US" altLang="en-US"/>
          </a:p>
        </p:txBody>
      </p:sp>
    </p:spTree>
    <p:extLst>
      <p:ext uri="{BB962C8B-B14F-4D97-AF65-F5344CB8AC3E}">
        <p14:creationId xmlns:p14="http://schemas.microsoft.com/office/powerpoint/2010/main" val="3687123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8886364-F4C9-42E7-8823-233C0115F450}" type="slidenum">
              <a:rPr lang="en-US" altLang="en-US"/>
              <a:pPr/>
              <a:t>‹#›</a:t>
            </a:fld>
            <a:endParaRPr lang="en-US" altLang="en-US"/>
          </a:p>
        </p:txBody>
      </p:sp>
    </p:spTree>
    <p:extLst>
      <p:ext uri="{BB962C8B-B14F-4D97-AF65-F5344CB8AC3E}">
        <p14:creationId xmlns:p14="http://schemas.microsoft.com/office/powerpoint/2010/main" val="116683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8B1B687-67B0-4B0B-9749-8D6C272CFE7B}"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249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D13EBC-1F1E-4795-AA7B-A53DCD3E6DD9}" type="slidenum">
              <a:rPr lang="en-US" altLang="en-US">
                <a:latin typeface="Times New Roman" panose="02020603050405020304" pitchFamily="18" charset="0"/>
              </a:rPr>
              <a:pPr/>
              <a:t>28</a:t>
            </a:fld>
            <a:endParaRPr lang="en-US" altLang="en-US">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84372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B7D985C-6F6F-4FCF-A24D-613F04A71F8D}"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13895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3EAB87E2-3BA2-4CC4-9CBA-892FE8E580ED}" type="datetime1">
              <a:rPr lang="en-US" altLang="en-US" smtClean="0"/>
              <a:t>11/4/2023</a:t>
            </a:fld>
            <a:endParaRPr lang="en-US" altLang="en-US"/>
          </a:p>
        </p:txBody>
      </p:sp>
      <p:sp>
        <p:nvSpPr>
          <p:cNvPr id="5190" name="Rectangle 70"/>
          <p:cNvSpPr>
            <a:spLocks noGrp="1" noChangeArrowheads="1"/>
          </p:cNvSpPr>
          <p:nvPr>
            <p:ph type="ftr" sz="quarter" idx="3"/>
          </p:nvPr>
        </p:nvSpPr>
        <p:spPr/>
        <p:txBody>
          <a:bodyPr/>
          <a:lstStyle>
            <a:lvl1pPr>
              <a:defRPr/>
            </a:lvl1pPr>
          </a:lstStyle>
          <a:p>
            <a:r>
              <a:rPr lang="en-US" altLang="en-US"/>
              <a:t>CS F372 Computing Environments</a:t>
            </a:r>
          </a:p>
        </p:txBody>
      </p:sp>
      <p:sp>
        <p:nvSpPr>
          <p:cNvPr id="5191" name="Rectangle 71"/>
          <p:cNvSpPr>
            <a:spLocks noGrp="1" noChangeArrowheads="1"/>
          </p:cNvSpPr>
          <p:nvPr>
            <p:ph type="sldNum" sz="quarter" idx="4"/>
          </p:nvPr>
        </p:nvSpPr>
        <p:spPr/>
        <p:txBody>
          <a:bodyPr/>
          <a:lstStyle>
            <a:lvl1pPr>
              <a:defRPr/>
            </a:lvl1pPr>
          </a:lstStyle>
          <a:p>
            <a:fld id="{5D6DF75B-C765-432B-9DCA-75D36108B05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1109EF7-1690-4B1E-B37C-0B7D3C34F72B}" type="datetime1">
              <a:rPr lang="en-US" altLang="en-US" smtClean="0"/>
              <a:t>11/4/2023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Computing Environments</a:t>
            </a:r>
          </a:p>
        </p:txBody>
      </p:sp>
      <p:sp>
        <p:nvSpPr>
          <p:cNvPr id="6" name="Slide Number Placeholder 5"/>
          <p:cNvSpPr>
            <a:spLocks noGrp="1"/>
          </p:cNvSpPr>
          <p:nvPr>
            <p:ph type="sldNum" sz="quarter" idx="12"/>
          </p:nvPr>
        </p:nvSpPr>
        <p:spPr/>
        <p:txBody>
          <a:bodyPr/>
          <a:lstStyle>
            <a:lvl1pPr>
              <a:defRPr/>
            </a:lvl1pPr>
          </a:lstStyle>
          <a:p>
            <a:fld id="{316592A3-ED1B-4EC0-B696-47536A427BE9}" type="slidenum">
              <a:rPr lang="en-US" altLang="en-US"/>
              <a:pPr/>
              <a:t>‹#›</a:t>
            </a:fld>
            <a:endParaRPr lang="en-US" altLang="en-US"/>
          </a:p>
        </p:txBody>
      </p:sp>
    </p:spTree>
    <p:extLst>
      <p:ext uri="{BB962C8B-B14F-4D97-AF65-F5344CB8AC3E}">
        <p14:creationId xmlns:p14="http://schemas.microsoft.com/office/powerpoint/2010/main" val="28638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922922B-BBDF-4ACD-A82D-C961BB8C1DD6}" type="datetime1">
              <a:rPr lang="en-US" altLang="en-US" smtClean="0"/>
              <a:t>11/4/2023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Computing Environments</a:t>
            </a:r>
          </a:p>
        </p:txBody>
      </p:sp>
      <p:sp>
        <p:nvSpPr>
          <p:cNvPr id="6" name="Slide Number Placeholder 5"/>
          <p:cNvSpPr>
            <a:spLocks noGrp="1"/>
          </p:cNvSpPr>
          <p:nvPr>
            <p:ph type="sldNum" sz="quarter" idx="12"/>
          </p:nvPr>
        </p:nvSpPr>
        <p:spPr/>
        <p:txBody>
          <a:bodyPr/>
          <a:lstStyle>
            <a:lvl1pPr>
              <a:defRPr/>
            </a:lvl1pPr>
          </a:lstStyle>
          <a:p>
            <a:fld id="{755DE087-7C88-451A-BC8D-82C7AD51317E}" type="slidenum">
              <a:rPr lang="en-US" altLang="en-US"/>
              <a:pPr/>
              <a:t>‹#›</a:t>
            </a:fld>
            <a:endParaRPr lang="en-US" altLang="en-US"/>
          </a:p>
        </p:txBody>
      </p:sp>
    </p:spTree>
    <p:extLst>
      <p:ext uri="{BB962C8B-B14F-4D97-AF65-F5344CB8AC3E}">
        <p14:creationId xmlns:p14="http://schemas.microsoft.com/office/powerpoint/2010/main" val="3410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2B70D660-2952-4C78-93A8-C51D17FE457E}" type="datetime1">
              <a:rPr lang="en-US" altLang="en-US" smtClean="0"/>
              <a:t>11/4/2023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Computing Environments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FFAB64-95B5-4750-B94A-A4B9C3440EA7}" type="slidenum">
              <a:rPr lang="en-US" altLang="en-US"/>
              <a:pPr/>
              <a:t>‹#›</a:t>
            </a:fld>
            <a:endParaRPr lang="en-US" altLang="en-US"/>
          </a:p>
        </p:txBody>
      </p:sp>
    </p:spTree>
    <p:extLst>
      <p:ext uri="{BB962C8B-B14F-4D97-AF65-F5344CB8AC3E}">
        <p14:creationId xmlns:p14="http://schemas.microsoft.com/office/powerpoint/2010/main" val="10367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BEBCF49D-001E-4207-AD98-865520930AA2}" type="datetime1">
              <a:rPr lang="en-US" altLang="en-US" smtClean="0"/>
              <a:t>11/4/2023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Computing Environments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22930C-8673-4D9B-B8D5-AAE84DAD2EB6}" type="slidenum">
              <a:rPr lang="en-US" altLang="en-US"/>
              <a:pPr/>
              <a:t>‹#›</a:t>
            </a:fld>
            <a:endParaRPr lang="en-US" altLang="en-US"/>
          </a:p>
        </p:txBody>
      </p:sp>
    </p:spTree>
    <p:extLst>
      <p:ext uri="{BB962C8B-B14F-4D97-AF65-F5344CB8AC3E}">
        <p14:creationId xmlns:p14="http://schemas.microsoft.com/office/powerpoint/2010/main" val="28815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A2A28EF1-251E-4C2E-B735-460A5D6022A9}" type="datetime1">
              <a:rPr lang="en-US" altLang="en-US" smtClean="0"/>
              <a:t>11/4/2023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Computing Environments</a:t>
            </a:r>
          </a:p>
        </p:txBody>
      </p:sp>
      <p:sp>
        <p:nvSpPr>
          <p:cNvPr id="6" name="Slide Number Placeholder 5"/>
          <p:cNvSpPr>
            <a:spLocks noGrp="1"/>
          </p:cNvSpPr>
          <p:nvPr>
            <p:ph type="sldNum" sz="quarter" idx="12"/>
          </p:nvPr>
        </p:nvSpPr>
        <p:spPr/>
        <p:txBody>
          <a:bodyPr/>
          <a:lstStyle>
            <a:lvl1pPr>
              <a:defRPr/>
            </a:lvl1pPr>
          </a:lstStyle>
          <a:p>
            <a:fld id="{775D0274-CAF4-47B1-B068-C7B390ADE8B6}" type="slidenum">
              <a:rPr lang="en-US" altLang="en-US"/>
              <a:pPr/>
              <a:t>‹#›</a:t>
            </a:fld>
            <a:endParaRPr lang="en-US" altLang="en-US"/>
          </a:p>
        </p:txBody>
      </p:sp>
    </p:spTree>
    <p:extLst>
      <p:ext uri="{BB962C8B-B14F-4D97-AF65-F5344CB8AC3E}">
        <p14:creationId xmlns:p14="http://schemas.microsoft.com/office/powerpoint/2010/main" val="253235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F409A26D-9481-4A68-AEFA-0BC3243A87AB}" type="datetime1">
              <a:rPr lang="en-US" altLang="en-US" smtClean="0"/>
              <a:t>11/4/2023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Computing Environments</a:t>
            </a:r>
          </a:p>
        </p:txBody>
      </p:sp>
      <p:sp>
        <p:nvSpPr>
          <p:cNvPr id="6" name="Slide Number Placeholder 5"/>
          <p:cNvSpPr>
            <a:spLocks noGrp="1"/>
          </p:cNvSpPr>
          <p:nvPr>
            <p:ph type="sldNum" sz="quarter" idx="12"/>
          </p:nvPr>
        </p:nvSpPr>
        <p:spPr/>
        <p:txBody>
          <a:bodyPr/>
          <a:lstStyle>
            <a:lvl1pPr>
              <a:defRPr/>
            </a:lvl1pPr>
          </a:lstStyle>
          <a:p>
            <a:fld id="{F444FC30-3D2B-4FD3-B039-F73E220C962E}" type="slidenum">
              <a:rPr lang="en-US" altLang="en-US"/>
              <a:pPr/>
              <a:t>‹#›</a:t>
            </a:fld>
            <a:endParaRPr lang="en-US" altLang="en-US"/>
          </a:p>
        </p:txBody>
      </p:sp>
    </p:spTree>
    <p:extLst>
      <p:ext uri="{BB962C8B-B14F-4D97-AF65-F5344CB8AC3E}">
        <p14:creationId xmlns:p14="http://schemas.microsoft.com/office/powerpoint/2010/main" val="40398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9685BE5-BF2C-4585-9CDB-AE442E89C949}" type="datetime1">
              <a:rPr lang="en-US" altLang="en-US" smtClean="0"/>
              <a:t>11/4/2023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Computing Environments</a:t>
            </a:r>
          </a:p>
        </p:txBody>
      </p:sp>
      <p:sp>
        <p:nvSpPr>
          <p:cNvPr id="7" name="Slide Number Placeholder 6"/>
          <p:cNvSpPr>
            <a:spLocks noGrp="1"/>
          </p:cNvSpPr>
          <p:nvPr>
            <p:ph type="sldNum" sz="quarter" idx="12"/>
          </p:nvPr>
        </p:nvSpPr>
        <p:spPr/>
        <p:txBody>
          <a:bodyPr/>
          <a:lstStyle>
            <a:lvl1pPr>
              <a:defRPr/>
            </a:lvl1pPr>
          </a:lstStyle>
          <a:p>
            <a:fld id="{FE80E939-5DC5-4387-A5FF-AA41DA8237C6}" type="slidenum">
              <a:rPr lang="en-US" altLang="en-US"/>
              <a:pPr/>
              <a:t>‹#›</a:t>
            </a:fld>
            <a:endParaRPr lang="en-US" altLang="en-US"/>
          </a:p>
        </p:txBody>
      </p:sp>
    </p:spTree>
    <p:extLst>
      <p:ext uri="{BB962C8B-B14F-4D97-AF65-F5344CB8AC3E}">
        <p14:creationId xmlns:p14="http://schemas.microsoft.com/office/powerpoint/2010/main" val="433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226A59F6-9920-49BF-B906-AA5E3178671F}" type="datetime1">
              <a:rPr lang="en-US" altLang="en-US" smtClean="0"/>
              <a:t>11/4/2023</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CS F372 Computing Environments</a:t>
            </a:r>
          </a:p>
        </p:txBody>
      </p:sp>
      <p:sp>
        <p:nvSpPr>
          <p:cNvPr id="9" name="Slide Number Placeholder 8"/>
          <p:cNvSpPr>
            <a:spLocks noGrp="1"/>
          </p:cNvSpPr>
          <p:nvPr>
            <p:ph type="sldNum" sz="quarter" idx="12"/>
          </p:nvPr>
        </p:nvSpPr>
        <p:spPr/>
        <p:txBody>
          <a:bodyPr/>
          <a:lstStyle>
            <a:lvl1pPr>
              <a:defRPr/>
            </a:lvl1pPr>
          </a:lstStyle>
          <a:p>
            <a:fld id="{0AC86CF0-6F0B-4FD6-A0D6-654EC74DBAB4}" type="slidenum">
              <a:rPr lang="en-US" altLang="en-US"/>
              <a:pPr/>
              <a:t>‹#›</a:t>
            </a:fld>
            <a:endParaRPr lang="en-US" altLang="en-US"/>
          </a:p>
        </p:txBody>
      </p:sp>
    </p:spTree>
    <p:extLst>
      <p:ext uri="{BB962C8B-B14F-4D97-AF65-F5344CB8AC3E}">
        <p14:creationId xmlns:p14="http://schemas.microsoft.com/office/powerpoint/2010/main" val="25937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23C72568-1DE5-42DF-8AE7-7E651B7D3021}" type="datetime1">
              <a:rPr lang="en-US" altLang="en-US" smtClean="0"/>
              <a:t>11/4/2023</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CS F372 Computing Environments</a:t>
            </a:r>
          </a:p>
        </p:txBody>
      </p:sp>
      <p:sp>
        <p:nvSpPr>
          <p:cNvPr id="5" name="Slide Number Placeholder 4"/>
          <p:cNvSpPr>
            <a:spLocks noGrp="1"/>
          </p:cNvSpPr>
          <p:nvPr>
            <p:ph type="sldNum" sz="quarter" idx="12"/>
          </p:nvPr>
        </p:nvSpPr>
        <p:spPr/>
        <p:txBody>
          <a:bodyPr/>
          <a:lstStyle>
            <a:lvl1pPr>
              <a:defRPr/>
            </a:lvl1pPr>
          </a:lstStyle>
          <a:p>
            <a:fld id="{3222BE0F-F6D7-4DA3-B996-A963E61DFDFF}" type="slidenum">
              <a:rPr lang="en-US" altLang="en-US"/>
              <a:pPr/>
              <a:t>‹#›</a:t>
            </a:fld>
            <a:endParaRPr lang="en-US" altLang="en-US"/>
          </a:p>
        </p:txBody>
      </p:sp>
    </p:spTree>
    <p:extLst>
      <p:ext uri="{BB962C8B-B14F-4D97-AF65-F5344CB8AC3E}">
        <p14:creationId xmlns:p14="http://schemas.microsoft.com/office/powerpoint/2010/main" val="2914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9EE69BE3-7834-42C8-B265-3748144EB018}" type="datetime1">
              <a:rPr lang="en-US" altLang="en-US" smtClean="0"/>
              <a:t>11/4/2023</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CS F372 Computing Environments</a:t>
            </a:r>
          </a:p>
        </p:txBody>
      </p:sp>
      <p:sp>
        <p:nvSpPr>
          <p:cNvPr id="4" name="Slide Number Placeholder 3"/>
          <p:cNvSpPr>
            <a:spLocks noGrp="1"/>
          </p:cNvSpPr>
          <p:nvPr>
            <p:ph type="sldNum" sz="quarter" idx="12"/>
          </p:nvPr>
        </p:nvSpPr>
        <p:spPr/>
        <p:txBody>
          <a:bodyPr/>
          <a:lstStyle>
            <a:lvl1pPr>
              <a:defRPr/>
            </a:lvl1pPr>
          </a:lstStyle>
          <a:p>
            <a:fld id="{E1F9F1D3-7672-43F0-B168-6223F7FBA241}" type="slidenum">
              <a:rPr lang="en-US" altLang="en-US"/>
              <a:pPr/>
              <a:t>‹#›</a:t>
            </a:fld>
            <a:endParaRPr lang="en-US" altLang="en-US"/>
          </a:p>
        </p:txBody>
      </p:sp>
    </p:spTree>
    <p:extLst>
      <p:ext uri="{BB962C8B-B14F-4D97-AF65-F5344CB8AC3E}">
        <p14:creationId xmlns:p14="http://schemas.microsoft.com/office/powerpoint/2010/main" val="8380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2B022EBB-22CE-43AC-BE99-8CD7B37C6196}" type="datetime1">
              <a:rPr lang="en-US" altLang="en-US" smtClean="0"/>
              <a:t>11/4/2023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Computing Environments</a:t>
            </a:r>
          </a:p>
        </p:txBody>
      </p:sp>
      <p:sp>
        <p:nvSpPr>
          <p:cNvPr id="7" name="Slide Number Placeholder 6"/>
          <p:cNvSpPr>
            <a:spLocks noGrp="1"/>
          </p:cNvSpPr>
          <p:nvPr>
            <p:ph type="sldNum" sz="quarter" idx="12"/>
          </p:nvPr>
        </p:nvSpPr>
        <p:spPr/>
        <p:txBody>
          <a:bodyPr/>
          <a:lstStyle>
            <a:lvl1pPr>
              <a:defRPr/>
            </a:lvl1pPr>
          </a:lstStyle>
          <a:p>
            <a:fld id="{EDE987A5-0054-4973-B903-0E35664C8837}" type="slidenum">
              <a:rPr lang="en-US" altLang="en-US"/>
              <a:pPr/>
              <a:t>‹#›</a:t>
            </a:fld>
            <a:endParaRPr lang="en-US" altLang="en-US"/>
          </a:p>
        </p:txBody>
      </p:sp>
    </p:spTree>
    <p:extLst>
      <p:ext uri="{BB962C8B-B14F-4D97-AF65-F5344CB8AC3E}">
        <p14:creationId xmlns:p14="http://schemas.microsoft.com/office/powerpoint/2010/main" val="15421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F5E54859-5904-4F80-A9EC-D7401B7CDCD7}" type="datetime1">
              <a:rPr lang="en-US" altLang="en-US" smtClean="0"/>
              <a:t>11/4/2023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Computing Environments</a:t>
            </a:r>
          </a:p>
        </p:txBody>
      </p:sp>
      <p:sp>
        <p:nvSpPr>
          <p:cNvPr id="7" name="Slide Number Placeholder 6"/>
          <p:cNvSpPr>
            <a:spLocks noGrp="1"/>
          </p:cNvSpPr>
          <p:nvPr>
            <p:ph type="sldNum" sz="quarter" idx="12"/>
          </p:nvPr>
        </p:nvSpPr>
        <p:spPr/>
        <p:txBody>
          <a:bodyPr/>
          <a:lstStyle>
            <a:lvl1pPr>
              <a:defRPr/>
            </a:lvl1pPr>
          </a:lstStyle>
          <a:p>
            <a:fld id="{E65C4E65-7232-4A02-9F5E-A53174854750}" type="slidenum">
              <a:rPr lang="en-US" altLang="en-US"/>
              <a:pPr/>
              <a:t>‹#›</a:t>
            </a:fld>
            <a:endParaRPr lang="en-US" altLang="en-US"/>
          </a:p>
        </p:txBody>
      </p:sp>
    </p:spTree>
    <p:extLst>
      <p:ext uri="{BB962C8B-B14F-4D97-AF65-F5344CB8AC3E}">
        <p14:creationId xmlns:p14="http://schemas.microsoft.com/office/powerpoint/2010/main" val="35692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6E33C0DF-6F6B-4306-9296-E21CA40BE73F}" type="datetime1">
              <a:rPr lang="en-US" altLang="en-US" smtClean="0"/>
              <a:t>11/4/2023</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CS F372 Computing Environments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EFEE144-E7EA-47E3-9DDB-F6A2073E0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03400"/>
            <a:ext cx="7315200" cy="1825625"/>
          </a:xfrm>
        </p:spPr>
        <p:txBody>
          <a:bodyPr>
            <a:normAutofit fontScale="90000"/>
          </a:bodyPr>
          <a:lstStyle/>
          <a:p>
            <a:pPr fontAlgn="auto">
              <a:spcAft>
                <a:spcPts val="0"/>
              </a:spcAft>
              <a:defRPr/>
            </a:pPr>
            <a:r>
              <a:rPr lang="en-US" altLang="en-US" sz="5400" b="1" dirty="0">
                <a:solidFill>
                  <a:srgbClr val="CC3300"/>
                </a:solidFill>
              </a:rPr>
              <a:t>CS F372 Operating Systems </a:t>
            </a:r>
            <a:br>
              <a:rPr lang="en-US" altLang="en-US" sz="4800" dirty="0">
                <a:solidFill>
                  <a:srgbClr val="CC3300"/>
                </a:solidFill>
              </a:rPr>
            </a:br>
            <a:endParaRPr lang="en-US" dirty="0"/>
          </a:p>
        </p:txBody>
      </p:sp>
      <p:sp>
        <p:nvSpPr>
          <p:cNvPr id="3" name="Subtitle 2"/>
          <p:cNvSpPr>
            <a:spLocks noGrp="1"/>
          </p:cNvSpPr>
          <p:nvPr>
            <p:ph type="subTitle" idx="1"/>
          </p:nvPr>
        </p:nvSpPr>
        <p:spPr>
          <a:xfrm>
            <a:off x="914400" y="3632200"/>
            <a:ext cx="7315200" cy="685800"/>
          </a:xfrm>
        </p:spPr>
        <p:txBody>
          <a:bodyPr rtlCol="0">
            <a:noAutofit/>
          </a:bodyPr>
          <a:lstStyle/>
          <a:p>
            <a:pPr fontAlgn="auto">
              <a:spcAft>
                <a:spcPts val="0"/>
              </a:spcAft>
              <a:defRPr/>
            </a:pPr>
            <a:r>
              <a:rPr lang="en-US" altLang="en-US" dirty="0">
                <a:solidFill>
                  <a:srgbClr val="CC3300"/>
                </a:solidFill>
              </a:rPr>
              <a:t>05 – CPU Scheduling-1</a:t>
            </a:r>
          </a:p>
          <a:p>
            <a:pPr fontAlgn="auto">
              <a:spcAft>
                <a:spcPts val="0"/>
              </a:spcAft>
              <a:defRPr/>
            </a:pPr>
            <a:r>
              <a:rPr lang="en-US" sz="2400" dirty="0">
                <a:solidFill>
                  <a:srgbClr val="CC3300"/>
                </a:solidFill>
              </a:rPr>
              <a:t>Chapter: 5</a:t>
            </a:r>
          </a:p>
          <a:p>
            <a:pPr fontAlgn="auto">
              <a:spcAft>
                <a:spcPts val="0"/>
              </a:spcAft>
              <a:defRPr/>
            </a:pPr>
            <a:r>
              <a:rPr lang="en-US" sz="2400" dirty="0">
                <a:solidFill>
                  <a:srgbClr val="CC3300"/>
                </a:solidFill>
              </a:rPr>
              <a:t>Sections: 5.1, 5.2, 5.3 (till 5.3.4) </a:t>
            </a:r>
            <a:endParaRPr lang="en-US" sz="2400" dirty="0"/>
          </a:p>
        </p:txBody>
      </p:sp>
    </p:spTree>
    <p:extLst>
      <p:ext uri="{BB962C8B-B14F-4D97-AF65-F5344CB8AC3E}">
        <p14:creationId xmlns:p14="http://schemas.microsoft.com/office/powerpoint/2010/main" val="59132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533400" y="381000"/>
            <a:ext cx="8077200" cy="647700"/>
          </a:xfrm>
        </p:spPr>
        <p:txBody>
          <a:bodyPr/>
          <a:lstStyle/>
          <a:p>
            <a:pPr defTabSz="247650"/>
            <a:r>
              <a:rPr lang="en-US" sz="4000" dirty="0"/>
              <a:t>Scheduling Criteria</a:t>
            </a:r>
            <a:endParaRPr lang="en-US" sz="4000" dirty="0">
              <a:latin typeface="Minion Pro"/>
            </a:endParaRPr>
          </a:p>
        </p:txBody>
      </p:sp>
      <p:sp>
        <p:nvSpPr>
          <p:cNvPr id="4" name="Content Placeholder 3"/>
          <p:cNvSpPr>
            <a:spLocks noGrp="1"/>
          </p:cNvSpPr>
          <p:nvPr>
            <p:ph idx="1"/>
          </p:nvPr>
        </p:nvSpPr>
        <p:spPr>
          <a:xfrm>
            <a:off x="609600" y="1295400"/>
            <a:ext cx="8153400" cy="4876800"/>
          </a:xfrm>
        </p:spPr>
        <p:txBody>
          <a:bodyPr>
            <a:noAutofit/>
          </a:bodyPr>
          <a:lstStyle/>
          <a:p>
            <a:pPr algn="just"/>
            <a:r>
              <a:rPr lang="en-US" sz="2400" dirty="0"/>
              <a:t>CPU utilization – Keep the CPU as busy as possible</a:t>
            </a:r>
          </a:p>
          <a:p>
            <a:pPr algn="just"/>
            <a:r>
              <a:rPr lang="en-US" sz="2400" dirty="0"/>
              <a:t>Throughput – No. of processes that complete their execution per time unit</a:t>
            </a:r>
          </a:p>
          <a:p>
            <a:pPr algn="just"/>
            <a:r>
              <a:rPr lang="en-US" sz="2400" dirty="0"/>
              <a:t>Turnaround time – amount of time to execute a particular process. The interval from the time of submission of a process to the time of completion</a:t>
            </a:r>
          </a:p>
          <a:p>
            <a:pPr algn="just"/>
            <a:r>
              <a:rPr lang="en-US" sz="2400" dirty="0"/>
              <a:t>Waiting time – amount of time a process has been waiting in the ready queue</a:t>
            </a:r>
          </a:p>
          <a:p>
            <a:pPr algn="just"/>
            <a:r>
              <a:rPr lang="en-US" sz="2400" dirty="0"/>
              <a:t>Response time – amount of time it takes from when a request was submitted until the first response is produced, </a:t>
            </a:r>
            <a:r>
              <a:rPr lang="en-US" sz="2400" b="1" dirty="0"/>
              <a:t>not</a:t>
            </a:r>
            <a:r>
              <a:rPr lang="en-US" sz="2400" dirty="0"/>
              <a:t> output  (for time-sharing environment)</a:t>
            </a:r>
          </a:p>
          <a:p>
            <a:pPr algn="just"/>
            <a:endParaRPr lang="en-US" sz="2400" dirty="0"/>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10</a:t>
            </a:fld>
            <a:endParaRPr lang="en-US" altLang="en-US"/>
          </a:p>
        </p:txBody>
      </p:sp>
    </p:spTree>
    <p:extLst>
      <p:ext uri="{BB962C8B-B14F-4D97-AF65-F5344CB8AC3E}">
        <p14:creationId xmlns:p14="http://schemas.microsoft.com/office/powerpoint/2010/main" val="2344498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838200" y="1600200"/>
            <a:ext cx="4114800" cy="3394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Max CPU utilization</a:t>
            </a:r>
          </a:p>
          <a:p>
            <a:r>
              <a:rPr lang="en-US" sz="2400" dirty="0"/>
              <a:t>Max throughput</a:t>
            </a:r>
          </a:p>
          <a:p>
            <a:r>
              <a:rPr lang="en-US" sz="2400" dirty="0"/>
              <a:t>Min turnaround time </a:t>
            </a:r>
          </a:p>
          <a:p>
            <a:r>
              <a:rPr lang="en-US" sz="2400" dirty="0"/>
              <a:t>Min waiting time </a:t>
            </a:r>
          </a:p>
          <a:p>
            <a:r>
              <a:rPr lang="en-US" sz="2400" dirty="0"/>
              <a:t>Min response time</a:t>
            </a:r>
          </a:p>
          <a:p>
            <a:endParaRPr lang="en-US" sz="2000" dirty="0"/>
          </a:p>
          <a:p>
            <a:pPr fontAlgn="auto">
              <a:lnSpc>
                <a:spcPct val="90000"/>
              </a:lnSpc>
              <a:spcAft>
                <a:spcPts val="0"/>
              </a:spcAft>
            </a:pPr>
            <a:endParaRPr lang="en-US" altLang="en-US" sz="1800" dirty="0"/>
          </a:p>
        </p:txBody>
      </p:sp>
      <p:sp>
        <p:nvSpPr>
          <p:cNvPr id="8" name="Rectangle 2"/>
          <p:cNvSpPr txBox="1">
            <a:spLocks noChangeArrowheads="1"/>
          </p:cNvSpPr>
          <p:nvPr/>
        </p:nvSpPr>
        <p:spPr>
          <a:xfrm>
            <a:off x="381000" y="609600"/>
            <a:ext cx="9144000" cy="6477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baseline="0">
                <a:solidFill>
                  <a:schemeClr val="tx1"/>
                </a:solidFill>
                <a:latin typeface="Arial" pitchFamily="34" charset="0"/>
                <a:ea typeface="+mj-ea"/>
                <a:cs typeface="+mj-cs"/>
              </a:defRPr>
            </a:lvl1pPr>
          </a:lstStyle>
          <a:p>
            <a:pPr algn="l" defTabSz="247650" fontAlgn="auto">
              <a:spcAft>
                <a:spcPts val="0"/>
              </a:spcAft>
            </a:pPr>
            <a:r>
              <a:rPr lang="en-US" sz="4000" dirty="0">
                <a:solidFill>
                  <a:srgbClr val="C00000"/>
                </a:solidFill>
              </a:rPr>
              <a:t>Optimization Criteria</a:t>
            </a:r>
            <a:endParaRPr lang="en-US" sz="4000" dirty="0">
              <a:solidFill>
                <a:srgbClr val="C00000"/>
              </a:solidFill>
              <a:latin typeface="Minion Pro"/>
            </a:endParaRP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11</a:t>
            </a:fld>
            <a:endParaRPr lang="en-US" altLang="en-US"/>
          </a:p>
        </p:txBody>
      </p:sp>
    </p:spTree>
    <p:extLst>
      <p:ext uri="{BB962C8B-B14F-4D97-AF65-F5344CB8AC3E}">
        <p14:creationId xmlns:p14="http://schemas.microsoft.com/office/powerpoint/2010/main" val="330262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4800600" y="1447800"/>
            <a:ext cx="4038600" cy="3733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None/>
            </a:pPr>
            <a:endParaRPr lang="en-US" sz="2000" dirty="0"/>
          </a:p>
        </p:txBody>
      </p:sp>
      <p:sp>
        <p:nvSpPr>
          <p:cNvPr id="8" name="Rectangle 2"/>
          <p:cNvSpPr>
            <a:spLocks noGrp="1" noChangeArrowheads="1"/>
          </p:cNvSpPr>
          <p:nvPr>
            <p:ph type="title"/>
          </p:nvPr>
        </p:nvSpPr>
        <p:spPr/>
        <p:txBody>
          <a:bodyPr/>
          <a:lstStyle/>
          <a:p>
            <a:pPr defTabSz="247650"/>
            <a:r>
              <a:rPr lang="en-US" sz="4000" dirty="0"/>
              <a:t>First-Come, First-Served (FCFS) Scheduling</a:t>
            </a:r>
            <a:endParaRPr lang="en-US" sz="4000" dirty="0">
              <a:latin typeface="Minion Pro"/>
            </a:endParaRPr>
          </a:p>
        </p:txBody>
      </p:sp>
      <p:sp>
        <p:nvSpPr>
          <p:cNvPr id="2" name="Content Placeholder 1"/>
          <p:cNvSpPr>
            <a:spLocks noGrp="1"/>
          </p:cNvSpPr>
          <p:nvPr>
            <p:ph sz="half" idx="1"/>
          </p:nvPr>
        </p:nvSpPr>
        <p:spPr>
          <a:xfrm>
            <a:off x="685800" y="1600200"/>
            <a:ext cx="3810000" cy="4114800"/>
          </a:xfrm>
        </p:spPr>
        <p:txBody>
          <a:bodyPr/>
          <a:lstStyle/>
          <a:p>
            <a:r>
              <a:rPr lang="en-US" sz="2400" dirty="0"/>
              <a:t>Simplest CPU-scheduling algorithm</a:t>
            </a:r>
          </a:p>
          <a:p>
            <a:r>
              <a:rPr lang="en-US" sz="2400" dirty="0"/>
              <a:t>The process that requests the CPU first is allocated the CPU first</a:t>
            </a:r>
          </a:p>
          <a:p>
            <a:r>
              <a:rPr lang="en-US" sz="2400" dirty="0"/>
              <a:t>Implementation FIFO queue</a:t>
            </a:r>
          </a:p>
          <a:p>
            <a:r>
              <a:rPr lang="en-US" sz="2400" dirty="0"/>
              <a:t>When a process enters the ready queue, its PCB is linked onto the tail of the queue. </a:t>
            </a:r>
          </a:p>
        </p:txBody>
      </p:sp>
      <p:sp>
        <p:nvSpPr>
          <p:cNvPr id="4" name="Content Placeholder 3"/>
          <p:cNvSpPr>
            <a:spLocks noGrp="1"/>
          </p:cNvSpPr>
          <p:nvPr>
            <p:ph sz="half" idx="2"/>
          </p:nvPr>
        </p:nvSpPr>
        <p:spPr>
          <a:xfrm>
            <a:off x="4800600" y="1447800"/>
            <a:ext cx="3810000" cy="4572000"/>
          </a:xfrm>
        </p:spPr>
        <p:txBody>
          <a:bodyPr/>
          <a:lstStyle/>
          <a:p>
            <a:r>
              <a:rPr lang="en-US" sz="2400" dirty="0"/>
              <a:t>When the CPU is free, it is allocated to the process at the head of the queue</a:t>
            </a:r>
          </a:p>
          <a:p>
            <a:r>
              <a:rPr lang="en-US" sz="2400" dirty="0"/>
              <a:t>On the negative side, the average waiting time under the FCFS policy is often quite long</a:t>
            </a:r>
          </a:p>
          <a:p>
            <a:r>
              <a:rPr lang="en-US" sz="2400" dirty="0"/>
              <a:t>FCFS is non-preemptive</a:t>
            </a:r>
          </a:p>
          <a:p>
            <a:endParaRPr lang="en-US" sz="2400" dirty="0"/>
          </a:p>
        </p:txBody>
      </p:sp>
      <p:sp>
        <p:nvSpPr>
          <p:cNvPr id="3" name="Slide Number Placeholder 2"/>
          <p:cNvSpPr>
            <a:spLocks noGrp="1"/>
          </p:cNvSpPr>
          <p:nvPr>
            <p:ph type="sldNum" sz="quarter" idx="12"/>
          </p:nvPr>
        </p:nvSpPr>
        <p:spPr/>
        <p:txBody>
          <a:bodyPr/>
          <a:lstStyle/>
          <a:p>
            <a:fld id="{FE80E939-5DC5-4387-A5FF-AA41DA8237C6}" type="slidenum">
              <a:rPr lang="en-US" altLang="en-US" smtClean="0"/>
              <a:pPr/>
              <a:t>12</a:t>
            </a:fld>
            <a:endParaRPr lang="en-US" altLang="en-US"/>
          </a:p>
        </p:txBody>
      </p:sp>
    </p:spTree>
    <p:extLst>
      <p:ext uri="{BB962C8B-B14F-4D97-AF65-F5344CB8AC3E}">
        <p14:creationId xmlns:p14="http://schemas.microsoft.com/office/powerpoint/2010/main" val="2447311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0" y="4620491"/>
            <a:ext cx="4114800" cy="22098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a:lnSpc>
                <a:spcPct val="90000"/>
              </a:lnSpc>
              <a:buNone/>
            </a:pPr>
            <a:r>
              <a:rPr lang="en-US" u="sng" dirty="0"/>
              <a:t>Process</a:t>
            </a:r>
            <a:r>
              <a:rPr lang="en-US" dirty="0"/>
              <a:t>	</a:t>
            </a:r>
            <a:r>
              <a:rPr lang="en-US" u="sng" dirty="0"/>
              <a:t>Burst Time</a:t>
            </a:r>
          </a:p>
          <a:p>
            <a:pPr lvl="2">
              <a:lnSpc>
                <a:spcPct val="90000"/>
              </a:lnSpc>
              <a:buNone/>
            </a:pPr>
            <a:r>
              <a:rPr lang="en-US" dirty="0"/>
              <a:t>		</a:t>
            </a:r>
            <a:r>
              <a:rPr lang="en-US" i="1" dirty="0"/>
              <a:t>P</a:t>
            </a:r>
            <a:r>
              <a:rPr lang="en-US" i="1" baseline="-25000" dirty="0"/>
              <a:t>1</a:t>
            </a:r>
            <a:r>
              <a:rPr lang="en-US" dirty="0"/>
              <a:t>	            	24</a:t>
            </a:r>
          </a:p>
          <a:p>
            <a:pPr lvl="2">
              <a:lnSpc>
                <a:spcPct val="90000"/>
              </a:lnSpc>
              <a:buNone/>
            </a:pPr>
            <a:r>
              <a:rPr lang="en-US" dirty="0"/>
              <a:t>		</a:t>
            </a:r>
            <a:r>
              <a:rPr lang="en-US" i="1" dirty="0"/>
              <a:t>P</a:t>
            </a:r>
            <a:r>
              <a:rPr lang="en-US" i="1" baseline="-25000" dirty="0"/>
              <a:t>2</a:t>
            </a:r>
            <a:r>
              <a:rPr lang="en-US" dirty="0"/>
              <a:t> 	             	 3</a:t>
            </a:r>
          </a:p>
          <a:p>
            <a:pPr lvl="2">
              <a:lnSpc>
                <a:spcPct val="90000"/>
              </a:lnSpc>
              <a:buNone/>
            </a:pPr>
            <a:r>
              <a:rPr lang="en-US" dirty="0"/>
              <a:t>		</a:t>
            </a:r>
            <a:r>
              <a:rPr lang="en-US" i="1" dirty="0"/>
              <a:t>P</a:t>
            </a:r>
            <a:r>
              <a:rPr lang="en-US" i="1" baseline="-25000" dirty="0"/>
              <a:t>3	                          </a:t>
            </a:r>
            <a:r>
              <a:rPr lang="en-US" dirty="0"/>
              <a:t>3</a:t>
            </a:r>
            <a:endParaRPr lang="en-US" i="1" baseline="-25000" dirty="0"/>
          </a:p>
        </p:txBody>
      </p:sp>
      <p:sp>
        <p:nvSpPr>
          <p:cNvPr id="8" name="Rectangle 2"/>
          <p:cNvSpPr>
            <a:spLocks noGrp="1" noChangeArrowheads="1"/>
          </p:cNvSpPr>
          <p:nvPr>
            <p:ph type="title"/>
          </p:nvPr>
        </p:nvSpPr>
        <p:spPr/>
        <p:txBody>
          <a:bodyPr/>
          <a:lstStyle/>
          <a:p>
            <a:pPr defTabSz="247650"/>
            <a:r>
              <a:rPr lang="en-US" sz="4000" dirty="0"/>
              <a:t>First-Come, First-Served (FCFS) Scheduling</a:t>
            </a:r>
            <a:endParaRPr lang="en-US" sz="4000" dirty="0">
              <a:latin typeface="Minion Pro"/>
            </a:endParaRPr>
          </a:p>
        </p:txBody>
      </p:sp>
      <p:sp>
        <p:nvSpPr>
          <p:cNvPr id="3" name="Content Placeholder 2"/>
          <p:cNvSpPr>
            <a:spLocks noGrp="1"/>
          </p:cNvSpPr>
          <p:nvPr>
            <p:ph sz="half" idx="1"/>
          </p:nvPr>
        </p:nvSpPr>
        <p:spPr>
          <a:xfrm>
            <a:off x="647700" y="1828800"/>
            <a:ext cx="3810000" cy="4114800"/>
          </a:xfrm>
        </p:spPr>
        <p:txBody>
          <a:bodyPr/>
          <a:lstStyle/>
          <a:p>
            <a:r>
              <a:rPr lang="en-US" sz="2400" dirty="0"/>
              <a:t>Consider the following set of processes that arrive at time 0, in the order: </a:t>
            </a:r>
            <a:r>
              <a:rPr lang="en-US" sz="2400" i="1" dirty="0"/>
              <a:t>P</a:t>
            </a:r>
            <a:r>
              <a:rPr lang="en-US" sz="2400" i="1" baseline="-25000" dirty="0"/>
              <a:t>1</a:t>
            </a:r>
            <a:r>
              <a:rPr lang="en-US" sz="2400" i="1" dirty="0"/>
              <a:t>, P</a:t>
            </a:r>
            <a:r>
              <a:rPr lang="en-US" sz="2400" i="1" baseline="-25000" dirty="0"/>
              <a:t>2</a:t>
            </a:r>
            <a:r>
              <a:rPr lang="en-US" sz="2400" i="1" dirty="0"/>
              <a:t>, P</a:t>
            </a:r>
            <a:r>
              <a:rPr lang="en-US" sz="2400" i="1" baseline="-25000" dirty="0"/>
              <a:t>3  </a:t>
            </a:r>
            <a:r>
              <a:rPr lang="en-US" sz="2400" dirty="0"/>
              <a:t>with the length of the CPU burst given in milliseconds</a:t>
            </a:r>
          </a:p>
        </p:txBody>
      </p:sp>
      <p:sp>
        <p:nvSpPr>
          <p:cNvPr id="2" name="Content Placeholder 1"/>
          <p:cNvSpPr>
            <a:spLocks noGrp="1"/>
          </p:cNvSpPr>
          <p:nvPr>
            <p:ph sz="half" idx="2"/>
          </p:nvPr>
        </p:nvSpPr>
        <p:spPr>
          <a:xfrm>
            <a:off x="4343400" y="1427018"/>
            <a:ext cx="4419600" cy="4114800"/>
          </a:xfrm>
        </p:spPr>
        <p:txBody>
          <a:bodyPr/>
          <a:lstStyle/>
          <a:p>
            <a:pPr marL="457200" indent="-457200">
              <a:buFont typeface="+mj-lt"/>
              <a:buAutoNum type="alphaLcParenR"/>
            </a:pPr>
            <a:r>
              <a:rPr lang="en-US" sz="2400" dirty="0"/>
              <a:t>Draw the Gantt chart that illustrate the execution of these processes using FCFS scheduling algorithm</a:t>
            </a:r>
          </a:p>
          <a:p>
            <a:pPr marL="457200" indent="-457200">
              <a:buFont typeface="+mj-lt"/>
              <a:buAutoNum type="alphaLcParenR"/>
            </a:pPr>
            <a:r>
              <a:rPr lang="en-US" sz="2400" dirty="0"/>
              <a:t>What is the waiting time of each process?</a:t>
            </a:r>
          </a:p>
          <a:p>
            <a:pPr marL="457200" indent="-457200">
              <a:buFont typeface="+mj-lt"/>
              <a:buAutoNum type="alphaLcParenR"/>
            </a:pPr>
            <a:r>
              <a:rPr lang="en-US" sz="2400" dirty="0"/>
              <a:t>What is the average waiting time?</a:t>
            </a:r>
          </a:p>
          <a:p>
            <a:pPr marL="457200" indent="-457200">
              <a:buFont typeface="+mj-lt"/>
              <a:buAutoNum type="alphaLcParenR"/>
            </a:pPr>
            <a:r>
              <a:rPr lang="en-US" sz="2400" dirty="0"/>
              <a:t>What is the turnaround time of each process?</a:t>
            </a:r>
          </a:p>
          <a:p>
            <a:pPr marL="457200" indent="-457200">
              <a:buFont typeface="+mj-lt"/>
              <a:buAutoNum type="alphaLcParenR"/>
            </a:pPr>
            <a:r>
              <a:rPr lang="en-US" sz="2400" dirty="0"/>
              <a:t>What is the average turnaround time?</a:t>
            </a:r>
          </a:p>
          <a:p>
            <a:pPr marL="457200" indent="-457200">
              <a:buFont typeface="+mj-lt"/>
              <a:buAutoNum type="alphaLcParenR"/>
            </a:pPr>
            <a:endParaRPr lang="en-US" sz="2400" dirty="0"/>
          </a:p>
        </p:txBody>
      </p:sp>
      <p:sp>
        <p:nvSpPr>
          <p:cNvPr id="4" name="Slide Number Placeholder 3"/>
          <p:cNvSpPr>
            <a:spLocks noGrp="1"/>
          </p:cNvSpPr>
          <p:nvPr>
            <p:ph type="sldNum" sz="quarter" idx="12"/>
          </p:nvPr>
        </p:nvSpPr>
        <p:spPr/>
        <p:txBody>
          <a:bodyPr/>
          <a:lstStyle/>
          <a:p>
            <a:fld id="{FE80E939-5DC5-4387-A5FF-AA41DA8237C6}" type="slidenum">
              <a:rPr lang="en-US" altLang="en-US" smtClean="0"/>
              <a:pPr/>
              <a:t>13</a:t>
            </a:fld>
            <a:endParaRPr lang="en-US" altLang="en-US"/>
          </a:p>
        </p:txBody>
      </p:sp>
    </p:spTree>
    <p:extLst>
      <p:ext uri="{BB962C8B-B14F-4D97-AF65-F5344CB8AC3E}">
        <p14:creationId xmlns:p14="http://schemas.microsoft.com/office/powerpoint/2010/main" val="722838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a:xfrm>
            <a:off x="2961732" y="2724149"/>
            <a:ext cx="3219784" cy="155465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buNone/>
            </a:pPr>
            <a:r>
              <a:rPr lang="en-US" sz="1800" u="sng" dirty="0"/>
              <a:t>Process</a:t>
            </a:r>
            <a:r>
              <a:rPr lang="en-US" sz="1800" dirty="0"/>
              <a:t>	    </a:t>
            </a:r>
            <a:r>
              <a:rPr lang="en-US" sz="1800" u="sng" dirty="0"/>
              <a:t>Burst Time	</a:t>
            </a:r>
          </a:p>
          <a:p>
            <a:pPr>
              <a:lnSpc>
                <a:spcPct val="90000"/>
              </a:lnSpc>
              <a:buNone/>
            </a:pPr>
            <a:r>
              <a:rPr lang="en-US" sz="1800" dirty="0"/>
              <a:t>		</a:t>
            </a:r>
            <a:r>
              <a:rPr lang="en-US" sz="1800" i="1" dirty="0"/>
              <a:t>P</a:t>
            </a:r>
            <a:r>
              <a:rPr lang="en-US" sz="1800" i="1" baseline="-25000" dirty="0"/>
              <a:t>1</a:t>
            </a:r>
            <a:r>
              <a:rPr lang="en-US" sz="1800" dirty="0"/>
              <a:t>			24</a:t>
            </a:r>
          </a:p>
          <a:p>
            <a:pPr>
              <a:lnSpc>
                <a:spcPct val="90000"/>
              </a:lnSpc>
              <a:buNone/>
            </a:pPr>
            <a:r>
              <a:rPr lang="en-US" sz="1800" dirty="0"/>
              <a:t>		</a:t>
            </a:r>
            <a:r>
              <a:rPr lang="en-US" sz="1800" i="1" dirty="0"/>
              <a:t>P</a:t>
            </a:r>
            <a:r>
              <a:rPr lang="en-US" sz="1800" i="1" baseline="-25000" dirty="0"/>
              <a:t>2</a:t>
            </a:r>
            <a:r>
              <a:rPr lang="en-US" sz="1800" dirty="0"/>
              <a:t> 			  3</a:t>
            </a:r>
          </a:p>
          <a:p>
            <a:pPr>
              <a:lnSpc>
                <a:spcPct val="90000"/>
              </a:lnSpc>
              <a:buNone/>
            </a:pPr>
            <a:r>
              <a:rPr lang="en-US" sz="1800" dirty="0"/>
              <a:t>		</a:t>
            </a:r>
            <a:r>
              <a:rPr lang="en-US" sz="1800" i="1" dirty="0"/>
              <a:t>P</a:t>
            </a:r>
            <a:r>
              <a:rPr lang="en-US" sz="1800" i="1" baseline="-25000" dirty="0"/>
              <a:t>3	 		   </a:t>
            </a:r>
            <a:r>
              <a:rPr lang="en-US" sz="1800" dirty="0"/>
              <a:t>3</a:t>
            </a:r>
            <a:r>
              <a:rPr lang="en-US" sz="1800" i="1" baseline="-25000" dirty="0"/>
              <a:t> </a:t>
            </a:r>
            <a:br>
              <a:rPr lang="en-US" sz="1800" dirty="0"/>
            </a:br>
            <a:endParaRPr lang="en-US" sz="1800" dirty="0"/>
          </a:p>
        </p:txBody>
      </p:sp>
      <p:sp>
        <p:nvSpPr>
          <p:cNvPr id="8" name="Rectangle 2"/>
          <p:cNvSpPr>
            <a:spLocks noGrp="1" noChangeArrowheads="1"/>
          </p:cNvSpPr>
          <p:nvPr>
            <p:ph type="title"/>
          </p:nvPr>
        </p:nvSpPr>
        <p:spPr/>
        <p:txBody>
          <a:bodyPr/>
          <a:lstStyle/>
          <a:p>
            <a:pPr defTabSz="247650"/>
            <a:r>
              <a:rPr lang="en-US" sz="4000" dirty="0"/>
              <a:t>First-Come, First-Served (FCFS) Scheduling</a:t>
            </a:r>
            <a:endParaRPr lang="en-US" sz="4000" dirty="0">
              <a:latin typeface="Minion Pro"/>
            </a:endParaRPr>
          </a:p>
        </p:txBody>
      </p:sp>
      <p:sp>
        <p:nvSpPr>
          <p:cNvPr id="2" name="Content Placeholder 1"/>
          <p:cNvSpPr>
            <a:spLocks noGrp="1"/>
          </p:cNvSpPr>
          <p:nvPr>
            <p:ph idx="1"/>
          </p:nvPr>
        </p:nvSpPr>
        <p:spPr>
          <a:xfrm>
            <a:off x="630382" y="1524000"/>
            <a:ext cx="7772400" cy="4572000"/>
          </a:xfrm>
        </p:spPr>
        <p:txBody>
          <a:bodyPr/>
          <a:lstStyle/>
          <a:p>
            <a:pPr algn="just"/>
            <a:r>
              <a:rPr lang="en-US" sz="2400" dirty="0"/>
              <a:t>Gantt chart: It is a bar chart that illustrates a particular schedule, including the start and finish times of each of the participating processes</a:t>
            </a:r>
          </a:p>
        </p:txBody>
      </p:sp>
      <p:sp>
        <p:nvSpPr>
          <p:cNvPr id="9" name="Rectangle 5"/>
          <p:cNvSpPr>
            <a:spLocks noChangeArrowheads="1"/>
          </p:cNvSpPr>
          <p:nvPr/>
        </p:nvSpPr>
        <p:spPr bwMode="auto">
          <a:xfrm>
            <a:off x="2317421" y="4572000"/>
            <a:ext cx="5038725" cy="6477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10" name="Text Box 18"/>
          <p:cNvSpPr txBox="1">
            <a:spLocks noChangeArrowheads="1"/>
          </p:cNvSpPr>
          <p:nvPr/>
        </p:nvSpPr>
        <p:spPr bwMode="auto">
          <a:xfrm>
            <a:off x="2139326" y="5522268"/>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0</a:t>
            </a:r>
          </a:p>
        </p:txBody>
      </p:sp>
      <p:sp>
        <p:nvSpPr>
          <p:cNvPr id="11" name="Line 9"/>
          <p:cNvSpPr>
            <a:spLocks noChangeShapeType="1"/>
          </p:cNvSpPr>
          <p:nvPr/>
        </p:nvSpPr>
        <p:spPr bwMode="auto">
          <a:xfrm>
            <a:off x="2317420" y="5181600"/>
            <a:ext cx="0" cy="228600"/>
          </a:xfrm>
          <a:prstGeom prst="line">
            <a:avLst/>
          </a:prstGeom>
          <a:noFill/>
          <a:ln w="9525">
            <a:solidFill>
              <a:schemeClr val="tx1"/>
            </a:solidFill>
            <a:round/>
            <a:headEnd/>
            <a:tailEnd/>
          </a:ln>
        </p:spPr>
        <p:txBody>
          <a:bodyPr wrap="none" anchor="ctr"/>
          <a:lstStyle/>
          <a:p>
            <a:endParaRPr lang="en-US"/>
          </a:p>
        </p:txBody>
      </p:sp>
      <p:sp>
        <p:nvSpPr>
          <p:cNvPr id="12" name="Text Box 6"/>
          <p:cNvSpPr txBox="1">
            <a:spLocks noChangeArrowheads="1"/>
          </p:cNvSpPr>
          <p:nvPr/>
        </p:nvSpPr>
        <p:spPr bwMode="auto">
          <a:xfrm>
            <a:off x="2733132" y="4767412"/>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13" name="Text Box 15"/>
          <p:cNvSpPr txBox="1">
            <a:spLocks noChangeArrowheads="1"/>
          </p:cNvSpPr>
          <p:nvPr/>
        </p:nvSpPr>
        <p:spPr bwMode="auto">
          <a:xfrm>
            <a:off x="4968545" y="5522268"/>
            <a:ext cx="946150"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24</a:t>
            </a:r>
          </a:p>
        </p:txBody>
      </p:sp>
      <p:sp>
        <p:nvSpPr>
          <p:cNvPr id="14" name="Line 11"/>
          <p:cNvSpPr>
            <a:spLocks noChangeShapeType="1"/>
          </p:cNvSpPr>
          <p:nvPr/>
        </p:nvSpPr>
        <p:spPr bwMode="auto">
          <a:xfrm>
            <a:off x="5441620" y="4572000"/>
            <a:ext cx="0" cy="609600"/>
          </a:xfrm>
          <a:prstGeom prst="line">
            <a:avLst/>
          </a:prstGeom>
          <a:noFill/>
          <a:ln w="9525">
            <a:solidFill>
              <a:schemeClr val="tx1"/>
            </a:solidFill>
            <a:round/>
            <a:headEnd/>
            <a:tailEnd/>
          </a:ln>
        </p:spPr>
        <p:txBody>
          <a:bodyPr wrap="none" anchor="ctr"/>
          <a:lstStyle/>
          <a:p>
            <a:endParaRPr lang="en-US"/>
          </a:p>
        </p:txBody>
      </p:sp>
      <p:sp>
        <p:nvSpPr>
          <p:cNvPr id="15" name="Text Box 7"/>
          <p:cNvSpPr txBox="1">
            <a:spLocks noChangeArrowheads="1"/>
          </p:cNvSpPr>
          <p:nvPr/>
        </p:nvSpPr>
        <p:spPr bwMode="auto">
          <a:xfrm>
            <a:off x="5857332" y="4767412"/>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16" name="Line 12"/>
          <p:cNvSpPr>
            <a:spLocks noChangeShapeType="1"/>
          </p:cNvSpPr>
          <p:nvPr/>
        </p:nvSpPr>
        <p:spPr bwMode="auto">
          <a:xfrm>
            <a:off x="6441745" y="4610100"/>
            <a:ext cx="0" cy="609600"/>
          </a:xfrm>
          <a:prstGeom prst="line">
            <a:avLst/>
          </a:prstGeom>
          <a:noFill/>
          <a:ln w="9525">
            <a:solidFill>
              <a:schemeClr val="tx1"/>
            </a:solidFill>
            <a:round/>
            <a:headEnd/>
            <a:tailEnd/>
          </a:ln>
        </p:spPr>
        <p:txBody>
          <a:bodyPr wrap="none" anchor="ctr"/>
          <a:lstStyle/>
          <a:p>
            <a:endParaRPr lang="en-US"/>
          </a:p>
        </p:txBody>
      </p:sp>
      <p:sp>
        <p:nvSpPr>
          <p:cNvPr id="17" name="Line 14"/>
          <p:cNvSpPr>
            <a:spLocks noChangeShapeType="1"/>
          </p:cNvSpPr>
          <p:nvPr/>
        </p:nvSpPr>
        <p:spPr bwMode="auto">
          <a:xfrm>
            <a:off x="6441745" y="5233986"/>
            <a:ext cx="0" cy="228600"/>
          </a:xfrm>
          <a:prstGeom prst="line">
            <a:avLst/>
          </a:prstGeom>
          <a:noFill/>
          <a:ln w="9525">
            <a:solidFill>
              <a:schemeClr val="tx1"/>
            </a:solidFill>
            <a:round/>
            <a:headEnd/>
            <a:tailEnd/>
          </a:ln>
        </p:spPr>
        <p:txBody>
          <a:bodyPr wrap="none" anchor="ctr"/>
          <a:lstStyle/>
          <a:p>
            <a:endParaRPr lang="en-US"/>
          </a:p>
        </p:txBody>
      </p:sp>
      <p:sp>
        <p:nvSpPr>
          <p:cNvPr id="18" name="Line 14"/>
          <p:cNvSpPr>
            <a:spLocks noChangeShapeType="1"/>
          </p:cNvSpPr>
          <p:nvPr/>
        </p:nvSpPr>
        <p:spPr bwMode="auto">
          <a:xfrm>
            <a:off x="5441620" y="5219700"/>
            <a:ext cx="0" cy="228600"/>
          </a:xfrm>
          <a:prstGeom prst="line">
            <a:avLst/>
          </a:prstGeom>
          <a:noFill/>
          <a:ln w="9525">
            <a:solidFill>
              <a:schemeClr val="tx1"/>
            </a:solidFill>
            <a:round/>
            <a:headEnd/>
            <a:tailEnd/>
          </a:ln>
        </p:spPr>
        <p:txBody>
          <a:bodyPr wrap="none" anchor="ctr"/>
          <a:lstStyle/>
          <a:p>
            <a:endParaRPr lang="en-US"/>
          </a:p>
        </p:txBody>
      </p:sp>
      <p:sp>
        <p:nvSpPr>
          <p:cNvPr id="19" name="Text Box 16"/>
          <p:cNvSpPr txBox="1">
            <a:spLocks noChangeArrowheads="1"/>
          </p:cNvSpPr>
          <p:nvPr/>
        </p:nvSpPr>
        <p:spPr bwMode="auto">
          <a:xfrm>
            <a:off x="6181516" y="5562364"/>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27</a:t>
            </a:r>
          </a:p>
        </p:txBody>
      </p:sp>
      <p:sp>
        <p:nvSpPr>
          <p:cNvPr id="20" name="Text Box 8"/>
          <p:cNvSpPr txBox="1">
            <a:spLocks noChangeArrowheads="1"/>
          </p:cNvSpPr>
          <p:nvPr/>
        </p:nvSpPr>
        <p:spPr bwMode="auto">
          <a:xfrm>
            <a:off x="6838407" y="4767412"/>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21" name="Text Box 17"/>
          <p:cNvSpPr txBox="1">
            <a:spLocks noChangeArrowheads="1"/>
          </p:cNvSpPr>
          <p:nvPr/>
        </p:nvSpPr>
        <p:spPr bwMode="auto">
          <a:xfrm>
            <a:off x="7092290" y="5400825"/>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30</a:t>
            </a:r>
          </a:p>
        </p:txBody>
      </p:sp>
      <p:sp>
        <p:nvSpPr>
          <p:cNvPr id="23" name="Line 14"/>
          <p:cNvSpPr>
            <a:spLocks noChangeShapeType="1"/>
          </p:cNvSpPr>
          <p:nvPr/>
        </p:nvSpPr>
        <p:spPr bwMode="auto">
          <a:xfrm>
            <a:off x="7356145" y="5181600"/>
            <a:ext cx="0" cy="228600"/>
          </a:xfrm>
          <a:prstGeom prst="line">
            <a:avLst/>
          </a:prstGeom>
          <a:noFill/>
          <a:ln w="9525">
            <a:solidFill>
              <a:schemeClr val="tx1"/>
            </a:solidFill>
            <a:round/>
            <a:headEnd/>
            <a:tailEnd/>
          </a:ln>
        </p:spPr>
        <p:txBody>
          <a:bodyPr wrap="none" anchor="ctr"/>
          <a:lstStyle/>
          <a:p>
            <a:endParaRPr 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14</a:t>
            </a:fld>
            <a:endParaRPr lang="en-US" altLang="en-US"/>
          </a:p>
        </p:txBody>
      </p:sp>
    </p:spTree>
    <p:extLst>
      <p:ext uri="{BB962C8B-B14F-4D97-AF65-F5344CB8AC3E}">
        <p14:creationId xmlns:p14="http://schemas.microsoft.com/office/powerpoint/2010/main" val="151864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p:bldP spid="14" grpId="0" animBg="1"/>
      <p:bldP spid="15" grpId="0"/>
      <p:bldP spid="16" grpId="0" animBg="1"/>
      <p:bldP spid="17" grpId="0" animBg="1"/>
      <p:bldP spid="18" grpId="0" animBg="1"/>
      <p:bldP spid="19" grpId="0"/>
      <p:bldP spid="20" grpId="0"/>
      <p:bldP spid="21" grpId="0"/>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p:cNvSpPr>
            <a:spLocks noGrp="1"/>
          </p:cNvSpPr>
          <p:nvPr>
            <p:ph type="title"/>
          </p:nvPr>
        </p:nvSpPr>
        <p:spPr>
          <a:xfrm>
            <a:off x="103400" y="230890"/>
            <a:ext cx="9144000" cy="857250"/>
          </a:xfrm>
        </p:spPr>
        <p:txBody>
          <a:bodyPr>
            <a:normAutofit/>
          </a:bodyPr>
          <a:lstStyle/>
          <a:p>
            <a:pPr defTabSz="247650"/>
            <a:r>
              <a:rPr lang="en-US" sz="3600" dirty="0"/>
              <a:t>First-Come, First-Served (FCFS) Scheduling</a:t>
            </a:r>
            <a:endParaRPr lang="en-US" sz="3600" dirty="0">
              <a:latin typeface="Minion Pro"/>
            </a:endParaRPr>
          </a:p>
        </p:txBody>
      </p:sp>
      <p:grpSp>
        <p:nvGrpSpPr>
          <p:cNvPr id="5" name="Group 4"/>
          <p:cNvGrpSpPr>
            <a:grpSpLocks/>
          </p:cNvGrpSpPr>
          <p:nvPr/>
        </p:nvGrpSpPr>
        <p:grpSpPr bwMode="auto">
          <a:xfrm>
            <a:off x="1600200" y="1747404"/>
            <a:ext cx="4906914" cy="1176338"/>
            <a:chOff x="824" y="2688"/>
            <a:chExt cx="3587" cy="741"/>
          </a:xfrm>
        </p:grpSpPr>
        <p:sp>
          <p:nvSpPr>
            <p:cNvPr id="7" name="Rectangle 5"/>
            <p:cNvSpPr>
              <a:spLocks noChangeArrowheads="1"/>
            </p:cNvSpPr>
            <p:nvPr/>
          </p:nvSpPr>
          <p:spPr bwMode="auto">
            <a:xfrm>
              <a:off x="960" y="2688"/>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8" name="Text Box 6"/>
            <p:cNvSpPr txBox="1">
              <a:spLocks noChangeArrowheads="1"/>
            </p:cNvSpPr>
            <p:nvPr/>
          </p:nvSpPr>
          <p:spPr bwMode="auto">
            <a:xfrm>
              <a:off x="1724" y="2706"/>
              <a:ext cx="368" cy="29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9" name="Text Box 7"/>
            <p:cNvSpPr txBox="1">
              <a:spLocks noChangeArrowheads="1"/>
            </p:cNvSpPr>
            <p:nvPr/>
          </p:nvSpPr>
          <p:spPr bwMode="auto">
            <a:xfrm>
              <a:off x="3212" y="2706"/>
              <a:ext cx="368"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10" name="Text Box 8"/>
            <p:cNvSpPr txBox="1">
              <a:spLocks noChangeArrowheads="1"/>
            </p:cNvSpPr>
            <p:nvPr/>
          </p:nvSpPr>
          <p:spPr bwMode="auto">
            <a:xfrm>
              <a:off x="3788" y="2706"/>
              <a:ext cx="368"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11" name="Line 9"/>
            <p:cNvSpPr>
              <a:spLocks noChangeShapeType="1"/>
            </p:cNvSpPr>
            <p:nvPr/>
          </p:nvSpPr>
          <p:spPr bwMode="auto">
            <a:xfrm>
              <a:off x="960" y="3072"/>
              <a:ext cx="0" cy="144"/>
            </a:xfrm>
            <a:prstGeom prst="line">
              <a:avLst/>
            </a:prstGeom>
            <a:noFill/>
            <a:ln w="9525">
              <a:solidFill>
                <a:schemeClr val="tx1"/>
              </a:solidFill>
              <a:round/>
              <a:headEnd/>
              <a:tailEnd/>
            </a:ln>
          </p:spPr>
          <p:txBody>
            <a:bodyPr wrap="none" anchor="ctr"/>
            <a:lstStyle/>
            <a:p>
              <a:endParaRPr lang="en-US"/>
            </a:p>
          </p:txBody>
        </p:sp>
        <p:sp>
          <p:nvSpPr>
            <p:cNvPr id="12" name="Line 10"/>
            <p:cNvSpPr>
              <a:spLocks noChangeShapeType="1"/>
            </p:cNvSpPr>
            <p:nvPr/>
          </p:nvSpPr>
          <p:spPr bwMode="auto">
            <a:xfrm>
              <a:off x="4272" y="3072"/>
              <a:ext cx="0" cy="144"/>
            </a:xfrm>
            <a:prstGeom prst="line">
              <a:avLst/>
            </a:prstGeom>
            <a:noFill/>
            <a:ln w="9525">
              <a:solidFill>
                <a:schemeClr val="tx1"/>
              </a:solidFill>
              <a:round/>
              <a:headEnd/>
              <a:tailEnd/>
            </a:ln>
          </p:spPr>
          <p:txBody>
            <a:bodyPr wrap="none" anchor="ctr"/>
            <a:lstStyle/>
            <a:p>
              <a:endParaRPr lang="en-US"/>
            </a:p>
          </p:txBody>
        </p:sp>
        <p:sp>
          <p:nvSpPr>
            <p:cNvPr id="13" name="Line 11"/>
            <p:cNvSpPr>
              <a:spLocks noChangeShapeType="1"/>
            </p:cNvSpPr>
            <p:nvPr/>
          </p:nvSpPr>
          <p:spPr bwMode="auto">
            <a:xfrm>
              <a:off x="3072" y="2688"/>
              <a:ext cx="0" cy="384"/>
            </a:xfrm>
            <a:prstGeom prst="line">
              <a:avLst/>
            </a:prstGeom>
            <a:noFill/>
            <a:ln w="9525">
              <a:solidFill>
                <a:schemeClr val="tx1"/>
              </a:solidFill>
              <a:round/>
              <a:headEnd/>
              <a:tailEnd/>
            </a:ln>
          </p:spPr>
          <p:txBody>
            <a:bodyPr wrap="none" anchor="ctr"/>
            <a:lstStyle/>
            <a:p>
              <a:endParaRPr lang="en-US"/>
            </a:p>
          </p:txBody>
        </p:sp>
        <p:sp>
          <p:nvSpPr>
            <p:cNvPr id="14" name="Line 12"/>
            <p:cNvSpPr>
              <a:spLocks noChangeShapeType="1"/>
            </p:cNvSpPr>
            <p:nvPr/>
          </p:nvSpPr>
          <p:spPr bwMode="auto">
            <a:xfrm>
              <a:off x="3648" y="2688"/>
              <a:ext cx="0" cy="384"/>
            </a:xfrm>
            <a:prstGeom prst="line">
              <a:avLst/>
            </a:prstGeom>
            <a:noFill/>
            <a:ln w="9525">
              <a:solidFill>
                <a:schemeClr val="tx1"/>
              </a:solidFill>
              <a:round/>
              <a:headEnd/>
              <a:tailEnd/>
            </a:ln>
          </p:spPr>
          <p:txBody>
            <a:bodyPr wrap="none" anchor="ctr"/>
            <a:lstStyle/>
            <a:p>
              <a:endParaRPr lang="en-US"/>
            </a:p>
          </p:txBody>
        </p:sp>
        <p:sp>
          <p:nvSpPr>
            <p:cNvPr id="15" name="Line 13"/>
            <p:cNvSpPr>
              <a:spLocks noChangeShapeType="1"/>
            </p:cNvSpPr>
            <p:nvPr/>
          </p:nvSpPr>
          <p:spPr bwMode="auto">
            <a:xfrm>
              <a:off x="3072" y="3072"/>
              <a:ext cx="0" cy="144"/>
            </a:xfrm>
            <a:prstGeom prst="line">
              <a:avLst/>
            </a:prstGeom>
            <a:noFill/>
            <a:ln w="9525">
              <a:solidFill>
                <a:schemeClr val="tx1"/>
              </a:solidFill>
              <a:round/>
              <a:headEnd/>
              <a:tailEnd/>
            </a:ln>
          </p:spPr>
          <p:txBody>
            <a:bodyPr wrap="none" anchor="ctr"/>
            <a:lstStyle/>
            <a:p>
              <a:endParaRPr lang="en-US"/>
            </a:p>
          </p:txBody>
        </p:sp>
        <p:sp>
          <p:nvSpPr>
            <p:cNvPr id="16" name="Line 14"/>
            <p:cNvSpPr>
              <a:spLocks noChangeShapeType="1"/>
            </p:cNvSpPr>
            <p:nvPr/>
          </p:nvSpPr>
          <p:spPr bwMode="auto">
            <a:xfrm>
              <a:off x="3648" y="3072"/>
              <a:ext cx="0" cy="144"/>
            </a:xfrm>
            <a:prstGeom prst="line">
              <a:avLst/>
            </a:prstGeom>
            <a:noFill/>
            <a:ln w="9525">
              <a:solidFill>
                <a:schemeClr val="tx1"/>
              </a:solidFill>
              <a:round/>
              <a:headEnd/>
              <a:tailEnd/>
            </a:ln>
          </p:spPr>
          <p:txBody>
            <a:bodyPr wrap="none" anchor="ctr"/>
            <a:lstStyle/>
            <a:p>
              <a:endParaRPr lang="en-US"/>
            </a:p>
          </p:txBody>
        </p:sp>
        <p:sp>
          <p:nvSpPr>
            <p:cNvPr id="17" name="Text Box 15"/>
            <p:cNvSpPr txBox="1">
              <a:spLocks noChangeArrowheads="1"/>
            </p:cNvSpPr>
            <p:nvPr/>
          </p:nvSpPr>
          <p:spPr bwMode="auto">
            <a:xfrm>
              <a:off x="2873" y="3138"/>
              <a:ext cx="386"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24</a:t>
              </a:r>
            </a:p>
          </p:txBody>
        </p:sp>
        <p:sp>
          <p:nvSpPr>
            <p:cNvPr id="18" name="Text Box 16"/>
            <p:cNvSpPr txBox="1">
              <a:spLocks noChangeArrowheads="1"/>
            </p:cNvSpPr>
            <p:nvPr/>
          </p:nvSpPr>
          <p:spPr bwMode="auto">
            <a:xfrm>
              <a:off x="3449" y="3138"/>
              <a:ext cx="386"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27</a:t>
              </a:r>
            </a:p>
          </p:txBody>
        </p:sp>
        <p:sp>
          <p:nvSpPr>
            <p:cNvPr id="19" name="Text Box 17"/>
            <p:cNvSpPr txBox="1">
              <a:spLocks noChangeArrowheads="1"/>
            </p:cNvSpPr>
            <p:nvPr/>
          </p:nvSpPr>
          <p:spPr bwMode="auto">
            <a:xfrm>
              <a:off x="4025" y="3138"/>
              <a:ext cx="386"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30</a:t>
              </a:r>
            </a:p>
          </p:txBody>
        </p:sp>
        <p:sp>
          <p:nvSpPr>
            <p:cNvPr id="20" name="Text Box 18"/>
            <p:cNvSpPr txBox="1">
              <a:spLocks noChangeArrowheads="1"/>
            </p:cNvSpPr>
            <p:nvPr/>
          </p:nvSpPr>
          <p:spPr bwMode="auto">
            <a:xfrm>
              <a:off x="824" y="3138"/>
              <a:ext cx="260" cy="29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grpSp>
      <p:sp>
        <p:nvSpPr>
          <p:cNvPr id="22" name="Rectangle 21"/>
          <p:cNvSpPr/>
          <p:nvPr/>
        </p:nvSpPr>
        <p:spPr>
          <a:xfrm>
            <a:off x="865400" y="3210790"/>
            <a:ext cx="7620000" cy="3416320"/>
          </a:xfrm>
          <a:prstGeom prst="rect">
            <a:avLst/>
          </a:prstGeom>
        </p:spPr>
        <p:txBody>
          <a:bodyPr wrap="square">
            <a:spAutoFit/>
          </a:bodyPr>
          <a:lstStyle/>
          <a:p>
            <a:pPr eaLnBrk="1" hangingPunct="1">
              <a:lnSpc>
                <a:spcPct val="90000"/>
              </a:lnSpc>
              <a:buFont typeface="Arial" pitchFamily="34" charset="0"/>
              <a:buChar char="•"/>
            </a:pPr>
            <a:r>
              <a:rPr lang="en-US" dirty="0"/>
              <a:t> Waiting time for </a:t>
            </a:r>
            <a:r>
              <a:rPr lang="en-US" i="1" dirty="0"/>
              <a:t>P</a:t>
            </a:r>
            <a:r>
              <a:rPr lang="en-US" i="1" baseline="-25000" dirty="0"/>
              <a:t>1</a:t>
            </a:r>
            <a:r>
              <a:rPr lang="en-US" dirty="0"/>
              <a:t>  = 0; </a:t>
            </a:r>
            <a:r>
              <a:rPr lang="en-US" i="1" dirty="0"/>
              <a:t>P</a:t>
            </a:r>
            <a:r>
              <a:rPr lang="en-US" i="1" baseline="-25000" dirty="0"/>
              <a:t>2</a:t>
            </a:r>
            <a:r>
              <a:rPr lang="en-US" dirty="0"/>
              <a:t>  = 24; </a:t>
            </a:r>
            <a:r>
              <a:rPr lang="en-US" i="1" dirty="0"/>
              <a:t>P</a:t>
            </a:r>
            <a:r>
              <a:rPr lang="en-US" i="1" baseline="-25000" dirty="0"/>
              <a:t>3 </a:t>
            </a:r>
            <a:r>
              <a:rPr lang="en-US" dirty="0"/>
              <a:t>= 27</a:t>
            </a:r>
          </a:p>
          <a:p>
            <a:pPr eaLnBrk="1" hangingPunct="1">
              <a:lnSpc>
                <a:spcPct val="90000"/>
              </a:lnSpc>
            </a:pPr>
            <a:endParaRPr lang="en-US" dirty="0"/>
          </a:p>
          <a:p>
            <a:pPr eaLnBrk="1" hangingPunct="1">
              <a:lnSpc>
                <a:spcPct val="90000"/>
              </a:lnSpc>
              <a:buFont typeface="Arial" pitchFamily="34" charset="0"/>
              <a:buChar char="•"/>
            </a:pPr>
            <a:r>
              <a:rPr lang="en-US" dirty="0"/>
              <a:t>  Average waiting time:  (0 + 24 + 27)/3 = 17</a:t>
            </a:r>
          </a:p>
          <a:p>
            <a:pPr eaLnBrk="1" hangingPunct="1">
              <a:lnSpc>
                <a:spcPct val="90000"/>
              </a:lnSpc>
            </a:pPr>
            <a:endParaRPr lang="en-US" dirty="0"/>
          </a:p>
          <a:p>
            <a:pPr eaLnBrk="1" hangingPunct="1">
              <a:lnSpc>
                <a:spcPct val="90000"/>
              </a:lnSpc>
              <a:buFont typeface="Arial" pitchFamily="34" charset="0"/>
              <a:buChar char="•"/>
            </a:pPr>
            <a:r>
              <a:rPr lang="en-US" dirty="0"/>
              <a:t> Turn around time for </a:t>
            </a:r>
            <a:r>
              <a:rPr lang="en-US" i="1" dirty="0"/>
              <a:t>P</a:t>
            </a:r>
            <a:r>
              <a:rPr lang="en-US" i="1" baseline="-25000" dirty="0"/>
              <a:t>1</a:t>
            </a:r>
            <a:r>
              <a:rPr lang="en-US" dirty="0"/>
              <a:t>  = 24; </a:t>
            </a:r>
            <a:r>
              <a:rPr lang="en-US" i="1" dirty="0"/>
              <a:t>P</a:t>
            </a:r>
            <a:r>
              <a:rPr lang="en-US" i="1" baseline="-25000" dirty="0"/>
              <a:t>2</a:t>
            </a:r>
            <a:r>
              <a:rPr lang="en-US" dirty="0"/>
              <a:t>  = 27; </a:t>
            </a:r>
            <a:r>
              <a:rPr lang="en-US" i="1" dirty="0"/>
              <a:t>P</a:t>
            </a:r>
            <a:r>
              <a:rPr lang="en-US" i="1" baseline="-25000" dirty="0"/>
              <a:t>3 </a:t>
            </a:r>
            <a:r>
              <a:rPr lang="en-US" dirty="0"/>
              <a:t>= 30</a:t>
            </a:r>
          </a:p>
          <a:p>
            <a:pPr eaLnBrk="1" hangingPunct="1">
              <a:lnSpc>
                <a:spcPct val="90000"/>
              </a:lnSpc>
              <a:buFont typeface="Arial" pitchFamily="34" charset="0"/>
              <a:buChar char="•"/>
            </a:pPr>
            <a:endParaRPr lang="en-US" dirty="0"/>
          </a:p>
          <a:p>
            <a:pPr eaLnBrk="1" hangingPunct="1">
              <a:lnSpc>
                <a:spcPct val="90000"/>
              </a:lnSpc>
              <a:buFont typeface="Arial" pitchFamily="34" charset="0"/>
              <a:buChar char="•"/>
            </a:pPr>
            <a:r>
              <a:rPr lang="en-US" dirty="0"/>
              <a:t> Average turn around time: (24+27+30)/3 = 27</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15</a:t>
            </a:fld>
            <a:endParaRPr lang="en-US" altLang="en-US"/>
          </a:p>
        </p:txBody>
      </p:sp>
    </p:spTree>
    <p:extLst>
      <p:ext uri="{BB962C8B-B14F-4D97-AF65-F5344CB8AC3E}">
        <p14:creationId xmlns:p14="http://schemas.microsoft.com/office/powerpoint/2010/main" val="722844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4224" y="609600"/>
            <a:ext cx="8938635" cy="857250"/>
          </a:xfrm>
        </p:spPr>
        <p:txBody>
          <a:bodyPr>
            <a:noAutofit/>
          </a:bodyPr>
          <a:lstStyle/>
          <a:p>
            <a:pPr defTabSz="247650"/>
            <a:r>
              <a:rPr lang="en-US" sz="4000" dirty="0"/>
              <a:t>First-Come, First-Served (FCFS) Scheduling</a:t>
            </a:r>
            <a:endParaRPr lang="en-US" sz="4000" dirty="0">
              <a:latin typeface="Minion Pro"/>
            </a:endParaRPr>
          </a:p>
        </p:txBody>
      </p:sp>
      <p:sp>
        <p:nvSpPr>
          <p:cNvPr id="4" name="Rectangle 3"/>
          <p:cNvSpPr/>
          <p:nvPr/>
        </p:nvSpPr>
        <p:spPr>
          <a:xfrm>
            <a:off x="632439" y="1701033"/>
            <a:ext cx="7543800" cy="4154984"/>
          </a:xfrm>
          <a:prstGeom prst="rect">
            <a:avLst/>
          </a:prstGeom>
        </p:spPr>
        <p:txBody>
          <a:bodyPr wrap="square">
            <a:spAutoFit/>
          </a:bodyPr>
          <a:lstStyle/>
          <a:p>
            <a:pPr eaLnBrk="1" hangingPunct="1">
              <a:lnSpc>
                <a:spcPct val="80000"/>
              </a:lnSpc>
              <a:buFont typeface="Wingdings" pitchFamily="2" charset="2"/>
              <a:buNone/>
            </a:pPr>
            <a:r>
              <a:rPr lang="en-US" dirty="0"/>
              <a:t>Suppose that the processes arrive in the order</a:t>
            </a:r>
          </a:p>
          <a:p>
            <a:pPr eaLnBrk="1" hangingPunct="1">
              <a:lnSpc>
                <a:spcPct val="80000"/>
              </a:lnSpc>
              <a:buFont typeface="Wingdings" pitchFamily="2" charset="2"/>
              <a:buNone/>
            </a:pPr>
            <a:r>
              <a:rPr lang="en-US" dirty="0"/>
              <a:t>		 </a:t>
            </a:r>
            <a:r>
              <a:rPr lang="en-US" i="1" dirty="0"/>
              <a:t>P</a:t>
            </a:r>
            <a:r>
              <a:rPr lang="en-US" i="1" baseline="-25000" dirty="0"/>
              <a:t>2</a:t>
            </a:r>
            <a:r>
              <a:rPr lang="en-US" dirty="0"/>
              <a:t> , </a:t>
            </a:r>
            <a:r>
              <a:rPr lang="en-US" i="1" dirty="0"/>
              <a:t>P</a:t>
            </a:r>
            <a:r>
              <a:rPr lang="en-US" i="1" baseline="-25000" dirty="0"/>
              <a:t>3</a:t>
            </a:r>
            <a:r>
              <a:rPr lang="en-US" dirty="0"/>
              <a:t> , </a:t>
            </a:r>
            <a:r>
              <a:rPr lang="en-US" i="1" dirty="0"/>
              <a:t>P</a:t>
            </a:r>
            <a:r>
              <a:rPr lang="en-US" i="1" baseline="-25000" dirty="0"/>
              <a:t>1</a:t>
            </a:r>
            <a:r>
              <a:rPr lang="en-US" dirty="0"/>
              <a:t> </a:t>
            </a:r>
          </a:p>
          <a:p>
            <a:pPr eaLnBrk="1" hangingPunct="1">
              <a:lnSpc>
                <a:spcPct val="80000"/>
              </a:lnSpc>
              <a:buFont typeface="Wingdings" pitchFamily="2" charset="2"/>
              <a:buNone/>
            </a:pPr>
            <a:endParaRPr lang="en-US" dirty="0"/>
          </a:p>
          <a:p>
            <a:pPr marL="457200" indent="-457200">
              <a:buFont typeface="+mj-lt"/>
              <a:buAutoNum type="alphaLcParenR"/>
            </a:pPr>
            <a:r>
              <a:rPr lang="en-US" dirty="0"/>
              <a:t>Draw the Gantt chart that illustrate the execution of these processes using FCFS scheduling algorithm</a:t>
            </a:r>
          </a:p>
          <a:p>
            <a:pPr marL="457200" indent="-457200">
              <a:buFont typeface="+mj-lt"/>
              <a:buAutoNum type="alphaLcParenR"/>
            </a:pPr>
            <a:r>
              <a:rPr lang="en-US" dirty="0"/>
              <a:t>What is the waiting time of each process?</a:t>
            </a:r>
          </a:p>
          <a:p>
            <a:pPr marL="457200" indent="-457200">
              <a:buFont typeface="+mj-lt"/>
              <a:buAutoNum type="alphaLcParenR"/>
            </a:pPr>
            <a:r>
              <a:rPr lang="en-US" dirty="0"/>
              <a:t>What is the average waiting time?</a:t>
            </a:r>
          </a:p>
          <a:p>
            <a:pPr marL="457200" indent="-457200">
              <a:buFont typeface="+mj-lt"/>
              <a:buAutoNum type="alphaLcParenR"/>
            </a:pPr>
            <a:r>
              <a:rPr lang="en-US" dirty="0"/>
              <a:t>What is the turnaround time of each process?</a:t>
            </a:r>
          </a:p>
          <a:p>
            <a:pPr marL="457200" indent="-457200">
              <a:buFont typeface="+mj-lt"/>
              <a:buAutoNum type="alphaLcParenR"/>
            </a:pPr>
            <a:r>
              <a:rPr lang="en-US" dirty="0"/>
              <a:t>What is the average turnaround time?</a:t>
            </a:r>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endParaRPr lang="en-US" dirty="0"/>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16</a:t>
            </a:fld>
            <a:endParaRPr lang="en-US" altLang="en-US"/>
          </a:p>
        </p:txBody>
      </p:sp>
    </p:spTree>
    <p:extLst>
      <p:ext uri="{BB962C8B-B14F-4D97-AF65-F5344CB8AC3E}">
        <p14:creationId xmlns:p14="http://schemas.microsoft.com/office/powerpoint/2010/main" val="113047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14224" y="609600"/>
            <a:ext cx="8938635" cy="857250"/>
          </a:xfrm>
        </p:spPr>
        <p:txBody>
          <a:bodyPr>
            <a:noAutofit/>
          </a:bodyPr>
          <a:lstStyle/>
          <a:p>
            <a:pPr defTabSz="247650"/>
            <a:r>
              <a:rPr lang="en-US" sz="4000" dirty="0"/>
              <a:t>First-Come, First-Served (FCFS) Scheduling</a:t>
            </a:r>
            <a:endParaRPr lang="en-US" sz="4000" dirty="0">
              <a:latin typeface="Minion Pro"/>
            </a:endParaRPr>
          </a:p>
        </p:txBody>
      </p:sp>
      <p:sp>
        <p:nvSpPr>
          <p:cNvPr id="4" name="Rectangle 3"/>
          <p:cNvSpPr/>
          <p:nvPr/>
        </p:nvSpPr>
        <p:spPr>
          <a:xfrm>
            <a:off x="632439" y="1701033"/>
            <a:ext cx="7543800" cy="4450449"/>
          </a:xfrm>
          <a:prstGeom prst="rect">
            <a:avLst/>
          </a:prstGeom>
        </p:spPr>
        <p:txBody>
          <a:bodyPr wrap="square">
            <a:spAutoFit/>
          </a:bodyPr>
          <a:lstStyle/>
          <a:p>
            <a:pPr eaLnBrk="1" hangingPunct="1">
              <a:lnSpc>
                <a:spcPct val="80000"/>
              </a:lnSpc>
            </a:pPr>
            <a:r>
              <a:rPr lang="en-US" dirty="0"/>
              <a:t>The Gantt chart is:</a:t>
            </a:r>
            <a:br>
              <a:rPr lang="en-US" dirty="0"/>
            </a:b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80000"/>
              </a:lnSpc>
            </a:pPr>
            <a:endParaRPr lang="en-US" dirty="0"/>
          </a:p>
          <a:p>
            <a:pPr eaLnBrk="1" hangingPunct="1">
              <a:lnSpc>
                <a:spcPct val="150000"/>
              </a:lnSpc>
            </a:pPr>
            <a:r>
              <a:rPr lang="en-US" sz="2800" dirty="0"/>
              <a:t>Waiting time for </a:t>
            </a:r>
            <a:r>
              <a:rPr lang="en-US" sz="2800" i="1" dirty="0"/>
              <a:t>P</a:t>
            </a:r>
            <a:r>
              <a:rPr lang="en-US" sz="2800" i="1" baseline="-25000" dirty="0"/>
              <a:t>1 </a:t>
            </a:r>
            <a:r>
              <a:rPr lang="en-US" sz="2800" i="1" dirty="0"/>
              <a:t>=</a:t>
            </a:r>
            <a:r>
              <a:rPr lang="en-US" sz="2800" dirty="0"/>
              <a:t> 6</a:t>
            </a:r>
            <a:r>
              <a:rPr lang="en-US" sz="2800" i="1" dirty="0"/>
              <a:t>;</a:t>
            </a:r>
            <a:r>
              <a:rPr lang="en-US" sz="2800" i="1" baseline="-25000" dirty="0"/>
              <a:t> </a:t>
            </a:r>
            <a:r>
              <a:rPr lang="en-US" sz="2800" i="1" dirty="0"/>
              <a:t>P</a:t>
            </a:r>
            <a:r>
              <a:rPr lang="en-US" sz="2800" i="1" baseline="-25000" dirty="0"/>
              <a:t>2</a:t>
            </a:r>
            <a:r>
              <a:rPr lang="en-US" sz="2800" dirty="0"/>
              <a:t> = 0</a:t>
            </a:r>
            <a:r>
              <a:rPr lang="en-US" sz="2800" i="1" baseline="-25000" dirty="0"/>
              <a:t>; </a:t>
            </a:r>
            <a:r>
              <a:rPr lang="en-US" sz="2800" i="1" dirty="0"/>
              <a:t>P</a:t>
            </a:r>
            <a:r>
              <a:rPr lang="en-US" sz="2800" i="1" baseline="-25000" dirty="0"/>
              <a:t>3 </a:t>
            </a:r>
            <a:r>
              <a:rPr lang="en-US" sz="2800" i="1" dirty="0"/>
              <a:t>= </a:t>
            </a:r>
            <a:r>
              <a:rPr lang="en-US" sz="2800" dirty="0"/>
              <a:t>3</a:t>
            </a:r>
            <a:endParaRPr lang="en-US" sz="2800" i="1" dirty="0"/>
          </a:p>
          <a:p>
            <a:pPr eaLnBrk="1" hangingPunct="1">
              <a:lnSpc>
                <a:spcPct val="150000"/>
              </a:lnSpc>
            </a:pPr>
            <a:r>
              <a:rPr lang="en-US" sz="2800" dirty="0"/>
              <a:t>Average waiting time:   (6 + 0 + 3)/3 = 3</a:t>
            </a:r>
          </a:p>
          <a:p>
            <a:pPr eaLnBrk="1" hangingPunct="1">
              <a:lnSpc>
                <a:spcPct val="150000"/>
              </a:lnSpc>
            </a:pPr>
            <a:r>
              <a:rPr lang="en-US" sz="2800" dirty="0"/>
              <a:t>Average turn around time: (3+6+30)/3 = 13</a:t>
            </a:r>
          </a:p>
          <a:p>
            <a:pPr eaLnBrk="1" hangingPunct="1">
              <a:lnSpc>
                <a:spcPct val="150000"/>
              </a:lnSpc>
            </a:pPr>
            <a:r>
              <a:rPr lang="en-US" sz="2800" dirty="0"/>
              <a:t>Much better than previous case.</a:t>
            </a:r>
            <a:endParaRPr lang="en-US" dirty="0"/>
          </a:p>
        </p:txBody>
      </p:sp>
      <p:grpSp>
        <p:nvGrpSpPr>
          <p:cNvPr id="6" name="Group 4"/>
          <p:cNvGrpSpPr>
            <a:grpSpLocks/>
          </p:cNvGrpSpPr>
          <p:nvPr/>
        </p:nvGrpSpPr>
        <p:grpSpPr bwMode="auto">
          <a:xfrm>
            <a:off x="2057400" y="2209800"/>
            <a:ext cx="4953105" cy="1389503"/>
            <a:chOff x="821" y="1650"/>
            <a:chExt cx="3596" cy="714"/>
          </a:xfrm>
        </p:grpSpPr>
        <p:sp>
          <p:nvSpPr>
            <p:cNvPr id="8" name="Rectangle 5"/>
            <p:cNvSpPr>
              <a:spLocks noChangeArrowheads="1"/>
            </p:cNvSpPr>
            <p:nvPr/>
          </p:nvSpPr>
          <p:spPr bwMode="auto">
            <a:xfrm flipH="1">
              <a:off x="948" y="1650"/>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9" name="Text Box 6"/>
            <p:cNvSpPr txBox="1">
              <a:spLocks noChangeArrowheads="1"/>
            </p:cNvSpPr>
            <p:nvPr/>
          </p:nvSpPr>
          <p:spPr bwMode="auto">
            <a:xfrm flipH="1">
              <a:off x="3129" y="1695"/>
              <a:ext cx="366"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10" name="Text Box 7"/>
            <p:cNvSpPr txBox="1">
              <a:spLocks noChangeArrowheads="1"/>
            </p:cNvSpPr>
            <p:nvPr/>
          </p:nvSpPr>
          <p:spPr bwMode="auto">
            <a:xfrm flipH="1">
              <a:off x="1641" y="1695"/>
              <a:ext cx="366"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P</a:t>
              </a:r>
              <a:r>
                <a:rPr lang="en-US" baseline="-25000">
                  <a:latin typeface="Helvetica" pitchFamily="34" charset="0"/>
                </a:rPr>
                <a:t>3</a:t>
              </a:r>
              <a:endParaRPr lang="en-US">
                <a:latin typeface="Helvetica" pitchFamily="34" charset="0"/>
              </a:endParaRPr>
            </a:p>
          </p:txBody>
        </p:sp>
        <p:sp>
          <p:nvSpPr>
            <p:cNvPr id="11" name="Text Box 8"/>
            <p:cNvSpPr txBox="1">
              <a:spLocks noChangeArrowheads="1"/>
            </p:cNvSpPr>
            <p:nvPr/>
          </p:nvSpPr>
          <p:spPr bwMode="auto">
            <a:xfrm flipH="1">
              <a:off x="1065" y="1695"/>
              <a:ext cx="366"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P</a:t>
              </a:r>
              <a:r>
                <a:rPr lang="en-US" baseline="-25000">
                  <a:latin typeface="Helvetica" pitchFamily="34" charset="0"/>
                </a:rPr>
                <a:t>2</a:t>
              </a:r>
              <a:endParaRPr lang="en-US">
                <a:latin typeface="Helvetica" pitchFamily="34" charset="0"/>
              </a:endParaRPr>
            </a:p>
          </p:txBody>
        </p:sp>
        <p:sp>
          <p:nvSpPr>
            <p:cNvPr id="12" name="Line 9"/>
            <p:cNvSpPr>
              <a:spLocks noChangeShapeType="1"/>
            </p:cNvSpPr>
            <p:nvPr/>
          </p:nvSpPr>
          <p:spPr bwMode="auto">
            <a:xfrm flipH="1">
              <a:off x="4260" y="2034"/>
              <a:ext cx="0" cy="144"/>
            </a:xfrm>
            <a:prstGeom prst="line">
              <a:avLst/>
            </a:prstGeom>
            <a:noFill/>
            <a:ln w="9525">
              <a:solidFill>
                <a:schemeClr val="tx1"/>
              </a:solidFill>
              <a:round/>
              <a:headEnd/>
              <a:tailEnd/>
            </a:ln>
          </p:spPr>
          <p:txBody>
            <a:bodyPr wrap="none" anchor="ctr"/>
            <a:lstStyle/>
            <a:p>
              <a:endParaRPr lang="en-US"/>
            </a:p>
          </p:txBody>
        </p:sp>
        <p:sp>
          <p:nvSpPr>
            <p:cNvPr id="13" name="Line 10"/>
            <p:cNvSpPr>
              <a:spLocks noChangeShapeType="1"/>
            </p:cNvSpPr>
            <p:nvPr/>
          </p:nvSpPr>
          <p:spPr bwMode="auto">
            <a:xfrm flipH="1">
              <a:off x="948" y="2034"/>
              <a:ext cx="0" cy="144"/>
            </a:xfrm>
            <a:prstGeom prst="line">
              <a:avLst/>
            </a:prstGeom>
            <a:noFill/>
            <a:ln w="9525">
              <a:solidFill>
                <a:schemeClr val="tx1"/>
              </a:solidFill>
              <a:round/>
              <a:headEnd/>
              <a:tailEnd/>
            </a:ln>
          </p:spPr>
          <p:txBody>
            <a:bodyPr wrap="none" anchor="ctr"/>
            <a:lstStyle/>
            <a:p>
              <a:endParaRPr lang="en-US"/>
            </a:p>
          </p:txBody>
        </p:sp>
        <p:sp>
          <p:nvSpPr>
            <p:cNvPr id="14" name="Line 11"/>
            <p:cNvSpPr>
              <a:spLocks noChangeShapeType="1"/>
            </p:cNvSpPr>
            <p:nvPr/>
          </p:nvSpPr>
          <p:spPr bwMode="auto">
            <a:xfrm flipH="1">
              <a:off x="2148" y="1650"/>
              <a:ext cx="0" cy="384"/>
            </a:xfrm>
            <a:prstGeom prst="line">
              <a:avLst/>
            </a:prstGeom>
            <a:noFill/>
            <a:ln w="9525">
              <a:solidFill>
                <a:schemeClr val="tx1"/>
              </a:solidFill>
              <a:round/>
              <a:headEnd/>
              <a:tailEnd/>
            </a:ln>
          </p:spPr>
          <p:txBody>
            <a:bodyPr wrap="none" anchor="ctr"/>
            <a:lstStyle/>
            <a:p>
              <a:endParaRPr lang="en-US"/>
            </a:p>
          </p:txBody>
        </p:sp>
        <p:sp>
          <p:nvSpPr>
            <p:cNvPr id="15" name="Line 12"/>
            <p:cNvSpPr>
              <a:spLocks noChangeShapeType="1"/>
            </p:cNvSpPr>
            <p:nvPr/>
          </p:nvSpPr>
          <p:spPr bwMode="auto">
            <a:xfrm flipH="1">
              <a:off x="1572" y="1650"/>
              <a:ext cx="0" cy="384"/>
            </a:xfrm>
            <a:prstGeom prst="line">
              <a:avLst/>
            </a:prstGeom>
            <a:noFill/>
            <a:ln w="9525">
              <a:solidFill>
                <a:schemeClr val="tx1"/>
              </a:solidFill>
              <a:round/>
              <a:headEnd/>
              <a:tailEnd/>
            </a:ln>
          </p:spPr>
          <p:txBody>
            <a:bodyPr wrap="none" anchor="ctr"/>
            <a:lstStyle/>
            <a:p>
              <a:endParaRPr lang="en-US"/>
            </a:p>
          </p:txBody>
        </p:sp>
        <p:sp>
          <p:nvSpPr>
            <p:cNvPr id="16" name="Line 13"/>
            <p:cNvSpPr>
              <a:spLocks noChangeShapeType="1"/>
            </p:cNvSpPr>
            <p:nvPr/>
          </p:nvSpPr>
          <p:spPr bwMode="auto">
            <a:xfrm flipH="1">
              <a:off x="2148" y="2034"/>
              <a:ext cx="0" cy="144"/>
            </a:xfrm>
            <a:prstGeom prst="line">
              <a:avLst/>
            </a:prstGeom>
            <a:noFill/>
            <a:ln w="9525">
              <a:solidFill>
                <a:schemeClr val="tx1"/>
              </a:solidFill>
              <a:round/>
              <a:headEnd/>
              <a:tailEnd/>
            </a:ln>
          </p:spPr>
          <p:txBody>
            <a:bodyPr wrap="none" anchor="ctr"/>
            <a:lstStyle/>
            <a:p>
              <a:endParaRPr lang="en-US"/>
            </a:p>
          </p:txBody>
        </p:sp>
        <p:sp>
          <p:nvSpPr>
            <p:cNvPr id="17" name="Line 14"/>
            <p:cNvSpPr>
              <a:spLocks noChangeShapeType="1"/>
            </p:cNvSpPr>
            <p:nvPr/>
          </p:nvSpPr>
          <p:spPr bwMode="auto">
            <a:xfrm flipH="1">
              <a:off x="1572" y="2034"/>
              <a:ext cx="0" cy="144"/>
            </a:xfrm>
            <a:prstGeom prst="line">
              <a:avLst/>
            </a:prstGeom>
            <a:noFill/>
            <a:ln w="9525">
              <a:solidFill>
                <a:schemeClr val="tx1"/>
              </a:solidFill>
              <a:round/>
              <a:headEnd/>
              <a:tailEnd/>
            </a:ln>
          </p:spPr>
          <p:txBody>
            <a:bodyPr wrap="none" anchor="ctr"/>
            <a:lstStyle/>
            <a:p>
              <a:endParaRPr lang="en-US"/>
            </a:p>
          </p:txBody>
        </p:sp>
        <p:sp>
          <p:nvSpPr>
            <p:cNvPr id="18" name="Text Box 15"/>
            <p:cNvSpPr txBox="1">
              <a:spLocks noChangeArrowheads="1"/>
            </p:cNvSpPr>
            <p:nvPr/>
          </p:nvSpPr>
          <p:spPr bwMode="auto">
            <a:xfrm flipH="1">
              <a:off x="2025" y="2127"/>
              <a:ext cx="259"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6</a:t>
              </a:r>
            </a:p>
          </p:txBody>
        </p:sp>
        <p:sp>
          <p:nvSpPr>
            <p:cNvPr id="19" name="Text Box 16"/>
            <p:cNvSpPr txBox="1">
              <a:spLocks noChangeArrowheads="1"/>
            </p:cNvSpPr>
            <p:nvPr/>
          </p:nvSpPr>
          <p:spPr bwMode="auto">
            <a:xfrm flipH="1">
              <a:off x="1449" y="2127"/>
              <a:ext cx="259"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3</a:t>
              </a:r>
            </a:p>
          </p:txBody>
        </p:sp>
        <p:sp>
          <p:nvSpPr>
            <p:cNvPr id="20" name="Text Box 17"/>
            <p:cNvSpPr txBox="1">
              <a:spLocks noChangeArrowheads="1"/>
            </p:cNvSpPr>
            <p:nvPr/>
          </p:nvSpPr>
          <p:spPr bwMode="auto">
            <a:xfrm flipH="1">
              <a:off x="4034" y="2127"/>
              <a:ext cx="383"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30</a:t>
              </a:r>
            </a:p>
          </p:txBody>
        </p:sp>
        <p:sp>
          <p:nvSpPr>
            <p:cNvPr id="21" name="Text Box 18"/>
            <p:cNvSpPr txBox="1">
              <a:spLocks noChangeArrowheads="1"/>
            </p:cNvSpPr>
            <p:nvPr/>
          </p:nvSpPr>
          <p:spPr bwMode="auto">
            <a:xfrm flipH="1">
              <a:off x="821" y="2127"/>
              <a:ext cx="259" cy="237"/>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grpSp>
      <p:sp>
        <p:nvSpPr>
          <p:cNvPr id="2" name="Slide Number Placeholder 1"/>
          <p:cNvSpPr>
            <a:spLocks noGrp="1"/>
          </p:cNvSpPr>
          <p:nvPr>
            <p:ph type="sldNum" sz="quarter" idx="12"/>
          </p:nvPr>
        </p:nvSpPr>
        <p:spPr/>
        <p:txBody>
          <a:bodyPr/>
          <a:lstStyle/>
          <a:p>
            <a:fld id="{775D0274-CAF4-47B1-B068-C7B390ADE8B6}" type="slidenum">
              <a:rPr lang="en-US" altLang="en-US" smtClean="0"/>
              <a:pPr/>
              <a:t>17</a:t>
            </a:fld>
            <a:endParaRPr lang="en-US" altLang="en-US"/>
          </a:p>
        </p:txBody>
      </p:sp>
    </p:spTree>
    <p:extLst>
      <p:ext uri="{BB962C8B-B14F-4D97-AF65-F5344CB8AC3E}">
        <p14:creationId xmlns:p14="http://schemas.microsoft.com/office/powerpoint/2010/main" val="3470730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04800"/>
            <a:ext cx="8191500" cy="1066800"/>
          </a:xfrm>
        </p:spPr>
        <p:txBody>
          <a:bodyPr>
            <a:noAutofit/>
          </a:bodyPr>
          <a:lstStyle/>
          <a:p>
            <a:r>
              <a:rPr lang="en-US" sz="4000" dirty="0"/>
              <a:t>First-Come, First-Served (FCFS) Scheduling</a:t>
            </a:r>
          </a:p>
        </p:txBody>
      </p:sp>
      <p:sp>
        <p:nvSpPr>
          <p:cNvPr id="3" name="Content Placeholder 2"/>
          <p:cNvSpPr>
            <a:spLocks noGrp="1"/>
          </p:cNvSpPr>
          <p:nvPr>
            <p:ph idx="1"/>
          </p:nvPr>
        </p:nvSpPr>
        <p:spPr>
          <a:xfrm>
            <a:off x="762000" y="1392382"/>
            <a:ext cx="7772400" cy="3394472"/>
          </a:xfrm>
        </p:spPr>
        <p:txBody>
          <a:bodyPr>
            <a:normAutofit/>
          </a:bodyPr>
          <a:lstStyle/>
          <a:p>
            <a:r>
              <a:rPr lang="en-US" sz="2400" dirty="0"/>
              <a:t>Convoy effect short process behind long process</a:t>
            </a:r>
          </a:p>
          <a:p>
            <a:pPr lvl="1"/>
            <a:r>
              <a:rPr lang="en-US" sz="2400" dirty="0"/>
              <a:t>Example: One CPU-bound (large) and a number of I/O bound processes lower CPU and device utilization</a:t>
            </a:r>
          </a:p>
          <a:p>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18</a:t>
            </a:fld>
            <a:endParaRPr lang="en-US" altLang="en-US"/>
          </a:p>
        </p:txBody>
      </p:sp>
    </p:spTree>
    <p:extLst>
      <p:ext uri="{BB962C8B-B14F-4D97-AF65-F5344CB8AC3E}">
        <p14:creationId xmlns:p14="http://schemas.microsoft.com/office/powerpoint/2010/main" val="78030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1600200"/>
            <a:ext cx="8229600" cy="3562350"/>
          </a:xfrm>
        </p:spPr>
        <p:txBody>
          <a:bodyPr>
            <a:noAutofit/>
          </a:bodyPr>
          <a:lstStyle/>
          <a:p>
            <a:pPr algn="just">
              <a:lnSpc>
                <a:spcPct val="80000"/>
              </a:lnSpc>
            </a:pPr>
            <a:r>
              <a:rPr lang="en-US" sz="2400" dirty="0"/>
              <a:t>Associate with each process the length of its next CPU burst.  </a:t>
            </a:r>
          </a:p>
          <a:p>
            <a:pPr algn="just">
              <a:lnSpc>
                <a:spcPct val="80000"/>
              </a:lnSpc>
            </a:pPr>
            <a:r>
              <a:rPr lang="en-US" sz="2400" dirty="0"/>
              <a:t>Use these lengths to schedule the process with the shortest time.</a:t>
            </a:r>
          </a:p>
          <a:p>
            <a:r>
              <a:rPr lang="en-US" sz="2400" dirty="0"/>
              <a:t>Two schemes</a:t>
            </a:r>
          </a:p>
          <a:p>
            <a:pPr lvl="1" algn="just"/>
            <a:r>
              <a:rPr lang="en-US" sz="2400" dirty="0" err="1"/>
              <a:t>Nonpreemptive</a:t>
            </a:r>
            <a:r>
              <a:rPr lang="en-US" sz="2400" dirty="0"/>
              <a:t> – once CPU is given to a process  it cannot be preempted until it completes its CPU burst.</a:t>
            </a:r>
          </a:p>
          <a:p>
            <a:pPr lvl="1" algn="just"/>
            <a:r>
              <a:rPr lang="en-US" sz="2400" dirty="0"/>
              <a:t>Preemptive – if a new process arrives with CPU burst length less than remaining time of current executing process, preempt. This scheme is known as the Shortest-Remaining-Time-First (SRTF)</a:t>
            </a:r>
          </a:p>
          <a:p>
            <a:pPr algn="just">
              <a:lnSpc>
                <a:spcPct val="80000"/>
              </a:lnSpc>
            </a:pPr>
            <a:endParaRPr lang="en-US" sz="2400" dirty="0"/>
          </a:p>
        </p:txBody>
      </p:sp>
      <p:sp>
        <p:nvSpPr>
          <p:cNvPr id="6" name="Title 1"/>
          <p:cNvSpPr>
            <a:spLocks noGrp="1"/>
          </p:cNvSpPr>
          <p:nvPr>
            <p:ph type="title"/>
          </p:nvPr>
        </p:nvSpPr>
        <p:spPr>
          <a:xfrm>
            <a:off x="609600" y="381000"/>
            <a:ext cx="8229600" cy="857250"/>
          </a:xfrm>
        </p:spPr>
        <p:txBody>
          <a:bodyPr>
            <a:normAutofit/>
          </a:bodyPr>
          <a:lstStyle/>
          <a:p>
            <a:r>
              <a:rPr lang="en-US" sz="4000" dirty="0"/>
              <a:t>Shortest-Job-First (SJF) Scheduling</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19</a:t>
            </a:fld>
            <a:endParaRPr lang="en-US" altLang="en-US"/>
          </a:p>
        </p:txBody>
      </p:sp>
    </p:spTree>
    <p:extLst>
      <p:ext uri="{BB962C8B-B14F-4D97-AF65-F5344CB8AC3E}">
        <p14:creationId xmlns:p14="http://schemas.microsoft.com/office/powerpoint/2010/main" val="423283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762000" y="1676400"/>
            <a:ext cx="7848600" cy="3394075"/>
          </a:xfrm>
        </p:spPr>
        <p:txBody>
          <a:bodyPr>
            <a:normAutofit/>
          </a:bodyPr>
          <a:lstStyle/>
          <a:p>
            <a:pPr algn="just"/>
            <a:r>
              <a:rPr lang="en-US" sz="2400" dirty="0"/>
              <a:t>Objective of multiprogramming is to have some program running always and hence maximize CPU utilization </a:t>
            </a:r>
          </a:p>
          <a:p>
            <a:pPr algn="just"/>
            <a:r>
              <a:rPr lang="en-US" sz="2400" dirty="0"/>
              <a:t>Process execution consists of a cycle of CPU execution and I/O wait</a:t>
            </a:r>
          </a:p>
          <a:p>
            <a:pPr lvl="1" algn="just"/>
            <a:r>
              <a:rPr lang="en-US" sz="2400" dirty="0"/>
              <a:t>CPU burst, I/O burst</a:t>
            </a:r>
          </a:p>
          <a:p>
            <a:pPr algn="just"/>
            <a:endParaRPr lang="en-US" sz="2000" dirty="0"/>
          </a:p>
        </p:txBody>
      </p:sp>
      <p:sp>
        <p:nvSpPr>
          <p:cNvPr id="6" name="Rectangle 2"/>
          <p:cNvSpPr>
            <a:spLocks noGrp="1" noChangeArrowheads="1"/>
          </p:cNvSpPr>
          <p:nvPr>
            <p:ph type="title"/>
          </p:nvPr>
        </p:nvSpPr>
        <p:spPr>
          <a:xfrm>
            <a:off x="533400" y="381000"/>
            <a:ext cx="8229600" cy="857250"/>
          </a:xfrm>
        </p:spPr>
        <p:txBody>
          <a:bodyPr/>
          <a:lstStyle/>
          <a:p>
            <a:pPr lvl="0"/>
            <a:r>
              <a:rPr lang="en-US" sz="4000" dirty="0"/>
              <a:t>Basic Concepts</a:t>
            </a:r>
            <a:endParaRPr lang="en-US" sz="4000" dirty="0">
              <a:latin typeface="Minion Pro"/>
            </a:endParaRP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2</a:t>
            </a:fld>
            <a:endParaRPr lang="en-US" altLang="en-US"/>
          </a:p>
        </p:txBody>
      </p:sp>
    </p:spTree>
    <p:extLst>
      <p:ext uri="{BB962C8B-B14F-4D97-AF65-F5344CB8AC3E}">
        <p14:creationId xmlns:p14="http://schemas.microsoft.com/office/powerpoint/2010/main" val="105568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Non-Preemptive SJF</a:t>
            </a:r>
          </a:p>
        </p:txBody>
      </p:sp>
      <p:sp>
        <p:nvSpPr>
          <p:cNvPr id="4" name="Rectangle 3"/>
          <p:cNvSpPr/>
          <p:nvPr/>
        </p:nvSpPr>
        <p:spPr>
          <a:xfrm>
            <a:off x="145473" y="3733800"/>
            <a:ext cx="4045528" cy="2372957"/>
          </a:xfrm>
          <a:prstGeom prst="rect">
            <a:avLst/>
          </a:prstGeom>
        </p:spPr>
        <p:txBody>
          <a:bodyPr wrap="square">
            <a:spAutoFit/>
          </a:bodyPr>
          <a:lstStyle/>
          <a:p>
            <a:pPr>
              <a:lnSpc>
                <a:spcPct val="90000"/>
              </a:lnSpc>
              <a:buNone/>
            </a:pPr>
            <a:endParaRPr lang="en-US" u="sng" dirty="0"/>
          </a:p>
          <a:p>
            <a:pPr>
              <a:lnSpc>
                <a:spcPct val="90000"/>
              </a:lnSpc>
              <a:buNone/>
            </a:pPr>
            <a:r>
              <a:rPr lang="en-US" sz="1800" u="sng" dirty="0"/>
              <a:t>Process	Arrival Time  </a:t>
            </a:r>
            <a:r>
              <a:rPr lang="en-US" sz="1800" dirty="0"/>
              <a:t>	</a:t>
            </a:r>
            <a:r>
              <a:rPr lang="en-US" sz="1800" u="sng" dirty="0"/>
              <a:t>Burst Time</a:t>
            </a:r>
            <a:endParaRPr lang="en-US" sz="1800" dirty="0"/>
          </a:p>
          <a:p>
            <a:pPr>
              <a:lnSpc>
                <a:spcPct val="90000"/>
              </a:lnSpc>
              <a:buNone/>
            </a:pPr>
            <a:r>
              <a:rPr lang="en-US" sz="1800" i="1" dirty="0"/>
              <a:t>P</a:t>
            </a:r>
            <a:r>
              <a:rPr lang="en-US" sz="1800" i="1" baseline="-25000" dirty="0"/>
              <a:t>1</a:t>
            </a:r>
            <a:r>
              <a:rPr lang="en-US" sz="1800" dirty="0"/>
              <a:t>	0.0		7</a:t>
            </a:r>
          </a:p>
          <a:p>
            <a:pPr>
              <a:lnSpc>
                <a:spcPct val="90000"/>
              </a:lnSpc>
              <a:buNone/>
            </a:pPr>
            <a:r>
              <a:rPr lang="en-US" sz="1800" i="1" dirty="0"/>
              <a:t>P</a:t>
            </a:r>
            <a:r>
              <a:rPr lang="en-US" sz="1800" i="1" baseline="-25000" dirty="0"/>
              <a:t>2	</a:t>
            </a:r>
            <a:r>
              <a:rPr lang="en-US" sz="1800" dirty="0"/>
              <a:t>2.0		4</a:t>
            </a:r>
          </a:p>
          <a:p>
            <a:pPr>
              <a:lnSpc>
                <a:spcPct val="90000"/>
              </a:lnSpc>
              <a:buNone/>
            </a:pPr>
            <a:r>
              <a:rPr lang="en-US" sz="1800" i="1" dirty="0"/>
              <a:t>P</a:t>
            </a:r>
            <a:r>
              <a:rPr lang="en-US" sz="1800" i="1" baseline="-25000" dirty="0"/>
              <a:t>3</a:t>
            </a:r>
            <a:r>
              <a:rPr lang="en-US" sz="1800" dirty="0"/>
              <a:t>	4.0		1</a:t>
            </a:r>
          </a:p>
          <a:p>
            <a:pPr>
              <a:lnSpc>
                <a:spcPct val="90000"/>
              </a:lnSpc>
              <a:buNone/>
            </a:pPr>
            <a:r>
              <a:rPr lang="en-US" sz="1800" i="1" dirty="0"/>
              <a:t>P</a:t>
            </a:r>
            <a:r>
              <a:rPr lang="en-US" sz="1800" i="1" baseline="-25000" dirty="0"/>
              <a:t>4</a:t>
            </a:r>
            <a:r>
              <a:rPr lang="en-US" sz="1800" dirty="0"/>
              <a:t>	5.0		4</a:t>
            </a:r>
          </a:p>
          <a:p>
            <a:pPr>
              <a:lnSpc>
                <a:spcPct val="90000"/>
              </a:lnSpc>
            </a:pPr>
            <a:endParaRPr lang="en-US" dirty="0"/>
          </a:p>
          <a:p>
            <a:endParaRPr lang="en-US" dirty="0"/>
          </a:p>
        </p:txBody>
      </p:sp>
      <p:sp>
        <p:nvSpPr>
          <p:cNvPr id="23" name="Content Placeholder 1"/>
          <p:cNvSpPr>
            <a:spLocks noGrp="1"/>
          </p:cNvSpPr>
          <p:nvPr>
            <p:ph sz="half" idx="4294967295"/>
          </p:nvPr>
        </p:nvSpPr>
        <p:spPr>
          <a:xfrm>
            <a:off x="4343400" y="1427018"/>
            <a:ext cx="4419600" cy="4114800"/>
          </a:xfrm>
          <a:prstGeom prst="rect">
            <a:avLst/>
          </a:prstGeom>
        </p:spPr>
        <p:txBody>
          <a:bodyPr/>
          <a:lstStyle/>
          <a:p>
            <a:pPr marL="457200" indent="-457200">
              <a:buFont typeface="+mj-lt"/>
              <a:buAutoNum type="alphaLcParenR"/>
            </a:pPr>
            <a:r>
              <a:rPr lang="en-US" sz="2400" dirty="0"/>
              <a:t>Draw the Gantt chart that illustrate the execution of these processes using non-preemptive SJF scheduling algorithm</a:t>
            </a:r>
          </a:p>
          <a:p>
            <a:pPr marL="457200" indent="-457200">
              <a:buFont typeface="+mj-lt"/>
              <a:buAutoNum type="alphaLcParenR"/>
            </a:pPr>
            <a:r>
              <a:rPr lang="en-US" sz="2400" dirty="0"/>
              <a:t>What is the waiting time of each process?</a:t>
            </a:r>
          </a:p>
          <a:p>
            <a:pPr marL="457200" indent="-457200">
              <a:buFont typeface="+mj-lt"/>
              <a:buAutoNum type="alphaLcParenR"/>
            </a:pPr>
            <a:r>
              <a:rPr lang="en-US" sz="2400" dirty="0"/>
              <a:t>What is the average waiting time?</a:t>
            </a:r>
          </a:p>
          <a:p>
            <a:pPr marL="457200" indent="-457200">
              <a:buFont typeface="+mj-lt"/>
              <a:buAutoNum type="alphaLcParenR"/>
            </a:pPr>
            <a:r>
              <a:rPr lang="en-US" sz="2400" dirty="0"/>
              <a:t>What is the turnaround time of each process?</a:t>
            </a:r>
          </a:p>
          <a:p>
            <a:pPr marL="457200" indent="-457200">
              <a:buFont typeface="+mj-lt"/>
              <a:buAutoNum type="alphaLcParenR"/>
            </a:pPr>
            <a:r>
              <a:rPr lang="en-US" sz="2400" dirty="0"/>
              <a:t>What is the average turnaround time?</a:t>
            </a:r>
          </a:p>
          <a:p>
            <a:pPr marL="457200" indent="-457200">
              <a:buFont typeface="+mj-lt"/>
              <a:buAutoNum type="alphaLcParenR"/>
            </a:pPr>
            <a:endParaRPr lang="en-US" sz="2400" dirty="0"/>
          </a:p>
        </p:txBody>
      </p:sp>
      <p:sp>
        <p:nvSpPr>
          <p:cNvPr id="3" name="TextBox 2"/>
          <p:cNvSpPr txBox="1"/>
          <p:nvPr/>
        </p:nvSpPr>
        <p:spPr>
          <a:xfrm>
            <a:off x="838200" y="1524000"/>
            <a:ext cx="3276600" cy="2677656"/>
          </a:xfrm>
          <a:prstGeom prst="rect">
            <a:avLst/>
          </a:prstGeom>
          <a:noFill/>
        </p:spPr>
        <p:txBody>
          <a:bodyPr wrap="square" rtlCol="0">
            <a:spAutoFit/>
          </a:bodyPr>
          <a:lstStyle/>
          <a:p>
            <a:r>
              <a:rPr lang="en-US" dirty="0"/>
              <a:t>Consider the following set of processes that arrive at time given, with the length of the CPU burst given in milliseconds</a:t>
            </a:r>
          </a:p>
          <a:p>
            <a:endParaRPr lang="en-US" dirty="0"/>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20</a:t>
            </a:fld>
            <a:endParaRPr lang="en-US" altLang="en-US"/>
          </a:p>
        </p:txBody>
      </p:sp>
    </p:spTree>
    <p:extLst>
      <p:ext uri="{BB962C8B-B14F-4D97-AF65-F5344CB8AC3E}">
        <p14:creationId xmlns:p14="http://schemas.microsoft.com/office/powerpoint/2010/main" val="1808035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Non-Preemptive SJF</a:t>
            </a:r>
          </a:p>
        </p:txBody>
      </p:sp>
      <p:sp>
        <p:nvSpPr>
          <p:cNvPr id="4" name="Rectangle 3"/>
          <p:cNvSpPr/>
          <p:nvPr/>
        </p:nvSpPr>
        <p:spPr>
          <a:xfrm>
            <a:off x="1143000" y="1752600"/>
            <a:ext cx="6400800" cy="2788456"/>
          </a:xfrm>
          <a:prstGeom prst="rect">
            <a:avLst/>
          </a:prstGeom>
        </p:spPr>
        <p:txBody>
          <a:bodyPr wrap="square">
            <a:spAutoFit/>
          </a:bodyPr>
          <a:lstStyle/>
          <a:p>
            <a:pPr>
              <a:lnSpc>
                <a:spcPct val="90000"/>
              </a:lnSpc>
              <a:buNone/>
            </a:pPr>
            <a:r>
              <a:rPr lang="en-US" u="sng" dirty="0"/>
              <a:t>Process	Arrival Time  </a:t>
            </a:r>
            <a:r>
              <a:rPr lang="en-US" dirty="0"/>
              <a:t>	</a:t>
            </a:r>
            <a:r>
              <a:rPr lang="en-US" u="sng" dirty="0"/>
              <a:t>Burst Time</a:t>
            </a:r>
            <a:endParaRPr lang="en-US" dirty="0"/>
          </a:p>
          <a:p>
            <a:pPr>
              <a:lnSpc>
                <a:spcPct val="90000"/>
              </a:lnSpc>
              <a:buNone/>
            </a:pPr>
            <a:r>
              <a:rPr lang="en-US" dirty="0"/>
              <a:t>	</a:t>
            </a:r>
            <a:r>
              <a:rPr lang="en-US" i="1" dirty="0"/>
              <a:t>P</a:t>
            </a:r>
            <a:r>
              <a:rPr lang="en-US" i="1" baseline="-25000" dirty="0"/>
              <a:t>1</a:t>
            </a:r>
            <a:r>
              <a:rPr lang="en-US" dirty="0"/>
              <a:t>	0.0		7</a:t>
            </a:r>
          </a:p>
          <a:p>
            <a:pPr>
              <a:lnSpc>
                <a:spcPct val="90000"/>
              </a:lnSpc>
              <a:buNone/>
            </a:pPr>
            <a:r>
              <a:rPr lang="en-US" dirty="0"/>
              <a:t>	</a:t>
            </a:r>
            <a:r>
              <a:rPr lang="en-US" i="1" dirty="0"/>
              <a:t>P</a:t>
            </a:r>
            <a:r>
              <a:rPr lang="en-US" i="1" baseline="-25000" dirty="0"/>
              <a:t>2	</a:t>
            </a:r>
            <a:r>
              <a:rPr lang="en-US" dirty="0"/>
              <a:t>2.0		4</a:t>
            </a:r>
          </a:p>
          <a:p>
            <a:pPr>
              <a:lnSpc>
                <a:spcPct val="90000"/>
              </a:lnSpc>
              <a:buNone/>
            </a:pPr>
            <a:r>
              <a:rPr lang="en-US" dirty="0"/>
              <a:t>	</a:t>
            </a:r>
            <a:r>
              <a:rPr lang="en-US" i="1" dirty="0"/>
              <a:t>P</a:t>
            </a:r>
            <a:r>
              <a:rPr lang="en-US" i="1" baseline="-25000" dirty="0"/>
              <a:t>3</a:t>
            </a:r>
            <a:r>
              <a:rPr lang="en-US" dirty="0"/>
              <a:t>	4.0		1</a:t>
            </a:r>
          </a:p>
          <a:p>
            <a:pPr>
              <a:lnSpc>
                <a:spcPct val="90000"/>
              </a:lnSpc>
              <a:buNone/>
            </a:pPr>
            <a:r>
              <a:rPr lang="en-US" dirty="0"/>
              <a:t>	</a:t>
            </a:r>
            <a:r>
              <a:rPr lang="en-US" i="1" dirty="0"/>
              <a:t>P</a:t>
            </a:r>
            <a:r>
              <a:rPr lang="en-US" i="1" baseline="-25000" dirty="0"/>
              <a:t>4</a:t>
            </a:r>
            <a:r>
              <a:rPr lang="en-US" dirty="0"/>
              <a:t>	5.0		4</a:t>
            </a:r>
          </a:p>
          <a:p>
            <a:pPr>
              <a:lnSpc>
                <a:spcPct val="90000"/>
              </a:lnSpc>
            </a:pPr>
            <a:endParaRPr lang="en-US" dirty="0"/>
          </a:p>
          <a:p>
            <a:pPr>
              <a:lnSpc>
                <a:spcPct val="90000"/>
              </a:lnSpc>
            </a:pPr>
            <a:r>
              <a:rPr lang="en-US" dirty="0"/>
              <a:t>Schedule (Gantt chart)</a:t>
            </a:r>
          </a:p>
          <a:p>
            <a:endParaRPr lang="en-US" dirty="0"/>
          </a:p>
        </p:txBody>
      </p:sp>
      <p:sp>
        <p:nvSpPr>
          <p:cNvPr id="5" name="Rectangle 5"/>
          <p:cNvSpPr>
            <a:spLocks noChangeArrowheads="1"/>
          </p:cNvSpPr>
          <p:nvPr/>
        </p:nvSpPr>
        <p:spPr bwMode="auto">
          <a:xfrm flipH="1">
            <a:off x="1945945" y="4418012"/>
            <a:ext cx="498475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Text Box 18"/>
          <p:cNvSpPr txBox="1">
            <a:spLocks noChangeArrowheads="1"/>
          </p:cNvSpPr>
          <p:nvPr/>
        </p:nvSpPr>
        <p:spPr bwMode="auto">
          <a:xfrm flipH="1">
            <a:off x="1796047" y="51325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7" name="Line 10"/>
          <p:cNvSpPr>
            <a:spLocks noChangeShapeType="1"/>
          </p:cNvSpPr>
          <p:nvPr/>
        </p:nvSpPr>
        <p:spPr bwMode="auto">
          <a:xfrm flipH="1">
            <a:off x="1945945" y="4913312"/>
            <a:ext cx="0" cy="228600"/>
          </a:xfrm>
          <a:prstGeom prst="line">
            <a:avLst/>
          </a:prstGeom>
          <a:noFill/>
          <a:ln w="9525">
            <a:solidFill>
              <a:schemeClr val="tx1"/>
            </a:solidFill>
            <a:round/>
            <a:headEnd/>
            <a:tailEnd/>
          </a:ln>
        </p:spPr>
        <p:txBody>
          <a:bodyPr wrap="none" anchor="ctr"/>
          <a:lstStyle/>
          <a:p>
            <a:endParaRPr lang="en-US"/>
          </a:p>
        </p:txBody>
      </p:sp>
      <p:sp>
        <p:nvSpPr>
          <p:cNvPr id="8" name="Line 12"/>
          <p:cNvSpPr>
            <a:spLocks noChangeShapeType="1"/>
          </p:cNvSpPr>
          <p:nvPr/>
        </p:nvSpPr>
        <p:spPr bwMode="auto">
          <a:xfrm flipH="1">
            <a:off x="4256966" y="4418012"/>
            <a:ext cx="0" cy="609600"/>
          </a:xfrm>
          <a:prstGeom prst="line">
            <a:avLst/>
          </a:prstGeom>
          <a:noFill/>
          <a:ln w="9525">
            <a:solidFill>
              <a:schemeClr val="tx1"/>
            </a:solidFill>
            <a:round/>
            <a:headEnd/>
            <a:tailEnd/>
          </a:ln>
        </p:spPr>
        <p:txBody>
          <a:bodyPr wrap="none" anchor="ctr"/>
          <a:lstStyle/>
          <a:p>
            <a:endParaRPr lang="en-US"/>
          </a:p>
        </p:txBody>
      </p:sp>
      <p:sp>
        <p:nvSpPr>
          <p:cNvPr id="9" name="Text Box 6"/>
          <p:cNvSpPr txBox="1">
            <a:spLocks noChangeArrowheads="1"/>
          </p:cNvSpPr>
          <p:nvPr/>
        </p:nvSpPr>
        <p:spPr bwMode="auto">
          <a:xfrm flipH="1">
            <a:off x="2615278" y="4446737"/>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10" name="Text Box 15"/>
          <p:cNvSpPr txBox="1">
            <a:spLocks noChangeArrowheads="1"/>
          </p:cNvSpPr>
          <p:nvPr/>
        </p:nvSpPr>
        <p:spPr bwMode="auto">
          <a:xfrm flipH="1">
            <a:off x="4082047" y="51325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7</a:t>
            </a:r>
          </a:p>
        </p:txBody>
      </p:sp>
      <p:sp>
        <p:nvSpPr>
          <p:cNvPr id="11" name="Line 13"/>
          <p:cNvSpPr>
            <a:spLocks noChangeShapeType="1"/>
          </p:cNvSpPr>
          <p:nvPr/>
        </p:nvSpPr>
        <p:spPr bwMode="auto">
          <a:xfrm flipH="1">
            <a:off x="4256966" y="5027612"/>
            <a:ext cx="0" cy="228600"/>
          </a:xfrm>
          <a:prstGeom prst="line">
            <a:avLst/>
          </a:prstGeom>
          <a:noFill/>
          <a:ln w="9525">
            <a:solidFill>
              <a:schemeClr val="tx1"/>
            </a:solidFill>
            <a:round/>
            <a:headEnd/>
            <a:tailEnd/>
          </a:ln>
        </p:spPr>
        <p:txBody>
          <a:bodyPr wrap="none" anchor="ctr"/>
          <a:lstStyle/>
          <a:p>
            <a:endParaRPr lang="en-US"/>
          </a:p>
        </p:txBody>
      </p:sp>
      <p:sp>
        <p:nvSpPr>
          <p:cNvPr id="12" name="Text Box 7"/>
          <p:cNvSpPr txBox="1">
            <a:spLocks noChangeArrowheads="1"/>
          </p:cNvSpPr>
          <p:nvPr/>
        </p:nvSpPr>
        <p:spPr bwMode="auto">
          <a:xfrm flipH="1">
            <a:off x="4215478" y="4446737"/>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13" name="Text Box 27"/>
          <p:cNvSpPr txBox="1">
            <a:spLocks noChangeArrowheads="1"/>
          </p:cNvSpPr>
          <p:nvPr/>
        </p:nvSpPr>
        <p:spPr bwMode="auto">
          <a:xfrm flipH="1">
            <a:off x="4539247" y="51325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8</a:t>
            </a:r>
          </a:p>
        </p:txBody>
      </p:sp>
      <p:sp>
        <p:nvSpPr>
          <p:cNvPr id="14" name="Line 26"/>
          <p:cNvSpPr>
            <a:spLocks noChangeShapeType="1"/>
          </p:cNvSpPr>
          <p:nvPr/>
        </p:nvSpPr>
        <p:spPr bwMode="auto">
          <a:xfrm flipH="1">
            <a:off x="4714166" y="5027612"/>
            <a:ext cx="0" cy="228600"/>
          </a:xfrm>
          <a:prstGeom prst="line">
            <a:avLst/>
          </a:prstGeom>
          <a:noFill/>
          <a:ln w="9525">
            <a:solidFill>
              <a:schemeClr val="tx1"/>
            </a:solidFill>
            <a:round/>
            <a:headEnd/>
            <a:tailEnd/>
          </a:ln>
        </p:spPr>
        <p:txBody>
          <a:bodyPr wrap="none" anchor="ctr"/>
          <a:lstStyle/>
          <a:p>
            <a:endParaRPr lang="en-US"/>
          </a:p>
        </p:txBody>
      </p:sp>
      <p:sp>
        <p:nvSpPr>
          <p:cNvPr id="15" name="Line 11"/>
          <p:cNvSpPr>
            <a:spLocks noChangeShapeType="1"/>
          </p:cNvSpPr>
          <p:nvPr/>
        </p:nvSpPr>
        <p:spPr bwMode="auto">
          <a:xfrm flipH="1">
            <a:off x="4714166" y="4418012"/>
            <a:ext cx="0" cy="609600"/>
          </a:xfrm>
          <a:prstGeom prst="line">
            <a:avLst/>
          </a:prstGeom>
          <a:noFill/>
          <a:ln w="9525">
            <a:solidFill>
              <a:schemeClr val="tx1"/>
            </a:solidFill>
            <a:round/>
            <a:headEnd/>
            <a:tailEnd/>
          </a:ln>
        </p:spPr>
        <p:txBody>
          <a:bodyPr wrap="none" anchor="ctr"/>
          <a:lstStyle/>
          <a:p>
            <a:endParaRPr lang="en-US"/>
          </a:p>
        </p:txBody>
      </p:sp>
      <p:sp>
        <p:nvSpPr>
          <p:cNvPr id="16" name="Text Box 8"/>
          <p:cNvSpPr txBox="1">
            <a:spLocks noChangeArrowheads="1"/>
          </p:cNvSpPr>
          <p:nvPr/>
        </p:nvSpPr>
        <p:spPr bwMode="auto">
          <a:xfrm flipH="1">
            <a:off x="5129878" y="4446737"/>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17" name="Line 20"/>
          <p:cNvSpPr>
            <a:spLocks noChangeShapeType="1"/>
          </p:cNvSpPr>
          <p:nvPr/>
        </p:nvSpPr>
        <p:spPr bwMode="auto">
          <a:xfrm flipH="1">
            <a:off x="5933366" y="4418012"/>
            <a:ext cx="0" cy="609600"/>
          </a:xfrm>
          <a:prstGeom prst="line">
            <a:avLst/>
          </a:prstGeom>
          <a:noFill/>
          <a:ln w="9525">
            <a:solidFill>
              <a:schemeClr val="tx1"/>
            </a:solidFill>
            <a:round/>
            <a:headEnd/>
            <a:tailEnd/>
          </a:ln>
        </p:spPr>
        <p:txBody>
          <a:bodyPr wrap="none" anchor="ctr"/>
          <a:lstStyle/>
          <a:p>
            <a:endParaRPr lang="en-US"/>
          </a:p>
        </p:txBody>
      </p:sp>
      <p:sp>
        <p:nvSpPr>
          <p:cNvPr id="18" name="Text Box 32"/>
          <p:cNvSpPr txBox="1">
            <a:spLocks noChangeArrowheads="1"/>
          </p:cNvSpPr>
          <p:nvPr/>
        </p:nvSpPr>
        <p:spPr bwMode="auto">
          <a:xfrm flipH="1">
            <a:off x="5659986" y="5132537"/>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12</a:t>
            </a:r>
          </a:p>
        </p:txBody>
      </p:sp>
      <p:sp>
        <p:nvSpPr>
          <p:cNvPr id="19" name="Line 31"/>
          <p:cNvSpPr>
            <a:spLocks noChangeShapeType="1"/>
          </p:cNvSpPr>
          <p:nvPr/>
        </p:nvSpPr>
        <p:spPr bwMode="auto">
          <a:xfrm flipH="1">
            <a:off x="5933366" y="5027612"/>
            <a:ext cx="0" cy="228600"/>
          </a:xfrm>
          <a:prstGeom prst="line">
            <a:avLst/>
          </a:prstGeom>
          <a:noFill/>
          <a:ln w="9525">
            <a:solidFill>
              <a:schemeClr val="tx1"/>
            </a:solidFill>
            <a:round/>
            <a:headEnd/>
            <a:tailEnd/>
          </a:ln>
        </p:spPr>
        <p:txBody>
          <a:bodyPr wrap="none" anchor="ctr"/>
          <a:lstStyle/>
          <a:p>
            <a:endParaRPr lang="en-US"/>
          </a:p>
        </p:txBody>
      </p:sp>
      <p:sp>
        <p:nvSpPr>
          <p:cNvPr id="20" name="Text Box 19"/>
          <p:cNvSpPr txBox="1">
            <a:spLocks noChangeArrowheads="1"/>
          </p:cNvSpPr>
          <p:nvPr/>
        </p:nvSpPr>
        <p:spPr bwMode="auto">
          <a:xfrm flipH="1">
            <a:off x="6206747" y="4442189"/>
            <a:ext cx="528307"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4</a:t>
            </a:r>
            <a:endParaRPr lang="en-US" dirty="0">
              <a:latin typeface="Helvetica" pitchFamily="34" charset="0"/>
            </a:endParaRPr>
          </a:p>
        </p:txBody>
      </p:sp>
      <p:sp>
        <p:nvSpPr>
          <p:cNvPr id="21" name="Text Box 17"/>
          <p:cNvSpPr txBox="1">
            <a:spLocks noChangeArrowheads="1"/>
          </p:cNvSpPr>
          <p:nvPr/>
        </p:nvSpPr>
        <p:spPr bwMode="auto">
          <a:xfrm flipH="1">
            <a:off x="6558890" y="5094437"/>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16</a:t>
            </a:r>
          </a:p>
        </p:txBody>
      </p:sp>
      <p:sp>
        <p:nvSpPr>
          <p:cNvPr id="22" name="Line 9"/>
          <p:cNvSpPr>
            <a:spLocks noChangeShapeType="1"/>
          </p:cNvSpPr>
          <p:nvPr/>
        </p:nvSpPr>
        <p:spPr bwMode="auto">
          <a:xfrm flipH="1">
            <a:off x="6930695" y="4913312"/>
            <a:ext cx="0" cy="228600"/>
          </a:xfrm>
          <a:prstGeom prst="line">
            <a:avLst/>
          </a:prstGeom>
          <a:noFill/>
          <a:ln w="9525">
            <a:solidFill>
              <a:schemeClr val="tx1"/>
            </a:solidFill>
            <a:round/>
            <a:headEnd/>
            <a:tailEnd/>
          </a:ln>
        </p:spPr>
        <p:txBody>
          <a:bodyPr wrap="none" anchor="ctr"/>
          <a:lstStyle/>
          <a:p>
            <a:endParaRPr lang="en-US"/>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21</a:t>
            </a:fld>
            <a:endParaRPr lang="en-US" altLang="en-US"/>
          </a:p>
        </p:txBody>
      </p:sp>
    </p:spTree>
    <p:extLst>
      <p:ext uri="{BB962C8B-B14F-4D97-AF65-F5344CB8AC3E}">
        <p14:creationId xmlns:p14="http://schemas.microsoft.com/office/powerpoint/2010/main" val="38243233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2057400"/>
            <a:ext cx="4876800" cy="3943350"/>
          </a:xfrm>
        </p:spPr>
        <p:txBody>
          <a:bodyPr/>
          <a:lstStyle/>
          <a:p>
            <a:endParaRPr lang="en-US" dirty="0"/>
          </a:p>
          <a:p>
            <a:endParaRPr lang="en-US" dirty="0"/>
          </a:p>
        </p:txBody>
      </p:sp>
      <p:sp>
        <p:nvSpPr>
          <p:cNvPr id="9" name="Title 7"/>
          <p:cNvSpPr>
            <a:spLocks noGrp="1"/>
          </p:cNvSpPr>
          <p:nvPr>
            <p:ph type="title"/>
          </p:nvPr>
        </p:nvSpPr>
        <p:spPr>
          <a:xfrm>
            <a:off x="484995" y="152400"/>
            <a:ext cx="8686800" cy="857250"/>
          </a:xfrm>
        </p:spPr>
        <p:txBody>
          <a:bodyPr>
            <a:normAutofit/>
          </a:bodyPr>
          <a:lstStyle/>
          <a:p>
            <a:r>
              <a:rPr lang="en-US" sz="4000" dirty="0"/>
              <a:t>Example: Non-Preemptive SJF</a:t>
            </a:r>
          </a:p>
        </p:txBody>
      </p:sp>
      <p:grpSp>
        <p:nvGrpSpPr>
          <p:cNvPr id="71" name="Group 4"/>
          <p:cNvGrpSpPr>
            <a:grpSpLocks/>
          </p:cNvGrpSpPr>
          <p:nvPr/>
        </p:nvGrpSpPr>
        <p:grpSpPr bwMode="auto">
          <a:xfrm>
            <a:off x="2057400" y="1294695"/>
            <a:ext cx="5091482" cy="1176338"/>
            <a:chOff x="837" y="2325"/>
            <a:chExt cx="3587" cy="741"/>
          </a:xfrm>
        </p:grpSpPr>
        <p:sp>
          <p:nvSpPr>
            <p:cNvPr id="72" name="Rectangle 5"/>
            <p:cNvSpPr>
              <a:spLocks noChangeArrowheads="1"/>
            </p:cNvSpPr>
            <p:nvPr/>
          </p:nvSpPr>
          <p:spPr bwMode="auto">
            <a:xfrm flipH="1">
              <a:off x="960" y="2325"/>
              <a:ext cx="3312" cy="384"/>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3" name="Text Box 6"/>
            <p:cNvSpPr txBox="1">
              <a:spLocks noChangeArrowheads="1"/>
            </p:cNvSpPr>
            <p:nvPr/>
          </p:nvSpPr>
          <p:spPr bwMode="auto">
            <a:xfrm flipH="1">
              <a:off x="1347" y="2343"/>
              <a:ext cx="355"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74" name="Text Box 7"/>
            <p:cNvSpPr txBox="1">
              <a:spLocks noChangeArrowheads="1"/>
            </p:cNvSpPr>
            <p:nvPr/>
          </p:nvSpPr>
          <p:spPr bwMode="auto">
            <a:xfrm flipH="1">
              <a:off x="2355" y="2343"/>
              <a:ext cx="355"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75" name="Text Box 8"/>
            <p:cNvSpPr txBox="1">
              <a:spLocks noChangeArrowheads="1"/>
            </p:cNvSpPr>
            <p:nvPr/>
          </p:nvSpPr>
          <p:spPr bwMode="auto">
            <a:xfrm flipH="1">
              <a:off x="2931" y="2343"/>
              <a:ext cx="355"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76" name="Line 9"/>
            <p:cNvSpPr>
              <a:spLocks noChangeShapeType="1"/>
            </p:cNvSpPr>
            <p:nvPr/>
          </p:nvSpPr>
          <p:spPr bwMode="auto">
            <a:xfrm flipH="1">
              <a:off x="4272" y="2709"/>
              <a:ext cx="0" cy="144"/>
            </a:xfrm>
            <a:prstGeom prst="line">
              <a:avLst/>
            </a:prstGeom>
            <a:noFill/>
            <a:ln w="9525">
              <a:solidFill>
                <a:schemeClr val="tx1"/>
              </a:solidFill>
              <a:round/>
              <a:headEnd/>
              <a:tailEnd/>
            </a:ln>
          </p:spPr>
          <p:txBody>
            <a:bodyPr wrap="none" anchor="ctr"/>
            <a:lstStyle/>
            <a:p>
              <a:endParaRPr lang="en-US"/>
            </a:p>
          </p:txBody>
        </p:sp>
        <p:sp>
          <p:nvSpPr>
            <p:cNvPr id="77" name="Line 10"/>
            <p:cNvSpPr>
              <a:spLocks noChangeShapeType="1"/>
            </p:cNvSpPr>
            <p:nvPr/>
          </p:nvSpPr>
          <p:spPr bwMode="auto">
            <a:xfrm flipH="1">
              <a:off x="960" y="2709"/>
              <a:ext cx="0" cy="144"/>
            </a:xfrm>
            <a:prstGeom prst="line">
              <a:avLst/>
            </a:prstGeom>
            <a:noFill/>
            <a:ln w="9525">
              <a:solidFill>
                <a:schemeClr val="tx1"/>
              </a:solidFill>
              <a:round/>
              <a:headEnd/>
              <a:tailEnd/>
            </a:ln>
          </p:spPr>
          <p:txBody>
            <a:bodyPr wrap="none" anchor="ctr"/>
            <a:lstStyle/>
            <a:p>
              <a:endParaRPr lang="en-US"/>
            </a:p>
          </p:txBody>
        </p:sp>
        <p:sp>
          <p:nvSpPr>
            <p:cNvPr id="78" name="Line 11"/>
            <p:cNvSpPr>
              <a:spLocks noChangeShapeType="1"/>
            </p:cNvSpPr>
            <p:nvPr/>
          </p:nvSpPr>
          <p:spPr bwMode="auto">
            <a:xfrm flipH="1">
              <a:off x="2688" y="2325"/>
              <a:ext cx="0" cy="384"/>
            </a:xfrm>
            <a:prstGeom prst="line">
              <a:avLst/>
            </a:prstGeom>
            <a:noFill/>
            <a:ln w="9525">
              <a:solidFill>
                <a:schemeClr val="tx1"/>
              </a:solidFill>
              <a:round/>
              <a:headEnd/>
              <a:tailEnd/>
            </a:ln>
          </p:spPr>
          <p:txBody>
            <a:bodyPr wrap="none" anchor="ctr"/>
            <a:lstStyle/>
            <a:p>
              <a:endParaRPr lang="en-US"/>
            </a:p>
          </p:txBody>
        </p:sp>
        <p:sp>
          <p:nvSpPr>
            <p:cNvPr id="79" name="Line 12"/>
            <p:cNvSpPr>
              <a:spLocks noChangeShapeType="1"/>
            </p:cNvSpPr>
            <p:nvPr/>
          </p:nvSpPr>
          <p:spPr bwMode="auto">
            <a:xfrm flipH="1">
              <a:off x="2400" y="2325"/>
              <a:ext cx="0" cy="384"/>
            </a:xfrm>
            <a:prstGeom prst="line">
              <a:avLst/>
            </a:prstGeom>
            <a:noFill/>
            <a:ln w="9525">
              <a:solidFill>
                <a:schemeClr val="tx1"/>
              </a:solidFill>
              <a:round/>
              <a:headEnd/>
              <a:tailEnd/>
            </a:ln>
          </p:spPr>
          <p:txBody>
            <a:bodyPr wrap="none" anchor="ctr"/>
            <a:lstStyle/>
            <a:p>
              <a:endParaRPr lang="en-US"/>
            </a:p>
          </p:txBody>
        </p:sp>
        <p:sp>
          <p:nvSpPr>
            <p:cNvPr id="80" name="Line 13"/>
            <p:cNvSpPr>
              <a:spLocks noChangeShapeType="1"/>
            </p:cNvSpPr>
            <p:nvPr/>
          </p:nvSpPr>
          <p:spPr bwMode="auto">
            <a:xfrm flipH="1">
              <a:off x="2400" y="2709"/>
              <a:ext cx="0" cy="144"/>
            </a:xfrm>
            <a:prstGeom prst="line">
              <a:avLst/>
            </a:prstGeom>
            <a:noFill/>
            <a:ln w="9525">
              <a:solidFill>
                <a:schemeClr val="tx1"/>
              </a:solidFill>
              <a:round/>
              <a:headEnd/>
              <a:tailEnd/>
            </a:ln>
          </p:spPr>
          <p:txBody>
            <a:bodyPr wrap="none" anchor="ctr"/>
            <a:lstStyle/>
            <a:p>
              <a:endParaRPr lang="en-US"/>
            </a:p>
          </p:txBody>
        </p:sp>
        <p:sp>
          <p:nvSpPr>
            <p:cNvPr id="81" name="Line 14"/>
            <p:cNvSpPr>
              <a:spLocks noChangeShapeType="1"/>
            </p:cNvSpPr>
            <p:nvPr/>
          </p:nvSpPr>
          <p:spPr bwMode="auto">
            <a:xfrm flipH="1">
              <a:off x="1392" y="2638"/>
              <a:ext cx="0" cy="144"/>
            </a:xfrm>
            <a:prstGeom prst="line">
              <a:avLst/>
            </a:prstGeom>
            <a:noFill/>
            <a:ln w="9525">
              <a:solidFill>
                <a:schemeClr val="tx1"/>
              </a:solidFill>
              <a:round/>
              <a:headEnd/>
              <a:tailEnd/>
            </a:ln>
          </p:spPr>
          <p:txBody>
            <a:bodyPr wrap="none" anchor="ctr"/>
            <a:lstStyle/>
            <a:p>
              <a:endParaRPr lang="en-US"/>
            </a:p>
          </p:txBody>
        </p:sp>
        <p:sp>
          <p:nvSpPr>
            <p:cNvPr id="82" name="Text Box 15"/>
            <p:cNvSpPr txBox="1">
              <a:spLocks noChangeArrowheads="1"/>
            </p:cNvSpPr>
            <p:nvPr/>
          </p:nvSpPr>
          <p:spPr bwMode="auto">
            <a:xfrm flipH="1">
              <a:off x="2277" y="2775"/>
              <a:ext cx="251"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7</a:t>
              </a:r>
            </a:p>
          </p:txBody>
        </p:sp>
        <p:sp>
          <p:nvSpPr>
            <p:cNvPr id="84" name="Text Box 17"/>
            <p:cNvSpPr txBox="1">
              <a:spLocks noChangeArrowheads="1"/>
            </p:cNvSpPr>
            <p:nvPr/>
          </p:nvSpPr>
          <p:spPr bwMode="auto">
            <a:xfrm flipH="1">
              <a:off x="4052" y="2775"/>
              <a:ext cx="372" cy="29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16</a:t>
              </a:r>
            </a:p>
          </p:txBody>
        </p:sp>
        <p:sp>
          <p:nvSpPr>
            <p:cNvPr id="85" name="Text Box 18"/>
            <p:cNvSpPr txBox="1">
              <a:spLocks noChangeArrowheads="1"/>
            </p:cNvSpPr>
            <p:nvPr/>
          </p:nvSpPr>
          <p:spPr bwMode="auto">
            <a:xfrm flipH="1">
              <a:off x="837" y="2775"/>
              <a:ext cx="251" cy="29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86" name="Text Box 19"/>
            <p:cNvSpPr txBox="1">
              <a:spLocks noChangeArrowheads="1"/>
            </p:cNvSpPr>
            <p:nvPr/>
          </p:nvSpPr>
          <p:spPr bwMode="auto">
            <a:xfrm flipH="1">
              <a:off x="3696" y="2340"/>
              <a:ext cx="404" cy="291"/>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4</a:t>
              </a:r>
              <a:endParaRPr lang="en-US" dirty="0">
                <a:latin typeface="Helvetica" pitchFamily="34" charset="0"/>
              </a:endParaRPr>
            </a:p>
          </p:txBody>
        </p:sp>
        <p:sp>
          <p:nvSpPr>
            <p:cNvPr id="87" name="Line 20"/>
            <p:cNvSpPr>
              <a:spLocks noChangeShapeType="1"/>
            </p:cNvSpPr>
            <p:nvPr/>
          </p:nvSpPr>
          <p:spPr bwMode="auto">
            <a:xfrm flipH="1">
              <a:off x="3456" y="2325"/>
              <a:ext cx="0" cy="384"/>
            </a:xfrm>
            <a:prstGeom prst="line">
              <a:avLst/>
            </a:prstGeom>
            <a:noFill/>
            <a:ln w="9525">
              <a:solidFill>
                <a:schemeClr val="tx1"/>
              </a:solidFill>
              <a:round/>
              <a:headEnd/>
              <a:tailEnd/>
            </a:ln>
          </p:spPr>
          <p:txBody>
            <a:bodyPr wrap="none" anchor="ctr"/>
            <a:lstStyle/>
            <a:p>
              <a:endParaRPr lang="en-US"/>
            </a:p>
          </p:txBody>
        </p:sp>
        <p:sp>
          <p:nvSpPr>
            <p:cNvPr id="88" name="Line 21"/>
            <p:cNvSpPr>
              <a:spLocks noChangeShapeType="1"/>
            </p:cNvSpPr>
            <p:nvPr/>
          </p:nvSpPr>
          <p:spPr bwMode="auto">
            <a:xfrm flipH="1">
              <a:off x="1152" y="2638"/>
              <a:ext cx="0" cy="144"/>
            </a:xfrm>
            <a:prstGeom prst="line">
              <a:avLst/>
            </a:prstGeom>
            <a:noFill/>
            <a:ln w="9525">
              <a:solidFill>
                <a:schemeClr val="tx1"/>
              </a:solidFill>
              <a:round/>
              <a:headEnd/>
              <a:tailEnd/>
            </a:ln>
          </p:spPr>
          <p:txBody>
            <a:bodyPr wrap="none" anchor="ctr"/>
            <a:lstStyle/>
            <a:p>
              <a:endParaRPr lang="en-US"/>
            </a:p>
          </p:txBody>
        </p:sp>
        <p:sp>
          <p:nvSpPr>
            <p:cNvPr id="89" name="Line 22"/>
            <p:cNvSpPr>
              <a:spLocks noChangeShapeType="1"/>
            </p:cNvSpPr>
            <p:nvPr/>
          </p:nvSpPr>
          <p:spPr bwMode="auto">
            <a:xfrm flipH="1">
              <a:off x="1632" y="2638"/>
              <a:ext cx="0" cy="144"/>
            </a:xfrm>
            <a:prstGeom prst="line">
              <a:avLst/>
            </a:prstGeom>
            <a:noFill/>
            <a:ln w="9525">
              <a:solidFill>
                <a:schemeClr val="tx1"/>
              </a:solidFill>
              <a:round/>
              <a:headEnd/>
              <a:tailEnd/>
            </a:ln>
          </p:spPr>
          <p:txBody>
            <a:bodyPr wrap="none" anchor="ctr"/>
            <a:lstStyle/>
            <a:p>
              <a:endParaRPr lang="en-US"/>
            </a:p>
          </p:txBody>
        </p:sp>
        <p:sp>
          <p:nvSpPr>
            <p:cNvPr id="90" name="Line 23"/>
            <p:cNvSpPr>
              <a:spLocks noChangeShapeType="1"/>
            </p:cNvSpPr>
            <p:nvPr/>
          </p:nvSpPr>
          <p:spPr bwMode="auto">
            <a:xfrm flipH="1">
              <a:off x="1872" y="2638"/>
              <a:ext cx="0" cy="144"/>
            </a:xfrm>
            <a:prstGeom prst="line">
              <a:avLst/>
            </a:prstGeom>
            <a:noFill/>
            <a:ln w="9525">
              <a:solidFill>
                <a:schemeClr val="tx1"/>
              </a:solidFill>
              <a:round/>
              <a:headEnd/>
              <a:tailEnd/>
            </a:ln>
          </p:spPr>
          <p:txBody>
            <a:bodyPr wrap="none" anchor="ctr"/>
            <a:lstStyle/>
            <a:p>
              <a:endParaRPr lang="en-US"/>
            </a:p>
          </p:txBody>
        </p:sp>
        <p:sp>
          <p:nvSpPr>
            <p:cNvPr id="91" name="Line 24"/>
            <p:cNvSpPr>
              <a:spLocks noChangeShapeType="1"/>
            </p:cNvSpPr>
            <p:nvPr/>
          </p:nvSpPr>
          <p:spPr bwMode="auto">
            <a:xfrm flipH="1">
              <a:off x="2064" y="2638"/>
              <a:ext cx="0" cy="144"/>
            </a:xfrm>
            <a:prstGeom prst="line">
              <a:avLst/>
            </a:prstGeom>
            <a:noFill/>
            <a:ln w="9525">
              <a:solidFill>
                <a:schemeClr val="tx1"/>
              </a:solidFill>
              <a:round/>
              <a:headEnd/>
              <a:tailEnd/>
            </a:ln>
          </p:spPr>
          <p:txBody>
            <a:bodyPr wrap="none" anchor="ctr"/>
            <a:lstStyle/>
            <a:p>
              <a:endParaRPr lang="en-US"/>
            </a:p>
          </p:txBody>
        </p:sp>
        <p:sp>
          <p:nvSpPr>
            <p:cNvPr id="92" name="Line 25"/>
            <p:cNvSpPr>
              <a:spLocks noChangeShapeType="1"/>
            </p:cNvSpPr>
            <p:nvPr/>
          </p:nvSpPr>
          <p:spPr bwMode="auto">
            <a:xfrm flipH="1">
              <a:off x="2256" y="2638"/>
              <a:ext cx="0" cy="144"/>
            </a:xfrm>
            <a:prstGeom prst="line">
              <a:avLst/>
            </a:prstGeom>
            <a:noFill/>
            <a:ln w="9525">
              <a:solidFill>
                <a:schemeClr val="tx1"/>
              </a:solidFill>
              <a:round/>
              <a:headEnd/>
              <a:tailEnd/>
            </a:ln>
          </p:spPr>
          <p:txBody>
            <a:bodyPr wrap="none" anchor="ctr"/>
            <a:lstStyle/>
            <a:p>
              <a:endParaRPr lang="en-US"/>
            </a:p>
          </p:txBody>
        </p:sp>
        <p:sp>
          <p:nvSpPr>
            <p:cNvPr id="93" name="Line 26"/>
            <p:cNvSpPr>
              <a:spLocks noChangeShapeType="1"/>
            </p:cNvSpPr>
            <p:nvPr/>
          </p:nvSpPr>
          <p:spPr bwMode="auto">
            <a:xfrm flipH="1">
              <a:off x="2688" y="2709"/>
              <a:ext cx="0" cy="144"/>
            </a:xfrm>
            <a:prstGeom prst="line">
              <a:avLst/>
            </a:prstGeom>
            <a:noFill/>
            <a:ln w="9525">
              <a:solidFill>
                <a:schemeClr val="tx1"/>
              </a:solidFill>
              <a:round/>
              <a:headEnd/>
              <a:tailEnd/>
            </a:ln>
          </p:spPr>
          <p:txBody>
            <a:bodyPr wrap="none" anchor="ctr"/>
            <a:lstStyle/>
            <a:p>
              <a:endParaRPr lang="en-US"/>
            </a:p>
          </p:txBody>
        </p:sp>
        <p:sp>
          <p:nvSpPr>
            <p:cNvPr id="94" name="Text Box 27"/>
            <p:cNvSpPr txBox="1">
              <a:spLocks noChangeArrowheads="1"/>
            </p:cNvSpPr>
            <p:nvPr/>
          </p:nvSpPr>
          <p:spPr bwMode="auto">
            <a:xfrm flipH="1">
              <a:off x="2565" y="2775"/>
              <a:ext cx="251" cy="291"/>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8</a:t>
              </a:r>
            </a:p>
          </p:txBody>
        </p:sp>
        <p:sp>
          <p:nvSpPr>
            <p:cNvPr id="95" name="Line 28"/>
            <p:cNvSpPr>
              <a:spLocks noChangeShapeType="1"/>
            </p:cNvSpPr>
            <p:nvPr/>
          </p:nvSpPr>
          <p:spPr bwMode="auto">
            <a:xfrm flipH="1">
              <a:off x="2928" y="2638"/>
              <a:ext cx="0" cy="144"/>
            </a:xfrm>
            <a:prstGeom prst="line">
              <a:avLst/>
            </a:prstGeom>
            <a:noFill/>
            <a:ln w="9525">
              <a:solidFill>
                <a:schemeClr val="tx1"/>
              </a:solidFill>
              <a:round/>
              <a:headEnd/>
              <a:tailEnd/>
            </a:ln>
          </p:spPr>
          <p:txBody>
            <a:bodyPr wrap="none" anchor="ctr"/>
            <a:lstStyle/>
            <a:p>
              <a:endParaRPr lang="en-US"/>
            </a:p>
          </p:txBody>
        </p:sp>
        <p:sp>
          <p:nvSpPr>
            <p:cNvPr id="96" name="Line 29"/>
            <p:cNvSpPr>
              <a:spLocks noChangeShapeType="1"/>
            </p:cNvSpPr>
            <p:nvPr/>
          </p:nvSpPr>
          <p:spPr bwMode="auto">
            <a:xfrm flipH="1">
              <a:off x="3120" y="2638"/>
              <a:ext cx="0" cy="144"/>
            </a:xfrm>
            <a:prstGeom prst="line">
              <a:avLst/>
            </a:prstGeom>
            <a:noFill/>
            <a:ln w="9525">
              <a:solidFill>
                <a:schemeClr val="tx1"/>
              </a:solidFill>
              <a:round/>
              <a:headEnd/>
              <a:tailEnd/>
            </a:ln>
          </p:spPr>
          <p:txBody>
            <a:bodyPr wrap="none" anchor="ctr"/>
            <a:lstStyle/>
            <a:p>
              <a:endParaRPr lang="en-US"/>
            </a:p>
          </p:txBody>
        </p:sp>
        <p:sp>
          <p:nvSpPr>
            <p:cNvPr id="97" name="Line 30"/>
            <p:cNvSpPr>
              <a:spLocks noChangeShapeType="1"/>
            </p:cNvSpPr>
            <p:nvPr/>
          </p:nvSpPr>
          <p:spPr bwMode="auto">
            <a:xfrm flipH="1">
              <a:off x="3312" y="2638"/>
              <a:ext cx="0" cy="144"/>
            </a:xfrm>
            <a:prstGeom prst="line">
              <a:avLst/>
            </a:prstGeom>
            <a:noFill/>
            <a:ln w="9525">
              <a:solidFill>
                <a:schemeClr val="tx1"/>
              </a:solidFill>
              <a:round/>
              <a:headEnd/>
              <a:tailEnd/>
            </a:ln>
          </p:spPr>
          <p:txBody>
            <a:bodyPr wrap="none" anchor="ctr"/>
            <a:lstStyle/>
            <a:p>
              <a:endParaRPr lang="en-US"/>
            </a:p>
          </p:txBody>
        </p:sp>
        <p:sp>
          <p:nvSpPr>
            <p:cNvPr id="98" name="Line 31"/>
            <p:cNvSpPr>
              <a:spLocks noChangeShapeType="1"/>
            </p:cNvSpPr>
            <p:nvPr/>
          </p:nvSpPr>
          <p:spPr bwMode="auto">
            <a:xfrm flipH="1">
              <a:off x="3456" y="2709"/>
              <a:ext cx="0" cy="144"/>
            </a:xfrm>
            <a:prstGeom prst="line">
              <a:avLst/>
            </a:prstGeom>
            <a:noFill/>
            <a:ln w="9525">
              <a:solidFill>
                <a:schemeClr val="tx1"/>
              </a:solidFill>
              <a:round/>
              <a:headEnd/>
              <a:tailEnd/>
            </a:ln>
          </p:spPr>
          <p:txBody>
            <a:bodyPr wrap="none" anchor="ctr"/>
            <a:lstStyle/>
            <a:p>
              <a:r>
                <a:rPr lang="en-US" dirty="0"/>
                <a:t> </a:t>
              </a:r>
            </a:p>
          </p:txBody>
        </p:sp>
        <p:sp>
          <p:nvSpPr>
            <p:cNvPr id="99" name="Text Box 32"/>
            <p:cNvSpPr txBox="1">
              <a:spLocks noChangeArrowheads="1"/>
            </p:cNvSpPr>
            <p:nvPr/>
          </p:nvSpPr>
          <p:spPr bwMode="auto">
            <a:xfrm flipH="1">
              <a:off x="3264" y="2775"/>
              <a:ext cx="372" cy="29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12</a:t>
              </a:r>
            </a:p>
          </p:txBody>
        </p:sp>
        <p:sp>
          <p:nvSpPr>
            <p:cNvPr id="100" name="Line 33"/>
            <p:cNvSpPr>
              <a:spLocks noChangeShapeType="1"/>
            </p:cNvSpPr>
            <p:nvPr/>
          </p:nvSpPr>
          <p:spPr bwMode="auto">
            <a:xfrm flipH="1">
              <a:off x="3696" y="2638"/>
              <a:ext cx="0" cy="144"/>
            </a:xfrm>
            <a:prstGeom prst="line">
              <a:avLst/>
            </a:prstGeom>
            <a:noFill/>
            <a:ln w="9525">
              <a:solidFill>
                <a:schemeClr val="tx1"/>
              </a:solidFill>
              <a:round/>
              <a:headEnd/>
              <a:tailEnd/>
            </a:ln>
          </p:spPr>
          <p:txBody>
            <a:bodyPr wrap="none" anchor="ctr"/>
            <a:lstStyle/>
            <a:p>
              <a:endParaRPr lang="en-US"/>
            </a:p>
          </p:txBody>
        </p:sp>
        <p:sp>
          <p:nvSpPr>
            <p:cNvPr id="101" name="Line 34"/>
            <p:cNvSpPr>
              <a:spLocks noChangeShapeType="1"/>
            </p:cNvSpPr>
            <p:nvPr/>
          </p:nvSpPr>
          <p:spPr bwMode="auto">
            <a:xfrm flipH="1">
              <a:off x="3888" y="2638"/>
              <a:ext cx="0" cy="144"/>
            </a:xfrm>
            <a:prstGeom prst="line">
              <a:avLst/>
            </a:prstGeom>
            <a:noFill/>
            <a:ln w="9525">
              <a:solidFill>
                <a:schemeClr val="tx1"/>
              </a:solidFill>
              <a:round/>
              <a:headEnd/>
              <a:tailEnd/>
            </a:ln>
          </p:spPr>
          <p:txBody>
            <a:bodyPr wrap="none" anchor="ctr"/>
            <a:lstStyle/>
            <a:p>
              <a:endParaRPr lang="en-US"/>
            </a:p>
          </p:txBody>
        </p:sp>
        <p:sp>
          <p:nvSpPr>
            <p:cNvPr id="102" name="Line 35"/>
            <p:cNvSpPr>
              <a:spLocks noChangeShapeType="1"/>
            </p:cNvSpPr>
            <p:nvPr/>
          </p:nvSpPr>
          <p:spPr bwMode="auto">
            <a:xfrm flipH="1">
              <a:off x="4080" y="2638"/>
              <a:ext cx="0" cy="144"/>
            </a:xfrm>
            <a:prstGeom prst="line">
              <a:avLst/>
            </a:prstGeom>
            <a:noFill/>
            <a:ln w="9525">
              <a:solidFill>
                <a:schemeClr val="tx1"/>
              </a:solidFill>
              <a:round/>
              <a:headEnd/>
              <a:tailEnd/>
            </a:ln>
          </p:spPr>
          <p:txBody>
            <a:bodyPr wrap="none" anchor="ctr"/>
            <a:lstStyle/>
            <a:p>
              <a:endParaRPr lang="en-US"/>
            </a:p>
          </p:txBody>
        </p:sp>
      </p:grpSp>
      <p:sp>
        <p:nvSpPr>
          <p:cNvPr id="103" name="Rectangle 102"/>
          <p:cNvSpPr/>
          <p:nvPr/>
        </p:nvSpPr>
        <p:spPr>
          <a:xfrm>
            <a:off x="374679" y="4562836"/>
            <a:ext cx="8697788" cy="1661993"/>
          </a:xfrm>
          <a:prstGeom prst="rect">
            <a:avLst/>
          </a:prstGeom>
        </p:spPr>
        <p:txBody>
          <a:bodyPr wrap="square">
            <a:spAutoFit/>
          </a:bodyPr>
          <a:lstStyle/>
          <a:p>
            <a:pPr eaLnBrk="1" hangingPunct="1">
              <a:lnSpc>
                <a:spcPct val="90000"/>
              </a:lnSpc>
            </a:pPr>
            <a:r>
              <a:rPr lang="en-US" sz="2000" dirty="0"/>
              <a:t>Wait time P1 = 0, P2 = 6, P3 = 3, P4 = 7</a:t>
            </a:r>
          </a:p>
          <a:p>
            <a:pPr eaLnBrk="1" hangingPunct="1">
              <a:lnSpc>
                <a:spcPct val="90000"/>
              </a:lnSpc>
            </a:pPr>
            <a:r>
              <a:rPr lang="en-US" sz="2000" dirty="0"/>
              <a:t>Average waiting time = (0 + (8-2) + (7-4) + (12-5))/4 = 4</a:t>
            </a:r>
          </a:p>
          <a:p>
            <a:pPr eaLnBrk="1" hangingPunct="1">
              <a:lnSpc>
                <a:spcPct val="90000"/>
              </a:lnSpc>
            </a:pPr>
            <a:r>
              <a:rPr lang="en-US" sz="2000" dirty="0"/>
              <a:t>TAT P1 = 7, P2 = 10, P3 = 4, P4 = 11</a:t>
            </a:r>
          </a:p>
          <a:p>
            <a:pPr eaLnBrk="1" hangingPunct="1">
              <a:lnSpc>
                <a:spcPct val="90000"/>
              </a:lnSpc>
            </a:pPr>
            <a:r>
              <a:rPr lang="en-US" sz="2000" dirty="0"/>
              <a:t>Average turn around time = ((7-0) + (12-2) + (8-4) + (16-5))/4 = 32/4 =8</a:t>
            </a:r>
          </a:p>
          <a:p>
            <a:pPr eaLnBrk="1" hangingPunct="1">
              <a:lnSpc>
                <a:spcPct val="90000"/>
              </a:lnSpc>
            </a:pPr>
            <a:endParaRPr lang="en-US" sz="2000" i="1" baseline="-25000" dirty="0"/>
          </a:p>
          <a:p>
            <a:pPr eaLnBrk="1" hangingPunct="1">
              <a:lnSpc>
                <a:spcPct val="90000"/>
              </a:lnSpc>
            </a:pPr>
            <a:endParaRPr lang="en-US" sz="2000" dirty="0"/>
          </a:p>
        </p:txBody>
      </p:sp>
      <p:sp>
        <p:nvSpPr>
          <p:cNvPr id="37" name="Rectangle 36"/>
          <p:cNvSpPr/>
          <p:nvPr/>
        </p:nvSpPr>
        <p:spPr>
          <a:xfrm>
            <a:off x="1627995" y="2629902"/>
            <a:ext cx="6400800" cy="1754326"/>
          </a:xfrm>
          <a:prstGeom prst="rect">
            <a:avLst/>
          </a:prstGeom>
        </p:spPr>
        <p:txBody>
          <a:bodyPr wrap="square">
            <a:spAutoFit/>
          </a:bodyPr>
          <a:lstStyle/>
          <a:p>
            <a:pPr>
              <a:lnSpc>
                <a:spcPct val="90000"/>
              </a:lnSpc>
              <a:buNone/>
            </a:pPr>
            <a:r>
              <a:rPr lang="en-US" u="sng" dirty="0"/>
              <a:t>Process	Arrival Time  </a:t>
            </a:r>
            <a:r>
              <a:rPr lang="en-US" dirty="0"/>
              <a:t>	</a:t>
            </a:r>
            <a:r>
              <a:rPr lang="en-US" u="sng" dirty="0"/>
              <a:t>Burst Time</a:t>
            </a:r>
            <a:endParaRPr lang="en-US" dirty="0"/>
          </a:p>
          <a:p>
            <a:pPr>
              <a:lnSpc>
                <a:spcPct val="90000"/>
              </a:lnSpc>
              <a:buNone/>
            </a:pPr>
            <a:r>
              <a:rPr lang="en-US" dirty="0"/>
              <a:t>	</a:t>
            </a:r>
            <a:r>
              <a:rPr lang="en-US" i="1" dirty="0"/>
              <a:t>P</a:t>
            </a:r>
            <a:r>
              <a:rPr lang="en-US" i="1" baseline="-25000" dirty="0"/>
              <a:t>1</a:t>
            </a:r>
            <a:r>
              <a:rPr lang="en-US" dirty="0"/>
              <a:t>	0.0		7</a:t>
            </a:r>
          </a:p>
          <a:p>
            <a:pPr>
              <a:lnSpc>
                <a:spcPct val="90000"/>
              </a:lnSpc>
              <a:buNone/>
            </a:pPr>
            <a:r>
              <a:rPr lang="en-US" dirty="0"/>
              <a:t>	</a:t>
            </a:r>
            <a:r>
              <a:rPr lang="en-US" i="1" dirty="0"/>
              <a:t>P</a:t>
            </a:r>
            <a:r>
              <a:rPr lang="en-US" i="1" baseline="-25000" dirty="0"/>
              <a:t>2	</a:t>
            </a:r>
            <a:r>
              <a:rPr lang="en-US" dirty="0"/>
              <a:t>2.0		4</a:t>
            </a:r>
          </a:p>
          <a:p>
            <a:pPr>
              <a:lnSpc>
                <a:spcPct val="90000"/>
              </a:lnSpc>
              <a:buNone/>
            </a:pPr>
            <a:r>
              <a:rPr lang="en-US" dirty="0"/>
              <a:t>	</a:t>
            </a:r>
            <a:r>
              <a:rPr lang="en-US" i="1" dirty="0"/>
              <a:t>P</a:t>
            </a:r>
            <a:r>
              <a:rPr lang="en-US" i="1" baseline="-25000" dirty="0"/>
              <a:t>3</a:t>
            </a:r>
            <a:r>
              <a:rPr lang="en-US" dirty="0"/>
              <a:t>	4.0		1</a:t>
            </a:r>
          </a:p>
          <a:p>
            <a:pPr>
              <a:lnSpc>
                <a:spcPct val="90000"/>
              </a:lnSpc>
              <a:buNone/>
            </a:pPr>
            <a:r>
              <a:rPr lang="en-US" dirty="0"/>
              <a:t>	</a:t>
            </a:r>
            <a:r>
              <a:rPr lang="en-US" i="1" dirty="0"/>
              <a:t>P</a:t>
            </a:r>
            <a:r>
              <a:rPr lang="en-US" i="1" baseline="-25000" dirty="0"/>
              <a:t>4</a:t>
            </a:r>
            <a:r>
              <a:rPr lang="en-US" dirty="0"/>
              <a:t>	5.0		4</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22</a:t>
            </a:fld>
            <a:endParaRPr lang="en-US" altLang="en-US"/>
          </a:p>
        </p:txBody>
      </p:sp>
    </p:spTree>
    <p:extLst>
      <p:ext uri="{BB962C8B-B14F-4D97-AF65-F5344CB8AC3E}">
        <p14:creationId xmlns:p14="http://schemas.microsoft.com/office/powerpoint/2010/main" val="399630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Preemptive SJF</a:t>
            </a:r>
          </a:p>
        </p:txBody>
      </p:sp>
      <p:sp>
        <p:nvSpPr>
          <p:cNvPr id="4" name="Rectangle 3"/>
          <p:cNvSpPr/>
          <p:nvPr/>
        </p:nvSpPr>
        <p:spPr>
          <a:xfrm>
            <a:off x="145473" y="3733800"/>
            <a:ext cx="4045528" cy="2372957"/>
          </a:xfrm>
          <a:prstGeom prst="rect">
            <a:avLst/>
          </a:prstGeom>
        </p:spPr>
        <p:txBody>
          <a:bodyPr wrap="square">
            <a:spAutoFit/>
          </a:bodyPr>
          <a:lstStyle/>
          <a:p>
            <a:pPr>
              <a:lnSpc>
                <a:spcPct val="90000"/>
              </a:lnSpc>
              <a:buNone/>
            </a:pPr>
            <a:endParaRPr lang="en-US" u="sng" dirty="0"/>
          </a:p>
          <a:p>
            <a:pPr>
              <a:lnSpc>
                <a:spcPct val="90000"/>
              </a:lnSpc>
              <a:buNone/>
            </a:pPr>
            <a:r>
              <a:rPr lang="en-US" sz="1800" u="sng" dirty="0"/>
              <a:t>Process	Arrival Time  </a:t>
            </a:r>
            <a:r>
              <a:rPr lang="en-US" sz="1800" dirty="0"/>
              <a:t>	</a:t>
            </a:r>
            <a:r>
              <a:rPr lang="en-US" sz="1800" u="sng" dirty="0"/>
              <a:t>Burst Time</a:t>
            </a:r>
            <a:endParaRPr lang="en-US" sz="1800" dirty="0"/>
          </a:p>
          <a:p>
            <a:pPr>
              <a:lnSpc>
                <a:spcPct val="90000"/>
              </a:lnSpc>
              <a:buNone/>
            </a:pPr>
            <a:r>
              <a:rPr lang="en-US" sz="1800" i="1" dirty="0"/>
              <a:t>P</a:t>
            </a:r>
            <a:r>
              <a:rPr lang="en-US" sz="1800" i="1" baseline="-25000" dirty="0"/>
              <a:t>1</a:t>
            </a:r>
            <a:r>
              <a:rPr lang="en-US" sz="1800" dirty="0"/>
              <a:t>	0.0		7</a:t>
            </a:r>
          </a:p>
          <a:p>
            <a:pPr>
              <a:lnSpc>
                <a:spcPct val="90000"/>
              </a:lnSpc>
              <a:buNone/>
            </a:pPr>
            <a:r>
              <a:rPr lang="en-US" sz="1800" i="1" dirty="0"/>
              <a:t>P</a:t>
            </a:r>
            <a:r>
              <a:rPr lang="en-US" sz="1800" i="1" baseline="-25000" dirty="0"/>
              <a:t>2	</a:t>
            </a:r>
            <a:r>
              <a:rPr lang="en-US" sz="1800" dirty="0"/>
              <a:t>2.0		4</a:t>
            </a:r>
          </a:p>
          <a:p>
            <a:pPr>
              <a:lnSpc>
                <a:spcPct val="90000"/>
              </a:lnSpc>
              <a:buNone/>
            </a:pPr>
            <a:r>
              <a:rPr lang="en-US" sz="1800" i="1" dirty="0"/>
              <a:t>P</a:t>
            </a:r>
            <a:r>
              <a:rPr lang="en-US" sz="1800" i="1" baseline="-25000" dirty="0"/>
              <a:t>3</a:t>
            </a:r>
            <a:r>
              <a:rPr lang="en-US" sz="1800" dirty="0"/>
              <a:t>	4.0		1</a:t>
            </a:r>
          </a:p>
          <a:p>
            <a:pPr>
              <a:lnSpc>
                <a:spcPct val="90000"/>
              </a:lnSpc>
              <a:buNone/>
            </a:pPr>
            <a:r>
              <a:rPr lang="en-US" sz="1800" i="1" dirty="0"/>
              <a:t>P</a:t>
            </a:r>
            <a:r>
              <a:rPr lang="en-US" sz="1800" i="1" baseline="-25000" dirty="0"/>
              <a:t>4</a:t>
            </a:r>
            <a:r>
              <a:rPr lang="en-US" sz="1800" dirty="0"/>
              <a:t>	5.0		4</a:t>
            </a:r>
          </a:p>
          <a:p>
            <a:pPr>
              <a:lnSpc>
                <a:spcPct val="90000"/>
              </a:lnSpc>
            </a:pPr>
            <a:endParaRPr lang="en-US" dirty="0"/>
          </a:p>
          <a:p>
            <a:endParaRPr lang="en-US" dirty="0"/>
          </a:p>
        </p:txBody>
      </p:sp>
      <p:sp>
        <p:nvSpPr>
          <p:cNvPr id="23" name="Content Placeholder 1"/>
          <p:cNvSpPr>
            <a:spLocks noGrp="1"/>
          </p:cNvSpPr>
          <p:nvPr>
            <p:ph sz="half" idx="4294967295"/>
          </p:nvPr>
        </p:nvSpPr>
        <p:spPr>
          <a:xfrm>
            <a:off x="4343400" y="1427018"/>
            <a:ext cx="4419600" cy="4114800"/>
          </a:xfrm>
          <a:prstGeom prst="rect">
            <a:avLst/>
          </a:prstGeom>
        </p:spPr>
        <p:txBody>
          <a:bodyPr/>
          <a:lstStyle/>
          <a:p>
            <a:pPr marL="457200" indent="-457200">
              <a:buFont typeface="+mj-lt"/>
              <a:buAutoNum type="alphaLcParenR"/>
            </a:pPr>
            <a:r>
              <a:rPr lang="en-US" sz="2400" dirty="0"/>
              <a:t>Draw the Gantt chart that illustrate the execution of these processes using preemptive SJF (SRTF) scheduling algorithm</a:t>
            </a:r>
          </a:p>
          <a:p>
            <a:pPr marL="457200" indent="-457200">
              <a:buFont typeface="+mj-lt"/>
              <a:buAutoNum type="alphaLcParenR"/>
            </a:pPr>
            <a:r>
              <a:rPr lang="en-US" sz="2400" dirty="0"/>
              <a:t>What is the waiting time of each process?</a:t>
            </a:r>
          </a:p>
          <a:p>
            <a:pPr marL="457200" indent="-457200">
              <a:buFont typeface="+mj-lt"/>
              <a:buAutoNum type="alphaLcParenR"/>
            </a:pPr>
            <a:r>
              <a:rPr lang="en-US" sz="2400" dirty="0"/>
              <a:t>What is the average waiting time?</a:t>
            </a:r>
          </a:p>
          <a:p>
            <a:pPr marL="457200" indent="-457200">
              <a:buFont typeface="+mj-lt"/>
              <a:buAutoNum type="alphaLcParenR"/>
            </a:pPr>
            <a:r>
              <a:rPr lang="en-US" sz="2400" dirty="0"/>
              <a:t>What is the turnaround time of each process?</a:t>
            </a:r>
          </a:p>
          <a:p>
            <a:pPr marL="457200" indent="-457200">
              <a:buFont typeface="+mj-lt"/>
              <a:buAutoNum type="alphaLcParenR"/>
            </a:pPr>
            <a:r>
              <a:rPr lang="en-US" sz="2400" dirty="0"/>
              <a:t>What is the average turnaround time?</a:t>
            </a:r>
          </a:p>
          <a:p>
            <a:pPr marL="457200" indent="-457200">
              <a:buFont typeface="+mj-lt"/>
              <a:buAutoNum type="alphaLcParenR"/>
            </a:pPr>
            <a:endParaRPr lang="en-US" sz="2400" dirty="0"/>
          </a:p>
        </p:txBody>
      </p:sp>
      <p:sp>
        <p:nvSpPr>
          <p:cNvPr id="3" name="TextBox 2"/>
          <p:cNvSpPr txBox="1"/>
          <p:nvPr/>
        </p:nvSpPr>
        <p:spPr>
          <a:xfrm>
            <a:off x="838200" y="1524000"/>
            <a:ext cx="3276600" cy="2677656"/>
          </a:xfrm>
          <a:prstGeom prst="rect">
            <a:avLst/>
          </a:prstGeom>
          <a:noFill/>
        </p:spPr>
        <p:txBody>
          <a:bodyPr wrap="square" rtlCol="0">
            <a:spAutoFit/>
          </a:bodyPr>
          <a:lstStyle/>
          <a:p>
            <a:r>
              <a:rPr lang="en-US" dirty="0"/>
              <a:t>Consider the following set of processes that arrive at time given, with the length of the CPU burst given in milliseconds</a:t>
            </a:r>
          </a:p>
          <a:p>
            <a:endParaRPr lang="en-US" dirty="0"/>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23</a:t>
            </a:fld>
            <a:endParaRPr lang="en-US" altLang="en-US"/>
          </a:p>
        </p:txBody>
      </p:sp>
    </p:spTree>
    <p:extLst>
      <p:ext uri="{BB962C8B-B14F-4D97-AF65-F5344CB8AC3E}">
        <p14:creationId xmlns:p14="http://schemas.microsoft.com/office/powerpoint/2010/main" val="1280204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Preemptive SJF</a:t>
            </a:r>
          </a:p>
        </p:txBody>
      </p:sp>
      <p:sp>
        <p:nvSpPr>
          <p:cNvPr id="4" name="Rectangle 3"/>
          <p:cNvSpPr/>
          <p:nvPr/>
        </p:nvSpPr>
        <p:spPr>
          <a:xfrm>
            <a:off x="1143000" y="1752600"/>
            <a:ext cx="6400800" cy="2788456"/>
          </a:xfrm>
          <a:prstGeom prst="rect">
            <a:avLst/>
          </a:prstGeom>
        </p:spPr>
        <p:txBody>
          <a:bodyPr wrap="square">
            <a:spAutoFit/>
          </a:bodyPr>
          <a:lstStyle/>
          <a:p>
            <a:pPr>
              <a:lnSpc>
                <a:spcPct val="90000"/>
              </a:lnSpc>
              <a:buNone/>
            </a:pPr>
            <a:r>
              <a:rPr lang="en-US" u="sng" dirty="0"/>
              <a:t>Process	Arrival Time  </a:t>
            </a:r>
            <a:r>
              <a:rPr lang="en-US" dirty="0"/>
              <a:t>	</a:t>
            </a:r>
            <a:r>
              <a:rPr lang="en-US" u="sng" dirty="0"/>
              <a:t>Burst Time</a:t>
            </a:r>
            <a:endParaRPr lang="en-US" dirty="0"/>
          </a:p>
          <a:p>
            <a:pPr>
              <a:lnSpc>
                <a:spcPct val="90000"/>
              </a:lnSpc>
              <a:buNone/>
            </a:pPr>
            <a:r>
              <a:rPr lang="en-US" dirty="0"/>
              <a:t>	</a:t>
            </a:r>
            <a:r>
              <a:rPr lang="en-US" i="1" dirty="0"/>
              <a:t>P</a:t>
            </a:r>
            <a:r>
              <a:rPr lang="en-US" i="1" baseline="-25000" dirty="0"/>
              <a:t>1</a:t>
            </a:r>
            <a:r>
              <a:rPr lang="en-US" dirty="0"/>
              <a:t>	0.0		7</a:t>
            </a:r>
          </a:p>
          <a:p>
            <a:pPr>
              <a:lnSpc>
                <a:spcPct val="90000"/>
              </a:lnSpc>
              <a:buNone/>
            </a:pPr>
            <a:r>
              <a:rPr lang="en-US" dirty="0"/>
              <a:t>	</a:t>
            </a:r>
            <a:r>
              <a:rPr lang="en-US" i="1" dirty="0"/>
              <a:t>P</a:t>
            </a:r>
            <a:r>
              <a:rPr lang="en-US" i="1" baseline="-25000" dirty="0"/>
              <a:t>2	</a:t>
            </a:r>
            <a:r>
              <a:rPr lang="en-US" dirty="0"/>
              <a:t>2.0		4</a:t>
            </a:r>
          </a:p>
          <a:p>
            <a:pPr>
              <a:lnSpc>
                <a:spcPct val="90000"/>
              </a:lnSpc>
              <a:buNone/>
            </a:pPr>
            <a:r>
              <a:rPr lang="en-US" dirty="0"/>
              <a:t>	</a:t>
            </a:r>
            <a:r>
              <a:rPr lang="en-US" i="1" dirty="0"/>
              <a:t>P</a:t>
            </a:r>
            <a:r>
              <a:rPr lang="en-US" i="1" baseline="-25000" dirty="0"/>
              <a:t>3</a:t>
            </a:r>
            <a:r>
              <a:rPr lang="en-US" dirty="0"/>
              <a:t>	4.0		1</a:t>
            </a:r>
          </a:p>
          <a:p>
            <a:pPr>
              <a:lnSpc>
                <a:spcPct val="90000"/>
              </a:lnSpc>
              <a:buNone/>
            </a:pPr>
            <a:r>
              <a:rPr lang="en-US" dirty="0"/>
              <a:t>	</a:t>
            </a:r>
            <a:r>
              <a:rPr lang="en-US" i="1" dirty="0"/>
              <a:t>P</a:t>
            </a:r>
            <a:r>
              <a:rPr lang="en-US" i="1" baseline="-25000" dirty="0"/>
              <a:t>4</a:t>
            </a:r>
            <a:r>
              <a:rPr lang="en-US" dirty="0"/>
              <a:t>	5.0		4</a:t>
            </a:r>
          </a:p>
          <a:p>
            <a:pPr>
              <a:lnSpc>
                <a:spcPct val="90000"/>
              </a:lnSpc>
            </a:pPr>
            <a:endParaRPr lang="en-US" dirty="0"/>
          </a:p>
          <a:p>
            <a:pPr>
              <a:lnSpc>
                <a:spcPct val="90000"/>
              </a:lnSpc>
            </a:pPr>
            <a:r>
              <a:rPr lang="en-US" dirty="0"/>
              <a:t>SJF (preemptive)</a:t>
            </a:r>
          </a:p>
          <a:p>
            <a:endParaRPr lang="en-US" dirty="0"/>
          </a:p>
        </p:txBody>
      </p:sp>
      <p:sp>
        <p:nvSpPr>
          <p:cNvPr id="5" name="Rectangle 5"/>
          <p:cNvSpPr>
            <a:spLocks noChangeArrowheads="1"/>
          </p:cNvSpPr>
          <p:nvPr/>
        </p:nvSpPr>
        <p:spPr bwMode="auto">
          <a:xfrm flipH="1">
            <a:off x="1945945" y="4418012"/>
            <a:ext cx="498475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6" name="Text Box 18"/>
          <p:cNvSpPr txBox="1">
            <a:spLocks noChangeArrowheads="1"/>
          </p:cNvSpPr>
          <p:nvPr/>
        </p:nvSpPr>
        <p:spPr bwMode="auto">
          <a:xfrm flipH="1">
            <a:off x="1796047" y="51325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7" name="Line 10"/>
          <p:cNvSpPr>
            <a:spLocks noChangeShapeType="1"/>
          </p:cNvSpPr>
          <p:nvPr/>
        </p:nvSpPr>
        <p:spPr bwMode="auto">
          <a:xfrm flipH="1">
            <a:off x="1945945" y="4913312"/>
            <a:ext cx="0" cy="228600"/>
          </a:xfrm>
          <a:prstGeom prst="line">
            <a:avLst/>
          </a:prstGeom>
          <a:noFill/>
          <a:ln w="9525">
            <a:solidFill>
              <a:schemeClr val="tx1"/>
            </a:solidFill>
            <a:round/>
            <a:headEnd/>
            <a:tailEnd/>
          </a:ln>
        </p:spPr>
        <p:txBody>
          <a:bodyPr wrap="none" anchor="ctr"/>
          <a:lstStyle/>
          <a:p>
            <a:endParaRPr lang="en-US"/>
          </a:p>
        </p:txBody>
      </p:sp>
      <p:sp>
        <p:nvSpPr>
          <p:cNvPr id="8" name="Line 12"/>
          <p:cNvSpPr>
            <a:spLocks noChangeShapeType="1"/>
          </p:cNvSpPr>
          <p:nvPr/>
        </p:nvSpPr>
        <p:spPr bwMode="auto">
          <a:xfrm flipH="1">
            <a:off x="2638131" y="4418012"/>
            <a:ext cx="0" cy="609600"/>
          </a:xfrm>
          <a:prstGeom prst="line">
            <a:avLst/>
          </a:prstGeom>
          <a:noFill/>
          <a:ln w="9525">
            <a:solidFill>
              <a:schemeClr val="tx1"/>
            </a:solidFill>
            <a:round/>
            <a:headEnd/>
            <a:tailEnd/>
          </a:ln>
        </p:spPr>
        <p:txBody>
          <a:bodyPr wrap="none" anchor="ctr"/>
          <a:lstStyle/>
          <a:p>
            <a:endParaRPr lang="en-US"/>
          </a:p>
        </p:txBody>
      </p:sp>
      <p:sp>
        <p:nvSpPr>
          <p:cNvPr id="9" name="Text Box 6"/>
          <p:cNvSpPr txBox="1">
            <a:spLocks noChangeArrowheads="1"/>
          </p:cNvSpPr>
          <p:nvPr/>
        </p:nvSpPr>
        <p:spPr bwMode="auto">
          <a:xfrm flipH="1">
            <a:off x="2051750" y="4453879"/>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10" name="Text Box 15"/>
          <p:cNvSpPr txBox="1">
            <a:spLocks noChangeArrowheads="1"/>
          </p:cNvSpPr>
          <p:nvPr/>
        </p:nvSpPr>
        <p:spPr bwMode="auto">
          <a:xfrm flipH="1">
            <a:off x="2463212" y="51325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2</a:t>
            </a:r>
          </a:p>
        </p:txBody>
      </p:sp>
      <p:sp>
        <p:nvSpPr>
          <p:cNvPr id="11" name="Line 13"/>
          <p:cNvSpPr>
            <a:spLocks noChangeShapeType="1"/>
          </p:cNvSpPr>
          <p:nvPr/>
        </p:nvSpPr>
        <p:spPr bwMode="auto">
          <a:xfrm flipH="1">
            <a:off x="2638131" y="4951412"/>
            <a:ext cx="0" cy="228600"/>
          </a:xfrm>
          <a:prstGeom prst="line">
            <a:avLst/>
          </a:prstGeom>
          <a:noFill/>
          <a:ln w="9525">
            <a:solidFill>
              <a:schemeClr val="tx1"/>
            </a:solidFill>
            <a:round/>
            <a:headEnd/>
            <a:tailEnd/>
          </a:ln>
        </p:spPr>
        <p:txBody>
          <a:bodyPr wrap="none" anchor="ctr"/>
          <a:lstStyle/>
          <a:p>
            <a:endParaRPr lang="en-US"/>
          </a:p>
        </p:txBody>
      </p:sp>
      <p:sp>
        <p:nvSpPr>
          <p:cNvPr id="12" name="Text Box 7"/>
          <p:cNvSpPr txBox="1">
            <a:spLocks noChangeArrowheads="1"/>
          </p:cNvSpPr>
          <p:nvPr/>
        </p:nvSpPr>
        <p:spPr bwMode="auto">
          <a:xfrm flipH="1">
            <a:off x="3276600" y="4491335"/>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13" name="Text Box 27"/>
          <p:cNvSpPr txBox="1">
            <a:spLocks noChangeArrowheads="1"/>
          </p:cNvSpPr>
          <p:nvPr/>
        </p:nvSpPr>
        <p:spPr bwMode="auto">
          <a:xfrm flipH="1">
            <a:off x="5029200" y="5132537"/>
            <a:ext cx="504882"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11</a:t>
            </a:r>
          </a:p>
        </p:txBody>
      </p:sp>
      <p:sp>
        <p:nvSpPr>
          <p:cNvPr id="14" name="Line 26"/>
          <p:cNvSpPr>
            <a:spLocks noChangeShapeType="1"/>
          </p:cNvSpPr>
          <p:nvPr/>
        </p:nvSpPr>
        <p:spPr bwMode="auto">
          <a:xfrm flipH="1">
            <a:off x="5278466" y="5027612"/>
            <a:ext cx="0" cy="228600"/>
          </a:xfrm>
          <a:prstGeom prst="line">
            <a:avLst/>
          </a:prstGeom>
          <a:noFill/>
          <a:ln w="9525">
            <a:solidFill>
              <a:schemeClr val="tx1"/>
            </a:solidFill>
            <a:round/>
            <a:headEnd/>
            <a:tailEnd/>
          </a:ln>
        </p:spPr>
        <p:txBody>
          <a:bodyPr wrap="none" anchor="ctr"/>
          <a:lstStyle/>
          <a:p>
            <a:endParaRPr lang="en-US"/>
          </a:p>
        </p:txBody>
      </p:sp>
      <p:sp>
        <p:nvSpPr>
          <p:cNvPr id="15" name="Line 11"/>
          <p:cNvSpPr>
            <a:spLocks noChangeShapeType="1"/>
          </p:cNvSpPr>
          <p:nvPr/>
        </p:nvSpPr>
        <p:spPr bwMode="auto">
          <a:xfrm flipH="1">
            <a:off x="5278466" y="4418012"/>
            <a:ext cx="0" cy="609600"/>
          </a:xfrm>
          <a:prstGeom prst="line">
            <a:avLst/>
          </a:prstGeom>
          <a:noFill/>
          <a:ln w="9525">
            <a:solidFill>
              <a:schemeClr val="tx1"/>
            </a:solidFill>
            <a:round/>
            <a:headEnd/>
            <a:tailEnd/>
          </a:ln>
        </p:spPr>
        <p:txBody>
          <a:bodyPr wrap="none" anchor="ctr"/>
          <a:lstStyle/>
          <a:p>
            <a:endParaRPr lang="en-US"/>
          </a:p>
        </p:txBody>
      </p:sp>
      <p:sp>
        <p:nvSpPr>
          <p:cNvPr id="16" name="Text Box 8"/>
          <p:cNvSpPr txBox="1">
            <a:spLocks noChangeArrowheads="1"/>
          </p:cNvSpPr>
          <p:nvPr/>
        </p:nvSpPr>
        <p:spPr bwMode="auto">
          <a:xfrm flipH="1">
            <a:off x="2706994" y="4489092"/>
            <a:ext cx="503664"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20" name="Text Box 19"/>
          <p:cNvSpPr txBox="1">
            <a:spLocks noChangeArrowheads="1"/>
          </p:cNvSpPr>
          <p:nvPr/>
        </p:nvSpPr>
        <p:spPr bwMode="auto">
          <a:xfrm flipH="1">
            <a:off x="4190998" y="4442189"/>
            <a:ext cx="786172"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4</a:t>
            </a:r>
            <a:endParaRPr lang="en-US" dirty="0">
              <a:latin typeface="Helvetica" pitchFamily="34" charset="0"/>
            </a:endParaRPr>
          </a:p>
        </p:txBody>
      </p:sp>
      <p:sp>
        <p:nvSpPr>
          <p:cNvPr id="21" name="Text Box 17"/>
          <p:cNvSpPr txBox="1">
            <a:spLocks noChangeArrowheads="1"/>
          </p:cNvSpPr>
          <p:nvPr/>
        </p:nvSpPr>
        <p:spPr bwMode="auto">
          <a:xfrm flipH="1">
            <a:off x="6558890" y="5094437"/>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16</a:t>
            </a:r>
          </a:p>
        </p:txBody>
      </p:sp>
      <p:sp>
        <p:nvSpPr>
          <p:cNvPr id="22" name="Line 9"/>
          <p:cNvSpPr>
            <a:spLocks noChangeShapeType="1"/>
          </p:cNvSpPr>
          <p:nvPr/>
        </p:nvSpPr>
        <p:spPr bwMode="auto">
          <a:xfrm flipH="1">
            <a:off x="6930695" y="4913312"/>
            <a:ext cx="0" cy="228600"/>
          </a:xfrm>
          <a:prstGeom prst="line">
            <a:avLst/>
          </a:prstGeom>
          <a:noFill/>
          <a:ln w="9525">
            <a:solidFill>
              <a:schemeClr val="tx1"/>
            </a:solidFill>
            <a:round/>
            <a:headEnd/>
            <a:tailEnd/>
          </a:ln>
        </p:spPr>
        <p:txBody>
          <a:bodyPr wrap="none" anchor="ctr"/>
          <a:lstStyle/>
          <a:p>
            <a:endParaRPr lang="en-US"/>
          </a:p>
        </p:txBody>
      </p:sp>
      <p:sp>
        <p:nvSpPr>
          <p:cNvPr id="23" name="Text Box 27"/>
          <p:cNvSpPr txBox="1">
            <a:spLocks noChangeArrowheads="1"/>
          </p:cNvSpPr>
          <p:nvPr/>
        </p:nvSpPr>
        <p:spPr bwMode="auto">
          <a:xfrm flipH="1">
            <a:off x="3072812" y="51771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4</a:t>
            </a:r>
          </a:p>
        </p:txBody>
      </p:sp>
      <p:sp>
        <p:nvSpPr>
          <p:cNvPr id="24" name="Line 26"/>
          <p:cNvSpPr>
            <a:spLocks noChangeShapeType="1"/>
          </p:cNvSpPr>
          <p:nvPr/>
        </p:nvSpPr>
        <p:spPr bwMode="auto">
          <a:xfrm flipH="1">
            <a:off x="3247731" y="5029200"/>
            <a:ext cx="0" cy="228600"/>
          </a:xfrm>
          <a:prstGeom prst="line">
            <a:avLst/>
          </a:prstGeom>
          <a:noFill/>
          <a:ln w="9525">
            <a:solidFill>
              <a:schemeClr val="tx1"/>
            </a:solidFill>
            <a:round/>
            <a:headEnd/>
            <a:tailEnd/>
          </a:ln>
        </p:spPr>
        <p:txBody>
          <a:bodyPr wrap="none" anchor="ctr"/>
          <a:lstStyle/>
          <a:p>
            <a:endParaRPr lang="en-US"/>
          </a:p>
        </p:txBody>
      </p:sp>
      <p:sp>
        <p:nvSpPr>
          <p:cNvPr id="25" name="Line 11"/>
          <p:cNvSpPr>
            <a:spLocks noChangeShapeType="1"/>
          </p:cNvSpPr>
          <p:nvPr/>
        </p:nvSpPr>
        <p:spPr bwMode="auto">
          <a:xfrm flipH="1">
            <a:off x="3247731" y="4419600"/>
            <a:ext cx="0" cy="609600"/>
          </a:xfrm>
          <a:prstGeom prst="line">
            <a:avLst/>
          </a:prstGeom>
          <a:noFill/>
          <a:ln w="9525">
            <a:solidFill>
              <a:schemeClr val="tx1"/>
            </a:solidFill>
            <a:round/>
            <a:headEnd/>
            <a:tailEnd/>
          </a:ln>
        </p:spPr>
        <p:txBody>
          <a:bodyPr wrap="none" anchor="ctr"/>
          <a:lstStyle/>
          <a:p>
            <a:endParaRPr lang="en-US"/>
          </a:p>
        </p:txBody>
      </p:sp>
      <p:sp>
        <p:nvSpPr>
          <p:cNvPr id="26" name="Text Box 27"/>
          <p:cNvSpPr txBox="1">
            <a:spLocks noChangeArrowheads="1"/>
          </p:cNvSpPr>
          <p:nvPr/>
        </p:nvSpPr>
        <p:spPr bwMode="auto">
          <a:xfrm flipH="1">
            <a:off x="3505200" y="51771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5</a:t>
            </a:r>
          </a:p>
        </p:txBody>
      </p:sp>
      <p:sp>
        <p:nvSpPr>
          <p:cNvPr id="27" name="Line 26"/>
          <p:cNvSpPr>
            <a:spLocks noChangeShapeType="1"/>
          </p:cNvSpPr>
          <p:nvPr/>
        </p:nvSpPr>
        <p:spPr bwMode="auto">
          <a:xfrm flipH="1">
            <a:off x="3680119" y="4953000"/>
            <a:ext cx="0" cy="228600"/>
          </a:xfrm>
          <a:prstGeom prst="line">
            <a:avLst/>
          </a:prstGeom>
          <a:noFill/>
          <a:ln w="9525">
            <a:solidFill>
              <a:schemeClr val="tx1"/>
            </a:solidFill>
            <a:round/>
            <a:headEnd/>
            <a:tailEnd/>
          </a:ln>
        </p:spPr>
        <p:txBody>
          <a:bodyPr wrap="none" anchor="ctr"/>
          <a:lstStyle/>
          <a:p>
            <a:endParaRPr lang="en-US"/>
          </a:p>
        </p:txBody>
      </p:sp>
      <p:sp>
        <p:nvSpPr>
          <p:cNvPr id="28" name="Line 11"/>
          <p:cNvSpPr>
            <a:spLocks noChangeShapeType="1"/>
          </p:cNvSpPr>
          <p:nvPr/>
        </p:nvSpPr>
        <p:spPr bwMode="auto">
          <a:xfrm flipH="1">
            <a:off x="3680119" y="4419600"/>
            <a:ext cx="0" cy="609600"/>
          </a:xfrm>
          <a:prstGeom prst="line">
            <a:avLst/>
          </a:prstGeom>
          <a:noFill/>
          <a:ln w="9525">
            <a:solidFill>
              <a:schemeClr val="tx1"/>
            </a:solidFill>
            <a:round/>
            <a:headEnd/>
            <a:tailEnd/>
          </a:ln>
        </p:spPr>
        <p:txBody>
          <a:bodyPr wrap="none" anchor="ctr"/>
          <a:lstStyle/>
          <a:p>
            <a:endParaRPr lang="en-US"/>
          </a:p>
        </p:txBody>
      </p:sp>
      <p:sp>
        <p:nvSpPr>
          <p:cNvPr id="29" name="Text Box 27"/>
          <p:cNvSpPr txBox="1">
            <a:spLocks noChangeArrowheads="1"/>
          </p:cNvSpPr>
          <p:nvPr/>
        </p:nvSpPr>
        <p:spPr bwMode="auto">
          <a:xfrm flipH="1">
            <a:off x="3987212" y="51771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7</a:t>
            </a:r>
          </a:p>
        </p:txBody>
      </p:sp>
      <p:sp>
        <p:nvSpPr>
          <p:cNvPr id="30" name="Line 26"/>
          <p:cNvSpPr>
            <a:spLocks noChangeShapeType="1"/>
          </p:cNvSpPr>
          <p:nvPr/>
        </p:nvSpPr>
        <p:spPr bwMode="auto">
          <a:xfrm flipH="1">
            <a:off x="4162131" y="4996010"/>
            <a:ext cx="0" cy="228600"/>
          </a:xfrm>
          <a:prstGeom prst="line">
            <a:avLst/>
          </a:prstGeom>
          <a:noFill/>
          <a:ln w="9525">
            <a:solidFill>
              <a:schemeClr val="tx1"/>
            </a:solidFill>
            <a:round/>
            <a:headEnd/>
            <a:tailEnd/>
          </a:ln>
        </p:spPr>
        <p:txBody>
          <a:bodyPr wrap="none" anchor="ctr"/>
          <a:lstStyle/>
          <a:p>
            <a:endParaRPr lang="en-US"/>
          </a:p>
        </p:txBody>
      </p:sp>
      <p:sp>
        <p:nvSpPr>
          <p:cNvPr id="31" name="Line 11"/>
          <p:cNvSpPr>
            <a:spLocks noChangeShapeType="1"/>
          </p:cNvSpPr>
          <p:nvPr/>
        </p:nvSpPr>
        <p:spPr bwMode="auto">
          <a:xfrm flipH="1">
            <a:off x="4162131" y="4386410"/>
            <a:ext cx="0" cy="609600"/>
          </a:xfrm>
          <a:prstGeom prst="line">
            <a:avLst/>
          </a:prstGeom>
          <a:noFill/>
          <a:ln w="9525">
            <a:solidFill>
              <a:schemeClr val="tx1"/>
            </a:solidFill>
            <a:round/>
            <a:headEnd/>
            <a:tailEnd/>
          </a:ln>
        </p:spPr>
        <p:txBody>
          <a:bodyPr wrap="none" anchor="ctr"/>
          <a:lstStyle/>
          <a:p>
            <a:endParaRPr lang="en-US"/>
          </a:p>
        </p:txBody>
      </p:sp>
      <p:sp>
        <p:nvSpPr>
          <p:cNvPr id="32" name="Text Box 8"/>
          <p:cNvSpPr txBox="1">
            <a:spLocks noChangeArrowheads="1"/>
          </p:cNvSpPr>
          <p:nvPr/>
        </p:nvSpPr>
        <p:spPr bwMode="auto">
          <a:xfrm flipH="1">
            <a:off x="3657600" y="4495800"/>
            <a:ext cx="503664"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33" name="Text Box 6"/>
          <p:cNvSpPr txBox="1">
            <a:spLocks noChangeArrowheads="1"/>
          </p:cNvSpPr>
          <p:nvPr/>
        </p:nvSpPr>
        <p:spPr bwMode="auto">
          <a:xfrm flipH="1">
            <a:off x="6125736" y="4466306"/>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24</a:t>
            </a:fld>
            <a:endParaRPr lang="en-US" altLang="en-US"/>
          </a:p>
        </p:txBody>
      </p:sp>
    </p:spTree>
    <p:extLst>
      <p:ext uri="{BB962C8B-B14F-4D97-AF65-F5344CB8AC3E}">
        <p14:creationId xmlns:p14="http://schemas.microsoft.com/office/powerpoint/2010/main" val="482116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Preemptive SJF</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683300516"/>
              </p:ext>
            </p:extLst>
          </p:nvPr>
        </p:nvGraphicFramePr>
        <p:xfrm>
          <a:off x="437820" y="3216432"/>
          <a:ext cx="8401379" cy="2494280"/>
        </p:xfrm>
        <a:graphic>
          <a:graphicData uri="http://schemas.openxmlformats.org/drawingml/2006/table">
            <a:tbl>
              <a:tblPr firstRow="1" bandRow="1">
                <a:tableStyleId>{00A15C55-8517-42AA-B614-E9B94910E393}</a:tableStyleId>
              </a:tblPr>
              <a:tblGrid>
                <a:gridCol w="1153130">
                  <a:extLst>
                    <a:ext uri="{9D8B030D-6E8A-4147-A177-3AD203B41FA5}">
                      <a16:colId xmlns:a16="http://schemas.microsoft.com/office/drawing/2014/main" val="811016093"/>
                    </a:ext>
                  </a:extLst>
                </a:gridCol>
                <a:gridCol w="1812063">
                  <a:extLst>
                    <a:ext uri="{9D8B030D-6E8A-4147-A177-3AD203B41FA5}">
                      <a16:colId xmlns:a16="http://schemas.microsoft.com/office/drawing/2014/main" val="1090131355"/>
                    </a:ext>
                  </a:extLst>
                </a:gridCol>
                <a:gridCol w="1482596">
                  <a:extLst>
                    <a:ext uri="{9D8B030D-6E8A-4147-A177-3AD203B41FA5}">
                      <a16:colId xmlns:a16="http://schemas.microsoft.com/office/drawing/2014/main" val="3248894034"/>
                    </a:ext>
                  </a:extLst>
                </a:gridCol>
                <a:gridCol w="2273314">
                  <a:extLst>
                    <a:ext uri="{9D8B030D-6E8A-4147-A177-3AD203B41FA5}">
                      <a16:colId xmlns:a16="http://schemas.microsoft.com/office/drawing/2014/main" val="2106239974"/>
                    </a:ext>
                  </a:extLst>
                </a:gridCol>
                <a:gridCol w="1680276">
                  <a:extLst>
                    <a:ext uri="{9D8B030D-6E8A-4147-A177-3AD203B41FA5}">
                      <a16:colId xmlns:a16="http://schemas.microsoft.com/office/drawing/2014/main" val="2828059158"/>
                    </a:ext>
                  </a:extLst>
                </a:gridCol>
              </a:tblGrid>
              <a:tr h="370840">
                <a:tc>
                  <a:txBody>
                    <a:bodyPr/>
                    <a:lstStyle/>
                    <a:p>
                      <a:r>
                        <a:rPr lang="en-US" dirty="0"/>
                        <a:t>Process</a:t>
                      </a:r>
                    </a:p>
                  </a:txBody>
                  <a:tcPr/>
                </a:tc>
                <a:tc>
                  <a:txBody>
                    <a:bodyPr/>
                    <a:lstStyle/>
                    <a:p>
                      <a:r>
                        <a:rPr lang="en-US" dirty="0"/>
                        <a:t>Arrival time</a:t>
                      </a:r>
                    </a:p>
                  </a:txBody>
                  <a:tcPr/>
                </a:tc>
                <a:tc>
                  <a:txBody>
                    <a:bodyPr/>
                    <a:lstStyle/>
                    <a:p>
                      <a:r>
                        <a:rPr lang="en-US" dirty="0"/>
                        <a:t>Burst time</a:t>
                      </a:r>
                    </a:p>
                  </a:txBody>
                  <a:tcPr/>
                </a:tc>
                <a:tc>
                  <a:txBody>
                    <a:bodyPr/>
                    <a:lstStyle/>
                    <a:p>
                      <a:r>
                        <a:rPr lang="en-US" dirty="0"/>
                        <a:t>Waiting time</a:t>
                      </a:r>
                    </a:p>
                  </a:txBody>
                  <a:tcPr/>
                </a:tc>
                <a:tc>
                  <a:txBody>
                    <a:bodyPr/>
                    <a:lstStyle/>
                    <a:p>
                      <a:r>
                        <a:rPr lang="en-US" dirty="0"/>
                        <a:t>Turn around time</a:t>
                      </a:r>
                    </a:p>
                  </a:txBody>
                  <a:tcPr/>
                </a:tc>
                <a:extLst>
                  <a:ext uri="{0D108BD9-81ED-4DB2-BD59-A6C34878D82A}">
                    <a16:rowId xmlns:a16="http://schemas.microsoft.com/office/drawing/2014/main" val="1591540658"/>
                  </a:ext>
                </a:extLst>
              </a:tr>
              <a:tr h="370840">
                <a:tc>
                  <a:txBody>
                    <a:bodyPr/>
                    <a:lstStyle/>
                    <a:p>
                      <a:r>
                        <a:rPr lang="en-US" dirty="0"/>
                        <a:t>P1</a:t>
                      </a:r>
                    </a:p>
                  </a:txBody>
                  <a:tcPr/>
                </a:tc>
                <a:tc>
                  <a:txBody>
                    <a:bodyPr/>
                    <a:lstStyle/>
                    <a:p>
                      <a:r>
                        <a:rPr lang="en-US" dirty="0"/>
                        <a:t>0</a:t>
                      </a:r>
                    </a:p>
                  </a:txBody>
                  <a:tcPr/>
                </a:tc>
                <a:tc>
                  <a:txBody>
                    <a:bodyPr/>
                    <a:lstStyle/>
                    <a:p>
                      <a:r>
                        <a:rPr lang="en-US" dirty="0"/>
                        <a:t>7</a:t>
                      </a:r>
                    </a:p>
                  </a:txBody>
                  <a:tcPr/>
                </a:tc>
                <a:tc>
                  <a:txBody>
                    <a:bodyPr/>
                    <a:lstStyle/>
                    <a:p>
                      <a:r>
                        <a:rPr lang="en-US" dirty="0"/>
                        <a:t>(11-2)=9</a:t>
                      </a:r>
                    </a:p>
                  </a:txBody>
                  <a:tcPr/>
                </a:tc>
                <a:tc>
                  <a:txBody>
                    <a:bodyPr/>
                    <a:lstStyle/>
                    <a:p>
                      <a:r>
                        <a:rPr lang="en-US" dirty="0"/>
                        <a:t>16</a:t>
                      </a:r>
                    </a:p>
                  </a:txBody>
                  <a:tcPr/>
                </a:tc>
                <a:extLst>
                  <a:ext uri="{0D108BD9-81ED-4DB2-BD59-A6C34878D82A}">
                    <a16:rowId xmlns:a16="http://schemas.microsoft.com/office/drawing/2014/main" val="2903375257"/>
                  </a:ext>
                </a:extLst>
              </a:tr>
              <a:tr h="370840">
                <a:tc>
                  <a:txBody>
                    <a:bodyPr/>
                    <a:lstStyle/>
                    <a:p>
                      <a:r>
                        <a:rPr lang="en-US" dirty="0"/>
                        <a:t>P2</a:t>
                      </a:r>
                    </a:p>
                  </a:txBody>
                  <a:tcPr/>
                </a:tc>
                <a:tc>
                  <a:txBody>
                    <a:bodyPr/>
                    <a:lstStyle/>
                    <a:p>
                      <a:r>
                        <a:rPr lang="en-US" dirty="0"/>
                        <a:t>2</a:t>
                      </a:r>
                    </a:p>
                  </a:txBody>
                  <a:tcPr/>
                </a:tc>
                <a:tc>
                  <a:txBody>
                    <a:bodyPr/>
                    <a:lstStyle/>
                    <a:p>
                      <a:r>
                        <a:rPr lang="en-US" dirty="0"/>
                        <a:t>4</a:t>
                      </a:r>
                    </a:p>
                  </a:txBody>
                  <a:tcPr/>
                </a:tc>
                <a:tc>
                  <a:txBody>
                    <a:bodyPr/>
                    <a:lstStyle/>
                    <a:p>
                      <a:r>
                        <a:rPr lang="en-US" dirty="0"/>
                        <a:t>(5-4)=1</a:t>
                      </a:r>
                    </a:p>
                  </a:txBody>
                  <a:tcPr/>
                </a:tc>
                <a:tc>
                  <a:txBody>
                    <a:bodyPr/>
                    <a:lstStyle/>
                    <a:p>
                      <a:r>
                        <a:rPr lang="en-US" dirty="0"/>
                        <a:t>(7-2)=5</a:t>
                      </a:r>
                    </a:p>
                  </a:txBody>
                  <a:tcPr/>
                </a:tc>
                <a:extLst>
                  <a:ext uri="{0D108BD9-81ED-4DB2-BD59-A6C34878D82A}">
                    <a16:rowId xmlns:a16="http://schemas.microsoft.com/office/drawing/2014/main" val="3195556267"/>
                  </a:ext>
                </a:extLst>
              </a:tr>
              <a:tr h="370840">
                <a:tc>
                  <a:txBody>
                    <a:bodyPr/>
                    <a:lstStyle/>
                    <a:p>
                      <a:r>
                        <a:rPr lang="en-US" dirty="0"/>
                        <a:t>P3</a:t>
                      </a:r>
                    </a:p>
                  </a:txBody>
                  <a:tcPr/>
                </a:tc>
                <a:tc>
                  <a:txBody>
                    <a:bodyPr/>
                    <a:lstStyle/>
                    <a:p>
                      <a:r>
                        <a:rPr lang="en-US" dirty="0"/>
                        <a:t>4</a:t>
                      </a:r>
                    </a:p>
                  </a:txBody>
                  <a:tcPr/>
                </a:tc>
                <a:tc>
                  <a:txBody>
                    <a:bodyPr/>
                    <a:lstStyle/>
                    <a:p>
                      <a:r>
                        <a:rPr lang="en-US" dirty="0"/>
                        <a:t>1</a:t>
                      </a:r>
                    </a:p>
                  </a:txBody>
                  <a:tcPr/>
                </a:tc>
                <a:tc>
                  <a:txBody>
                    <a:bodyPr/>
                    <a:lstStyle/>
                    <a:p>
                      <a:r>
                        <a:rPr lang="en-US" dirty="0"/>
                        <a:t>(4-4)=0</a:t>
                      </a:r>
                    </a:p>
                  </a:txBody>
                  <a:tcPr/>
                </a:tc>
                <a:tc>
                  <a:txBody>
                    <a:bodyPr/>
                    <a:lstStyle/>
                    <a:p>
                      <a:r>
                        <a:rPr lang="en-US" dirty="0"/>
                        <a:t>1</a:t>
                      </a:r>
                    </a:p>
                  </a:txBody>
                  <a:tcPr/>
                </a:tc>
                <a:extLst>
                  <a:ext uri="{0D108BD9-81ED-4DB2-BD59-A6C34878D82A}">
                    <a16:rowId xmlns:a16="http://schemas.microsoft.com/office/drawing/2014/main" val="1573745580"/>
                  </a:ext>
                </a:extLst>
              </a:tr>
              <a:tr h="370840">
                <a:tc>
                  <a:txBody>
                    <a:bodyPr/>
                    <a:lstStyle/>
                    <a:p>
                      <a:r>
                        <a:rPr lang="en-US" dirty="0"/>
                        <a:t>P4</a:t>
                      </a:r>
                    </a:p>
                  </a:txBody>
                  <a:tcPr/>
                </a:tc>
                <a:tc>
                  <a:txBody>
                    <a:bodyPr/>
                    <a:lstStyle/>
                    <a:p>
                      <a:r>
                        <a:rPr lang="en-US" dirty="0"/>
                        <a:t>5</a:t>
                      </a:r>
                    </a:p>
                  </a:txBody>
                  <a:tcPr/>
                </a:tc>
                <a:tc>
                  <a:txBody>
                    <a:bodyPr/>
                    <a:lstStyle/>
                    <a:p>
                      <a:r>
                        <a:rPr lang="en-US" dirty="0"/>
                        <a:t>4</a:t>
                      </a:r>
                    </a:p>
                  </a:txBody>
                  <a:tcPr/>
                </a:tc>
                <a:tc>
                  <a:txBody>
                    <a:bodyPr/>
                    <a:lstStyle/>
                    <a:p>
                      <a:r>
                        <a:rPr lang="en-US" dirty="0"/>
                        <a:t>(7-5)=2</a:t>
                      </a:r>
                    </a:p>
                  </a:txBody>
                  <a:tcPr/>
                </a:tc>
                <a:tc>
                  <a:txBody>
                    <a:bodyPr/>
                    <a:lstStyle/>
                    <a:p>
                      <a:r>
                        <a:rPr lang="en-US" dirty="0"/>
                        <a:t>(11-5)=6</a:t>
                      </a:r>
                    </a:p>
                  </a:txBody>
                  <a:tcPr/>
                </a:tc>
                <a:extLst>
                  <a:ext uri="{0D108BD9-81ED-4DB2-BD59-A6C34878D82A}">
                    <a16:rowId xmlns:a16="http://schemas.microsoft.com/office/drawing/2014/main" val="124212859"/>
                  </a:ext>
                </a:extLst>
              </a:tr>
              <a:tr h="370840">
                <a:tc>
                  <a:txBody>
                    <a:bodyPr/>
                    <a:lstStyle/>
                    <a:p>
                      <a:endParaRPr lang="en-US" dirty="0"/>
                    </a:p>
                  </a:txBody>
                  <a:tcPr/>
                </a:tc>
                <a:tc>
                  <a:txBody>
                    <a:bodyPr/>
                    <a:lstStyle/>
                    <a:p>
                      <a:endParaRPr lang="en-US"/>
                    </a:p>
                  </a:txBody>
                  <a:tcPr/>
                </a:tc>
                <a:tc>
                  <a:txBody>
                    <a:bodyPr/>
                    <a:lstStyle/>
                    <a:p>
                      <a:endParaRPr lang="en-US" dirty="0"/>
                    </a:p>
                  </a:txBody>
                  <a:tcPr/>
                </a:tc>
                <a:tc>
                  <a:txBody>
                    <a:bodyPr/>
                    <a:lstStyle/>
                    <a:p>
                      <a:r>
                        <a:rPr lang="en-US" dirty="0" err="1"/>
                        <a:t>Avg</a:t>
                      </a:r>
                      <a:r>
                        <a:rPr lang="en-US" dirty="0"/>
                        <a:t>: 12/4 = 3</a:t>
                      </a:r>
                    </a:p>
                  </a:txBody>
                  <a:tcPr/>
                </a:tc>
                <a:tc>
                  <a:txBody>
                    <a:bodyPr/>
                    <a:lstStyle/>
                    <a:p>
                      <a:r>
                        <a:rPr lang="en-US" dirty="0" err="1"/>
                        <a:t>Avg</a:t>
                      </a:r>
                      <a:r>
                        <a:rPr lang="en-US" dirty="0"/>
                        <a:t>:</a:t>
                      </a:r>
                      <a:r>
                        <a:rPr lang="en-US" baseline="0" dirty="0"/>
                        <a:t> 28/4 = 7</a:t>
                      </a:r>
                      <a:endParaRPr lang="en-US" dirty="0"/>
                    </a:p>
                  </a:txBody>
                  <a:tcPr/>
                </a:tc>
                <a:extLst>
                  <a:ext uri="{0D108BD9-81ED-4DB2-BD59-A6C34878D82A}">
                    <a16:rowId xmlns:a16="http://schemas.microsoft.com/office/drawing/2014/main" val="3513769816"/>
                  </a:ext>
                </a:extLst>
              </a:tr>
            </a:tbl>
          </a:graphicData>
        </a:graphic>
      </p:graphicFrame>
      <p:sp>
        <p:nvSpPr>
          <p:cNvPr id="6" name="Rectangle 5"/>
          <p:cNvSpPr>
            <a:spLocks noChangeArrowheads="1"/>
          </p:cNvSpPr>
          <p:nvPr/>
        </p:nvSpPr>
        <p:spPr bwMode="auto">
          <a:xfrm flipH="1">
            <a:off x="1945945" y="1827212"/>
            <a:ext cx="4984750" cy="533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7" name="Text Box 18"/>
          <p:cNvSpPr txBox="1">
            <a:spLocks noChangeArrowheads="1"/>
          </p:cNvSpPr>
          <p:nvPr/>
        </p:nvSpPr>
        <p:spPr bwMode="auto">
          <a:xfrm flipH="1">
            <a:off x="1796047" y="25417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8" name="Line 10"/>
          <p:cNvSpPr>
            <a:spLocks noChangeShapeType="1"/>
          </p:cNvSpPr>
          <p:nvPr/>
        </p:nvSpPr>
        <p:spPr bwMode="auto">
          <a:xfrm flipH="1">
            <a:off x="1945945" y="2322512"/>
            <a:ext cx="0" cy="228600"/>
          </a:xfrm>
          <a:prstGeom prst="line">
            <a:avLst/>
          </a:prstGeom>
          <a:noFill/>
          <a:ln w="9525">
            <a:solidFill>
              <a:schemeClr val="tx1"/>
            </a:solidFill>
            <a:round/>
            <a:headEnd/>
            <a:tailEnd/>
          </a:ln>
        </p:spPr>
        <p:txBody>
          <a:bodyPr wrap="none" anchor="ctr"/>
          <a:lstStyle/>
          <a:p>
            <a:endParaRPr lang="en-US"/>
          </a:p>
        </p:txBody>
      </p:sp>
      <p:sp>
        <p:nvSpPr>
          <p:cNvPr id="9" name="Line 12"/>
          <p:cNvSpPr>
            <a:spLocks noChangeShapeType="1"/>
          </p:cNvSpPr>
          <p:nvPr/>
        </p:nvSpPr>
        <p:spPr bwMode="auto">
          <a:xfrm flipH="1">
            <a:off x="2638131" y="1827212"/>
            <a:ext cx="0" cy="609600"/>
          </a:xfrm>
          <a:prstGeom prst="line">
            <a:avLst/>
          </a:prstGeom>
          <a:noFill/>
          <a:ln w="9525">
            <a:solidFill>
              <a:schemeClr val="tx1"/>
            </a:solidFill>
            <a:round/>
            <a:headEnd/>
            <a:tailEnd/>
          </a:ln>
        </p:spPr>
        <p:txBody>
          <a:bodyPr wrap="none" anchor="ctr"/>
          <a:lstStyle/>
          <a:p>
            <a:endParaRPr lang="en-US"/>
          </a:p>
        </p:txBody>
      </p:sp>
      <p:sp>
        <p:nvSpPr>
          <p:cNvPr id="10" name="Text Box 6"/>
          <p:cNvSpPr txBox="1">
            <a:spLocks noChangeArrowheads="1"/>
          </p:cNvSpPr>
          <p:nvPr/>
        </p:nvSpPr>
        <p:spPr bwMode="auto">
          <a:xfrm flipH="1">
            <a:off x="2051750" y="1863079"/>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11" name="Text Box 15"/>
          <p:cNvSpPr txBox="1">
            <a:spLocks noChangeArrowheads="1"/>
          </p:cNvSpPr>
          <p:nvPr/>
        </p:nvSpPr>
        <p:spPr bwMode="auto">
          <a:xfrm flipH="1">
            <a:off x="2463212" y="2541737"/>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2</a:t>
            </a:r>
          </a:p>
        </p:txBody>
      </p:sp>
      <p:sp>
        <p:nvSpPr>
          <p:cNvPr id="12" name="Line 13"/>
          <p:cNvSpPr>
            <a:spLocks noChangeShapeType="1"/>
          </p:cNvSpPr>
          <p:nvPr/>
        </p:nvSpPr>
        <p:spPr bwMode="auto">
          <a:xfrm flipH="1">
            <a:off x="2638131" y="2360612"/>
            <a:ext cx="0" cy="228600"/>
          </a:xfrm>
          <a:prstGeom prst="line">
            <a:avLst/>
          </a:prstGeom>
          <a:noFill/>
          <a:ln w="9525">
            <a:solidFill>
              <a:schemeClr val="tx1"/>
            </a:solidFill>
            <a:round/>
            <a:headEnd/>
            <a:tailEnd/>
          </a:ln>
        </p:spPr>
        <p:txBody>
          <a:bodyPr wrap="none" anchor="ctr"/>
          <a:lstStyle/>
          <a:p>
            <a:endParaRPr lang="en-US"/>
          </a:p>
        </p:txBody>
      </p:sp>
      <p:sp>
        <p:nvSpPr>
          <p:cNvPr id="13" name="Text Box 7"/>
          <p:cNvSpPr txBox="1">
            <a:spLocks noChangeArrowheads="1"/>
          </p:cNvSpPr>
          <p:nvPr/>
        </p:nvSpPr>
        <p:spPr bwMode="auto">
          <a:xfrm flipH="1">
            <a:off x="3276600" y="1900535"/>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3</a:t>
            </a:r>
            <a:endParaRPr lang="en-US" dirty="0">
              <a:latin typeface="Helvetica" pitchFamily="34" charset="0"/>
            </a:endParaRPr>
          </a:p>
        </p:txBody>
      </p:sp>
      <p:sp>
        <p:nvSpPr>
          <p:cNvPr id="14" name="Text Box 27"/>
          <p:cNvSpPr txBox="1">
            <a:spLocks noChangeArrowheads="1"/>
          </p:cNvSpPr>
          <p:nvPr/>
        </p:nvSpPr>
        <p:spPr bwMode="auto">
          <a:xfrm flipH="1">
            <a:off x="5029200" y="2541737"/>
            <a:ext cx="504882"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11</a:t>
            </a:r>
          </a:p>
        </p:txBody>
      </p:sp>
      <p:sp>
        <p:nvSpPr>
          <p:cNvPr id="15" name="Line 26"/>
          <p:cNvSpPr>
            <a:spLocks noChangeShapeType="1"/>
          </p:cNvSpPr>
          <p:nvPr/>
        </p:nvSpPr>
        <p:spPr bwMode="auto">
          <a:xfrm flipH="1">
            <a:off x="5278466" y="2436812"/>
            <a:ext cx="0" cy="228600"/>
          </a:xfrm>
          <a:prstGeom prst="line">
            <a:avLst/>
          </a:prstGeom>
          <a:noFill/>
          <a:ln w="9525">
            <a:solidFill>
              <a:schemeClr val="tx1"/>
            </a:solidFill>
            <a:round/>
            <a:headEnd/>
            <a:tailEnd/>
          </a:ln>
        </p:spPr>
        <p:txBody>
          <a:bodyPr wrap="none" anchor="ctr"/>
          <a:lstStyle/>
          <a:p>
            <a:endParaRPr lang="en-US"/>
          </a:p>
        </p:txBody>
      </p:sp>
      <p:sp>
        <p:nvSpPr>
          <p:cNvPr id="16" name="Line 11"/>
          <p:cNvSpPr>
            <a:spLocks noChangeShapeType="1"/>
          </p:cNvSpPr>
          <p:nvPr/>
        </p:nvSpPr>
        <p:spPr bwMode="auto">
          <a:xfrm flipH="1">
            <a:off x="5278466" y="1827212"/>
            <a:ext cx="0" cy="609600"/>
          </a:xfrm>
          <a:prstGeom prst="line">
            <a:avLst/>
          </a:prstGeom>
          <a:noFill/>
          <a:ln w="9525">
            <a:solidFill>
              <a:schemeClr val="tx1"/>
            </a:solidFill>
            <a:round/>
            <a:headEnd/>
            <a:tailEnd/>
          </a:ln>
        </p:spPr>
        <p:txBody>
          <a:bodyPr wrap="none" anchor="ctr"/>
          <a:lstStyle/>
          <a:p>
            <a:endParaRPr lang="en-US"/>
          </a:p>
        </p:txBody>
      </p:sp>
      <p:sp>
        <p:nvSpPr>
          <p:cNvPr id="17" name="Text Box 8"/>
          <p:cNvSpPr txBox="1">
            <a:spLocks noChangeArrowheads="1"/>
          </p:cNvSpPr>
          <p:nvPr/>
        </p:nvSpPr>
        <p:spPr bwMode="auto">
          <a:xfrm flipH="1">
            <a:off x="2706994" y="1898292"/>
            <a:ext cx="503664"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18" name="Text Box 19"/>
          <p:cNvSpPr txBox="1">
            <a:spLocks noChangeArrowheads="1"/>
          </p:cNvSpPr>
          <p:nvPr/>
        </p:nvSpPr>
        <p:spPr bwMode="auto">
          <a:xfrm flipH="1">
            <a:off x="4190998" y="1851389"/>
            <a:ext cx="786172"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4</a:t>
            </a:r>
            <a:endParaRPr lang="en-US" dirty="0">
              <a:latin typeface="Helvetica" pitchFamily="34" charset="0"/>
            </a:endParaRPr>
          </a:p>
        </p:txBody>
      </p:sp>
      <p:sp>
        <p:nvSpPr>
          <p:cNvPr id="19" name="Text Box 17"/>
          <p:cNvSpPr txBox="1">
            <a:spLocks noChangeArrowheads="1"/>
          </p:cNvSpPr>
          <p:nvPr/>
        </p:nvSpPr>
        <p:spPr bwMode="auto">
          <a:xfrm flipH="1">
            <a:off x="6558890" y="2503637"/>
            <a:ext cx="527710"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16</a:t>
            </a:r>
          </a:p>
        </p:txBody>
      </p:sp>
      <p:sp>
        <p:nvSpPr>
          <p:cNvPr id="20" name="Line 9"/>
          <p:cNvSpPr>
            <a:spLocks noChangeShapeType="1"/>
          </p:cNvSpPr>
          <p:nvPr/>
        </p:nvSpPr>
        <p:spPr bwMode="auto">
          <a:xfrm flipH="1">
            <a:off x="6930695" y="2322512"/>
            <a:ext cx="0" cy="228600"/>
          </a:xfrm>
          <a:prstGeom prst="line">
            <a:avLst/>
          </a:prstGeom>
          <a:noFill/>
          <a:ln w="9525">
            <a:solidFill>
              <a:schemeClr val="tx1"/>
            </a:solidFill>
            <a:round/>
            <a:headEnd/>
            <a:tailEnd/>
          </a:ln>
        </p:spPr>
        <p:txBody>
          <a:bodyPr wrap="none" anchor="ctr"/>
          <a:lstStyle/>
          <a:p>
            <a:endParaRPr lang="en-US"/>
          </a:p>
        </p:txBody>
      </p:sp>
      <p:sp>
        <p:nvSpPr>
          <p:cNvPr id="21" name="Text Box 27"/>
          <p:cNvSpPr txBox="1">
            <a:spLocks noChangeArrowheads="1"/>
          </p:cNvSpPr>
          <p:nvPr/>
        </p:nvSpPr>
        <p:spPr bwMode="auto">
          <a:xfrm flipH="1">
            <a:off x="3072812" y="25863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4</a:t>
            </a:r>
          </a:p>
        </p:txBody>
      </p:sp>
      <p:sp>
        <p:nvSpPr>
          <p:cNvPr id="22" name="Line 26"/>
          <p:cNvSpPr>
            <a:spLocks noChangeShapeType="1"/>
          </p:cNvSpPr>
          <p:nvPr/>
        </p:nvSpPr>
        <p:spPr bwMode="auto">
          <a:xfrm flipH="1">
            <a:off x="3247731" y="2438400"/>
            <a:ext cx="0" cy="228600"/>
          </a:xfrm>
          <a:prstGeom prst="line">
            <a:avLst/>
          </a:prstGeom>
          <a:noFill/>
          <a:ln w="9525">
            <a:solidFill>
              <a:schemeClr val="tx1"/>
            </a:solidFill>
            <a:round/>
            <a:headEnd/>
            <a:tailEnd/>
          </a:ln>
        </p:spPr>
        <p:txBody>
          <a:bodyPr wrap="none" anchor="ctr"/>
          <a:lstStyle/>
          <a:p>
            <a:endParaRPr lang="en-US"/>
          </a:p>
        </p:txBody>
      </p:sp>
      <p:sp>
        <p:nvSpPr>
          <p:cNvPr id="23" name="Line 11"/>
          <p:cNvSpPr>
            <a:spLocks noChangeShapeType="1"/>
          </p:cNvSpPr>
          <p:nvPr/>
        </p:nvSpPr>
        <p:spPr bwMode="auto">
          <a:xfrm flipH="1">
            <a:off x="3247731" y="1828800"/>
            <a:ext cx="0" cy="609600"/>
          </a:xfrm>
          <a:prstGeom prst="line">
            <a:avLst/>
          </a:prstGeom>
          <a:noFill/>
          <a:ln w="9525">
            <a:solidFill>
              <a:schemeClr val="tx1"/>
            </a:solidFill>
            <a:round/>
            <a:headEnd/>
            <a:tailEnd/>
          </a:ln>
        </p:spPr>
        <p:txBody>
          <a:bodyPr wrap="none" anchor="ctr"/>
          <a:lstStyle/>
          <a:p>
            <a:endParaRPr lang="en-US"/>
          </a:p>
        </p:txBody>
      </p:sp>
      <p:sp>
        <p:nvSpPr>
          <p:cNvPr id="24" name="Text Box 27"/>
          <p:cNvSpPr txBox="1">
            <a:spLocks noChangeArrowheads="1"/>
          </p:cNvSpPr>
          <p:nvPr/>
        </p:nvSpPr>
        <p:spPr bwMode="auto">
          <a:xfrm flipH="1">
            <a:off x="3505200" y="25863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5</a:t>
            </a:r>
          </a:p>
        </p:txBody>
      </p:sp>
      <p:sp>
        <p:nvSpPr>
          <p:cNvPr id="25" name="Line 26"/>
          <p:cNvSpPr>
            <a:spLocks noChangeShapeType="1"/>
          </p:cNvSpPr>
          <p:nvPr/>
        </p:nvSpPr>
        <p:spPr bwMode="auto">
          <a:xfrm flipH="1">
            <a:off x="3680119" y="2362200"/>
            <a:ext cx="0" cy="228600"/>
          </a:xfrm>
          <a:prstGeom prst="line">
            <a:avLst/>
          </a:prstGeom>
          <a:noFill/>
          <a:ln w="9525">
            <a:solidFill>
              <a:schemeClr val="tx1"/>
            </a:solidFill>
            <a:round/>
            <a:headEnd/>
            <a:tailEnd/>
          </a:ln>
        </p:spPr>
        <p:txBody>
          <a:bodyPr wrap="none" anchor="ctr"/>
          <a:lstStyle/>
          <a:p>
            <a:endParaRPr lang="en-US"/>
          </a:p>
        </p:txBody>
      </p:sp>
      <p:sp>
        <p:nvSpPr>
          <p:cNvPr id="26" name="Line 11"/>
          <p:cNvSpPr>
            <a:spLocks noChangeShapeType="1"/>
          </p:cNvSpPr>
          <p:nvPr/>
        </p:nvSpPr>
        <p:spPr bwMode="auto">
          <a:xfrm flipH="1">
            <a:off x="3680119" y="1828800"/>
            <a:ext cx="0" cy="609600"/>
          </a:xfrm>
          <a:prstGeom prst="line">
            <a:avLst/>
          </a:prstGeom>
          <a:noFill/>
          <a:ln w="9525">
            <a:solidFill>
              <a:schemeClr val="tx1"/>
            </a:solidFill>
            <a:round/>
            <a:headEnd/>
            <a:tailEnd/>
          </a:ln>
        </p:spPr>
        <p:txBody>
          <a:bodyPr wrap="none" anchor="ctr"/>
          <a:lstStyle/>
          <a:p>
            <a:endParaRPr lang="en-US"/>
          </a:p>
        </p:txBody>
      </p:sp>
      <p:sp>
        <p:nvSpPr>
          <p:cNvPr id="27" name="Text Box 27"/>
          <p:cNvSpPr txBox="1">
            <a:spLocks noChangeArrowheads="1"/>
          </p:cNvSpPr>
          <p:nvPr/>
        </p:nvSpPr>
        <p:spPr bwMode="auto">
          <a:xfrm flipH="1">
            <a:off x="3987212" y="2586335"/>
            <a:ext cx="356188"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7</a:t>
            </a:r>
          </a:p>
        </p:txBody>
      </p:sp>
      <p:sp>
        <p:nvSpPr>
          <p:cNvPr id="28" name="Line 26"/>
          <p:cNvSpPr>
            <a:spLocks noChangeShapeType="1"/>
          </p:cNvSpPr>
          <p:nvPr/>
        </p:nvSpPr>
        <p:spPr bwMode="auto">
          <a:xfrm flipH="1">
            <a:off x="4162131" y="2405210"/>
            <a:ext cx="0" cy="228600"/>
          </a:xfrm>
          <a:prstGeom prst="line">
            <a:avLst/>
          </a:prstGeom>
          <a:noFill/>
          <a:ln w="9525">
            <a:solidFill>
              <a:schemeClr val="tx1"/>
            </a:solidFill>
            <a:round/>
            <a:headEnd/>
            <a:tailEnd/>
          </a:ln>
        </p:spPr>
        <p:txBody>
          <a:bodyPr wrap="none" anchor="ctr"/>
          <a:lstStyle/>
          <a:p>
            <a:endParaRPr lang="en-US"/>
          </a:p>
        </p:txBody>
      </p:sp>
      <p:sp>
        <p:nvSpPr>
          <p:cNvPr id="29" name="Line 11"/>
          <p:cNvSpPr>
            <a:spLocks noChangeShapeType="1"/>
          </p:cNvSpPr>
          <p:nvPr/>
        </p:nvSpPr>
        <p:spPr bwMode="auto">
          <a:xfrm flipH="1">
            <a:off x="4162131" y="1795610"/>
            <a:ext cx="0" cy="609600"/>
          </a:xfrm>
          <a:prstGeom prst="line">
            <a:avLst/>
          </a:prstGeom>
          <a:noFill/>
          <a:ln w="9525">
            <a:solidFill>
              <a:schemeClr val="tx1"/>
            </a:solidFill>
            <a:round/>
            <a:headEnd/>
            <a:tailEnd/>
          </a:ln>
        </p:spPr>
        <p:txBody>
          <a:bodyPr wrap="none" anchor="ctr"/>
          <a:lstStyle/>
          <a:p>
            <a:endParaRPr lang="en-US"/>
          </a:p>
        </p:txBody>
      </p:sp>
      <p:sp>
        <p:nvSpPr>
          <p:cNvPr id="30" name="Text Box 8"/>
          <p:cNvSpPr txBox="1">
            <a:spLocks noChangeArrowheads="1"/>
          </p:cNvSpPr>
          <p:nvPr/>
        </p:nvSpPr>
        <p:spPr bwMode="auto">
          <a:xfrm flipH="1">
            <a:off x="3657600" y="1905000"/>
            <a:ext cx="503664" cy="461665"/>
          </a:xfrm>
          <a:prstGeom prst="rect">
            <a:avLst/>
          </a:prstGeom>
          <a:noFill/>
          <a:ln w="9525">
            <a:noFill/>
            <a:miter lim="800000"/>
            <a:headEnd/>
            <a:tailEnd/>
          </a:ln>
        </p:spPr>
        <p:txBody>
          <a:bodyPr wrap="squar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2</a:t>
            </a:r>
            <a:endParaRPr lang="en-US" dirty="0">
              <a:latin typeface="Helvetica" pitchFamily="34" charset="0"/>
            </a:endParaRPr>
          </a:p>
        </p:txBody>
      </p:sp>
      <p:sp>
        <p:nvSpPr>
          <p:cNvPr id="31" name="Text Box 6"/>
          <p:cNvSpPr txBox="1">
            <a:spLocks noChangeArrowheads="1"/>
          </p:cNvSpPr>
          <p:nvPr/>
        </p:nvSpPr>
        <p:spPr bwMode="auto">
          <a:xfrm flipH="1">
            <a:off x="6125736" y="1875506"/>
            <a:ext cx="503664" cy="461665"/>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P</a:t>
            </a:r>
            <a:r>
              <a:rPr lang="en-US" baseline="-25000" dirty="0">
                <a:latin typeface="Helvetica" pitchFamily="34" charset="0"/>
              </a:rPr>
              <a:t>1</a:t>
            </a:r>
            <a:endParaRPr lang="en-US" dirty="0">
              <a:latin typeface="Helvetica" pitchFamily="34" charset="0"/>
            </a:endParaRP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25</a:t>
            </a:fld>
            <a:endParaRPr lang="en-US" altLang="en-US"/>
          </a:p>
        </p:txBody>
      </p:sp>
    </p:spTree>
    <p:extLst>
      <p:ext uri="{BB962C8B-B14F-4D97-AF65-F5344CB8AC3E}">
        <p14:creationId xmlns:p14="http://schemas.microsoft.com/office/powerpoint/2010/main" val="2661571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9067800" cy="857250"/>
          </a:xfrm>
        </p:spPr>
        <p:txBody>
          <a:bodyPr>
            <a:normAutofit/>
          </a:bodyPr>
          <a:lstStyle/>
          <a:p>
            <a:r>
              <a:rPr lang="en-US" sz="4000" dirty="0"/>
              <a:t>Shortest-Job-First (SJF) Scheduling</a:t>
            </a:r>
          </a:p>
        </p:txBody>
      </p:sp>
      <p:sp>
        <p:nvSpPr>
          <p:cNvPr id="3" name="Content Placeholder 2"/>
          <p:cNvSpPr>
            <a:spLocks noGrp="1"/>
          </p:cNvSpPr>
          <p:nvPr>
            <p:ph idx="1"/>
          </p:nvPr>
        </p:nvSpPr>
        <p:spPr>
          <a:xfrm>
            <a:off x="685800" y="1676400"/>
            <a:ext cx="7848600" cy="3943350"/>
          </a:xfrm>
        </p:spPr>
        <p:txBody>
          <a:bodyPr>
            <a:normAutofit/>
          </a:bodyPr>
          <a:lstStyle/>
          <a:p>
            <a:r>
              <a:rPr lang="en-US" sz="2400" dirty="0"/>
              <a:t>SJF is optimal</a:t>
            </a:r>
          </a:p>
          <a:p>
            <a:r>
              <a:rPr lang="en-US" sz="2400" dirty="0"/>
              <a:t>Gives the minimum average waiting time</a:t>
            </a:r>
          </a:p>
          <a:p>
            <a:r>
              <a:rPr lang="en-US" sz="2400" dirty="0"/>
              <a:t>Difficulty in knowing the length of the next CPU burst</a:t>
            </a:r>
          </a:p>
          <a:p>
            <a:endParaRPr lang="en-US" sz="2400" dirty="0"/>
          </a:p>
          <a:p>
            <a:pPr>
              <a:buNone/>
            </a:pPr>
            <a:endParaRPr lang="en-US" sz="2400" dirty="0"/>
          </a:p>
          <a:p>
            <a:endParaRPr lang="en-US" sz="2400" dirty="0"/>
          </a:p>
          <a:p>
            <a:pPr lvl="1" algn="just"/>
            <a:endParaRPr lang="en-US" sz="2400" dirty="0"/>
          </a:p>
          <a:p>
            <a:pPr lvl="1"/>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26</a:t>
            </a:fld>
            <a:endParaRPr lang="en-US" altLang="en-US"/>
          </a:p>
        </p:txBody>
      </p:sp>
    </p:spTree>
    <p:extLst>
      <p:ext uri="{BB962C8B-B14F-4D97-AF65-F5344CB8AC3E}">
        <p14:creationId xmlns:p14="http://schemas.microsoft.com/office/powerpoint/2010/main" val="4237024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62998" y="901701"/>
            <a:ext cx="7772400" cy="611187"/>
          </a:xfrm>
        </p:spPr>
        <p:txBody>
          <a:bodyPr/>
          <a:lstStyle/>
          <a:p>
            <a:pPr eaLnBrk="1" hangingPunct="1"/>
            <a:r>
              <a:rPr lang="en-US" altLang="en-US" dirty="0"/>
              <a:t>Determining Length of Next CPU Burst</a:t>
            </a:r>
          </a:p>
        </p:txBody>
      </p:sp>
      <p:sp>
        <p:nvSpPr>
          <p:cNvPr id="1028" name="Rectangle 3"/>
          <p:cNvSpPr>
            <a:spLocks noGrp="1" noChangeArrowheads="1"/>
          </p:cNvSpPr>
          <p:nvPr>
            <p:ph type="body" idx="1"/>
          </p:nvPr>
        </p:nvSpPr>
        <p:spPr>
          <a:xfrm>
            <a:off x="697634" y="1600200"/>
            <a:ext cx="7635875" cy="4530725"/>
          </a:xfrm>
        </p:spPr>
        <p:txBody>
          <a:bodyPr/>
          <a:lstStyle/>
          <a:p>
            <a:r>
              <a:rPr lang="en-US" altLang="en-US" sz="2800" dirty="0"/>
              <a:t>Can only estimate the length</a:t>
            </a:r>
          </a:p>
          <a:p>
            <a:r>
              <a:rPr lang="en-US" altLang="en-US" sz="2800" dirty="0"/>
              <a:t>Can be done by using the length of previous CPU bursts, using exponential averaging</a:t>
            </a:r>
          </a:p>
          <a:p>
            <a:pPr lvl="1">
              <a:buFont typeface="Monotype Sorts" charset="2"/>
              <a:buNone/>
            </a:pPr>
            <a:endParaRPr lang="en-US" altLang="en-US" sz="2800" dirty="0"/>
          </a:p>
          <a:p>
            <a:pPr lvl="1">
              <a:buFont typeface="Monotype Sorts" charset="2"/>
              <a:buNone/>
            </a:pPr>
            <a:endParaRPr lang="en-US" altLang="en-US" sz="2800" dirty="0"/>
          </a:p>
        </p:txBody>
      </p:sp>
      <p:graphicFrame>
        <p:nvGraphicFramePr>
          <p:cNvPr id="1026" name="Object 2"/>
          <p:cNvGraphicFramePr>
            <a:graphicFrameLocks noChangeAspect="1"/>
          </p:cNvGraphicFramePr>
          <p:nvPr>
            <p:extLst>
              <p:ext uri="{D42A27DB-BD31-4B8C-83A1-F6EECF244321}">
                <p14:modId xmlns:p14="http://schemas.microsoft.com/office/powerpoint/2010/main" val="3265076363"/>
              </p:ext>
            </p:extLst>
          </p:nvPr>
        </p:nvGraphicFramePr>
        <p:xfrm>
          <a:off x="1752600" y="3429000"/>
          <a:ext cx="5638800" cy="1597025"/>
        </p:xfrm>
        <a:graphic>
          <a:graphicData uri="http://schemas.openxmlformats.org/presentationml/2006/ole">
            <mc:AlternateContent xmlns:mc="http://schemas.openxmlformats.org/markup-compatibility/2006">
              <mc:Choice xmlns:v="urn:schemas-microsoft-com:vml" Requires="v">
                <p:oleObj spid="_x0000_s1125" name="Microsoft Equation 3.0" r:id="rId4" imgW="6400800" imgH="1777680" progId="Equation.3">
                  <p:embed/>
                </p:oleObj>
              </mc:Choice>
              <mc:Fallback>
                <p:oleObj name="Microsoft Equation 3.0" r:id="rId4" imgW="6400800" imgH="1777680" progId="Equation.3">
                  <p:embed/>
                  <p:pic>
                    <p:nvPicPr>
                      <p:cNvPr id="1026"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0" y="3429000"/>
                        <a:ext cx="5638800" cy="1597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9" name="Text Box 6"/>
          <p:cNvSpPr txBox="1">
            <a:spLocks noChangeArrowheads="1"/>
          </p:cNvSpPr>
          <p:nvPr/>
        </p:nvSpPr>
        <p:spPr bwMode="auto">
          <a:xfrm>
            <a:off x="2967038" y="4619624"/>
            <a:ext cx="4043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2400" dirty="0">
                <a:latin typeface="Helvetica" panose="020B0604020202020204" pitchFamily="34" charset="0"/>
                <a:sym typeface="Symbol" panose="05050102010706020507" pitchFamily="18" charset="2"/>
              </a:rPr>
              <a:t></a:t>
            </a:r>
            <a:r>
              <a:rPr lang="en-US" altLang="en-US" sz="800" dirty="0">
                <a:latin typeface="Helvetica" panose="020B0604020202020204" pitchFamily="34" charset="0"/>
                <a:sym typeface="Symbol" panose="05050102010706020507" pitchFamily="18" charset="2"/>
              </a:rPr>
              <a:t> </a:t>
            </a:r>
            <a:r>
              <a:rPr lang="en-US" altLang="en-US" sz="1600" baseline="-25000" dirty="0">
                <a:latin typeface="Helvetica" panose="020B0604020202020204" pitchFamily="34" charset="0"/>
                <a:sym typeface="Symbol" panose="05050102010706020507" pitchFamily="18" charset="2"/>
              </a:rPr>
              <a:t>n+1</a:t>
            </a:r>
            <a:r>
              <a:rPr lang="en-US" altLang="en-US" baseline="-25000" dirty="0">
                <a:latin typeface="Helvetica" panose="020B0604020202020204" pitchFamily="34" charset="0"/>
                <a:sym typeface="Symbol" panose="05050102010706020507" pitchFamily="18" charset="2"/>
              </a:rPr>
              <a:t> </a:t>
            </a:r>
            <a:r>
              <a:rPr lang="en-US" altLang="en-US" sz="2400" dirty="0">
                <a:latin typeface="Courier New" panose="02070309020205020404" pitchFamily="49" charset="0"/>
                <a:sym typeface="Symbol" panose="05050102010706020507" pitchFamily="18" charset="2"/>
              </a:rPr>
              <a:t>=</a:t>
            </a:r>
            <a:r>
              <a:rPr lang="en-US" altLang="en-US" sz="2400" dirty="0">
                <a:latin typeface="Helvetica" panose="020B0604020202020204" pitchFamily="34" charset="0"/>
                <a:sym typeface="Symbol" panose="05050102010706020507" pitchFamily="18" charset="2"/>
              </a:rPr>
              <a:t>  </a:t>
            </a:r>
            <a:r>
              <a:rPr lang="en-US" altLang="en-US" sz="2200" i="1" dirty="0">
                <a:latin typeface="Helvetica" panose="020B0604020202020204" pitchFamily="34" charset="0"/>
                <a:sym typeface="Symbol" panose="05050102010706020507" pitchFamily="18" charset="2"/>
              </a:rPr>
              <a:t>t</a:t>
            </a:r>
            <a:r>
              <a:rPr lang="en-US" altLang="en-US" sz="800" i="1" dirty="0">
                <a:latin typeface="Helvetica" panose="020B0604020202020204" pitchFamily="34" charset="0"/>
                <a:sym typeface="Symbol" panose="05050102010706020507" pitchFamily="18" charset="2"/>
              </a:rPr>
              <a:t> </a:t>
            </a:r>
            <a:r>
              <a:rPr lang="en-US" altLang="en-US" sz="1600" baseline="-25000" dirty="0">
                <a:latin typeface="Helvetica" panose="020B0604020202020204" pitchFamily="34" charset="0"/>
                <a:sym typeface="Symbol" panose="05050102010706020507" pitchFamily="18" charset="2"/>
              </a:rPr>
              <a:t>n</a:t>
            </a:r>
            <a:r>
              <a:rPr lang="en-US" altLang="en-US" baseline="-25000" dirty="0">
                <a:latin typeface="Helvetica" panose="020B0604020202020204" pitchFamily="34" charset="0"/>
                <a:sym typeface="Symbol" panose="05050102010706020507" pitchFamily="18" charset="2"/>
              </a:rPr>
              <a:t> </a:t>
            </a:r>
            <a:r>
              <a:rPr lang="en-US" altLang="en-US" sz="2400" dirty="0">
                <a:latin typeface="Courier New" panose="02070309020205020404" pitchFamily="49" charset="0"/>
                <a:sym typeface="Symbol" panose="05050102010706020507" pitchFamily="18" charset="2"/>
              </a:rPr>
              <a:t>+</a:t>
            </a:r>
            <a:r>
              <a:rPr lang="en-US" altLang="en-US" sz="2400" dirty="0">
                <a:latin typeface="Helvetica" panose="020B0604020202020204" pitchFamily="34" charset="0"/>
                <a:sym typeface="Symbol" panose="05050102010706020507" pitchFamily="18" charset="2"/>
              </a:rPr>
              <a:t> (1</a:t>
            </a:r>
            <a:r>
              <a:rPr lang="en-US" altLang="en-US" sz="2200" dirty="0">
                <a:latin typeface="Courier New" panose="02070309020205020404" pitchFamily="49" charset="0"/>
                <a:sym typeface="Symbol" panose="05050102010706020507" pitchFamily="18" charset="2"/>
              </a:rPr>
              <a:t>-</a:t>
            </a:r>
            <a:r>
              <a:rPr lang="en-US" altLang="en-US" sz="2400" dirty="0">
                <a:latin typeface="Helvetica" panose="020B0604020202020204" pitchFamily="34" charset="0"/>
                <a:sym typeface="Symbol" panose="05050102010706020507" pitchFamily="18" charset="2"/>
              </a:rPr>
              <a:t> )</a:t>
            </a:r>
            <a:r>
              <a:rPr lang="en-US" altLang="en-US" sz="2000" dirty="0">
                <a:latin typeface="Helvetica" panose="020B0604020202020204" pitchFamily="34" charset="0"/>
                <a:sym typeface="Symbol" panose="05050102010706020507" pitchFamily="18" charset="2"/>
              </a:rPr>
              <a:t> </a:t>
            </a:r>
            <a:r>
              <a:rPr lang="en-US" altLang="en-US" sz="800" dirty="0">
                <a:latin typeface="Helvetica" panose="020B0604020202020204" pitchFamily="34" charset="0"/>
                <a:sym typeface="Symbol" panose="05050102010706020507" pitchFamily="18" charset="2"/>
              </a:rPr>
              <a:t> </a:t>
            </a:r>
            <a:r>
              <a:rPr lang="en-US" altLang="en-US" sz="1600" baseline="-25000" dirty="0">
                <a:latin typeface="Helvetica" panose="020B0604020202020204" pitchFamily="34" charset="0"/>
                <a:sym typeface="Symbol" panose="05050102010706020507" pitchFamily="18" charset="2"/>
              </a:rPr>
              <a:t>n</a:t>
            </a:r>
            <a:endParaRPr lang="en-US" altLang="en-US" dirty="0">
              <a:latin typeface="Helvetica" panose="020B0604020202020204" pitchFamily="34" charset="0"/>
              <a:sym typeface="Symbol" panose="05050102010706020507" pitchFamily="18" charset="2"/>
            </a:endParaRP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27</a:t>
            </a:fld>
            <a:endParaRPr lang="en-US" altLang="en-US"/>
          </a:p>
        </p:txBody>
      </p:sp>
    </p:spTree>
    <p:extLst>
      <p:ext uri="{BB962C8B-B14F-4D97-AF65-F5344CB8AC3E}">
        <p14:creationId xmlns:p14="http://schemas.microsoft.com/office/powerpoint/2010/main" val="834081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99281" y="533400"/>
            <a:ext cx="8223250" cy="679450"/>
          </a:xfrm>
        </p:spPr>
        <p:txBody>
          <a:bodyPr/>
          <a:lstStyle/>
          <a:p>
            <a:pPr eaLnBrk="1" hangingPunct="1"/>
            <a:r>
              <a:rPr lang="en-US" altLang="en-US" sz="4000" dirty="0"/>
              <a:t>Prediction of the Length of the </a:t>
            </a:r>
            <a:br>
              <a:rPr lang="en-US" altLang="en-US" sz="4000" dirty="0"/>
            </a:br>
            <a:r>
              <a:rPr lang="en-US" altLang="en-US" sz="4000" dirty="0"/>
              <a:t>Next CPU Burst</a:t>
            </a:r>
          </a:p>
        </p:txBody>
      </p:sp>
      <p:pic>
        <p:nvPicPr>
          <p:cNvPr id="184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799"/>
            <a:ext cx="6934200" cy="500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3222BE0F-F6D7-4DA3-B996-A963E61DFDFF}" type="slidenum">
              <a:rPr lang="en-US" altLang="en-US" smtClean="0"/>
              <a:pPr/>
              <a:t>28</a:t>
            </a:fld>
            <a:endParaRPr lang="en-US" altLang="en-US"/>
          </a:p>
        </p:txBody>
      </p:sp>
    </p:spTree>
    <p:extLst>
      <p:ext uri="{BB962C8B-B14F-4D97-AF65-F5344CB8AC3E}">
        <p14:creationId xmlns:p14="http://schemas.microsoft.com/office/powerpoint/2010/main" val="1042308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5800" y="914400"/>
            <a:ext cx="7451725" cy="576262"/>
          </a:xfrm>
        </p:spPr>
        <p:txBody>
          <a:bodyPr/>
          <a:lstStyle/>
          <a:p>
            <a:pPr eaLnBrk="1" hangingPunct="1"/>
            <a:r>
              <a:rPr lang="en-US" altLang="en-US" dirty="0"/>
              <a:t>Examples of Exponential Averaging</a:t>
            </a:r>
          </a:p>
        </p:txBody>
      </p:sp>
      <p:sp>
        <p:nvSpPr>
          <p:cNvPr id="19459" name="Rectangle 3"/>
          <p:cNvSpPr>
            <a:spLocks noGrp="1" noChangeArrowheads="1"/>
          </p:cNvSpPr>
          <p:nvPr>
            <p:ph type="body" idx="1"/>
          </p:nvPr>
        </p:nvSpPr>
        <p:spPr>
          <a:xfrm>
            <a:off x="685800" y="1600200"/>
            <a:ext cx="7675563" cy="4164013"/>
          </a:xfrm>
        </p:spPr>
        <p:txBody>
          <a:bodyPr/>
          <a:lstStyle/>
          <a:p>
            <a:pPr>
              <a:lnSpc>
                <a:spcPct val="90000"/>
              </a:lnSpc>
            </a:pPr>
            <a:r>
              <a:rPr lang="en-US" altLang="en-US" sz="2400" dirty="0">
                <a:sym typeface="Symbol" panose="05050102010706020507" pitchFamily="18" charset="2"/>
              </a:rPr>
              <a:t> =0</a:t>
            </a:r>
          </a:p>
          <a:p>
            <a:pPr lvl="1">
              <a:lnSpc>
                <a:spcPct val="90000"/>
              </a:lnSpc>
            </a:pPr>
            <a:r>
              <a:rPr lang="en-US" altLang="en-US" sz="2400" dirty="0">
                <a:sym typeface="Symbol" panose="05050102010706020507" pitchFamily="18" charset="2"/>
              </a:rPr>
              <a:t></a:t>
            </a:r>
            <a:r>
              <a:rPr lang="en-US" altLang="en-US" sz="2400" baseline="-25000" dirty="0">
                <a:sym typeface="Symbol" panose="05050102010706020507" pitchFamily="18" charset="2"/>
              </a:rPr>
              <a:t>n+1</a:t>
            </a:r>
            <a:r>
              <a:rPr lang="en-US" altLang="en-US" sz="2400" dirty="0">
                <a:sym typeface="Symbol" panose="05050102010706020507" pitchFamily="18" charset="2"/>
              </a:rPr>
              <a:t> = </a:t>
            </a:r>
            <a:r>
              <a:rPr lang="en-US" altLang="en-US" sz="2400" baseline="-25000" dirty="0">
                <a:sym typeface="Symbol" panose="05050102010706020507" pitchFamily="18" charset="2"/>
              </a:rPr>
              <a:t>n</a:t>
            </a:r>
          </a:p>
          <a:p>
            <a:pPr lvl="1">
              <a:lnSpc>
                <a:spcPct val="90000"/>
              </a:lnSpc>
            </a:pPr>
            <a:r>
              <a:rPr lang="en-US" altLang="en-US" sz="2400" dirty="0">
                <a:sym typeface="Symbol" panose="05050102010706020507" pitchFamily="18" charset="2"/>
              </a:rPr>
              <a:t>Recent history does not count.</a:t>
            </a:r>
          </a:p>
          <a:p>
            <a:pPr>
              <a:lnSpc>
                <a:spcPct val="90000"/>
              </a:lnSpc>
            </a:pPr>
            <a:r>
              <a:rPr lang="en-US" altLang="en-US" sz="2400" dirty="0">
                <a:sym typeface="Symbol" panose="05050102010706020507" pitchFamily="18" charset="2"/>
              </a:rPr>
              <a:t> =1</a:t>
            </a:r>
          </a:p>
          <a:p>
            <a:pPr lvl="1">
              <a:lnSpc>
                <a:spcPct val="90000"/>
              </a:lnSpc>
            </a:pPr>
            <a:r>
              <a:rPr lang="en-US" altLang="en-US" sz="2400" dirty="0">
                <a:sym typeface="Symbol" panose="05050102010706020507" pitchFamily="18" charset="2"/>
              </a:rPr>
              <a:t> </a:t>
            </a:r>
            <a:r>
              <a:rPr lang="en-US" altLang="en-US" sz="2400" baseline="-25000" dirty="0">
                <a:sym typeface="Symbol" panose="05050102010706020507" pitchFamily="18" charset="2"/>
              </a:rPr>
              <a:t>n+1</a:t>
            </a:r>
            <a:r>
              <a:rPr lang="en-US" altLang="en-US" sz="2400" dirty="0">
                <a:sym typeface="Symbol" panose="05050102010706020507" pitchFamily="18" charset="2"/>
              </a:rPr>
              <a:t> =  </a:t>
            </a:r>
            <a:r>
              <a:rPr lang="en-US" altLang="en-US" sz="2400" i="1" dirty="0" err="1">
                <a:sym typeface="Symbol" panose="05050102010706020507" pitchFamily="18" charset="2"/>
              </a:rPr>
              <a:t>t</a:t>
            </a:r>
            <a:r>
              <a:rPr lang="en-US" altLang="en-US" sz="2400" baseline="-25000" dirty="0" err="1">
                <a:sym typeface="Symbol" panose="05050102010706020507" pitchFamily="18" charset="2"/>
              </a:rPr>
              <a:t>n</a:t>
            </a:r>
            <a:endParaRPr lang="en-US" altLang="en-US" sz="2400" baseline="-25000" dirty="0">
              <a:sym typeface="Symbol" panose="05050102010706020507" pitchFamily="18" charset="2"/>
            </a:endParaRPr>
          </a:p>
          <a:p>
            <a:pPr lvl="1">
              <a:lnSpc>
                <a:spcPct val="90000"/>
              </a:lnSpc>
            </a:pPr>
            <a:r>
              <a:rPr lang="en-US" altLang="en-US" sz="2400" dirty="0">
                <a:sym typeface="Symbol" panose="05050102010706020507" pitchFamily="18" charset="2"/>
              </a:rPr>
              <a:t>Only the actual last CPU burst counts.</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29</a:t>
            </a:fld>
            <a:endParaRPr lang="en-US" altLang="en-US"/>
          </a:p>
        </p:txBody>
      </p:sp>
    </p:spTree>
    <p:extLst>
      <p:ext uri="{BB962C8B-B14F-4D97-AF65-F5344CB8AC3E}">
        <p14:creationId xmlns:p14="http://schemas.microsoft.com/office/powerpoint/2010/main" val="426186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533401" y="533400"/>
            <a:ext cx="8153399" cy="647700"/>
          </a:xfrm>
        </p:spPr>
        <p:txBody>
          <a:bodyPr/>
          <a:lstStyle/>
          <a:p>
            <a:pPr lvl="0"/>
            <a:r>
              <a:rPr lang="en-US" sz="4000" dirty="0"/>
              <a:t>Alternating Sequence of CPU and I/O Bursts</a:t>
            </a:r>
            <a:endParaRPr lang="en-US" sz="4000" dirty="0">
              <a:latin typeface="Minion Pro"/>
            </a:endParaRPr>
          </a:p>
        </p:txBody>
      </p:sp>
      <p:pic>
        <p:nvPicPr>
          <p:cNvPr id="5" name="Picture 4"/>
          <p:cNvPicPr>
            <a:picLocks noChangeAspect="1" noChangeArrowheads="1"/>
          </p:cNvPicPr>
          <p:nvPr/>
        </p:nvPicPr>
        <p:blipFill rotWithShape="1">
          <a:blip r:embed="rId2">
            <a:duotone>
              <a:prstClr val="black"/>
              <a:srgbClr val="D9C3A5">
                <a:tint val="50000"/>
                <a:satMod val="180000"/>
              </a:srgbClr>
            </a:duotone>
          </a:blip>
          <a:srcRect l="38274" t="10310" r="40969" b="53149"/>
          <a:stretch/>
        </p:blipFill>
        <p:spPr>
          <a:xfrm>
            <a:off x="1411820" y="1447800"/>
            <a:ext cx="6284380" cy="4724400"/>
          </a:xfrm>
          <a:prstGeom prst="rect">
            <a:avLst/>
          </a:prstGeom>
          <a:noFill/>
          <a:ln w="57150" cmpd="sng">
            <a:solidFill>
              <a:schemeClr val="bg1"/>
            </a:solidFill>
            <a:prstDash val="solid"/>
          </a:ln>
          <a:effectLst>
            <a:outerShdw blurRad="50800" dist="50800" dir="5400000" algn="ctr" rotWithShape="0">
              <a:schemeClr val="tx1"/>
            </a:outerShdw>
          </a:effectLst>
        </p:spPr>
      </p:pic>
      <p:sp>
        <p:nvSpPr>
          <p:cNvPr id="2" name="Slide Number Placeholder 1"/>
          <p:cNvSpPr>
            <a:spLocks noGrp="1"/>
          </p:cNvSpPr>
          <p:nvPr>
            <p:ph type="sldNum" sz="quarter" idx="12"/>
          </p:nvPr>
        </p:nvSpPr>
        <p:spPr/>
        <p:txBody>
          <a:bodyPr/>
          <a:lstStyle/>
          <a:p>
            <a:fld id="{775D0274-CAF4-47B1-B068-C7B390ADE8B6}" type="slidenum">
              <a:rPr lang="en-US" altLang="en-US" smtClean="0"/>
              <a:pPr/>
              <a:t>3</a:t>
            </a:fld>
            <a:endParaRPr lang="en-US" altLang="en-US"/>
          </a:p>
        </p:txBody>
      </p:sp>
    </p:spTree>
    <p:extLst>
      <p:ext uri="{BB962C8B-B14F-4D97-AF65-F5344CB8AC3E}">
        <p14:creationId xmlns:p14="http://schemas.microsoft.com/office/powerpoint/2010/main" val="5556838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work 1</a:t>
            </a:r>
          </a:p>
        </p:txBody>
      </p:sp>
      <p:sp>
        <p:nvSpPr>
          <p:cNvPr id="3" name="Content Placeholder 2"/>
          <p:cNvSpPr>
            <a:spLocks noGrp="1"/>
          </p:cNvSpPr>
          <p:nvPr>
            <p:ph idx="1"/>
          </p:nvPr>
        </p:nvSpPr>
        <p:spPr>
          <a:xfrm>
            <a:off x="623455" y="1600200"/>
            <a:ext cx="7772400" cy="4114800"/>
          </a:xfrm>
        </p:spPr>
        <p:txBody>
          <a:bodyPr/>
          <a:lstStyle/>
          <a:p>
            <a:r>
              <a:rPr lang="en-US" sz="2400" dirty="0"/>
              <a:t>Draw the Gantt chart by considering the following set of processes, with the length of the CPU burst given in milliseconds if they were scheduled according to non preemptive SJF scheduling. Compute the average waiting time and average turn around time </a:t>
            </a:r>
          </a:p>
        </p:txBody>
      </p:sp>
      <p:pic>
        <p:nvPicPr>
          <p:cNvPr id="5" name="Picture 4"/>
          <p:cNvPicPr>
            <a:picLocks noChangeAspect="1"/>
          </p:cNvPicPr>
          <p:nvPr/>
        </p:nvPicPr>
        <p:blipFill>
          <a:blip r:embed="rId2"/>
          <a:stretch>
            <a:fillRect/>
          </a:stretch>
        </p:blipFill>
        <p:spPr>
          <a:xfrm>
            <a:off x="2667000" y="3607796"/>
            <a:ext cx="3657600" cy="2417735"/>
          </a:xfrm>
          <a:prstGeom prst="rect">
            <a:avLst/>
          </a:prstGeom>
        </p:spPr>
      </p:pic>
      <p:sp>
        <p:nvSpPr>
          <p:cNvPr id="6" name="Slide Number Placeholder 5"/>
          <p:cNvSpPr>
            <a:spLocks noGrp="1"/>
          </p:cNvSpPr>
          <p:nvPr>
            <p:ph type="sldNum" sz="quarter" idx="12"/>
          </p:nvPr>
        </p:nvSpPr>
        <p:spPr/>
        <p:txBody>
          <a:bodyPr/>
          <a:lstStyle/>
          <a:p>
            <a:fld id="{775D0274-CAF4-47B1-B068-C7B390ADE8B6}" type="slidenum">
              <a:rPr lang="en-US" altLang="en-US" smtClean="0"/>
              <a:pPr/>
              <a:t>30</a:t>
            </a:fld>
            <a:endParaRPr lang="en-US" altLang="en-US"/>
          </a:p>
        </p:txBody>
      </p:sp>
    </p:spTree>
    <p:extLst>
      <p:ext uri="{BB962C8B-B14F-4D97-AF65-F5344CB8AC3E}">
        <p14:creationId xmlns:p14="http://schemas.microsoft.com/office/powerpoint/2010/main" val="1888277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A6C-10E4-4394-B61F-E37D65E9EB33}"/>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F772E3C9-9C8B-4E3F-B368-A6A805E4E951}"/>
              </a:ext>
            </a:extLst>
          </p:cNvPr>
          <p:cNvPicPr>
            <a:picLocks noGrp="1" noChangeAspect="1"/>
          </p:cNvPicPr>
          <p:nvPr>
            <p:ph idx="1"/>
          </p:nvPr>
        </p:nvPicPr>
        <p:blipFill>
          <a:blip r:embed="rId2"/>
          <a:stretch>
            <a:fillRect/>
          </a:stretch>
        </p:blipFill>
        <p:spPr>
          <a:xfrm>
            <a:off x="1081087" y="2209800"/>
            <a:ext cx="6829425" cy="828675"/>
          </a:xfrm>
          <a:prstGeom prst="rect">
            <a:avLst/>
          </a:prstGeom>
        </p:spPr>
      </p:pic>
      <p:sp>
        <p:nvSpPr>
          <p:cNvPr id="4" name="Slide Number Placeholder 3">
            <a:extLst>
              <a:ext uri="{FF2B5EF4-FFF2-40B4-BE49-F238E27FC236}">
                <a16:creationId xmlns:a16="http://schemas.microsoft.com/office/drawing/2014/main" id="{A0D7D36F-84CD-4895-A9F3-1E6DBBCEB6AF}"/>
              </a:ext>
            </a:extLst>
          </p:cNvPr>
          <p:cNvSpPr>
            <a:spLocks noGrp="1"/>
          </p:cNvSpPr>
          <p:nvPr>
            <p:ph type="sldNum" sz="quarter" idx="12"/>
          </p:nvPr>
        </p:nvSpPr>
        <p:spPr/>
        <p:txBody>
          <a:bodyPr/>
          <a:lstStyle/>
          <a:p>
            <a:fld id="{775D0274-CAF4-47B1-B068-C7B390ADE8B6}" type="slidenum">
              <a:rPr lang="en-US" altLang="en-US" smtClean="0"/>
              <a:pPr/>
              <a:t>31</a:t>
            </a:fld>
            <a:endParaRPr lang="en-US" altLang="en-US"/>
          </a:p>
        </p:txBody>
      </p:sp>
      <p:sp>
        <p:nvSpPr>
          <p:cNvPr id="6" name="Rectangle 5">
            <a:extLst>
              <a:ext uri="{FF2B5EF4-FFF2-40B4-BE49-F238E27FC236}">
                <a16:creationId xmlns:a16="http://schemas.microsoft.com/office/drawing/2014/main" id="{0761BC9A-749F-4F0A-932C-D5178429F4CD}"/>
              </a:ext>
            </a:extLst>
          </p:cNvPr>
          <p:cNvSpPr/>
          <p:nvPr/>
        </p:nvSpPr>
        <p:spPr>
          <a:xfrm>
            <a:off x="1998785" y="3429000"/>
            <a:ext cx="4572000" cy="1200329"/>
          </a:xfrm>
          <a:prstGeom prst="rect">
            <a:avLst/>
          </a:prstGeom>
        </p:spPr>
        <p:txBody>
          <a:bodyPr>
            <a:spAutoFit/>
          </a:bodyPr>
          <a:lstStyle/>
          <a:p>
            <a:r>
              <a:rPr lang="en-GB" dirty="0">
                <a:solidFill>
                  <a:srgbClr val="000000"/>
                </a:solidFill>
                <a:latin typeface="Times New Roman" panose="02020603050405020304" pitchFamily="18" charset="0"/>
              </a:rPr>
              <a:t>In the case above the average wait time is ( 0 + 3 + 9 + 16 ) / 4 = 7.0 </a:t>
            </a:r>
            <a:r>
              <a:rPr lang="en-GB" dirty="0" err="1">
                <a:solidFill>
                  <a:srgbClr val="000000"/>
                </a:solidFill>
                <a:latin typeface="Times New Roman" panose="02020603050405020304" pitchFamily="18" charset="0"/>
              </a:rPr>
              <a:t>ms</a:t>
            </a:r>
            <a:endParaRPr lang="en-AE" dirty="0"/>
          </a:p>
        </p:txBody>
      </p:sp>
    </p:spTree>
    <p:extLst>
      <p:ext uri="{BB962C8B-B14F-4D97-AF65-F5344CB8AC3E}">
        <p14:creationId xmlns:p14="http://schemas.microsoft.com/office/powerpoint/2010/main" val="26146681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 work 2</a:t>
            </a:r>
          </a:p>
        </p:txBody>
      </p:sp>
      <p:sp>
        <p:nvSpPr>
          <p:cNvPr id="3" name="Content Placeholder 2"/>
          <p:cNvSpPr>
            <a:spLocks noGrp="1"/>
          </p:cNvSpPr>
          <p:nvPr>
            <p:ph idx="1"/>
          </p:nvPr>
        </p:nvSpPr>
        <p:spPr>
          <a:xfrm>
            <a:off x="623455" y="1600200"/>
            <a:ext cx="7772400" cy="4114800"/>
          </a:xfrm>
        </p:spPr>
        <p:txBody>
          <a:bodyPr/>
          <a:lstStyle/>
          <a:p>
            <a:r>
              <a:rPr lang="en-US" sz="2400" dirty="0"/>
              <a:t>Draw the Gantt chart by considering the following set of processes, with the length of the CPU burst given in milliseconds if they were scheduled according to preemptive SJF scheduling. Compute the average waiting time and average turn around time </a:t>
            </a:r>
          </a:p>
        </p:txBody>
      </p:sp>
      <p:pic>
        <p:nvPicPr>
          <p:cNvPr id="6" name="Picture 5"/>
          <p:cNvPicPr>
            <a:picLocks noChangeAspect="1"/>
          </p:cNvPicPr>
          <p:nvPr/>
        </p:nvPicPr>
        <p:blipFill>
          <a:blip r:embed="rId2"/>
          <a:stretch>
            <a:fillRect/>
          </a:stretch>
        </p:blipFill>
        <p:spPr>
          <a:xfrm>
            <a:off x="2133600" y="3886200"/>
            <a:ext cx="5029200" cy="1983346"/>
          </a:xfrm>
          <a:prstGeom prst="rect">
            <a:avLst/>
          </a:prstGeom>
        </p:spPr>
      </p:pic>
      <p:sp>
        <p:nvSpPr>
          <p:cNvPr id="5" name="Slide Number Placeholder 4"/>
          <p:cNvSpPr>
            <a:spLocks noGrp="1"/>
          </p:cNvSpPr>
          <p:nvPr>
            <p:ph type="sldNum" sz="quarter" idx="12"/>
          </p:nvPr>
        </p:nvSpPr>
        <p:spPr/>
        <p:txBody>
          <a:bodyPr/>
          <a:lstStyle/>
          <a:p>
            <a:fld id="{775D0274-CAF4-47B1-B068-C7B390ADE8B6}" type="slidenum">
              <a:rPr lang="en-US" altLang="en-US" smtClean="0"/>
              <a:pPr/>
              <a:t>32</a:t>
            </a:fld>
            <a:endParaRPr lang="en-US" altLang="en-US"/>
          </a:p>
        </p:txBody>
      </p:sp>
    </p:spTree>
    <p:extLst>
      <p:ext uri="{BB962C8B-B14F-4D97-AF65-F5344CB8AC3E}">
        <p14:creationId xmlns:p14="http://schemas.microsoft.com/office/powerpoint/2010/main" val="29265075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82CD-0414-4A4A-AA24-62F901819B6E}"/>
              </a:ext>
            </a:extLst>
          </p:cNvPr>
          <p:cNvSpPr>
            <a:spLocks noGrp="1"/>
          </p:cNvSpPr>
          <p:nvPr>
            <p:ph type="title"/>
          </p:nvPr>
        </p:nvSpPr>
        <p:spPr/>
        <p:txBody>
          <a:bodyPr/>
          <a:lstStyle/>
          <a:p>
            <a:endParaRPr lang="en-AE"/>
          </a:p>
        </p:txBody>
      </p:sp>
      <p:pic>
        <p:nvPicPr>
          <p:cNvPr id="5" name="Content Placeholder 4">
            <a:extLst>
              <a:ext uri="{FF2B5EF4-FFF2-40B4-BE49-F238E27FC236}">
                <a16:creationId xmlns:a16="http://schemas.microsoft.com/office/drawing/2014/main" id="{EA8F76B8-7955-49C7-A464-00DC3E405A83}"/>
              </a:ext>
            </a:extLst>
          </p:cNvPr>
          <p:cNvPicPr>
            <a:picLocks noGrp="1" noChangeAspect="1"/>
          </p:cNvPicPr>
          <p:nvPr>
            <p:ph idx="1"/>
          </p:nvPr>
        </p:nvPicPr>
        <p:blipFill>
          <a:blip r:embed="rId2"/>
          <a:stretch>
            <a:fillRect/>
          </a:stretch>
        </p:blipFill>
        <p:spPr>
          <a:xfrm>
            <a:off x="1095375" y="1981200"/>
            <a:ext cx="6800850" cy="828675"/>
          </a:xfrm>
          <a:prstGeom prst="rect">
            <a:avLst/>
          </a:prstGeom>
        </p:spPr>
      </p:pic>
      <p:sp>
        <p:nvSpPr>
          <p:cNvPr id="4" name="Slide Number Placeholder 3">
            <a:extLst>
              <a:ext uri="{FF2B5EF4-FFF2-40B4-BE49-F238E27FC236}">
                <a16:creationId xmlns:a16="http://schemas.microsoft.com/office/drawing/2014/main" id="{7D44531D-F1A8-496E-B221-FF7300EA9D17}"/>
              </a:ext>
            </a:extLst>
          </p:cNvPr>
          <p:cNvSpPr>
            <a:spLocks noGrp="1"/>
          </p:cNvSpPr>
          <p:nvPr>
            <p:ph type="sldNum" sz="quarter" idx="12"/>
          </p:nvPr>
        </p:nvSpPr>
        <p:spPr/>
        <p:txBody>
          <a:bodyPr/>
          <a:lstStyle/>
          <a:p>
            <a:fld id="{775D0274-CAF4-47B1-B068-C7B390ADE8B6}" type="slidenum">
              <a:rPr lang="en-US" altLang="en-US" smtClean="0"/>
              <a:pPr/>
              <a:t>33</a:t>
            </a:fld>
            <a:endParaRPr lang="en-US" altLang="en-US"/>
          </a:p>
        </p:txBody>
      </p:sp>
      <p:sp>
        <p:nvSpPr>
          <p:cNvPr id="6" name="Rectangle 5">
            <a:extLst>
              <a:ext uri="{FF2B5EF4-FFF2-40B4-BE49-F238E27FC236}">
                <a16:creationId xmlns:a16="http://schemas.microsoft.com/office/drawing/2014/main" id="{44E80A44-E82B-4AFB-8FF6-97FABDC754D6}"/>
              </a:ext>
            </a:extLst>
          </p:cNvPr>
          <p:cNvSpPr/>
          <p:nvPr/>
        </p:nvSpPr>
        <p:spPr>
          <a:xfrm>
            <a:off x="1447800" y="3258633"/>
            <a:ext cx="4648200" cy="1200329"/>
          </a:xfrm>
          <a:prstGeom prst="rect">
            <a:avLst/>
          </a:prstGeom>
        </p:spPr>
        <p:txBody>
          <a:bodyPr wrap="square">
            <a:spAutoFit/>
          </a:bodyPr>
          <a:lstStyle/>
          <a:p>
            <a:r>
              <a:rPr lang="en-GB" dirty="0">
                <a:solidFill>
                  <a:srgbClr val="000000"/>
                </a:solidFill>
                <a:latin typeface="Times New Roman" panose="02020603050405020304" pitchFamily="18" charset="0"/>
              </a:rPr>
              <a:t>The average wait time in this case is ( ( 5 - 3 ) + ( 10 - 1 ) + ( 17 - 2 ) ) / 4 = 26 / 4 = 6.5 </a:t>
            </a:r>
            <a:r>
              <a:rPr lang="en-GB" dirty="0" err="1">
                <a:solidFill>
                  <a:srgbClr val="000000"/>
                </a:solidFill>
                <a:latin typeface="Times New Roman" panose="02020603050405020304" pitchFamily="18" charset="0"/>
              </a:rPr>
              <a:t>ms</a:t>
            </a:r>
            <a:r>
              <a:rPr lang="en-GB" dirty="0">
                <a:solidFill>
                  <a:srgbClr val="000000"/>
                </a:solidFill>
                <a:latin typeface="Times New Roman" panose="02020603050405020304" pitchFamily="18" charset="0"/>
              </a:rPr>
              <a:t>. </a:t>
            </a:r>
            <a:endParaRPr lang="en-AE" dirty="0"/>
          </a:p>
        </p:txBody>
      </p:sp>
    </p:spTree>
    <p:extLst>
      <p:ext uri="{BB962C8B-B14F-4D97-AF65-F5344CB8AC3E}">
        <p14:creationId xmlns:p14="http://schemas.microsoft.com/office/powerpoint/2010/main" val="25487657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066800"/>
          </a:xfrm>
        </p:spPr>
        <p:txBody>
          <a:bodyPr>
            <a:normAutofit/>
          </a:bodyPr>
          <a:lstStyle/>
          <a:p>
            <a:r>
              <a:rPr lang="en-US" sz="4000" dirty="0"/>
              <a:t>Priority Scheduling</a:t>
            </a:r>
          </a:p>
        </p:txBody>
      </p:sp>
      <p:sp>
        <p:nvSpPr>
          <p:cNvPr id="3" name="Content Placeholder 2"/>
          <p:cNvSpPr>
            <a:spLocks noGrp="1"/>
          </p:cNvSpPr>
          <p:nvPr>
            <p:ph idx="1"/>
          </p:nvPr>
        </p:nvSpPr>
        <p:spPr>
          <a:xfrm>
            <a:off x="609600" y="1600200"/>
            <a:ext cx="8077200" cy="3943350"/>
          </a:xfrm>
        </p:spPr>
        <p:txBody>
          <a:bodyPr>
            <a:noAutofit/>
          </a:bodyPr>
          <a:lstStyle/>
          <a:p>
            <a:pPr algn="just">
              <a:lnSpc>
                <a:spcPct val="80000"/>
              </a:lnSpc>
            </a:pPr>
            <a:r>
              <a:rPr lang="en-US" sz="2400" dirty="0"/>
              <a:t>A priority number (integer) is associated with each process</a:t>
            </a:r>
          </a:p>
          <a:p>
            <a:pPr algn="just">
              <a:lnSpc>
                <a:spcPct val="80000"/>
              </a:lnSpc>
            </a:pPr>
            <a:r>
              <a:rPr lang="en-US" sz="2400" dirty="0"/>
              <a:t>The CPU is allocated to the process with the highest priority (smallest integer </a:t>
            </a:r>
            <a:r>
              <a:rPr lang="en-US" sz="2400" dirty="0">
                <a:sym typeface="Symbol" pitchFamily="18" charset="2"/>
              </a:rPr>
              <a:t> highest priority).</a:t>
            </a:r>
          </a:p>
          <a:p>
            <a:pPr lvl="1" algn="just">
              <a:lnSpc>
                <a:spcPct val="80000"/>
              </a:lnSpc>
            </a:pPr>
            <a:r>
              <a:rPr lang="en-US" sz="2400" dirty="0"/>
              <a:t>Preemptive</a:t>
            </a:r>
          </a:p>
          <a:p>
            <a:pPr lvl="1" algn="just">
              <a:lnSpc>
                <a:spcPct val="80000"/>
              </a:lnSpc>
            </a:pPr>
            <a:r>
              <a:rPr lang="en-US" sz="2400" dirty="0" err="1"/>
              <a:t>Nonpreemptive</a:t>
            </a:r>
            <a:endParaRPr lang="en-US" sz="2400" dirty="0"/>
          </a:p>
          <a:p>
            <a:pPr algn="just">
              <a:lnSpc>
                <a:spcPct val="80000"/>
              </a:lnSpc>
            </a:pPr>
            <a:r>
              <a:rPr lang="en-US" sz="2400" dirty="0"/>
              <a:t>Equal priority processes are scheduled in FCFS order</a:t>
            </a:r>
          </a:p>
          <a:p>
            <a:pPr algn="just">
              <a:lnSpc>
                <a:spcPct val="80000"/>
              </a:lnSpc>
            </a:pPr>
            <a:r>
              <a:rPr lang="en-US" sz="2400" dirty="0"/>
              <a:t>SJF is a priority scheduling algorithm where priority is the inverse of the predicted next CPU burst time.</a:t>
            </a:r>
          </a:p>
          <a:p>
            <a:pPr algn="just">
              <a:lnSpc>
                <a:spcPct val="80000"/>
              </a:lnSpc>
            </a:pPr>
            <a:r>
              <a:rPr lang="en-US" sz="2400" dirty="0"/>
              <a:t>Priorities – defined internally or externally</a:t>
            </a:r>
          </a:p>
          <a:p>
            <a:pPr lvl="1" algn="just">
              <a:lnSpc>
                <a:spcPct val="80000"/>
              </a:lnSpc>
            </a:pPr>
            <a:r>
              <a:rPr lang="en-US" sz="2400" dirty="0"/>
              <a:t>Internal – number of open files, time limits, memory requirements etc.</a:t>
            </a:r>
          </a:p>
          <a:p>
            <a:pPr lvl="1" algn="just">
              <a:lnSpc>
                <a:spcPct val="80000"/>
              </a:lnSpc>
            </a:pPr>
            <a:r>
              <a:rPr lang="en-US" sz="2400" dirty="0"/>
              <a:t>External – Importance of the process, type and amount of funds being paid for computer use etc.</a:t>
            </a:r>
          </a:p>
          <a:p>
            <a:pPr marL="0" indent="0" algn="just">
              <a:lnSpc>
                <a:spcPct val="80000"/>
              </a:lnSpc>
              <a:buNone/>
            </a:pPr>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34</a:t>
            </a:fld>
            <a:endParaRPr lang="en-US" altLang="en-US"/>
          </a:p>
        </p:txBody>
      </p:sp>
    </p:spTree>
    <p:extLst>
      <p:ext uri="{BB962C8B-B14F-4D97-AF65-F5344CB8AC3E}">
        <p14:creationId xmlns:p14="http://schemas.microsoft.com/office/powerpoint/2010/main" val="4046054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Priority Scheduling</a:t>
            </a:r>
          </a:p>
        </p:txBody>
      </p:sp>
      <p:sp>
        <p:nvSpPr>
          <p:cNvPr id="3" name="Content Placeholder 2"/>
          <p:cNvSpPr>
            <a:spLocks noGrp="1"/>
          </p:cNvSpPr>
          <p:nvPr>
            <p:ph idx="1"/>
          </p:nvPr>
        </p:nvSpPr>
        <p:spPr>
          <a:xfrm>
            <a:off x="609600" y="1600200"/>
            <a:ext cx="8001000" cy="3943350"/>
          </a:xfrm>
        </p:spPr>
        <p:txBody>
          <a:bodyPr>
            <a:noAutofit/>
          </a:bodyPr>
          <a:lstStyle/>
          <a:p>
            <a:pPr algn="just">
              <a:lnSpc>
                <a:spcPct val="80000"/>
              </a:lnSpc>
            </a:pPr>
            <a:r>
              <a:rPr lang="en-US" sz="2400" dirty="0"/>
              <a:t>Problem </a:t>
            </a:r>
            <a:endParaRPr lang="en-US" sz="2400" dirty="0">
              <a:sym typeface="Symbol" pitchFamily="18" charset="2"/>
            </a:endParaRPr>
          </a:p>
          <a:p>
            <a:pPr lvl="1" algn="just">
              <a:lnSpc>
                <a:spcPct val="80000"/>
              </a:lnSpc>
            </a:pPr>
            <a:r>
              <a:rPr lang="en-US" sz="2400" dirty="0">
                <a:sym typeface="Symbol" pitchFamily="18" charset="2"/>
              </a:rPr>
              <a:t>Starvation – low priority processes may never execute</a:t>
            </a:r>
          </a:p>
          <a:p>
            <a:pPr algn="just">
              <a:lnSpc>
                <a:spcPct val="80000"/>
              </a:lnSpc>
            </a:pPr>
            <a:r>
              <a:rPr lang="en-US" sz="2400" dirty="0">
                <a:sym typeface="Symbol" pitchFamily="18" charset="2"/>
              </a:rPr>
              <a:t>Solution </a:t>
            </a:r>
          </a:p>
          <a:p>
            <a:pPr lvl="1" algn="just">
              <a:lnSpc>
                <a:spcPct val="80000"/>
              </a:lnSpc>
            </a:pPr>
            <a:r>
              <a:rPr lang="en-US" sz="2400" dirty="0">
                <a:sym typeface="Symbol" pitchFamily="18" charset="2"/>
              </a:rPr>
              <a:t>Aging – as time progresses increase the priority of the process</a:t>
            </a:r>
            <a:endParaRPr lang="en-US" sz="2400" dirty="0"/>
          </a:p>
          <a:p>
            <a:pPr algn="just"/>
            <a:endParaRPr lang="en-US" sz="2400" dirty="0"/>
          </a:p>
          <a:p>
            <a:pPr algn="just"/>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35</a:t>
            </a:fld>
            <a:endParaRPr lang="en-US" altLang="en-US"/>
          </a:p>
        </p:txBody>
      </p:sp>
    </p:spTree>
    <p:extLst>
      <p:ext uri="{BB962C8B-B14F-4D97-AF65-F5344CB8AC3E}">
        <p14:creationId xmlns:p14="http://schemas.microsoft.com/office/powerpoint/2010/main" val="2966201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1713558"/>
            <a:ext cx="7086600" cy="3394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None/>
            </a:pPr>
            <a:r>
              <a:rPr lang="en-US" sz="2400" u="sng" dirty="0"/>
              <a:t>Process</a:t>
            </a:r>
            <a:r>
              <a:rPr lang="en-US" sz="2400" dirty="0"/>
              <a:t>  </a:t>
            </a:r>
            <a:r>
              <a:rPr lang="en-US" sz="2400" u="sng" dirty="0"/>
              <a:t>Burst Time</a:t>
            </a:r>
            <a:r>
              <a:rPr lang="en-US" sz="2400" dirty="0"/>
              <a:t>	     </a:t>
            </a:r>
            <a:r>
              <a:rPr lang="en-US" sz="2400" u="sng" dirty="0"/>
              <a:t>Priority</a:t>
            </a:r>
          </a:p>
          <a:p>
            <a:pPr>
              <a:lnSpc>
                <a:spcPct val="80000"/>
              </a:lnSpc>
              <a:buNone/>
            </a:pPr>
            <a:r>
              <a:rPr lang="en-US" sz="2400" dirty="0"/>
              <a:t>		</a:t>
            </a:r>
            <a:r>
              <a:rPr lang="en-US" sz="2400" i="1" dirty="0"/>
              <a:t>P</a:t>
            </a:r>
            <a:r>
              <a:rPr lang="en-US" sz="2400" i="1" baseline="-25000" dirty="0"/>
              <a:t>1</a:t>
            </a:r>
            <a:r>
              <a:rPr lang="en-US" sz="2400" dirty="0"/>
              <a:t>			10			      3</a:t>
            </a:r>
          </a:p>
          <a:p>
            <a:pPr>
              <a:lnSpc>
                <a:spcPct val="80000"/>
              </a:lnSpc>
              <a:buNone/>
            </a:pPr>
            <a:r>
              <a:rPr lang="en-US" sz="2400" dirty="0"/>
              <a:t>		 </a:t>
            </a:r>
            <a:r>
              <a:rPr lang="en-US" sz="2400" i="1" dirty="0"/>
              <a:t>P</a:t>
            </a:r>
            <a:r>
              <a:rPr lang="en-US" sz="2400" i="1" baseline="-25000" dirty="0"/>
              <a:t>2			   </a:t>
            </a:r>
            <a:r>
              <a:rPr lang="en-US" sz="2400" dirty="0"/>
              <a:t>1				 1</a:t>
            </a:r>
          </a:p>
          <a:p>
            <a:pPr>
              <a:lnSpc>
                <a:spcPct val="80000"/>
              </a:lnSpc>
              <a:buNone/>
            </a:pPr>
            <a:r>
              <a:rPr lang="en-US" sz="2400" dirty="0"/>
              <a:t>		 </a:t>
            </a:r>
            <a:r>
              <a:rPr lang="en-US" sz="2400" i="1" dirty="0"/>
              <a:t>P</a:t>
            </a:r>
            <a:r>
              <a:rPr lang="en-US" sz="2400" i="1" baseline="-25000" dirty="0"/>
              <a:t>3		</a:t>
            </a:r>
            <a:r>
              <a:rPr lang="en-US" sz="2400" dirty="0"/>
              <a:t>	  2				 3</a:t>
            </a:r>
          </a:p>
          <a:p>
            <a:pPr>
              <a:lnSpc>
                <a:spcPct val="80000"/>
              </a:lnSpc>
              <a:buNone/>
            </a:pPr>
            <a:r>
              <a:rPr lang="en-US" sz="2400" dirty="0"/>
              <a:t>		 </a:t>
            </a:r>
            <a:r>
              <a:rPr lang="en-US" sz="2400" i="1" dirty="0"/>
              <a:t>P</a:t>
            </a:r>
            <a:r>
              <a:rPr lang="en-US" sz="2400" i="1" baseline="-25000" dirty="0"/>
              <a:t>4</a:t>
            </a:r>
            <a:r>
              <a:rPr lang="en-US" sz="2400" dirty="0"/>
              <a:t>			  1				 4</a:t>
            </a:r>
          </a:p>
          <a:p>
            <a:pPr>
              <a:lnSpc>
                <a:spcPct val="80000"/>
              </a:lnSpc>
              <a:buNone/>
            </a:pPr>
            <a:r>
              <a:rPr lang="en-US" sz="2400" dirty="0"/>
              <a:t>      </a:t>
            </a:r>
            <a:r>
              <a:rPr lang="en-US" sz="2400" i="1" dirty="0"/>
              <a:t>P</a:t>
            </a:r>
            <a:r>
              <a:rPr lang="en-US" sz="2400" i="1" baseline="-25000" dirty="0"/>
              <a:t>5                    </a:t>
            </a:r>
            <a:r>
              <a:rPr lang="en-US" sz="2400" dirty="0"/>
              <a:t>5                   2</a:t>
            </a:r>
          </a:p>
          <a:p>
            <a:pPr>
              <a:lnSpc>
                <a:spcPct val="80000"/>
              </a:lnSpc>
              <a:buNone/>
            </a:pPr>
            <a:endParaRPr lang="en-US" sz="2400" dirty="0"/>
          </a:p>
          <a:p>
            <a:pPr>
              <a:lnSpc>
                <a:spcPct val="80000"/>
              </a:lnSpc>
              <a:buNone/>
            </a:pPr>
            <a:r>
              <a:rPr lang="en-US" sz="2400" dirty="0"/>
              <a:t>All process arrive at time 0 </a:t>
            </a:r>
          </a:p>
        </p:txBody>
      </p:sp>
      <p:sp>
        <p:nvSpPr>
          <p:cNvPr id="7" name="Title 7"/>
          <p:cNvSpPr>
            <a:spLocks noGrp="1"/>
          </p:cNvSpPr>
          <p:nvPr>
            <p:ph type="title"/>
          </p:nvPr>
        </p:nvSpPr>
        <p:spPr>
          <a:xfrm>
            <a:off x="609600" y="381000"/>
            <a:ext cx="8229600" cy="857250"/>
          </a:xfrm>
        </p:spPr>
        <p:txBody>
          <a:bodyPr>
            <a:normAutofit fontScale="90000"/>
          </a:bodyPr>
          <a:lstStyle/>
          <a:p>
            <a:r>
              <a:rPr lang="en-US" sz="4000" dirty="0"/>
              <a:t>Example of Priority Scheduling (non-preemptive)</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36</a:t>
            </a:fld>
            <a:endParaRPr lang="en-US" altLang="en-US"/>
          </a:p>
        </p:txBody>
      </p:sp>
    </p:spTree>
    <p:extLst>
      <p:ext uri="{BB962C8B-B14F-4D97-AF65-F5344CB8AC3E}">
        <p14:creationId xmlns:p14="http://schemas.microsoft.com/office/powerpoint/2010/main" val="1230072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a:xfrm>
            <a:off x="838200" y="1713558"/>
            <a:ext cx="7086600" cy="3394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80000"/>
              </a:lnSpc>
              <a:buNone/>
            </a:pPr>
            <a:r>
              <a:rPr lang="en-US" sz="2400" u="sng" dirty="0"/>
              <a:t>Process</a:t>
            </a:r>
            <a:r>
              <a:rPr lang="en-US" sz="2400" dirty="0"/>
              <a:t>  </a:t>
            </a:r>
            <a:r>
              <a:rPr lang="en-US" sz="2400" u="sng" dirty="0"/>
              <a:t>Burst Time</a:t>
            </a:r>
            <a:r>
              <a:rPr lang="en-US" sz="2400" dirty="0"/>
              <a:t>	     </a:t>
            </a:r>
            <a:r>
              <a:rPr lang="en-US" sz="2400" u="sng" dirty="0"/>
              <a:t>Priority</a:t>
            </a:r>
          </a:p>
          <a:p>
            <a:pPr>
              <a:lnSpc>
                <a:spcPct val="80000"/>
              </a:lnSpc>
              <a:buNone/>
            </a:pPr>
            <a:r>
              <a:rPr lang="en-US" sz="2400" dirty="0"/>
              <a:t>		</a:t>
            </a:r>
            <a:r>
              <a:rPr lang="en-US" sz="2400" i="1" dirty="0"/>
              <a:t>P</a:t>
            </a:r>
            <a:r>
              <a:rPr lang="en-US" sz="2400" i="1" baseline="-25000" dirty="0"/>
              <a:t>1</a:t>
            </a:r>
            <a:r>
              <a:rPr lang="en-US" sz="2400" dirty="0"/>
              <a:t>			10			      3</a:t>
            </a:r>
          </a:p>
          <a:p>
            <a:pPr>
              <a:lnSpc>
                <a:spcPct val="80000"/>
              </a:lnSpc>
              <a:buNone/>
            </a:pPr>
            <a:r>
              <a:rPr lang="en-US" sz="2400" dirty="0"/>
              <a:t>		 </a:t>
            </a:r>
            <a:r>
              <a:rPr lang="en-US" sz="2400" i="1" dirty="0"/>
              <a:t>P</a:t>
            </a:r>
            <a:r>
              <a:rPr lang="en-US" sz="2400" i="1" baseline="-25000" dirty="0"/>
              <a:t>2			   </a:t>
            </a:r>
            <a:r>
              <a:rPr lang="en-US" sz="2400" dirty="0"/>
              <a:t>1				 1</a:t>
            </a:r>
          </a:p>
          <a:p>
            <a:pPr>
              <a:lnSpc>
                <a:spcPct val="80000"/>
              </a:lnSpc>
              <a:buNone/>
            </a:pPr>
            <a:r>
              <a:rPr lang="en-US" sz="2400" dirty="0"/>
              <a:t>		 </a:t>
            </a:r>
            <a:r>
              <a:rPr lang="en-US" sz="2400" i="1" dirty="0"/>
              <a:t>P</a:t>
            </a:r>
            <a:r>
              <a:rPr lang="en-US" sz="2400" i="1" baseline="-25000" dirty="0"/>
              <a:t>3		</a:t>
            </a:r>
            <a:r>
              <a:rPr lang="en-US" sz="2400" dirty="0"/>
              <a:t>	  2				 3</a:t>
            </a:r>
          </a:p>
          <a:p>
            <a:pPr>
              <a:lnSpc>
                <a:spcPct val="80000"/>
              </a:lnSpc>
              <a:buNone/>
            </a:pPr>
            <a:r>
              <a:rPr lang="en-US" sz="2400" dirty="0"/>
              <a:t>		 </a:t>
            </a:r>
            <a:r>
              <a:rPr lang="en-US" sz="2400" i="1" dirty="0"/>
              <a:t>P</a:t>
            </a:r>
            <a:r>
              <a:rPr lang="en-US" sz="2400" i="1" baseline="-25000" dirty="0"/>
              <a:t>4</a:t>
            </a:r>
            <a:r>
              <a:rPr lang="en-US" sz="2400" dirty="0"/>
              <a:t>			  1				 4</a:t>
            </a:r>
          </a:p>
          <a:p>
            <a:pPr>
              <a:lnSpc>
                <a:spcPct val="80000"/>
              </a:lnSpc>
              <a:buNone/>
            </a:pPr>
            <a:r>
              <a:rPr lang="en-US" sz="2400" dirty="0"/>
              <a:t>      </a:t>
            </a:r>
            <a:r>
              <a:rPr lang="en-US" sz="2400" i="1" dirty="0"/>
              <a:t>P</a:t>
            </a:r>
            <a:r>
              <a:rPr lang="en-US" sz="2400" i="1" baseline="-25000" dirty="0"/>
              <a:t>5                    </a:t>
            </a:r>
            <a:r>
              <a:rPr lang="en-US" sz="2400" dirty="0"/>
              <a:t>5                   2</a:t>
            </a:r>
          </a:p>
          <a:p>
            <a:pPr>
              <a:lnSpc>
                <a:spcPct val="80000"/>
              </a:lnSpc>
            </a:pPr>
            <a:r>
              <a:rPr lang="en-US" sz="2400" dirty="0"/>
              <a:t>Priority (non-preemptive)</a:t>
            </a:r>
          </a:p>
          <a:p>
            <a:pPr fontAlgn="auto">
              <a:spcAft>
                <a:spcPts val="0"/>
              </a:spcAft>
            </a:pPr>
            <a:endParaRPr lang="en-US" sz="2400" dirty="0"/>
          </a:p>
        </p:txBody>
      </p:sp>
      <p:sp>
        <p:nvSpPr>
          <p:cNvPr id="7" name="Title 7"/>
          <p:cNvSpPr>
            <a:spLocks noGrp="1"/>
          </p:cNvSpPr>
          <p:nvPr>
            <p:ph type="title"/>
          </p:nvPr>
        </p:nvSpPr>
        <p:spPr>
          <a:xfrm>
            <a:off x="609600" y="381000"/>
            <a:ext cx="8229600" cy="857250"/>
          </a:xfrm>
        </p:spPr>
        <p:txBody>
          <a:bodyPr>
            <a:normAutofit fontScale="90000"/>
          </a:bodyPr>
          <a:lstStyle/>
          <a:p>
            <a:r>
              <a:rPr lang="en-US" sz="4000" dirty="0"/>
              <a:t>Example of Priority Scheduling (non-preemptive)</a:t>
            </a:r>
          </a:p>
        </p:txBody>
      </p:sp>
      <p:sp>
        <p:nvSpPr>
          <p:cNvPr id="4" name="Rectangle 5"/>
          <p:cNvSpPr>
            <a:spLocks noChangeArrowheads="1"/>
          </p:cNvSpPr>
          <p:nvPr/>
        </p:nvSpPr>
        <p:spPr bwMode="auto">
          <a:xfrm>
            <a:off x="1468008" y="4876800"/>
            <a:ext cx="6248400" cy="400050"/>
          </a:xfrm>
          <a:prstGeom prst="rect">
            <a:avLst/>
          </a:prstGeom>
          <a:solidFill>
            <a:schemeClr val="accent1"/>
          </a:solidFill>
          <a:ln w="12700">
            <a:solidFill>
              <a:schemeClr val="tx1"/>
            </a:solidFill>
            <a:miter lim="800000"/>
            <a:headEnd/>
            <a:tailEnd/>
          </a:ln>
          <a:effectLst/>
        </p:spPr>
        <p:txBody>
          <a:bodyPr wrap="none" anchor="ctr"/>
          <a:lstStyle/>
          <a:p>
            <a:pPr algn="ctr"/>
            <a:endParaRPr lang="th-TH"/>
          </a:p>
        </p:txBody>
      </p:sp>
      <p:sp>
        <p:nvSpPr>
          <p:cNvPr id="6" name="Line 6"/>
          <p:cNvSpPr>
            <a:spLocks noChangeShapeType="1"/>
          </p:cNvSpPr>
          <p:nvPr/>
        </p:nvSpPr>
        <p:spPr bwMode="auto">
          <a:xfrm>
            <a:off x="1840902" y="4876800"/>
            <a:ext cx="0" cy="400050"/>
          </a:xfrm>
          <a:prstGeom prst="line">
            <a:avLst/>
          </a:prstGeom>
          <a:noFill/>
          <a:ln w="12700">
            <a:solidFill>
              <a:srgbClr val="000000"/>
            </a:solidFill>
            <a:round/>
            <a:headEnd/>
            <a:tailEnd/>
          </a:ln>
          <a:effectLst/>
        </p:spPr>
        <p:txBody>
          <a:bodyPr wrap="none" anchor="ctr"/>
          <a:lstStyle/>
          <a:p>
            <a:endParaRPr lang="en-US"/>
          </a:p>
        </p:txBody>
      </p:sp>
      <p:sp>
        <p:nvSpPr>
          <p:cNvPr id="8" name="Line 7"/>
          <p:cNvSpPr>
            <a:spLocks noChangeShapeType="1"/>
          </p:cNvSpPr>
          <p:nvPr/>
        </p:nvSpPr>
        <p:spPr bwMode="auto">
          <a:xfrm>
            <a:off x="2863252" y="4876800"/>
            <a:ext cx="0" cy="400050"/>
          </a:xfrm>
          <a:prstGeom prst="line">
            <a:avLst/>
          </a:prstGeom>
          <a:noFill/>
          <a:ln w="12700">
            <a:solidFill>
              <a:srgbClr val="000000"/>
            </a:solidFill>
            <a:round/>
            <a:headEnd/>
            <a:tailEnd/>
          </a:ln>
          <a:effectLst/>
        </p:spPr>
        <p:txBody>
          <a:bodyPr wrap="none" anchor="ctr"/>
          <a:lstStyle/>
          <a:p>
            <a:endParaRPr lang="en-US"/>
          </a:p>
        </p:txBody>
      </p:sp>
      <p:sp>
        <p:nvSpPr>
          <p:cNvPr id="9" name="Text Box 8"/>
          <p:cNvSpPr txBox="1">
            <a:spLocks noChangeArrowheads="1"/>
          </p:cNvSpPr>
          <p:nvPr/>
        </p:nvSpPr>
        <p:spPr bwMode="auto">
          <a:xfrm>
            <a:off x="6395440" y="4876801"/>
            <a:ext cx="522900" cy="461665"/>
          </a:xfrm>
          <a:prstGeom prst="rect">
            <a:avLst/>
          </a:prstGeom>
          <a:noFill/>
          <a:ln w="12700">
            <a:noFill/>
            <a:miter lim="800000"/>
            <a:headEnd/>
            <a:tailEnd/>
          </a:ln>
          <a:effectLst/>
        </p:spPr>
        <p:txBody>
          <a:bodyPr wrap="none">
            <a:spAutoFit/>
          </a:bodyPr>
          <a:lstStyle/>
          <a:p>
            <a:r>
              <a:rPr lang="en-US">
                <a:solidFill>
                  <a:srgbClr val="000000"/>
                </a:solidFill>
              </a:rPr>
              <a:t>P3</a:t>
            </a:r>
            <a:endParaRPr lang="en-US"/>
          </a:p>
        </p:txBody>
      </p:sp>
      <p:sp>
        <p:nvSpPr>
          <p:cNvPr id="10" name="Text Box 9"/>
          <p:cNvSpPr txBox="1">
            <a:spLocks noChangeArrowheads="1"/>
          </p:cNvSpPr>
          <p:nvPr/>
        </p:nvSpPr>
        <p:spPr bwMode="auto">
          <a:xfrm>
            <a:off x="1383703" y="4876801"/>
            <a:ext cx="522900" cy="461665"/>
          </a:xfrm>
          <a:prstGeom prst="rect">
            <a:avLst/>
          </a:prstGeom>
          <a:noFill/>
          <a:ln w="12700">
            <a:noFill/>
            <a:miter lim="800000"/>
            <a:headEnd/>
            <a:tailEnd/>
          </a:ln>
          <a:effectLst/>
        </p:spPr>
        <p:txBody>
          <a:bodyPr wrap="none">
            <a:spAutoFit/>
          </a:bodyPr>
          <a:lstStyle/>
          <a:p>
            <a:r>
              <a:rPr lang="en-US" dirty="0">
                <a:solidFill>
                  <a:srgbClr val="000000"/>
                </a:solidFill>
              </a:rPr>
              <a:t>P2</a:t>
            </a:r>
            <a:endParaRPr lang="en-US" dirty="0"/>
          </a:p>
        </p:txBody>
      </p:sp>
      <p:sp>
        <p:nvSpPr>
          <p:cNvPr id="11" name="Text Box 10"/>
          <p:cNvSpPr txBox="1">
            <a:spLocks noChangeArrowheads="1"/>
          </p:cNvSpPr>
          <p:nvPr/>
        </p:nvSpPr>
        <p:spPr bwMode="auto">
          <a:xfrm>
            <a:off x="2052040" y="4876801"/>
            <a:ext cx="522900" cy="461665"/>
          </a:xfrm>
          <a:prstGeom prst="rect">
            <a:avLst/>
          </a:prstGeom>
          <a:noFill/>
          <a:ln w="12700">
            <a:noFill/>
            <a:miter lim="800000"/>
            <a:headEnd/>
            <a:tailEnd/>
          </a:ln>
          <a:effectLst/>
        </p:spPr>
        <p:txBody>
          <a:bodyPr wrap="none">
            <a:spAutoFit/>
          </a:bodyPr>
          <a:lstStyle/>
          <a:p>
            <a:r>
              <a:rPr lang="en-US" dirty="0">
                <a:solidFill>
                  <a:srgbClr val="000000"/>
                </a:solidFill>
              </a:rPr>
              <a:t>P5</a:t>
            </a:r>
            <a:endParaRPr lang="en-US" dirty="0"/>
          </a:p>
        </p:txBody>
      </p:sp>
      <p:sp>
        <p:nvSpPr>
          <p:cNvPr id="12" name="Text Box 11"/>
          <p:cNvSpPr txBox="1">
            <a:spLocks noChangeArrowheads="1"/>
          </p:cNvSpPr>
          <p:nvPr/>
        </p:nvSpPr>
        <p:spPr bwMode="auto">
          <a:xfrm>
            <a:off x="1375596" y="5276851"/>
            <a:ext cx="352982" cy="461665"/>
          </a:xfrm>
          <a:prstGeom prst="rect">
            <a:avLst/>
          </a:prstGeom>
          <a:noFill/>
          <a:ln w="12700">
            <a:noFill/>
            <a:miter lim="800000"/>
            <a:headEnd/>
            <a:tailEnd/>
          </a:ln>
          <a:effectLst/>
        </p:spPr>
        <p:txBody>
          <a:bodyPr wrap="none">
            <a:spAutoFit/>
          </a:bodyPr>
          <a:lstStyle/>
          <a:p>
            <a:r>
              <a:rPr lang="en-US" dirty="0"/>
              <a:t>0</a:t>
            </a:r>
          </a:p>
        </p:txBody>
      </p:sp>
      <p:sp>
        <p:nvSpPr>
          <p:cNvPr id="13" name="Text Box 12"/>
          <p:cNvSpPr txBox="1">
            <a:spLocks noChangeArrowheads="1"/>
          </p:cNvSpPr>
          <p:nvPr/>
        </p:nvSpPr>
        <p:spPr bwMode="auto">
          <a:xfrm>
            <a:off x="1688502" y="5276851"/>
            <a:ext cx="352982" cy="461665"/>
          </a:xfrm>
          <a:prstGeom prst="rect">
            <a:avLst/>
          </a:prstGeom>
          <a:noFill/>
          <a:ln w="12700">
            <a:noFill/>
            <a:miter lim="800000"/>
            <a:headEnd/>
            <a:tailEnd/>
          </a:ln>
          <a:effectLst/>
        </p:spPr>
        <p:txBody>
          <a:bodyPr wrap="none">
            <a:spAutoFit/>
          </a:bodyPr>
          <a:lstStyle/>
          <a:p>
            <a:r>
              <a:rPr lang="en-US"/>
              <a:t>1</a:t>
            </a:r>
          </a:p>
        </p:txBody>
      </p:sp>
      <p:sp>
        <p:nvSpPr>
          <p:cNvPr id="14" name="Text Box 13"/>
          <p:cNvSpPr txBox="1">
            <a:spLocks noChangeArrowheads="1"/>
          </p:cNvSpPr>
          <p:nvPr/>
        </p:nvSpPr>
        <p:spPr bwMode="auto">
          <a:xfrm>
            <a:off x="2679102" y="5276851"/>
            <a:ext cx="352982" cy="461665"/>
          </a:xfrm>
          <a:prstGeom prst="rect">
            <a:avLst/>
          </a:prstGeom>
          <a:noFill/>
          <a:ln w="12700">
            <a:noFill/>
            <a:miter lim="800000"/>
            <a:headEnd/>
            <a:tailEnd/>
          </a:ln>
          <a:effectLst/>
        </p:spPr>
        <p:txBody>
          <a:bodyPr wrap="none">
            <a:spAutoFit/>
          </a:bodyPr>
          <a:lstStyle/>
          <a:p>
            <a:r>
              <a:rPr lang="en-US"/>
              <a:t>6</a:t>
            </a:r>
          </a:p>
        </p:txBody>
      </p:sp>
      <p:sp>
        <p:nvSpPr>
          <p:cNvPr id="15" name="Text Box 14"/>
          <p:cNvSpPr txBox="1">
            <a:spLocks noChangeArrowheads="1"/>
          </p:cNvSpPr>
          <p:nvPr/>
        </p:nvSpPr>
        <p:spPr bwMode="auto">
          <a:xfrm>
            <a:off x="7403503" y="5276851"/>
            <a:ext cx="521297" cy="461665"/>
          </a:xfrm>
          <a:prstGeom prst="rect">
            <a:avLst/>
          </a:prstGeom>
          <a:noFill/>
          <a:ln w="12700">
            <a:noFill/>
            <a:miter lim="800000"/>
            <a:headEnd/>
            <a:tailEnd/>
          </a:ln>
          <a:effectLst/>
        </p:spPr>
        <p:txBody>
          <a:bodyPr wrap="none">
            <a:spAutoFit/>
          </a:bodyPr>
          <a:lstStyle/>
          <a:p>
            <a:r>
              <a:rPr lang="en-US"/>
              <a:t>19</a:t>
            </a:r>
          </a:p>
        </p:txBody>
      </p:sp>
      <p:sp>
        <p:nvSpPr>
          <p:cNvPr id="16" name="Text Box 15"/>
          <p:cNvSpPr txBox="1">
            <a:spLocks noChangeArrowheads="1"/>
          </p:cNvSpPr>
          <p:nvPr/>
        </p:nvSpPr>
        <p:spPr bwMode="auto">
          <a:xfrm>
            <a:off x="4490440" y="4876801"/>
            <a:ext cx="522900" cy="461665"/>
          </a:xfrm>
          <a:prstGeom prst="rect">
            <a:avLst/>
          </a:prstGeom>
          <a:noFill/>
          <a:ln w="12700">
            <a:noFill/>
            <a:miter lim="800000"/>
            <a:headEnd/>
            <a:tailEnd/>
          </a:ln>
          <a:effectLst/>
        </p:spPr>
        <p:txBody>
          <a:bodyPr wrap="none">
            <a:spAutoFit/>
          </a:bodyPr>
          <a:lstStyle/>
          <a:p>
            <a:r>
              <a:rPr lang="en-US">
                <a:solidFill>
                  <a:srgbClr val="000000"/>
                </a:solidFill>
              </a:rPr>
              <a:t>P1</a:t>
            </a:r>
            <a:endParaRPr lang="en-US"/>
          </a:p>
        </p:txBody>
      </p:sp>
      <p:sp>
        <p:nvSpPr>
          <p:cNvPr id="17" name="Line 16"/>
          <p:cNvSpPr>
            <a:spLocks noChangeShapeType="1"/>
          </p:cNvSpPr>
          <p:nvPr/>
        </p:nvSpPr>
        <p:spPr bwMode="auto">
          <a:xfrm>
            <a:off x="6216052" y="4876800"/>
            <a:ext cx="0" cy="400050"/>
          </a:xfrm>
          <a:prstGeom prst="line">
            <a:avLst/>
          </a:prstGeom>
          <a:noFill/>
          <a:ln w="12700">
            <a:solidFill>
              <a:srgbClr val="000000"/>
            </a:solidFill>
            <a:round/>
            <a:headEnd/>
            <a:tailEnd/>
          </a:ln>
          <a:effectLst/>
        </p:spPr>
        <p:txBody>
          <a:bodyPr wrap="none" anchor="ctr"/>
          <a:lstStyle/>
          <a:p>
            <a:endParaRPr lang="en-US"/>
          </a:p>
        </p:txBody>
      </p:sp>
      <p:sp>
        <p:nvSpPr>
          <p:cNvPr id="18" name="Text Box 17"/>
          <p:cNvSpPr txBox="1">
            <a:spLocks noChangeArrowheads="1"/>
          </p:cNvSpPr>
          <p:nvPr/>
        </p:nvSpPr>
        <p:spPr bwMode="auto">
          <a:xfrm>
            <a:off x="6031903" y="5276851"/>
            <a:ext cx="521297" cy="461665"/>
          </a:xfrm>
          <a:prstGeom prst="rect">
            <a:avLst/>
          </a:prstGeom>
          <a:noFill/>
          <a:ln w="12700">
            <a:noFill/>
            <a:miter lim="800000"/>
            <a:headEnd/>
            <a:tailEnd/>
          </a:ln>
          <a:effectLst/>
        </p:spPr>
        <p:txBody>
          <a:bodyPr wrap="none">
            <a:spAutoFit/>
          </a:bodyPr>
          <a:lstStyle/>
          <a:p>
            <a:r>
              <a:rPr lang="en-US"/>
              <a:t>16</a:t>
            </a:r>
          </a:p>
        </p:txBody>
      </p:sp>
      <p:sp>
        <p:nvSpPr>
          <p:cNvPr id="19" name="Text Box 18"/>
          <p:cNvSpPr txBox="1">
            <a:spLocks noChangeArrowheads="1"/>
          </p:cNvSpPr>
          <p:nvPr/>
        </p:nvSpPr>
        <p:spPr bwMode="auto">
          <a:xfrm>
            <a:off x="7157440" y="4876801"/>
            <a:ext cx="522900" cy="461665"/>
          </a:xfrm>
          <a:prstGeom prst="rect">
            <a:avLst/>
          </a:prstGeom>
          <a:noFill/>
          <a:ln w="12700">
            <a:noFill/>
            <a:miter lim="800000"/>
            <a:headEnd/>
            <a:tailEnd/>
          </a:ln>
          <a:effectLst/>
        </p:spPr>
        <p:txBody>
          <a:bodyPr wrap="none">
            <a:spAutoFit/>
          </a:bodyPr>
          <a:lstStyle/>
          <a:p>
            <a:r>
              <a:rPr lang="en-US">
                <a:solidFill>
                  <a:srgbClr val="000000"/>
                </a:solidFill>
              </a:rPr>
              <a:t>P4</a:t>
            </a:r>
            <a:endParaRPr lang="en-US"/>
          </a:p>
        </p:txBody>
      </p:sp>
      <p:sp>
        <p:nvSpPr>
          <p:cNvPr id="20" name="Line 19"/>
          <p:cNvSpPr>
            <a:spLocks noChangeShapeType="1"/>
          </p:cNvSpPr>
          <p:nvPr/>
        </p:nvSpPr>
        <p:spPr bwMode="auto">
          <a:xfrm>
            <a:off x="7054252" y="4876800"/>
            <a:ext cx="0" cy="400050"/>
          </a:xfrm>
          <a:prstGeom prst="line">
            <a:avLst/>
          </a:prstGeom>
          <a:noFill/>
          <a:ln w="12700">
            <a:solidFill>
              <a:srgbClr val="000000"/>
            </a:solidFill>
            <a:round/>
            <a:headEnd/>
            <a:tailEnd/>
          </a:ln>
          <a:effectLst/>
        </p:spPr>
        <p:txBody>
          <a:bodyPr wrap="none" anchor="ctr"/>
          <a:lstStyle/>
          <a:p>
            <a:endParaRPr lang="en-US"/>
          </a:p>
        </p:txBody>
      </p:sp>
      <p:sp>
        <p:nvSpPr>
          <p:cNvPr id="21" name="Text Box 20"/>
          <p:cNvSpPr txBox="1">
            <a:spLocks noChangeArrowheads="1"/>
          </p:cNvSpPr>
          <p:nvPr/>
        </p:nvSpPr>
        <p:spPr bwMode="auto">
          <a:xfrm>
            <a:off x="6793903" y="5276851"/>
            <a:ext cx="521297" cy="461665"/>
          </a:xfrm>
          <a:prstGeom prst="rect">
            <a:avLst/>
          </a:prstGeom>
          <a:noFill/>
          <a:ln w="12700">
            <a:noFill/>
            <a:miter lim="800000"/>
            <a:headEnd/>
            <a:tailEnd/>
          </a:ln>
          <a:effectLst/>
        </p:spPr>
        <p:txBody>
          <a:bodyPr wrap="none">
            <a:spAutoFit/>
          </a:bodyPr>
          <a:lstStyle/>
          <a:p>
            <a:r>
              <a:rPr lang="en-US"/>
              <a:t>18</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37</a:t>
            </a:fld>
            <a:endParaRPr lang="en-US" altLang="en-US"/>
          </a:p>
        </p:txBody>
      </p:sp>
    </p:spTree>
    <p:extLst>
      <p:ext uri="{BB962C8B-B14F-4D97-AF65-F5344CB8AC3E}">
        <p14:creationId xmlns:p14="http://schemas.microsoft.com/office/powerpoint/2010/main" val="504153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7"/>
          <p:cNvSpPr>
            <a:spLocks noGrp="1"/>
          </p:cNvSpPr>
          <p:nvPr>
            <p:ph type="title"/>
          </p:nvPr>
        </p:nvSpPr>
        <p:spPr>
          <a:xfrm>
            <a:off x="609600" y="381000"/>
            <a:ext cx="8229600" cy="857250"/>
          </a:xfrm>
        </p:spPr>
        <p:txBody>
          <a:bodyPr>
            <a:normAutofit fontScale="90000"/>
          </a:bodyPr>
          <a:lstStyle/>
          <a:p>
            <a:r>
              <a:rPr lang="en-US" sz="4000" dirty="0"/>
              <a:t>Example of Priority Scheduling (non-preemptive)</a:t>
            </a:r>
          </a:p>
        </p:txBody>
      </p:sp>
      <p:sp>
        <p:nvSpPr>
          <p:cNvPr id="4" name="Rectangle 5"/>
          <p:cNvSpPr>
            <a:spLocks noChangeArrowheads="1"/>
          </p:cNvSpPr>
          <p:nvPr/>
        </p:nvSpPr>
        <p:spPr bwMode="auto">
          <a:xfrm>
            <a:off x="1468008" y="1828800"/>
            <a:ext cx="6248400" cy="400050"/>
          </a:xfrm>
          <a:prstGeom prst="rect">
            <a:avLst/>
          </a:prstGeom>
          <a:solidFill>
            <a:schemeClr val="accent1"/>
          </a:solidFill>
          <a:ln w="12700">
            <a:solidFill>
              <a:schemeClr val="tx1"/>
            </a:solidFill>
            <a:miter lim="800000"/>
            <a:headEnd/>
            <a:tailEnd/>
          </a:ln>
          <a:effectLst/>
        </p:spPr>
        <p:txBody>
          <a:bodyPr wrap="none" anchor="ctr"/>
          <a:lstStyle/>
          <a:p>
            <a:pPr algn="ctr"/>
            <a:endParaRPr lang="th-TH"/>
          </a:p>
        </p:txBody>
      </p:sp>
      <p:sp>
        <p:nvSpPr>
          <p:cNvPr id="6" name="Line 6"/>
          <p:cNvSpPr>
            <a:spLocks noChangeShapeType="1"/>
          </p:cNvSpPr>
          <p:nvPr/>
        </p:nvSpPr>
        <p:spPr bwMode="auto">
          <a:xfrm>
            <a:off x="1840902" y="1828800"/>
            <a:ext cx="0" cy="400050"/>
          </a:xfrm>
          <a:prstGeom prst="line">
            <a:avLst/>
          </a:prstGeom>
          <a:noFill/>
          <a:ln w="12700">
            <a:solidFill>
              <a:srgbClr val="000000"/>
            </a:solidFill>
            <a:round/>
            <a:headEnd/>
            <a:tailEnd/>
          </a:ln>
          <a:effectLst/>
        </p:spPr>
        <p:txBody>
          <a:bodyPr wrap="none" anchor="ctr"/>
          <a:lstStyle/>
          <a:p>
            <a:endParaRPr lang="en-US"/>
          </a:p>
        </p:txBody>
      </p:sp>
      <p:sp>
        <p:nvSpPr>
          <p:cNvPr id="8" name="Line 7"/>
          <p:cNvSpPr>
            <a:spLocks noChangeShapeType="1"/>
          </p:cNvSpPr>
          <p:nvPr/>
        </p:nvSpPr>
        <p:spPr bwMode="auto">
          <a:xfrm>
            <a:off x="2863252" y="1828800"/>
            <a:ext cx="0" cy="400050"/>
          </a:xfrm>
          <a:prstGeom prst="line">
            <a:avLst/>
          </a:prstGeom>
          <a:noFill/>
          <a:ln w="12700">
            <a:solidFill>
              <a:srgbClr val="000000"/>
            </a:solidFill>
            <a:round/>
            <a:headEnd/>
            <a:tailEnd/>
          </a:ln>
          <a:effectLst/>
        </p:spPr>
        <p:txBody>
          <a:bodyPr wrap="none" anchor="ctr"/>
          <a:lstStyle/>
          <a:p>
            <a:endParaRPr lang="en-US"/>
          </a:p>
        </p:txBody>
      </p:sp>
      <p:sp>
        <p:nvSpPr>
          <p:cNvPr id="9" name="Text Box 8"/>
          <p:cNvSpPr txBox="1">
            <a:spLocks noChangeArrowheads="1"/>
          </p:cNvSpPr>
          <p:nvPr/>
        </p:nvSpPr>
        <p:spPr bwMode="auto">
          <a:xfrm>
            <a:off x="6395440" y="1828801"/>
            <a:ext cx="522900" cy="461665"/>
          </a:xfrm>
          <a:prstGeom prst="rect">
            <a:avLst/>
          </a:prstGeom>
          <a:noFill/>
          <a:ln w="12700">
            <a:noFill/>
            <a:miter lim="800000"/>
            <a:headEnd/>
            <a:tailEnd/>
          </a:ln>
          <a:effectLst/>
        </p:spPr>
        <p:txBody>
          <a:bodyPr wrap="none">
            <a:spAutoFit/>
          </a:bodyPr>
          <a:lstStyle/>
          <a:p>
            <a:r>
              <a:rPr lang="en-US">
                <a:solidFill>
                  <a:srgbClr val="000000"/>
                </a:solidFill>
              </a:rPr>
              <a:t>P3</a:t>
            </a:r>
            <a:endParaRPr lang="en-US"/>
          </a:p>
        </p:txBody>
      </p:sp>
      <p:sp>
        <p:nvSpPr>
          <p:cNvPr id="10" name="Text Box 9"/>
          <p:cNvSpPr txBox="1">
            <a:spLocks noChangeArrowheads="1"/>
          </p:cNvSpPr>
          <p:nvPr/>
        </p:nvSpPr>
        <p:spPr bwMode="auto">
          <a:xfrm>
            <a:off x="1383703" y="1828801"/>
            <a:ext cx="522900" cy="461665"/>
          </a:xfrm>
          <a:prstGeom prst="rect">
            <a:avLst/>
          </a:prstGeom>
          <a:noFill/>
          <a:ln w="12700">
            <a:noFill/>
            <a:miter lim="800000"/>
            <a:headEnd/>
            <a:tailEnd/>
          </a:ln>
          <a:effectLst/>
        </p:spPr>
        <p:txBody>
          <a:bodyPr wrap="none">
            <a:spAutoFit/>
          </a:bodyPr>
          <a:lstStyle/>
          <a:p>
            <a:r>
              <a:rPr lang="en-US" dirty="0">
                <a:solidFill>
                  <a:srgbClr val="000000"/>
                </a:solidFill>
              </a:rPr>
              <a:t>P2</a:t>
            </a:r>
            <a:endParaRPr lang="en-US" dirty="0"/>
          </a:p>
        </p:txBody>
      </p:sp>
      <p:sp>
        <p:nvSpPr>
          <p:cNvPr id="11" name="Text Box 10"/>
          <p:cNvSpPr txBox="1">
            <a:spLocks noChangeArrowheads="1"/>
          </p:cNvSpPr>
          <p:nvPr/>
        </p:nvSpPr>
        <p:spPr bwMode="auto">
          <a:xfrm>
            <a:off x="2052040" y="1828801"/>
            <a:ext cx="522900" cy="461665"/>
          </a:xfrm>
          <a:prstGeom prst="rect">
            <a:avLst/>
          </a:prstGeom>
          <a:noFill/>
          <a:ln w="12700">
            <a:noFill/>
            <a:miter lim="800000"/>
            <a:headEnd/>
            <a:tailEnd/>
          </a:ln>
          <a:effectLst/>
        </p:spPr>
        <p:txBody>
          <a:bodyPr wrap="none">
            <a:spAutoFit/>
          </a:bodyPr>
          <a:lstStyle/>
          <a:p>
            <a:r>
              <a:rPr lang="en-US" dirty="0">
                <a:solidFill>
                  <a:srgbClr val="000000"/>
                </a:solidFill>
              </a:rPr>
              <a:t>P5</a:t>
            </a:r>
            <a:endParaRPr lang="en-US" dirty="0"/>
          </a:p>
        </p:txBody>
      </p:sp>
      <p:sp>
        <p:nvSpPr>
          <p:cNvPr id="12" name="Text Box 11"/>
          <p:cNvSpPr txBox="1">
            <a:spLocks noChangeArrowheads="1"/>
          </p:cNvSpPr>
          <p:nvPr/>
        </p:nvSpPr>
        <p:spPr bwMode="auto">
          <a:xfrm>
            <a:off x="1375596" y="2228851"/>
            <a:ext cx="352982" cy="461665"/>
          </a:xfrm>
          <a:prstGeom prst="rect">
            <a:avLst/>
          </a:prstGeom>
          <a:noFill/>
          <a:ln w="12700">
            <a:noFill/>
            <a:miter lim="800000"/>
            <a:headEnd/>
            <a:tailEnd/>
          </a:ln>
          <a:effectLst/>
        </p:spPr>
        <p:txBody>
          <a:bodyPr wrap="none">
            <a:spAutoFit/>
          </a:bodyPr>
          <a:lstStyle/>
          <a:p>
            <a:r>
              <a:rPr lang="en-US" dirty="0"/>
              <a:t>0</a:t>
            </a:r>
          </a:p>
        </p:txBody>
      </p:sp>
      <p:sp>
        <p:nvSpPr>
          <p:cNvPr id="13" name="Text Box 12"/>
          <p:cNvSpPr txBox="1">
            <a:spLocks noChangeArrowheads="1"/>
          </p:cNvSpPr>
          <p:nvPr/>
        </p:nvSpPr>
        <p:spPr bwMode="auto">
          <a:xfrm>
            <a:off x="1688502" y="2228851"/>
            <a:ext cx="352982" cy="461665"/>
          </a:xfrm>
          <a:prstGeom prst="rect">
            <a:avLst/>
          </a:prstGeom>
          <a:noFill/>
          <a:ln w="12700">
            <a:noFill/>
            <a:miter lim="800000"/>
            <a:headEnd/>
            <a:tailEnd/>
          </a:ln>
          <a:effectLst/>
        </p:spPr>
        <p:txBody>
          <a:bodyPr wrap="none">
            <a:spAutoFit/>
          </a:bodyPr>
          <a:lstStyle/>
          <a:p>
            <a:r>
              <a:rPr lang="en-US"/>
              <a:t>1</a:t>
            </a:r>
          </a:p>
        </p:txBody>
      </p:sp>
      <p:sp>
        <p:nvSpPr>
          <p:cNvPr id="14" name="Text Box 13"/>
          <p:cNvSpPr txBox="1">
            <a:spLocks noChangeArrowheads="1"/>
          </p:cNvSpPr>
          <p:nvPr/>
        </p:nvSpPr>
        <p:spPr bwMode="auto">
          <a:xfrm>
            <a:off x="2679102" y="2228851"/>
            <a:ext cx="352982" cy="461665"/>
          </a:xfrm>
          <a:prstGeom prst="rect">
            <a:avLst/>
          </a:prstGeom>
          <a:noFill/>
          <a:ln w="12700">
            <a:noFill/>
            <a:miter lim="800000"/>
            <a:headEnd/>
            <a:tailEnd/>
          </a:ln>
          <a:effectLst/>
        </p:spPr>
        <p:txBody>
          <a:bodyPr wrap="none">
            <a:spAutoFit/>
          </a:bodyPr>
          <a:lstStyle/>
          <a:p>
            <a:r>
              <a:rPr lang="en-US"/>
              <a:t>6</a:t>
            </a:r>
          </a:p>
        </p:txBody>
      </p:sp>
      <p:sp>
        <p:nvSpPr>
          <p:cNvPr id="15" name="Text Box 14"/>
          <p:cNvSpPr txBox="1">
            <a:spLocks noChangeArrowheads="1"/>
          </p:cNvSpPr>
          <p:nvPr/>
        </p:nvSpPr>
        <p:spPr bwMode="auto">
          <a:xfrm>
            <a:off x="7403503" y="2228851"/>
            <a:ext cx="521297" cy="461665"/>
          </a:xfrm>
          <a:prstGeom prst="rect">
            <a:avLst/>
          </a:prstGeom>
          <a:noFill/>
          <a:ln w="12700">
            <a:noFill/>
            <a:miter lim="800000"/>
            <a:headEnd/>
            <a:tailEnd/>
          </a:ln>
          <a:effectLst/>
        </p:spPr>
        <p:txBody>
          <a:bodyPr wrap="none">
            <a:spAutoFit/>
          </a:bodyPr>
          <a:lstStyle/>
          <a:p>
            <a:r>
              <a:rPr lang="en-US"/>
              <a:t>19</a:t>
            </a:r>
          </a:p>
        </p:txBody>
      </p:sp>
      <p:sp>
        <p:nvSpPr>
          <p:cNvPr id="16" name="Text Box 15"/>
          <p:cNvSpPr txBox="1">
            <a:spLocks noChangeArrowheads="1"/>
          </p:cNvSpPr>
          <p:nvPr/>
        </p:nvSpPr>
        <p:spPr bwMode="auto">
          <a:xfrm>
            <a:off x="4490440" y="1828801"/>
            <a:ext cx="522900" cy="461665"/>
          </a:xfrm>
          <a:prstGeom prst="rect">
            <a:avLst/>
          </a:prstGeom>
          <a:noFill/>
          <a:ln w="12700">
            <a:noFill/>
            <a:miter lim="800000"/>
            <a:headEnd/>
            <a:tailEnd/>
          </a:ln>
          <a:effectLst/>
        </p:spPr>
        <p:txBody>
          <a:bodyPr wrap="none">
            <a:spAutoFit/>
          </a:bodyPr>
          <a:lstStyle/>
          <a:p>
            <a:r>
              <a:rPr lang="en-US">
                <a:solidFill>
                  <a:srgbClr val="000000"/>
                </a:solidFill>
              </a:rPr>
              <a:t>P1</a:t>
            </a:r>
            <a:endParaRPr lang="en-US"/>
          </a:p>
        </p:txBody>
      </p:sp>
      <p:sp>
        <p:nvSpPr>
          <p:cNvPr id="17" name="Line 16"/>
          <p:cNvSpPr>
            <a:spLocks noChangeShapeType="1"/>
          </p:cNvSpPr>
          <p:nvPr/>
        </p:nvSpPr>
        <p:spPr bwMode="auto">
          <a:xfrm>
            <a:off x="6216052" y="1828800"/>
            <a:ext cx="0" cy="400050"/>
          </a:xfrm>
          <a:prstGeom prst="line">
            <a:avLst/>
          </a:prstGeom>
          <a:noFill/>
          <a:ln w="12700">
            <a:solidFill>
              <a:srgbClr val="000000"/>
            </a:solidFill>
            <a:round/>
            <a:headEnd/>
            <a:tailEnd/>
          </a:ln>
          <a:effectLst/>
        </p:spPr>
        <p:txBody>
          <a:bodyPr wrap="none" anchor="ctr"/>
          <a:lstStyle/>
          <a:p>
            <a:endParaRPr lang="en-US"/>
          </a:p>
        </p:txBody>
      </p:sp>
      <p:sp>
        <p:nvSpPr>
          <p:cNvPr id="18" name="Text Box 17"/>
          <p:cNvSpPr txBox="1">
            <a:spLocks noChangeArrowheads="1"/>
          </p:cNvSpPr>
          <p:nvPr/>
        </p:nvSpPr>
        <p:spPr bwMode="auto">
          <a:xfrm>
            <a:off x="6031903" y="2228851"/>
            <a:ext cx="521297" cy="461665"/>
          </a:xfrm>
          <a:prstGeom prst="rect">
            <a:avLst/>
          </a:prstGeom>
          <a:noFill/>
          <a:ln w="12700">
            <a:noFill/>
            <a:miter lim="800000"/>
            <a:headEnd/>
            <a:tailEnd/>
          </a:ln>
          <a:effectLst/>
        </p:spPr>
        <p:txBody>
          <a:bodyPr wrap="none">
            <a:spAutoFit/>
          </a:bodyPr>
          <a:lstStyle/>
          <a:p>
            <a:r>
              <a:rPr lang="en-US"/>
              <a:t>16</a:t>
            </a:r>
          </a:p>
        </p:txBody>
      </p:sp>
      <p:sp>
        <p:nvSpPr>
          <p:cNvPr id="19" name="Text Box 18"/>
          <p:cNvSpPr txBox="1">
            <a:spLocks noChangeArrowheads="1"/>
          </p:cNvSpPr>
          <p:nvPr/>
        </p:nvSpPr>
        <p:spPr bwMode="auto">
          <a:xfrm>
            <a:off x="7157440" y="1828801"/>
            <a:ext cx="522900" cy="461665"/>
          </a:xfrm>
          <a:prstGeom prst="rect">
            <a:avLst/>
          </a:prstGeom>
          <a:noFill/>
          <a:ln w="12700">
            <a:noFill/>
            <a:miter lim="800000"/>
            <a:headEnd/>
            <a:tailEnd/>
          </a:ln>
          <a:effectLst/>
        </p:spPr>
        <p:txBody>
          <a:bodyPr wrap="none">
            <a:spAutoFit/>
          </a:bodyPr>
          <a:lstStyle/>
          <a:p>
            <a:r>
              <a:rPr lang="en-US">
                <a:solidFill>
                  <a:srgbClr val="000000"/>
                </a:solidFill>
              </a:rPr>
              <a:t>P4</a:t>
            </a:r>
            <a:endParaRPr lang="en-US"/>
          </a:p>
        </p:txBody>
      </p:sp>
      <p:sp>
        <p:nvSpPr>
          <p:cNvPr id="20" name="Line 19"/>
          <p:cNvSpPr>
            <a:spLocks noChangeShapeType="1"/>
          </p:cNvSpPr>
          <p:nvPr/>
        </p:nvSpPr>
        <p:spPr bwMode="auto">
          <a:xfrm>
            <a:off x="7054252" y="1828800"/>
            <a:ext cx="0" cy="400050"/>
          </a:xfrm>
          <a:prstGeom prst="line">
            <a:avLst/>
          </a:prstGeom>
          <a:noFill/>
          <a:ln w="12700">
            <a:solidFill>
              <a:srgbClr val="000000"/>
            </a:solidFill>
            <a:round/>
            <a:headEnd/>
            <a:tailEnd/>
          </a:ln>
          <a:effectLst/>
        </p:spPr>
        <p:txBody>
          <a:bodyPr wrap="none" anchor="ctr"/>
          <a:lstStyle/>
          <a:p>
            <a:endParaRPr lang="en-US"/>
          </a:p>
        </p:txBody>
      </p:sp>
      <p:sp>
        <p:nvSpPr>
          <p:cNvPr id="21" name="Text Box 20"/>
          <p:cNvSpPr txBox="1">
            <a:spLocks noChangeArrowheads="1"/>
          </p:cNvSpPr>
          <p:nvPr/>
        </p:nvSpPr>
        <p:spPr bwMode="auto">
          <a:xfrm>
            <a:off x="6793903" y="2228851"/>
            <a:ext cx="521297" cy="461665"/>
          </a:xfrm>
          <a:prstGeom prst="rect">
            <a:avLst/>
          </a:prstGeom>
          <a:noFill/>
          <a:ln w="12700">
            <a:noFill/>
            <a:miter lim="800000"/>
            <a:headEnd/>
            <a:tailEnd/>
          </a:ln>
          <a:effectLst/>
        </p:spPr>
        <p:txBody>
          <a:bodyPr wrap="none">
            <a:spAutoFit/>
          </a:bodyPr>
          <a:lstStyle/>
          <a:p>
            <a:r>
              <a:rPr lang="en-US"/>
              <a:t>18</a:t>
            </a:r>
          </a:p>
        </p:txBody>
      </p:sp>
      <p:graphicFrame>
        <p:nvGraphicFramePr>
          <p:cNvPr id="22" name="Content Placeholder 4"/>
          <p:cNvGraphicFramePr>
            <a:graphicFrameLocks noGrp="1"/>
          </p:cNvGraphicFramePr>
          <p:nvPr>
            <p:ph idx="1"/>
            <p:extLst>
              <p:ext uri="{D42A27DB-BD31-4B8C-83A1-F6EECF244321}">
                <p14:modId xmlns:p14="http://schemas.microsoft.com/office/powerpoint/2010/main" val="812793229"/>
              </p:ext>
            </p:extLst>
          </p:nvPr>
        </p:nvGraphicFramePr>
        <p:xfrm>
          <a:off x="437820" y="3216432"/>
          <a:ext cx="8401379" cy="2494280"/>
        </p:xfrm>
        <a:graphic>
          <a:graphicData uri="http://schemas.openxmlformats.org/drawingml/2006/table">
            <a:tbl>
              <a:tblPr firstRow="1" bandRow="1">
                <a:tableStyleId>{00A15C55-8517-42AA-B614-E9B94910E393}</a:tableStyleId>
              </a:tblPr>
              <a:tblGrid>
                <a:gridCol w="1153130">
                  <a:extLst>
                    <a:ext uri="{9D8B030D-6E8A-4147-A177-3AD203B41FA5}">
                      <a16:colId xmlns:a16="http://schemas.microsoft.com/office/drawing/2014/main" val="811016093"/>
                    </a:ext>
                  </a:extLst>
                </a:gridCol>
                <a:gridCol w="1812063">
                  <a:extLst>
                    <a:ext uri="{9D8B030D-6E8A-4147-A177-3AD203B41FA5}">
                      <a16:colId xmlns:a16="http://schemas.microsoft.com/office/drawing/2014/main" val="1090131355"/>
                    </a:ext>
                  </a:extLst>
                </a:gridCol>
                <a:gridCol w="1482596">
                  <a:extLst>
                    <a:ext uri="{9D8B030D-6E8A-4147-A177-3AD203B41FA5}">
                      <a16:colId xmlns:a16="http://schemas.microsoft.com/office/drawing/2014/main" val="3248894034"/>
                    </a:ext>
                  </a:extLst>
                </a:gridCol>
                <a:gridCol w="2273314">
                  <a:extLst>
                    <a:ext uri="{9D8B030D-6E8A-4147-A177-3AD203B41FA5}">
                      <a16:colId xmlns:a16="http://schemas.microsoft.com/office/drawing/2014/main" val="2106239974"/>
                    </a:ext>
                  </a:extLst>
                </a:gridCol>
                <a:gridCol w="1680276">
                  <a:extLst>
                    <a:ext uri="{9D8B030D-6E8A-4147-A177-3AD203B41FA5}">
                      <a16:colId xmlns:a16="http://schemas.microsoft.com/office/drawing/2014/main" val="2828059158"/>
                    </a:ext>
                  </a:extLst>
                </a:gridCol>
              </a:tblGrid>
              <a:tr h="370840">
                <a:tc>
                  <a:txBody>
                    <a:bodyPr/>
                    <a:lstStyle/>
                    <a:p>
                      <a:r>
                        <a:rPr lang="en-US" dirty="0"/>
                        <a:t>Process</a:t>
                      </a:r>
                    </a:p>
                  </a:txBody>
                  <a:tcPr/>
                </a:tc>
                <a:tc>
                  <a:txBody>
                    <a:bodyPr/>
                    <a:lstStyle/>
                    <a:p>
                      <a:r>
                        <a:rPr lang="en-US" dirty="0"/>
                        <a:t>Burst time</a:t>
                      </a:r>
                    </a:p>
                  </a:txBody>
                  <a:tcPr/>
                </a:tc>
                <a:tc>
                  <a:txBody>
                    <a:bodyPr/>
                    <a:lstStyle/>
                    <a:p>
                      <a:r>
                        <a:rPr lang="en-US" dirty="0"/>
                        <a:t>Priority</a:t>
                      </a:r>
                    </a:p>
                  </a:txBody>
                  <a:tcPr/>
                </a:tc>
                <a:tc>
                  <a:txBody>
                    <a:bodyPr/>
                    <a:lstStyle/>
                    <a:p>
                      <a:r>
                        <a:rPr lang="en-US" dirty="0"/>
                        <a:t>Waiting time</a:t>
                      </a:r>
                    </a:p>
                  </a:txBody>
                  <a:tcPr/>
                </a:tc>
                <a:tc>
                  <a:txBody>
                    <a:bodyPr/>
                    <a:lstStyle/>
                    <a:p>
                      <a:r>
                        <a:rPr lang="en-US" dirty="0"/>
                        <a:t>Turn around time</a:t>
                      </a:r>
                    </a:p>
                  </a:txBody>
                  <a:tcPr/>
                </a:tc>
                <a:extLst>
                  <a:ext uri="{0D108BD9-81ED-4DB2-BD59-A6C34878D82A}">
                    <a16:rowId xmlns:a16="http://schemas.microsoft.com/office/drawing/2014/main" val="1591540658"/>
                  </a:ext>
                </a:extLst>
              </a:tr>
              <a:tr h="370840">
                <a:tc>
                  <a:txBody>
                    <a:bodyPr/>
                    <a:lstStyle/>
                    <a:p>
                      <a:r>
                        <a:rPr lang="en-US" dirty="0"/>
                        <a:t>P1</a:t>
                      </a:r>
                    </a:p>
                  </a:txBody>
                  <a:tcPr/>
                </a:tc>
                <a:tc>
                  <a:txBody>
                    <a:bodyPr/>
                    <a:lstStyle/>
                    <a:p>
                      <a:r>
                        <a:rPr lang="en-US" dirty="0"/>
                        <a:t>10</a:t>
                      </a:r>
                    </a:p>
                  </a:txBody>
                  <a:tcPr/>
                </a:tc>
                <a:tc>
                  <a:txBody>
                    <a:bodyPr/>
                    <a:lstStyle/>
                    <a:p>
                      <a:r>
                        <a:rPr lang="en-US" dirty="0"/>
                        <a:t>3</a:t>
                      </a:r>
                    </a:p>
                  </a:txBody>
                  <a:tcPr/>
                </a:tc>
                <a:tc>
                  <a:txBody>
                    <a:bodyPr/>
                    <a:lstStyle/>
                    <a:p>
                      <a:r>
                        <a:rPr lang="en-US" dirty="0"/>
                        <a:t>6</a:t>
                      </a:r>
                    </a:p>
                  </a:txBody>
                  <a:tcPr/>
                </a:tc>
                <a:tc>
                  <a:txBody>
                    <a:bodyPr/>
                    <a:lstStyle/>
                    <a:p>
                      <a:r>
                        <a:rPr lang="en-US" dirty="0"/>
                        <a:t>16</a:t>
                      </a:r>
                    </a:p>
                  </a:txBody>
                  <a:tcPr/>
                </a:tc>
                <a:extLst>
                  <a:ext uri="{0D108BD9-81ED-4DB2-BD59-A6C34878D82A}">
                    <a16:rowId xmlns:a16="http://schemas.microsoft.com/office/drawing/2014/main" val="2903375257"/>
                  </a:ext>
                </a:extLst>
              </a:tr>
              <a:tr h="370840">
                <a:tc>
                  <a:txBody>
                    <a:bodyPr/>
                    <a:lstStyle/>
                    <a:p>
                      <a:r>
                        <a:rPr lang="en-US" dirty="0"/>
                        <a:t>P2</a:t>
                      </a:r>
                    </a:p>
                  </a:txBody>
                  <a:tcPr/>
                </a:tc>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1</a:t>
                      </a:r>
                    </a:p>
                  </a:txBody>
                  <a:tcPr/>
                </a:tc>
                <a:extLst>
                  <a:ext uri="{0D108BD9-81ED-4DB2-BD59-A6C34878D82A}">
                    <a16:rowId xmlns:a16="http://schemas.microsoft.com/office/drawing/2014/main" val="3195556267"/>
                  </a:ext>
                </a:extLst>
              </a:tr>
              <a:tr h="370840">
                <a:tc>
                  <a:txBody>
                    <a:bodyPr/>
                    <a:lstStyle/>
                    <a:p>
                      <a:r>
                        <a:rPr lang="en-US" dirty="0"/>
                        <a:t>P3</a:t>
                      </a:r>
                    </a:p>
                  </a:txBody>
                  <a:tcPr/>
                </a:tc>
                <a:tc>
                  <a:txBody>
                    <a:bodyPr/>
                    <a:lstStyle/>
                    <a:p>
                      <a:r>
                        <a:rPr lang="en-US" dirty="0"/>
                        <a:t>2</a:t>
                      </a:r>
                    </a:p>
                  </a:txBody>
                  <a:tcPr/>
                </a:tc>
                <a:tc>
                  <a:txBody>
                    <a:bodyPr/>
                    <a:lstStyle/>
                    <a:p>
                      <a:r>
                        <a:rPr lang="en-US" dirty="0"/>
                        <a:t>3</a:t>
                      </a:r>
                    </a:p>
                  </a:txBody>
                  <a:tcPr/>
                </a:tc>
                <a:tc>
                  <a:txBody>
                    <a:bodyPr/>
                    <a:lstStyle/>
                    <a:p>
                      <a:r>
                        <a:rPr lang="en-US" dirty="0"/>
                        <a:t>16</a:t>
                      </a:r>
                    </a:p>
                  </a:txBody>
                  <a:tcPr/>
                </a:tc>
                <a:tc>
                  <a:txBody>
                    <a:bodyPr/>
                    <a:lstStyle/>
                    <a:p>
                      <a:r>
                        <a:rPr lang="en-US" dirty="0"/>
                        <a:t>18</a:t>
                      </a:r>
                    </a:p>
                  </a:txBody>
                  <a:tcPr/>
                </a:tc>
                <a:extLst>
                  <a:ext uri="{0D108BD9-81ED-4DB2-BD59-A6C34878D82A}">
                    <a16:rowId xmlns:a16="http://schemas.microsoft.com/office/drawing/2014/main" val="1573745580"/>
                  </a:ext>
                </a:extLst>
              </a:tr>
              <a:tr h="370840">
                <a:tc>
                  <a:txBody>
                    <a:bodyPr/>
                    <a:lstStyle/>
                    <a:p>
                      <a:r>
                        <a:rPr lang="en-US" dirty="0"/>
                        <a:t>P4</a:t>
                      </a:r>
                    </a:p>
                  </a:txBody>
                  <a:tcPr/>
                </a:tc>
                <a:tc>
                  <a:txBody>
                    <a:bodyPr/>
                    <a:lstStyle/>
                    <a:p>
                      <a:r>
                        <a:rPr lang="en-US" dirty="0"/>
                        <a:t>1</a:t>
                      </a:r>
                    </a:p>
                  </a:txBody>
                  <a:tcPr/>
                </a:tc>
                <a:tc>
                  <a:txBody>
                    <a:bodyPr/>
                    <a:lstStyle/>
                    <a:p>
                      <a:r>
                        <a:rPr lang="en-US" dirty="0"/>
                        <a:t>4</a:t>
                      </a:r>
                    </a:p>
                  </a:txBody>
                  <a:tcPr/>
                </a:tc>
                <a:tc>
                  <a:txBody>
                    <a:bodyPr/>
                    <a:lstStyle/>
                    <a:p>
                      <a:r>
                        <a:rPr lang="en-US" dirty="0"/>
                        <a:t>18</a:t>
                      </a:r>
                    </a:p>
                  </a:txBody>
                  <a:tcPr/>
                </a:tc>
                <a:tc>
                  <a:txBody>
                    <a:bodyPr/>
                    <a:lstStyle/>
                    <a:p>
                      <a:r>
                        <a:rPr lang="en-US" dirty="0"/>
                        <a:t>19</a:t>
                      </a:r>
                    </a:p>
                  </a:txBody>
                  <a:tcPr/>
                </a:tc>
                <a:extLst>
                  <a:ext uri="{0D108BD9-81ED-4DB2-BD59-A6C34878D82A}">
                    <a16:rowId xmlns:a16="http://schemas.microsoft.com/office/drawing/2014/main" val="124212859"/>
                  </a:ext>
                </a:extLst>
              </a:tr>
              <a:tr h="370840">
                <a:tc>
                  <a:txBody>
                    <a:bodyPr/>
                    <a:lstStyle/>
                    <a:p>
                      <a:r>
                        <a:rPr lang="en-US" dirty="0"/>
                        <a:t>P5</a:t>
                      </a:r>
                    </a:p>
                  </a:txBody>
                  <a:tcPr/>
                </a:tc>
                <a:tc>
                  <a:txBody>
                    <a:bodyPr/>
                    <a:lstStyle/>
                    <a:p>
                      <a:r>
                        <a:rPr lang="en-US" dirty="0"/>
                        <a:t>5</a:t>
                      </a:r>
                    </a:p>
                  </a:txBody>
                  <a:tcPr/>
                </a:tc>
                <a:tc>
                  <a:txBody>
                    <a:bodyPr/>
                    <a:lstStyle/>
                    <a:p>
                      <a:r>
                        <a:rPr lang="en-US" dirty="0"/>
                        <a:t>2</a:t>
                      </a:r>
                    </a:p>
                  </a:txBody>
                  <a:tcPr/>
                </a:tc>
                <a:tc>
                  <a:txBody>
                    <a:bodyPr/>
                    <a:lstStyle/>
                    <a:p>
                      <a:r>
                        <a:rPr lang="en-US" dirty="0"/>
                        <a:t>1</a:t>
                      </a:r>
                    </a:p>
                  </a:txBody>
                  <a:tcPr/>
                </a:tc>
                <a:tc>
                  <a:txBody>
                    <a:bodyPr/>
                    <a:lstStyle/>
                    <a:p>
                      <a:r>
                        <a:rPr lang="en-US" dirty="0"/>
                        <a:t>6</a:t>
                      </a:r>
                    </a:p>
                  </a:txBody>
                  <a:tcPr/>
                </a:tc>
                <a:extLst>
                  <a:ext uri="{0D108BD9-81ED-4DB2-BD59-A6C34878D82A}">
                    <a16:rowId xmlns:a16="http://schemas.microsoft.com/office/drawing/2014/main" val="3513769816"/>
                  </a:ext>
                </a:extLst>
              </a:tr>
            </a:tbl>
          </a:graphicData>
        </a:graphic>
      </p:graphicFrame>
      <p:sp>
        <p:nvSpPr>
          <p:cNvPr id="2" name="TextBox 1"/>
          <p:cNvSpPr txBox="1"/>
          <p:nvPr/>
        </p:nvSpPr>
        <p:spPr>
          <a:xfrm>
            <a:off x="1037306" y="6005795"/>
            <a:ext cx="3283591" cy="461665"/>
          </a:xfrm>
          <a:prstGeom prst="rect">
            <a:avLst/>
          </a:prstGeom>
          <a:noFill/>
        </p:spPr>
        <p:txBody>
          <a:bodyPr wrap="none" rtlCol="0">
            <a:spAutoFit/>
          </a:bodyPr>
          <a:lstStyle/>
          <a:p>
            <a:r>
              <a:rPr lang="en-US" dirty="0"/>
              <a:t>AWT = 8.2, ATAT = 12</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38</a:t>
            </a:fld>
            <a:endParaRPr lang="en-US" altLang="en-US"/>
          </a:p>
        </p:txBody>
      </p:sp>
    </p:spTree>
    <p:extLst>
      <p:ext uri="{BB962C8B-B14F-4D97-AF65-F5344CB8AC3E}">
        <p14:creationId xmlns:p14="http://schemas.microsoft.com/office/powerpoint/2010/main" val="1455292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47A7-C294-4A73-9827-86BB5A41BE7A}"/>
              </a:ext>
            </a:extLst>
          </p:cNvPr>
          <p:cNvSpPr>
            <a:spLocks noGrp="1"/>
          </p:cNvSpPr>
          <p:nvPr>
            <p:ph type="title"/>
          </p:nvPr>
        </p:nvSpPr>
        <p:spPr/>
        <p:txBody>
          <a:bodyPr/>
          <a:lstStyle/>
          <a:p>
            <a:r>
              <a:rPr lang="en-GB" dirty="0" err="1"/>
              <a:t>Preemptive</a:t>
            </a:r>
            <a:r>
              <a:rPr lang="en-GB" dirty="0"/>
              <a:t> priority scheduling </a:t>
            </a:r>
            <a:endParaRPr lang="en-AE" dirty="0"/>
          </a:p>
        </p:txBody>
      </p:sp>
      <p:sp>
        <p:nvSpPr>
          <p:cNvPr id="4" name="Slide Number Placeholder 3">
            <a:extLst>
              <a:ext uri="{FF2B5EF4-FFF2-40B4-BE49-F238E27FC236}">
                <a16:creationId xmlns:a16="http://schemas.microsoft.com/office/drawing/2014/main" id="{271D1851-AEFA-43D8-B4AB-84032345A0D5}"/>
              </a:ext>
            </a:extLst>
          </p:cNvPr>
          <p:cNvSpPr>
            <a:spLocks noGrp="1"/>
          </p:cNvSpPr>
          <p:nvPr>
            <p:ph type="sldNum" sz="quarter" idx="12"/>
          </p:nvPr>
        </p:nvSpPr>
        <p:spPr/>
        <p:txBody>
          <a:bodyPr/>
          <a:lstStyle/>
          <a:p>
            <a:fld id="{775D0274-CAF4-47B1-B068-C7B390ADE8B6}" type="slidenum">
              <a:rPr lang="en-US" altLang="en-US" smtClean="0"/>
              <a:pPr/>
              <a:t>39</a:t>
            </a:fld>
            <a:endParaRPr lang="en-US" altLang="en-US"/>
          </a:p>
        </p:txBody>
      </p:sp>
      <p:sp>
        <p:nvSpPr>
          <p:cNvPr id="6" name="Content Placeholder 5">
            <a:extLst>
              <a:ext uri="{FF2B5EF4-FFF2-40B4-BE49-F238E27FC236}">
                <a16:creationId xmlns:a16="http://schemas.microsoft.com/office/drawing/2014/main" id="{A7DFBC29-77FF-4211-9D11-5E1827EBBFC7}"/>
              </a:ext>
            </a:extLst>
          </p:cNvPr>
          <p:cNvSpPr>
            <a:spLocks noGrp="1"/>
          </p:cNvSpPr>
          <p:nvPr>
            <p:ph idx="1"/>
          </p:nvPr>
        </p:nvSpPr>
        <p:spPr>
          <a:xfrm>
            <a:off x="635390" y="1676400"/>
            <a:ext cx="3936609" cy="2133600"/>
          </a:xfrm>
        </p:spPr>
        <p:txBody>
          <a:bodyPr/>
          <a:lstStyle/>
          <a:p>
            <a:r>
              <a:rPr lang="en-US" sz="2000" dirty="0"/>
              <a:t>Consider the following set of processes that arrive at time given, with the length of the CPU burst given in milliseconds and priority.</a:t>
            </a:r>
          </a:p>
          <a:p>
            <a:r>
              <a:rPr lang="en-US" sz="2000" dirty="0"/>
              <a:t>Assume higher number represents higher priority</a:t>
            </a:r>
          </a:p>
          <a:p>
            <a:endParaRPr lang="en-AE" sz="2000" dirty="0"/>
          </a:p>
        </p:txBody>
      </p:sp>
      <p:graphicFrame>
        <p:nvGraphicFramePr>
          <p:cNvPr id="3" name="Table 2">
            <a:extLst>
              <a:ext uri="{FF2B5EF4-FFF2-40B4-BE49-F238E27FC236}">
                <a16:creationId xmlns:a16="http://schemas.microsoft.com/office/drawing/2014/main" id="{F9694D8F-3194-4FEF-B252-7067787D302B}"/>
              </a:ext>
            </a:extLst>
          </p:cNvPr>
          <p:cNvGraphicFramePr>
            <a:graphicFrameLocks noGrp="1"/>
          </p:cNvGraphicFramePr>
          <p:nvPr>
            <p:extLst>
              <p:ext uri="{D42A27DB-BD31-4B8C-83A1-F6EECF244321}">
                <p14:modId xmlns:p14="http://schemas.microsoft.com/office/powerpoint/2010/main" val="3729904580"/>
              </p:ext>
            </p:extLst>
          </p:nvPr>
        </p:nvGraphicFramePr>
        <p:xfrm>
          <a:off x="398975" y="4174588"/>
          <a:ext cx="4064000" cy="2225040"/>
        </p:xfrm>
        <a:graphic>
          <a:graphicData uri="http://schemas.openxmlformats.org/drawingml/2006/table">
            <a:tbl>
              <a:tblPr firstRow="1" bandRow="1">
                <a:tableStyleId>{E8B1032C-EA38-4F05-BA0D-38AFFFC7BED3}</a:tableStyleId>
              </a:tblPr>
              <a:tblGrid>
                <a:gridCol w="1143000">
                  <a:extLst>
                    <a:ext uri="{9D8B030D-6E8A-4147-A177-3AD203B41FA5}">
                      <a16:colId xmlns:a16="http://schemas.microsoft.com/office/drawing/2014/main" val="3318563172"/>
                    </a:ext>
                  </a:extLst>
                </a:gridCol>
                <a:gridCol w="1066800">
                  <a:extLst>
                    <a:ext uri="{9D8B030D-6E8A-4147-A177-3AD203B41FA5}">
                      <a16:colId xmlns:a16="http://schemas.microsoft.com/office/drawing/2014/main" val="2246047589"/>
                    </a:ext>
                  </a:extLst>
                </a:gridCol>
                <a:gridCol w="838200">
                  <a:extLst>
                    <a:ext uri="{9D8B030D-6E8A-4147-A177-3AD203B41FA5}">
                      <a16:colId xmlns:a16="http://schemas.microsoft.com/office/drawing/2014/main" val="21179140"/>
                    </a:ext>
                  </a:extLst>
                </a:gridCol>
                <a:gridCol w="1016000">
                  <a:extLst>
                    <a:ext uri="{9D8B030D-6E8A-4147-A177-3AD203B41FA5}">
                      <a16:colId xmlns:a16="http://schemas.microsoft.com/office/drawing/2014/main" val="1764064919"/>
                    </a:ext>
                  </a:extLst>
                </a:gridCol>
              </a:tblGrid>
              <a:tr h="370840">
                <a:tc>
                  <a:txBody>
                    <a:bodyPr/>
                    <a:lstStyle/>
                    <a:p>
                      <a:r>
                        <a:rPr lang="en-GB" dirty="0"/>
                        <a:t>Process</a:t>
                      </a:r>
                      <a:endParaRPr lang="en-AE" dirty="0"/>
                    </a:p>
                  </a:txBody>
                  <a:tcPr/>
                </a:tc>
                <a:tc>
                  <a:txBody>
                    <a:bodyPr/>
                    <a:lstStyle/>
                    <a:p>
                      <a:r>
                        <a:rPr lang="en-GB" dirty="0"/>
                        <a:t>Priority</a:t>
                      </a:r>
                      <a:endParaRPr lang="en-AE" dirty="0"/>
                    </a:p>
                  </a:txBody>
                  <a:tcPr/>
                </a:tc>
                <a:tc>
                  <a:txBody>
                    <a:bodyPr/>
                    <a:lstStyle/>
                    <a:p>
                      <a:r>
                        <a:rPr lang="en-GB" dirty="0"/>
                        <a:t>AT</a:t>
                      </a:r>
                      <a:endParaRPr lang="en-AE" dirty="0"/>
                    </a:p>
                  </a:txBody>
                  <a:tcPr/>
                </a:tc>
                <a:tc>
                  <a:txBody>
                    <a:bodyPr/>
                    <a:lstStyle/>
                    <a:p>
                      <a:r>
                        <a:rPr lang="en-GB" dirty="0"/>
                        <a:t>BT</a:t>
                      </a:r>
                      <a:endParaRPr lang="en-AE" dirty="0"/>
                    </a:p>
                  </a:txBody>
                  <a:tcPr/>
                </a:tc>
                <a:extLst>
                  <a:ext uri="{0D108BD9-81ED-4DB2-BD59-A6C34878D82A}">
                    <a16:rowId xmlns:a16="http://schemas.microsoft.com/office/drawing/2014/main" val="646963202"/>
                  </a:ext>
                </a:extLst>
              </a:tr>
              <a:tr h="370840">
                <a:tc>
                  <a:txBody>
                    <a:bodyPr/>
                    <a:lstStyle/>
                    <a:p>
                      <a:r>
                        <a:rPr lang="en-GB" dirty="0"/>
                        <a:t>P1</a:t>
                      </a:r>
                      <a:endParaRPr lang="en-AE" dirty="0"/>
                    </a:p>
                  </a:txBody>
                  <a:tcPr/>
                </a:tc>
                <a:tc>
                  <a:txBody>
                    <a:bodyPr/>
                    <a:lstStyle/>
                    <a:p>
                      <a:r>
                        <a:rPr lang="en-GB" dirty="0"/>
                        <a:t>2 (L)</a:t>
                      </a:r>
                      <a:endParaRPr lang="en-AE" dirty="0"/>
                    </a:p>
                  </a:txBody>
                  <a:tcPr/>
                </a:tc>
                <a:tc>
                  <a:txBody>
                    <a:bodyPr/>
                    <a:lstStyle/>
                    <a:p>
                      <a:r>
                        <a:rPr lang="en-GB" dirty="0"/>
                        <a:t>0</a:t>
                      </a:r>
                      <a:endParaRPr lang="en-AE" dirty="0"/>
                    </a:p>
                  </a:txBody>
                  <a:tcPr/>
                </a:tc>
                <a:tc>
                  <a:txBody>
                    <a:bodyPr/>
                    <a:lstStyle/>
                    <a:p>
                      <a:r>
                        <a:rPr lang="en-GB" dirty="0"/>
                        <a:t>4</a:t>
                      </a:r>
                      <a:endParaRPr lang="en-AE" dirty="0"/>
                    </a:p>
                  </a:txBody>
                  <a:tcPr/>
                </a:tc>
                <a:extLst>
                  <a:ext uri="{0D108BD9-81ED-4DB2-BD59-A6C34878D82A}">
                    <a16:rowId xmlns:a16="http://schemas.microsoft.com/office/drawing/2014/main" val="2533706830"/>
                  </a:ext>
                </a:extLst>
              </a:tr>
              <a:tr h="370840">
                <a:tc>
                  <a:txBody>
                    <a:bodyPr/>
                    <a:lstStyle/>
                    <a:p>
                      <a:r>
                        <a:rPr lang="en-GB" dirty="0"/>
                        <a:t>P2</a:t>
                      </a:r>
                      <a:endParaRPr lang="en-AE" dirty="0"/>
                    </a:p>
                  </a:txBody>
                  <a:tcPr/>
                </a:tc>
                <a:tc>
                  <a:txBody>
                    <a:bodyPr/>
                    <a:lstStyle/>
                    <a:p>
                      <a:r>
                        <a:rPr lang="en-GB" dirty="0"/>
                        <a:t>3</a:t>
                      </a:r>
                      <a:endParaRPr lang="en-AE" dirty="0"/>
                    </a:p>
                  </a:txBody>
                  <a:tcPr/>
                </a:tc>
                <a:tc>
                  <a:txBody>
                    <a:bodyPr/>
                    <a:lstStyle/>
                    <a:p>
                      <a:r>
                        <a:rPr lang="en-GB" dirty="0"/>
                        <a:t>1</a:t>
                      </a:r>
                      <a:endParaRPr lang="en-AE" dirty="0"/>
                    </a:p>
                  </a:txBody>
                  <a:tcPr/>
                </a:tc>
                <a:tc>
                  <a:txBody>
                    <a:bodyPr/>
                    <a:lstStyle/>
                    <a:p>
                      <a:r>
                        <a:rPr lang="en-GB" dirty="0"/>
                        <a:t>3</a:t>
                      </a:r>
                      <a:endParaRPr lang="en-AE" dirty="0"/>
                    </a:p>
                  </a:txBody>
                  <a:tcPr/>
                </a:tc>
                <a:extLst>
                  <a:ext uri="{0D108BD9-81ED-4DB2-BD59-A6C34878D82A}">
                    <a16:rowId xmlns:a16="http://schemas.microsoft.com/office/drawing/2014/main" val="1546135759"/>
                  </a:ext>
                </a:extLst>
              </a:tr>
              <a:tr h="370840">
                <a:tc>
                  <a:txBody>
                    <a:bodyPr/>
                    <a:lstStyle/>
                    <a:p>
                      <a:r>
                        <a:rPr lang="en-GB" dirty="0"/>
                        <a:t>P3</a:t>
                      </a:r>
                      <a:endParaRPr lang="en-AE" dirty="0"/>
                    </a:p>
                  </a:txBody>
                  <a:tcPr/>
                </a:tc>
                <a:tc>
                  <a:txBody>
                    <a:bodyPr/>
                    <a:lstStyle/>
                    <a:p>
                      <a:r>
                        <a:rPr lang="en-GB" dirty="0"/>
                        <a:t>4</a:t>
                      </a:r>
                      <a:endParaRPr lang="en-AE" dirty="0"/>
                    </a:p>
                  </a:txBody>
                  <a:tcPr/>
                </a:tc>
                <a:tc>
                  <a:txBody>
                    <a:bodyPr/>
                    <a:lstStyle/>
                    <a:p>
                      <a:r>
                        <a:rPr lang="en-GB" dirty="0"/>
                        <a:t>2</a:t>
                      </a:r>
                      <a:endParaRPr lang="en-AE" dirty="0"/>
                    </a:p>
                  </a:txBody>
                  <a:tcPr/>
                </a:tc>
                <a:tc>
                  <a:txBody>
                    <a:bodyPr/>
                    <a:lstStyle/>
                    <a:p>
                      <a:r>
                        <a:rPr lang="en-GB" dirty="0"/>
                        <a:t>1</a:t>
                      </a:r>
                      <a:endParaRPr lang="en-AE" dirty="0"/>
                    </a:p>
                  </a:txBody>
                  <a:tcPr/>
                </a:tc>
                <a:extLst>
                  <a:ext uri="{0D108BD9-81ED-4DB2-BD59-A6C34878D82A}">
                    <a16:rowId xmlns:a16="http://schemas.microsoft.com/office/drawing/2014/main" val="3012851514"/>
                  </a:ext>
                </a:extLst>
              </a:tr>
              <a:tr h="370840">
                <a:tc>
                  <a:txBody>
                    <a:bodyPr/>
                    <a:lstStyle/>
                    <a:p>
                      <a:r>
                        <a:rPr lang="en-GB" dirty="0"/>
                        <a:t>P4</a:t>
                      </a:r>
                      <a:endParaRPr lang="en-AE" dirty="0"/>
                    </a:p>
                  </a:txBody>
                  <a:tcPr/>
                </a:tc>
                <a:tc>
                  <a:txBody>
                    <a:bodyPr/>
                    <a:lstStyle/>
                    <a:p>
                      <a:r>
                        <a:rPr lang="en-GB" dirty="0"/>
                        <a:t>5 (H)</a:t>
                      </a:r>
                      <a:endParaRPr lang="en-AE" dirty="0"/>
                    </a:p>
                  </a:txBody>
                  <a:tcPr/>
                </a:tc>
                <a:tc>
                  <a:txBody>
                    <a:bodyPr/>
                    <a:lstStyle/>
                    <a:p>
                      <a:r>
                        <a:rPr lang="en-GB" dirty="0"/>
                        <a:t>3</a:t>
                      </a:r>
                      <a:endParaRPr lang="en-AE" dirty="0"/>
                    </a:p>
                  </a:txBody>
                  <a:tcPr/>
                </a:tc>
                <a:tc>
                  <a:txBody>
                    <a:bodyPr/>
                    <a:lstStyle/>
                    <a:p>
                      <a:r>
                        <a:rPr lang="en-GB" dirty="0"/>
                        <a:t>5</a:t>
                      </a:r>
                      <a:endParaRPr lang="en-AE" dirty="0"/>
                    </a:p>
                  </a:txBody>
                  <a:tcPr/>
                </a:tc>
                <a:extLst>
                  <a:ext uri="{0D108BD9-81ED-4DB2-BD59-A6C34878D82A}">
                    <a16:rowId xmlns:a16="http://schemas.microsoft.com/office/drawing/2014/main" val="1974897985"/>
                  </a:ext>
                </a:extLst>
              </a:tr>
              <a:tr h="370840">
                <a:tc>
                  <a:txBody>
                    <a:bodyPr/>
                    <a:lstStyle/>
                    <a:p>
                      <a:r>
                        <a:rPr lang="en-GB" dirty="0"/>
                        <a:t>P5</a:t>
                      </a:r>
                      <a:endParaRPr lang="en-AE" dirty="0"/>
                    </a:p>
                  </a:txBody>
                  <a:tcPr/>
                </a:tc>
                <a:tc>
                  <a:txBody>
                    <a:bodyPr/>
                    <a:lstStyle/>
                    <a:p>
                      <a:r>
                        <a:rPr lang="en-GB" dirty="0"/>
                        <a:t>5 (H)</a:t>
                      </a:r>
                      <a:endParaRPr lang="en-AE" dirty="0"/>
                    </a:p>
                  </a:txBody>
                  <a:tcPr/>
                </a:tc>
                <a:tc>
                  <a:txBody>
                    <a:bodyPr/>
                    <a:lstStyle/>
                    <a:p>
                      <a:r>
                        <a:rPr lang="en-GB" dirty="0"/>
                        <a:t>4</a:t>
                      </a:r>
                      <a:endParaRPr lang="en-AE" dirty="0"/>
                    </a:p>
                  </a:txBody>
                  <a:tcPr/>
                </a:tc>
                <a:tc>
                  <a:txBody>
                    <a:bodyPr/>
                    <a:lstStyle/>
                    <a:p>
                      <a:r>
                        <a:rPr lang="en-GB" dirty="0"/>
                        <a:t>2</a:t>
                      </a:r>
                      <a:endParaRPr lang="en-AE" dirty="0"/>
                    </a:p>
                  </a:txBody>
                  <a:tcPr/>
                </a:tc>
                <a:extLst>
                  <a:ext uri="{0D108BD9-81ED-4DB2-BD59-A6C34878D82A}">
                    <a16:rowId xmlns:a16="http://schemas.microsoft.com/office/drawing/2014/main" val="1779519171"/>
                  </a:ext>
                </a:extLst>
              </a:tr>
            </a:tbl>
          </a:graphicData>
        </a:graphic>
      </p:graphicFrame>
      <p:sp>
        <p:nvSpPr>
          <p:cNvPr id="5" name="Rectangle 4">
            <a:extLst>
              <a:ext uri="{FF2B5EF4-FFF2-40B4-BE49-F238E27FC236}">
                <a16:creationId xmlns:a16="http://schemas.microsoft.com/office/drawing/2014/main" id="{06B70575-86F5-4B22-9BA4-331497CB7DCD}"/>
              </a:ext>
            </a:extLst>
          </p:cNvPr>
          <p:cNvSpPr/>
          <p:nvPr/>
        </p:nvSpPr>
        <p:spPr>
          <a:xfrm>
            <a:off x="4681027" y="1624384"/>
            <a:ext cx="4158173" cy="4093428"/>
          </a:xfrm>
          <a:prstGeom prst="rect">
            <a:avLst/>
          </a:prstGeom>
        </p:spPr>
        <p:txBody>
          <a:bodyPr wrap="square">
            <a:spAutoFit/>
          </a:bodyPr>
          <a:lstStyle/>
          <a:p>
            <a:pPr marL="457200" indent="-457200">
              <a:buFont typeface="+mj-lt"/>
              <a:buAutoNum type="alphaLcParenR"/>
            </a:pPr>
            <a:r>
              <a:rPr lang="en-US" sz="2000" dirty="0"/>
              <a:t>Draw the Gantt chart that illustrate the execution of these processes using preemptive priority scheduling algorithm</a:t>
            </a:r>
          </a:p>
          <a:p>
            <a:pPr marL="457200" indent="-457200">
              <a:buFont typeface="+mj-lt"/>
              <a:buAutoNum type="alphaLcParenR"/>
            </a:pPr>
            <a:r>
              <a:rPr lang="en-US" sz="2000" dirty="0"/>
              <a:t>What is the waiting time of each process?</a:t>
            </a:r>
          </a:p>
          <a:p>
            <a:pPr marL="457200" indent="-457200">
              <a:buFont typeface="+mj-lt"/>
              <a:buAutoNum type="alphaLcParenR"/>
            </a:pPr>
            <a:r>
              <a:rPr lang="en-US" sz="2000" dirty="0"/>
              <a:t>What is the average waiting time?</a:t>
            </a:r>
          </a:p>
          <a:p>
            <a:pPr marL="457200" indent="-457200">
              <a:buFont typeface="+mj-lt"/>
              <a:buAutoNum type="alphaLcParenR"/>
            </a:pPr>
            <a:r>
              <a:rPr lang="en-US" sz="2000" dirty="0"/>
              <a:t>What is the turnaround time of each process?</a:t>
            </a:r>
          </a:p>
          <a:p>
            <a:pPr marL="457200" indent="-457200">
              <a:buFont typeface="+mj-lt"/>
              <a:buAutoNum type="alphaLcParenR"/>
            </a:pPr>
            <a:r>
              <a:rPr lang="en-US" sz="2000" dirty="0"/>
              <a:t>What is the average turnaround time?</a:t>
            </a:r>
          </a:p>
        </p:txBody>
      </p:sp>
    </p:spTree>
    <p:extLst>
      <p:ext uri="{BB962C8B-B14F-4D97-AF65-F5344CB8AC3E}">
        <p14:creationId xmlns:p14="http://schemas.microsoft.com/office/powerpoint/2010/main" val="205853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6553200" y="5624514"/>
            <a:ext cx="2133600" cy="274637"/>
          </a:xfrm>
        </p:spPr>
        <p:txBody>
          <a:bodyPr/>
          <a:lstStyle/>
          <a:p>
            <a:pPr>
              <a:defRPr/>
            </a:pPr>
            <a:fld id="{3EA0B2A5-4345-4609-BE9B-CC29BFA45657}" type="slidenum">
              <a:rPr lang="en-US" smtClean="0"/>
              <a:pPr>
                <a:defRPr/>
              </a:pPr>
              <a:t>4</a:t>
            </a:fld>
            <a:endParaRPr lang="en-US"/>
          </a:p>
        </p:txBody>
      </p:sp>
      <p:sp>
        <p:nvSpPr>
          <p:cNvPr id="6" name="Rectangle 2"/>
          <p:cNvSpPr>
            <a:spLocks noGrp="1" noChangeArrowheads="1"/>
          </p:cNvSpPr>
          <p:nvPr>
            <p:ph type="title"/>
          </p:nvPr>
        </p:nvSpPr>
        <p:spPr>
          <a:xfrm>
            <a:off x="609600" y="381000"/>
            <a:ext cx="8229600" cy="857250"/>
          </a:xfrm>
        </p:spPr>
        <p:txBody>
          <a:bodyPr/>
          <a:lstStyle/>
          <a:p>
            <a:pPr lvl="0"/>
            <a:r>
              <a:rPr lang="en-US" sz="4000" dirty="0"/>
              <a:t>Histogram of CPU-Burst Times</a:t>
            </a:r>
            <a:endParaRPr lang="en-US" sz="4000" dirty="0">
              <a:latin typeface="Minion Pro"/>
            </a:endParaRPr>
          </a:p>
        </p:txBody>
      </p:sp>
      <p:pic>
        <p:nvPicPr>
          <p:cNvPr id="8" name="Picture 4"/>
          <p:cNvPicPr>
            <a:picLocks noGrp="1" noChangeAspect="1" noChangeArrowheads="1"/>
          </p:cNvPicPr>
          <p:nvPr>
            <p:ph idx="1"/>
          </p:nvPr>
        </p:nvPicPr>
        <p:blipFill>
          <a:blip r:embed="rId2">
            <a:duotone>
              <a:prstClr val="black"/>
              <a:srgbClr val="D9C3A5">
                <a:tint val="50000"/>
                <a:satMod val="180000"/>
              </a:srgbClr>
            </a:duotone>
          </a:blip>
          <a:srcRect l="1099" t="9616" r="389" b="9158"/>
          <a:stretch>
            <a:fillRect/>
          </a:stretch>
        </p:blipFill>
        <p:spPr>
          <a:xfrm>
            <a:off x="498764" y="1439863"/>
            <a:ext cx="5486400" cy="4321969"/>
          </a:xfrm>
          <a:noFill/>
          <a:ln w="57150" cmpd="thickThin">
            <a:solidFill>
              <a:schemeClr val="bg1"/>
            </a:solidFill>
          </a:ln>
        </p:spPr>
      </p:pic>
      <p:sp>
        <p:nvSpPr>
          <p:cNvPr id="2" name="Rectangle 1"/>
          <p:cNvSpPr/>
          <p:nvPr/>
        </p:nvSpPr>
        <p:spPr>
          <a:xfrm>
            <a:off x="6337495" y="1185208"/>
            <a:ext cx="2743200" cy="1938992"/>
          </a:xfrm>
          <a:prstGeom prst="rect">
            <a:avLst/>
          </a:prstGeom>
        </p:spPr>
        <p:txBody>
          <a:bodyPr wrap="square">
            <a:spAutoFit/>
          </a:bodyPr>
          <a:lstStyle/>
          <a:p>
            <a:r>
              <a:rPr lang="en-US" dirty="0">
                <a:solidFill>
                  <a:srgbClr val="231F20"/>
                </a:solidFill>
                <a:latin typeface="Palatino-Roman"/>
              </a:rPr>
              <a:t>A large number of short </a:t>
            </a:r>
            <a:r>
              <a:rPr lang="en-US" sz="2000" dirty="0">
                <a:solidFill>
                  <a:srgbClr val="231F20"/>
                </a:solidFill>
                <a:latin typeface="Palatino-Roman"/>
              </a:rPr>
              <a:t>CPU </a:t>
            </a:r>
            <a:r>
              <a:rPr lang="en-US" dirty="0">
                <a:solidFill>
                  <a:srgbClr val="231F20"/>
                </a:solidFill>
                <a:latin typeface="Palatino-Roman"/>
              </a:rPr>
              <a:t>bursts and a small number of long </a:t>
            </a:r>
            <a:r>
              <a:rPr lang="en-US" sz="2000" dirty="0">
                <a:solidFill>
                  <a:srgbClr val="231F20"/>
                </a:solidFill>
                <a:latin typeface="Palatino-Roman"/>
              </a:rPr>
              <a:t>CPU </a:t>
            </a:r>
            <a:r>
              <a:rPr lang="en-US" dirty="0">
                <a:solidFill>
                  <a:srgbClr val="231F20"/>
                </a:solidFill>
                <a:latin typeface="Palatino-Roman"/>
              </a:rPr>
              <a:t>bursts</a:t>
            </a:r>
            <a:endParaRPr lang="en-US" dirty="0"/>
          </a:p>
        </p:txBody>
      </p:sp>
      <p:sp>
        <p:nvSpPr>
          <p:cNvPr id="3" name="Rectangle 2"/>
          <p:cNvSpPr/>
          <p:nvPr/>
        </p:nvSpPr>
        <p:spPr>
          <a:xfrm>
            <a:off x="6400800" y="3124200"/>
            <a:ext cx="2438400" cy="2677656"/>
          </a:xfrm>
          <a:prstGeom prst="rect">
            <a:avLst/>
          </a:prstGeom>
        </p:spPr>
        <p:txBody>
          <a:bodyPr wrap="square">
            <a:spAutoFit/>
          </a:bodyPr>
          <a:lstStyle/>
          <a:p>
            <a:r>
              <a:rPr lang="en-US" dirty="0"/>
              <a:t>CPU-bound program – very long CPU bursts</a:t>
            </a:r>
          </a:p>
          <a:p>
            <a:pPr>
              <a:buNone/>
            </a:pPr>
            <a:endParaRPr lang="en-US" dirty="0"/>
          </a:p>
          <a:p>
            <a:r>
              <a:rPr lang="en-US" dirty="0"/>
              <a:t>I/O-bound program – very short CPU bursts</a:t>
            </a:r>
          </a:p>
        </p:txBody>
      </p:sp>
    </p:spTree>
    <p:extLst>
      <p:ext uri="{BB962C8B-B14F-4D97-AF65-F5344CB8AC3E}">
        <p14:creationId xmlns:p14="http://schemas.microsoft.com/office/powerpoint/2010/main" val="1388493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47A7-C294-4A73-9827-86BB5A41BE7A}"/>
              </a:ext>
            </a:extLst>
          </p:cNvPr>
          <p:cNvSpPr>
            <a:spLocks noGrp="1"/>
          </p:cNvSpPr>
          <p:nvPr>
            <p:ph type="title"/>
          </p:nvPr>
        </p:nvSpPr>
        <p:spPr/>
        <p:txBody>
          <a:bodyPr/>
          <a:lstStyle/>
          <a:p>
            <a:r>
              <a:rPr lang="en-GB" dirty="0" err="1"/>
              <a:t>Preemptive</a:t>
            </a:r>
            <a:r>
              <a:rPr lang="en-GB" dirty="0"/>
              <a:t> priority scheduling </a:t>
            </a:r>
            <a:endParaRPr lang="en-AE" dirty="0"/>
          </a:p>
        </p:txBody>
      </p:sp>
      <p:sp>
        <p:nvSpPr>
          <p:cNvPr id="4" name="Slide Number Placeholder 3">
            <a:extLst>
              <a:ext uri="{FF2B5EF4-FFF2-40B4-BE49-F238E27FC236}">
                <a16:creationId xmlns:a16="http://schemas.microsoft.com/office/drawing/2014/main" id="{271D1851-AEFA-43D8-B4AB-84032345A0D5}"/>
              </a:ext>
            </a:extLst>
          </p:cNvPr>
          <p:cNvSpPr>
            <a:spLocks noGrp="1"/>
          </p:cNvSpPr>
          <p:nvPr>
            <p:ph type="sldNum" sz="quarter" idx="12"/>
          </p:nvPr>
        </p:nvSpPr>
        <p:spPr/>
        <p:txBody>
          <a:bodyPr/>
          <a:lstStyle/>
          <a:p>
            <a:fld id="{775D0274-CAF4-47B1-B068-C7B390ADE8B6}" type="slidenum">
              <a:rPr lang="en-US" altLang="en-US" smtClean="0"/>
              <a:pPr/>
              <a:t>40</a:t>
            </a:fld>
            <a:endParaRPr lang="en-US" altLang="en-US"/>
          </a:p>
        </p:txBody>
      </p:sp>
      <p:graphicFrame>
        <p:nvGraphicFramePr>
          <p:cNvPr id="5" name="Content Placeholder 4">
            <a:extLst>
              <a:ext uri="{FF2B5EF4-FFF2-40B4-BE49-F238E27FC236}">
                <a16:creationId xmlns:a16="http://schemas.microsoft.com/office/drawing/2014/main" id="{9741D270-0C2E-4DAC-B073-96A643E45616}"/>
              </a:ext>
            </a:extLst>
          </p:cNvPr>
          <p:cNvGraphicFramePr>
            <a:graphicFrameLocks noGrp="1"/>
          </p:cNvGraphicFramePr>
          <p:nvPr>
            <p:ph idx="1"/>
            <p:extLst>
              <p:ext uri="{D42A27DB-BD31-4B8C-83A1-F6EECF244321}">
                <p14:modId xmlns:p14="http://schemas.microsoft.com/office/powerpoint/2010/main" val="1318364129"/>
              </p:ext>
            </p:extLst>
          </p:nvPr>
        </p:nvGraphicFramePr>
        <p:xfrm>
          <a:off x="838200" y="1905000"/>
          <a:ext cx="6045200" cy="7416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4222502604"/>
                    </a:ext>
                  </a:extLst>
                </a:gridCol>
                <a:gridCol w="863600">
                  <a:extLst>
                    <a:ext uri="{9D8B030D-6E8A-4147-A177-3AD203B41FA5}">
                      <a16:colId xmlns:a16="http://schemas.microsoft.com/office/drawing/2014/main" val="2975636600"/>
                    </a:ext>
                  </a:extLst>
                </a:gridCol>
                <a:gridCol w="863600">
                  <a:extLst>
                    <a:ext uri="{9D8B030D-6E8A-4147-A177-3AD203B41FA5}">
                      <a16:colId xmlns:a16="http://schemas.microsoft.com/office/drawing/2014/main" val="1935137323"/>
                    </a:ext>
                  </a:extLst>
                </a:gridCol>
                <a:gridCol w="863600">
                  <a:extLst>
                    <a:ext uri="{9D8B030D-6E8A-4147-A177-3AD203B41FA5}">
                      <a16:colId xmlns:a16="http://schemas.microsoft.com/office/drawing/2014/main" val="2032201890"/>
                    </a:ext>
                  </a:extLst>
                </a:gridCol>
                <a:gridCol w="863600">
                  <a:extLst>
                    <a:ext uri="{9D8B030D-6E8A-4147-A177-3AD203B41FA5}">
                      <a16:colId xmlns:a16="http://schemas.microsoft.com/office/drawing/2014/main" val="892398892"/>
                    </a:ext>
                  </a:extLst>
                </a:gridCol>
                <a:gridCol w="863600">
                  <a:extLst>
                    <a:ext uri="{9D8B030D-6E8A-4147-A177-3AD203B41FA5}">
                      <a16:colId xmlns:a16="http://schemas.microsoft.com/office/drawing/2014/main" val="4122206044"/>
                    </a:ext>
                  </a:extLst>
                </a:gridCol>
                <a:gridCol w="863600">
                  <a:extLst>
                    <a:ext uri="{9D8B030D-6E8A-4147-A177-3AD203B41FA5}">
                      <a16:colId xmlns:a16="http://schemas.microsoft.com/office/drawing/2014/main" val="1189145471"/>
                    </a:ext>
                  </a:extLst>
                </a:gridCol>
              </a:tblGrid>
              <a:tr h="370840">
                <a:tc>
                  <a:txBody>
                    <a:bodyPr/>
                    <a:lstStyle/>
                    <a:p>
                      <a:r>
                        <a:rPr lang="en-GB" dirty="0"/>
                        <a:t>P1</a:t>
                      </a:r>
                      <a:endParaRPr lang="en-AE" dirty="0"/>
                    </a:p>
                  </a:txBody>
                  <a:tcPr/>
                </a:tc>
                <a:tc>
                  <a:txBody>
                    <a:bodyPr/>
                    <a:lstStyle/>
                    <a:p>
                      <a:r>
                        <a:rPr lang="en-GB" dirty="0"/>
                        <a:t>P2</a:t>
                      </a:r>
                      <a:endParaRPr lang="en-AE" dirty="0"/>
                    </a:p>
                  </a:txBody>
                  <a:tcPr/>
                </a:tc>
                <a:tc>
                  <a:txBody>
                    <a:bodyPr/>
                    <a:lstStyle/>
                    <a:p>
                      <a:r>
                        <a:rPr lang="en-GB" dirty="0"/>
                        <a:t>P3</a:t>
                      </a:r>
                      <a:endParaRPr lang="en-AE" dirty="0"/>
                    </a:p>
                  </a:txBody>
                  <a:tcPr/>
                </a:tc>
                <a:tc>
                  <a:txBody>
                    <a:bodyPr/>
                    <a:lstStyle/>
                    <a:p>
                      <a:r>
                        <a:rPr lang="en-GB" dirty="0"/>
                        <a:t>P4</a:t>
                      </a:r>
                      <a:endParaRPr lang="en-AE" dirty="0"/>
                    </a:p>
                  </a:txBody>
                  <a:tcPr/>
                </a:tc>
                <a:tc>
                  <a:txBody>
                    <a:bodyPr/>
                    <a:lstStyle/>
                    <a:p>
                      <a:r>
                        <a:rPr lang="en-GB" dirty="0"/>
                        <a:t>P5</a:t>
                      </a:r>
                      <a:endParaRPr lang="en-AE" dirty="0"/>
                    </a:p>
                  </a:txBody>
                  <a:tcPr/>
                </a:tc>
                <a:tc>
                  <a:txBody>
                    <a:bodyPr/>
                    <a:lstStyle/>
                    <a:p>
                      <a:r>
                        <a:rPr lang="en-GB" dirty="0"/>
                        <a:t>P2</a:t>
                      </a:r>
                      <a:endParaRPr lang="en-AE" dirty="0"/>
                    </a:p>
                  </a:txBody>
                  <a:tcPr/>
                </a:tc>
                <a:tc>
                  <a:txBody>
                    <a:bodyPr/>
                    <a:lstStyle/>
                    <a:p>
                      <a:r>
                        <a:rPr lang="en-GB" dirty="0"/>
                        <a:t>P1</a:t>
                      </a:r>
                      <a:endParaRPr lang="en-AE" dirty="0"/>
                    </a:p>
                  </a:txBody>
                  <a:tcPr/>
                </a:tc>
                <a:extLst>
                  <a:ext uri="{0D108BD9-81ED-4DB2-BD59-A6C34878D82A}">
                    <a16:rowId xmlns:a16="http://schemas.microsoft.com/office/drawing/2014/main" val="3206880587"/>
                  </a:ext>
                </a:extLst>
              </a:tr>
              <a:tr h="370840">
                <a:tc>
                  <a:txBody>
                    <a:bodyPr/>
                    <a:lstStyle/>
                    <a:p>
                      <a:pPr algn="r"/>
                      <a:r>
                        <a:rPr lang="en-GB" dirty="0"/>
                        <a:t>0     1</a:t>
                      </a:r>
                      <a:endParaRPr lang="en-AE" dirty="0"/>
                    </a:p>
                  </a:txBody>
                  <a:tcPr/>
                </a:tc>
                <a:tc>
                  <a:txBody>
                    <a:bodyPr/>
                    <a:lstStyle/>
                    <a:p>
                      <a:pPr algn="r"/>
                      <a:r>
                        <a:rPr lang="en-GB" dirty="0"/>
                        <a:t>       2</a:t>
                      </a:r>
                      <a:endParaRPr lang="en-AE" dirty="0"/>
                    </a:p>
                  </a:txBody>
                  <a:tcPr/>
                </a:tc>
                <a:tc>
                  <a:txBody>
                    <a:bodyPr/>
                    <a:lstStyle/>
                    <a:p>
                      <a:pPr algn="r"/>
                      <a:r>
                        <a:rPr lang="en-GB" dirty="0"/>
                        <a:t>       3</a:t>
                      </a:r>
                      <a:endParaRPr lang="en-AE" dirty="0"/>
                    </a:p>
                  </a:txBody>
                  <a:tcPr/>
                </a:tc>
                <a:tc>
                  <a:txBody>
                    <a:bodyPr/>
                    <a:lstStyle/>
                    <a:p>
                      <a:pPr algn="r"/>
                      <a:r>
                        <a:rPr lang="en-GB" dirty="0"/>
                        <a:t>       8</a:t>
                      </a:r>
                      <a:endParaRPr lang="en-AE" dirty="0"/>
                    </a:p>
                  </a:txBody>
                  <a:tcPr/>
                </a:tc>
                <a:tc>
                  <a:txBody>
                    <a:bodyPr/>
                    <a:lstStyle/>
                    <a:p>
                      <a:pPr algn="r"/>
                      <a:r>
                        <a:rPr lang="en-GB" dirty="0"/>
                        <a:t>10</a:t>
                      </a:r>
                      <a:endParaRPr lang="en-AE" dirty="0"/>
                    </a:p>
                  </a:txBody>
                  <a:tcPr/>
                </a:tc>
                <a:tc>
                  <a:txBody>
                    <a:bodyPr/>
                    <a:lstStyle/>
                    <a:p>
                      <a:pPr algn="r"/>
                      <a:r>
                        <a:rPr lang="en-GB" dirty="0"/>
                        <a:t>12</a:t>
                      </a:r>
                      <a:endParaRPr lang="en-AE" dirty="0"/>
                    </a:p>
                  </a:txBody>
                  <a:tcPr/>
                </a:tc>
                <a:tc>
                  <a:txBody>
                    <a:bodyPr/>
                    <a:lstStyle/>
                    <a:p>
                      <a:pPr algn="r"/>
                      <a:r>
                        <a:rPr lang="en-GB" dirty="0"/>
                        <a:t>15</a:t>
                      </a:r>
                      <a:endParaRPr lang="en-AE" dirty="0"/>
                    </a:p>
                  </a:txBody>
                  <a:tcPr/>
                </a:tc>
                <a:extLst>
                  <a:ext uri="{0D108BD9-81ED-4DB2-BD59-A6C34878D82A}">
                    <a16:rowId xmlns:a16="http://schemas.microsoft.com/office/drawing/2014/main" val="1475485333"/>
                  </a:ext>
                </a:extLst>
              </a:tr>
            </a:tbl>
          </a:graphicData>
        </a:graphic>
      </p:graphicFrame>
      <p:graphicFrame>
        <p:nvGraphicFramePr>
          <p:cNvPr id="7" name="Table 6">
            <a:extLst>
              <a:ext uri="{FF2B5EF4-FFF2-40B4-BE49-F238E27FC236}">
                <a16:creationId xmlns:a16="http://schemas.microsoft.com/office/drawing/2014/main" id="{160113C7-A1DA-4255-9B25-3E7FB4FCE01C}"/>
              </a:ext>
            </a:extLst>
          </p:cNvPr>
          <p:cNvGraphicFramePr>
            <a:graphicFrameLocks noGrp="1"/>
          </p:cNvGraphicFramePr>
          <p:nvPr>
            <p:extLst>
              <p:ext uri="{D42A27DB-BD31-4B8C-83A1-F6EECF244321}">
                <p14:modId xmlns:p14="http://schemas.microsoft.com/office/powerpoint/2010/main" val="3000765609"/>
              </p:ext>
            </p:extLst>
          </p:nvPr>
        </p:nvGraphicFramePr>
        <p:xfrm>
          <a:off x="859302" y="3177649"/>
          <a:ext cx="6484425" cy="2521808"/>
        </p:xfrm>
        <a:graphic>
          <a:graphicData uri="http://schemas.openxmlformats.org/drawingml/2006/table">
            <a:tbl>
              <a:tblPr firstRow="1" bandRow="1">
                <a:tableStyleId>{E8B1032C-EA38-4F05-BA0D-38AFFFC7BED3}</a:tableStyleId>
              </a:tblPr>
              <a:tblGrid>
                <a:gridCol w="1215830">
                  <a:extLst>
                    <a:ext uri="{9D8B030D-6E8A-4147-A177-3AD203B41FA5}">
                      <a16:colId xmlns:a16="http://schemas.microsoft.com/office/drawing/2014/main" val="3318563172"/>
                    </a:ext>
                  </a:extLst>
                </a:gridCol>
                <a:gridCol w="1134775">
                  <a:extLst>
                    <a:ext uri="{9D8B030D-6E8A-4147-A177-3AD203B41FA5}">
                      <a16:colId xmlns:a16="http://schemas.microsoft.com/office/drawing/2014/main" val="2246047589"/>
                    </a:ext>
                  </a:extLst>
                </a:gridCol>
                <a:gridCol w="891609">
                  <a:extLst>
                    <a:ext uri="{9D8B030D-6E8A-4147-A177-3AD203B41FA5}">
                      <a16:colId xmlns:a16="http://schemas.microsoft.com/office/drawing/2014/main" val="21179140"/>
                    </a:ext>
                  </a:extLst>
                </a:gridCol>
                <a:gridCol w="1080737">
                  <a:extLst>
                    <a:ext uri="{9D8B030D-6E8A-4147-A177-3AD203B41FA5}">
                      <a16:colId xmlns:a16="http://schemas.microsoft.com/office/drawing/2014/main" val="1764064919"/>
                    </a:ext>
                  </a:extLst>
                </a:gridCol>
                <a:gridCol w="1080737">
                  <a:extLst>
                    <a:ext uri="{9D8B030D-6E8A-4147-A177-3AD203B41FA5}">
                      <a16:colId xmlns:a16="http://schemas.microsoft.com/office/drawing/2014/main" val="1996831051"/>
                    </a:ext>
                  </a:extLst>
                </a:gridCol>
                <a:gridCol w="1080737">
                  <a:extLst>
                    <a:ext uri="{9D8B030D-6E8A-4147-A177-3AD203B41FA5}">
                      <a16:colId xmlns:a16="http://schemas.microsoft.com/office/drawing/2014/main" val="2356963557"/>
                    </a:ext>
                  </a:extLst>
                </a:gridCol>
              </a:tblGrid>
              <a:tr h="656188">
                <a:tc>
                  <a:txBody>
                    <a:bodyPr/>
                    <a:lstStyle/>
                    <a:p>
                      <a:r>
                        <a:rPr lang="en-GB" dirty="0"/>
                        <a:t>Process</a:t>
                      </a:r>
                      <a:endParaRPr lang="en-AE" dirty="0"/>
                    </a:p>
                  </a:txBody>
                  <a:tcPr/>
                </a:tc>
                <a:tc>
                  <a:txBody>
                    <a:bodyPr/>
                    <a:lstStyle/>
                    <a:p>
                      <a:r>
                        <a:rPr lang="en-GB" dirty="0"/>
                        <a:t>Priority</a:t>
                      </a:r>
                      <a:endParaRPr lang="en-AE" dirty="0"/>
                    </a:p>
                  </a:txBody>
                  <a:tcPr/>
                </a:tc>
                <a:tc>
                  <a:txBody>
                    <a:bodyPr/>
                    <a:lstStyle/>
                    <a:p>
                      <a:r>
                        <a:rPr lang="en-GB" dirty="0"/>
                        <a:t>AT</a:t>
                      </a:r>
                      <a:endParaRPr lang="en-AE" dirty="0"/>
                    </a:p>
                  </a:txBody>
                  <a:tcPr/>
                </a:tc>
                <a:tc>
                  <a:txBody>
                    <a:bodyPr/>
                    <a:lstStyle/>
                    <a:p>
                      <a:r>
                        <a:rPr lang="en-GB" dirty="0"/>
                        <a:t>BT</a:t>
                      </a:r>
                      <a:endParaRPr lang="en-AE" dirty="0"/>
                    </a:p>
                  </a:txBody>
                  <a:tcPr/>
                </a:tc>
                <a:tc>
                  <a:txBody>
                    <a:bodyPr/>
                    <a:lstStyle/>
                    <a:p>
                      <a:r>
                        <a:rPr lang="en-GB" dirty="0"/>
                        <a:t>TAT</a:t>
                      </a:r>
                      <a:endParaRPr lang="en-AE" dirty="0"/>
                    </a:p>
                  </a:txBody>
                  <a:tcPr/>
                </a:tc>
                <a:tc>
                  <a:txBody>
                    <a:bodyPr/>
                    <a:lstStyle/>
                    <a:p>
                      <a:r>
                        <a:rPr lang="en-GB" dirty="0"/>
                        <a:t>WT</a:t>
                      </a:r>
                      <a:endParaRPr lang="en-AE" dirty="0"/>
                    </a:p>
                  </a:txBody>
                  <a:tcPr/>
                </a:tc>
                <a:extLst>
                  <a:ext uri="{0D108BD9-81ED-4DB2-BD59-A6C34878D82A}">
                    <a16:rowId xmlns:a16="http://schemas.microsoft.com/office/drawing/2014/main" val="646963202"/>
                  </a:ext>
                </a:extLst>
              </a:tr>
              <a:tr h="122223">
                <a:tc>
                  <a:txBody>
                    <a:bodyPr/>
                    <a:lstStyle/>
                    <a:p>
                      <a:r>
                        <a:rPr lang="en-GB" dirty="0"/>
                        <a:t>P1</a:t>
                      </a:r>
                      <a:endParaRPr lang="en-AE" dirty="0"/>
                    </a:p>
                  </a:txBody>
                  <a:tcPr/>
                </a:tc>
                <a:tc>
                  <a:txBody>
                    <a:bodyPr/>
                    <a:lstStyle/>
                    <a:p>
                      <a:r>
                        <a:rPr lang="en-GB" dirty="0"/>
                        <a:t>2 (L)</a:t>
                      </a:r>
                      <a:endParaRPr lang="en-AE" dirty="0"/>
                    </a:p>
                  </a:txBody>
                  <a:tcPr/>
                </a:tc>
                <a:tc>
                  <a:txBody>
                    <a:bodyPr/>
                    <a:lstStyle/>
                    <a:p>
                      <a:r>
                        <a:rPr lang="en-GB" dirty="0"/>
                        <a:t>0</a:t>
                      </a:r>
                      <a:endParaRPr lang="en-AE" dirty="0"/>
                    </a:p>
                  </a:txBody>
                  <a:tcPr/>
                </a:tc>
                <a:tc>
                  <a:txBody>
                    <a:bodyPr/>
                    <a:lstStyle/>
                    <a:p>
                      <a:r>
                        <a:rPr lang="en-GB" dirty="0"/>
                        <a:t>4</a:t>
                      </a:r>
                      <a:endParaRPr lang="en-AE" dirty="0"/>
                    </a:p>
                  </a:txBody>
                  <a:tcPr/>
                </a:tc>
                <a:tc>
                  <a:txBody>
                    <a:bodyPr/>
                    <a:lstStyle/>
                    <a:p>
                      <a:r>
                        <a:rPr lang="en-GB" dirty="0"/>
                        <a:t>15</a:t>
                      </a:r>
                      <a:endParaRPr lang="en-AE" dirty="0"/>
                    </a:p>
                  </a:txBody>
                  <a:tcPr/>
                </a:tc>
                <a:tc>
                  <a:txBody>
                    <a:bodyPr/>
                    <a:lstStyle/>
                    <a:p>
                      <a:r>
                        <a:rPr lang="en-GB" dirty="0"/>
                        <a:t>11</a:t>
                      </a:r>
                      <a:endParaRPr lang="en-AE" dirty="0"/>
                    </a:p>
                  </a:txBody>
                  <a:tcPr/>
                </a:tc>
                <a:extLst>
                  <a:ext uri="{0D108BD9-81ED-4DB2-BD59-A6C34878D82A}">
                    <a16:rowId xmlns:a16="http://schemas.microsoft.com/office/drawing/2014/main" val="2533706830"/>
                  </a:ext>
                </a:extLst>
              </a:tr>
              <a:tr h="374965">
                <a:tc>
                  <a:txBody>
                    <a:bodyPr/>
                    <a:lstStyle/>
                    <a:p>
                      <a:r>
                        <a:rPr lang="en-GB" dirty="0"/>
                        <a:t>P2</a:t>
                      </a:r>
                      <a:endParaRPr lang="en-AE" dirty="0"/>
                    </a:p>
                  </a:txBody>
                  <a:tcPr/>
                </a:tc>
                <a:tc>
                  <a:txBody>
                    <a:bodyPr/>
                    <a:lstStyle/>
                    <a:p>
                      <a:r>
                        <a:rPr lang="en-GB" dirty="0"/>
                        <a:t>3</a:t>
                      </a:r>
                      <a:endParaRPr lang="en-AE" dirty="0"/>
                    </a:p>
                  </a:txBody>
                  <a:tcPr/>
                </a:tc>
                <a:tc>
                  <a:txBody>
                    <a:bodyPr/>
                    <a:lstStyle/>
                    <a:p>
                      <a:r>
                        <a:rPr lang="en-GB" dirty="0"/>
                        <a:t>1</a:t>
                      </a:r>
                      <a:endParaRPr lang="en-AE" dirty="0"/>
                    </a:p>
                  </a:txBody>
                  <a:tcPr/>
                </a:tc>
                <a:tc>
                  <a:txBody>
                    <a:bodyPr/>
                    <a:lstStyle/>
                    <a:p>
                      <a:r>
                        <a:rPr lang="en-GB" dirty="0"/>
                        <a:t>3</a:t>
                      </a:r>
                      <a:endParaRPr lang="en-AE" dirty="0"/>
                    </a:p>
                  </a:txBody>
                  <a:tcPr/>
                </a:tc>
                <a:tc>
                  <a:txBody>
                    <a:bodyPr/>
                    <a:lstStyle/>
                    <a:p>
                      <a:r>
                        <a:rPr lang="en-GB" dirty="0"/>
                        <a:t>11</a:t>
                      </a:r>
                      <a:endParaRPr lang="en-AE" dirty="0"/>
                    </a:p>
                  </a:txBody>
                  <a:tcPr/>
                </a:tc>
                <a:tc>
                  <a:txBody>
                    <a:bodyPr/>
                    <a:lstStyle/>
                    <a:p>
                      <a:r>
                        <a:rPr lang="en-GB" dirty="0"/>
                        <a:t>8</a:t>
                      </a:r>
                      <a:endParaRPr lang="en-AE" dirty="0"/>
                    </a:p>
                  </a:txBody>
                  <a:tcPr/>
                </a:tc>
                <a:extLst>
                  <a:ext uri="{0D108BD9-81ED-4DB2-BD59-A6C34878D82A}">
                    <a16:rowId xmlns:a16="http://schemas.microsoft.com/office/drawing/2014/main" val="1546135759"/>
                  </a:ext>
                </a:extLst>
              </a:tr>
              <a:tr h="374965">
                <a:tc>
                  <a:txBody>
                    <a:bodyPr/>
                    <a:lstStyle/>
                    <a:p>
                      <a:r>
                        <a:rPr lang="en-GB" dirty="0"/>
                        <a:t>P3</a:t>
                      </a:r>
                      <a:endParaRPr lang="en-AE" dirty="0"/>
                    </a:p>
                  </a:txBody>
                  <a:tcPr/>
                </a:tc>
                <a:tc>
                  <a:txBody>
                    <a:bodyPr/>
                    <a:lstStyle/>
                    <a:p>
                      <a:r>
                        <a:rPr lang="en-GB" dirty="0"/>
                        <a:t>4</a:t>
                      </a:r>
                      <a:endParaRPr lang="en-AE" dirty="0"/>
                    </a:p>
                  </a:txBody>
                  <a:tcPr/>
                </a:tc>
                <a:tc>
                  <a:txBody>
                    <a:bodyPr/>
                    <a:lstStyle/>
                    <a:p>
                      <a:r>
                        <a:rPr lang="en-GB" dirty="0"/>
                        <a:t>2</a:t>
                      </a:r>
                      <a:endParaRPr lang="en-AE" dirty="0"/>
                    </a:p>
                  </a:txBody>
                  <a:tcPr/>
                </a:tc>
                <a:tc>
                  <a:txBody>
                    <a:bodyPr/>
                    <a:lstStyle/>
                    <a:p>
                      <a:r>
                        <a:rPr lang="en-GB" dirty="0"/>
                        <a:t>1</a:t>
                      </a:r>
                      <a:endParaRPr lang="en-AE" dirty="0"/>
                    </a:p>
                  </a:txBody>
                  <a:tcPr/>
                </a:tc>
                <a:tc>
                  <a:txBody>
                    <a:bodyPr/>
                    <a:lstStyle/>
                    <a:p>
                      <a:r>
                        <a:rPr lang="en-GB" dirty="0"/>
                        <a:t>1</a:t>
                      </a:r>
                      <a:endParaRPr lang="en-AE" dirty="0"/>
                    </a:p>
                  </a:txBody>
                  <a:tcPr/>
                </a:tc>
                <a:tc>
                  <a:txBody>
                    <a:bodyPr/>
                    <a:lstStyle/>
                    <a:p>
                      <a:r>
                        <a:rPr lang="en-GB" dirty="0"/>
                        <a:t>0</a:t>
                      </a:r>
                      <a:endParaRPr lang="en-AE" dirty="0"/>
                    </a:p>
                  </a:txBody>
                  <a:tcPr/>
                </a:tc>
                <a:extLst>
                  <a:ext uri="{0D108BD9-81ED-4DB2-BD59-A6C34878D82A}">
                    <a16:rowId xmlns:a16="http://schemas.microsoft.com/office/drawing/2014/main" val="3012851514"/>
                  </a:ext>
                </a:extLst>
              </a:tr>
              <a:tr h="374965">
                <a:tc>
                  <a:txBody>
                    <a:bodyPr/>
                    <a:lstStyle/>
                    <a:p>
                      <a:r>
                        <a:rPr lang="en-GB" dirty="0"/>
                        <a:t>P4</a:t>
                      </a:r>
                      <a:endParaRPr lang="en-AE" dirty="0"/>
                    </a:p>
                  </a:txBody>
                  <a:tcPr/>
                </a:tc>
                <a:tc>
                  <a:txBody>
                    <a:bodyPr/>
                    <a:lstStyle/>
                    <a:p>
                      <a:r>
                        <a:rPr lang="en-GB" dirty="0"/>
                        <a:t>5 (H)</a:t>
                      </a:r>
                      <a:endParaRPr lang="en-AE" dirty="0"/>
                    </a:p>
                  </a:txBody>
                  <a:tcPr/>
                </a:tc>
                <a:tc>
                  <a:txBody>
                    <a:bodyPr/>
                    <a:lstStyle/>
                    <a:p>
                      <a:r>
                        <a:rPr lang="en-GB" dirty="0"/>
                        <a:t>3</a:t>
                      </a:r>
                      <a:endParaRPr lang="en-AE" dirty="0"/>
                    </a:p>
                  </a:txBody>
                  <a:tcPr/>
                </a:tc>
                <a:tc>
                  <a:txBody>
                    <a:bodyPr/>
                    <a:lstStyle/>
                    <a:p>
                      <a:r>
                        <a:rPr lang="en-GB" dirty="0"/>
                        <a:t>5</a:t>
                      </a:r>
                      <a:endParaRPr lang="en-AE" dirty="0"/>
                    </a:p>
                  </a:txBody>
                  <a:tcPr/>
                </a:tc>
                <a:tc>
                  <a:txBody>
                    <a:bodyPr/>
                    <a:lstStyle/>
                    <a:p>
                      <a:r>
                        <a:rPr lang="en-GB" dirty="0"/>
                        <a:t>5</a:t>
                      </a:r>
                      <a:endParaRPr lang="en-AE" dirty="0"/>
                    </a:p>
                  </a:txBody>
                  <a:tcPr/>
                </a:tc>
                <a:tc>
                  <a:txBody>
                    <a:bodyPr/>
                    <a:lstStyle/>
                    <a:p>
                      <a:r>
                        <a:rPr lang="en-GB" dirty="0"/>
                        <a:t>0</a:t>
                      </a:r>
                      <a:endParaRPr lang="en-AE" dirty="0"/>
                    </a:p>
                  </a:txBody>
                  <a:tcPr/>
                </a:tc>
                <a:extLst>
                  <a:ext uri="{0D108BD9-81ED-4DB2-BD59-A6C34878D82A}">
                    <a16:rowId xmlns:a16="http://schemas.microsoft.com/office/drawing/2014/main" val="1974897985"/>
                  </a:ext>
                </a:extLst>
              </a:tr>
              <a:tr h="374965">
                <a:tc>
                  <a:txBody>
                    <a:bodyPr/>
                    <a:lstStyle/>
                    <a:p>
                      <a:r>
                        <a:rPr lang="en-GB" dirty="0"/>
                        <a:t>P5</a:t>
                      </a:r>
                      <a:endParaRPr lang="en-AE" dirty="0"/>
                    </a:p>
                  </a:txBody>
                  <a:tcPr/>
                </a:tc>
                <a:tc>
                  <a:txBody>
                    <a:bodyPr/>
                    <a:lstStyle/>
                    <a:p>
                      <a:r>
                        <a:rPr lang="en-GB" dirty="0"/>
                        <a:t>5 (H)</a:t>
                      </a:r>
                      <a:endParaRPr lang="en-AE" dirty="0"/>
                    </a:p>
                  </a:txBody>
                  <a:tcPr/>
                </a:tc>
                <a:tc>
                  <a:txBody>
                    <a:bodyPr/>
                    <a:lstStyle/>
                    <a:p>
                      <a:r>
                        <a:rPr lang="en-GB" dirty="0"/>
                        <a:t>4</a:t>
                      </a:r>
                      <a:endParaRPr lang="en-AE" dirty="0"/>
                    </a:p>
                  </a:txBody>
                  <a:tcPr/>
                </a:tc>
                <a:tc>
                  <a:txBody>
                    <a:bodyPr/>
                    <a:lstStyle/>
                    <a:p>
                      <a:r>
                        <a:rPr lang="en-GB" dirty="0"/>
                        <a:t>2</a:t>
                      </a:r>
                      <a:endParaRPr lang="en-AE" dirty="0"/>
                    </a:p>
                  </a:txBody>
                  <a:tcPr/>
                </a:tc>
                <a:tc>
                  <a:txBody>
                    <a:bodyPr/>
                    <a:lstStyle/>
                    <a:p>
                      <a:r>
                        <a:rPr lang="en-GB" dirty="0"/>
                        <a:t>6</a:t>
                      </a:r>
                      <a:endParaRPr lang="en-AE" dirty="0"/>
                    </a:p>
                  </a:txBody>
                  <a:tcPr/>
                </a:tc>
                <a:tc>
                  <a:txBody>
                    <a:bodyPr/>
                    <a:lstStyle/>
                    <a:p>
                      <a:r>
                        <a:rPr lang="en-GB" dirty="0"/>
                        <a:t>4</a:t>
                      </a:r>
                      <a:endParaRPr lang="en-AE" dirty="0"/>
                    </a:p>
                  </a:txBody>
                  <a:tcPr/>
                </a:tc>
                <a:extLst>
                  <a:ext uri="{0D108BD9-81ED-4DB2-BD59-A6C34878D82A}">
                    <a16:rowId xmlns:a16="http://schemas.microsoft.com/office/drawing/2014/main" val="1779519171"/>
                  </a:ext>
                </a:extLst>
              </a:tr>
            </a:tbl>
          </a:graphicData>
        </a:graphic>
      </p:graphicFrame>
      <p:sp>
        <p:nvSpPr>
          <p:cNvPr id="8" name="TextBox 7">
            <a:extLst>
              <a:ext uri="{FF2B5EF4-FFF2-40B4-BE49-F238E27FC236}">
                <a16:creationId xmlns:a16="http://schemas.microsoft.com/office/drawing/2014/main" id="{77E99383-D703-4F4C-9C05-014C1DA832FB}"/>
              </a:ext>
            </a:extLst>
          </p:cNvPr>
          <p:cNvSpPr txBox="1"/>
          <p:nvPr/>
        </p:nvSpPr>
        <p:spPr>
          <a:xfrm>
            <a:off x="838200" y="5943600"/>
            <a:ext cx="3733800" cy="461665"/>
          </a:xfrm>
          <a:prstGeom prst="rect">
            <a:avLst/>
          </a:prstGeom>
          <a:noFill/>
        </p:spPr>
        <p:txBody>
          <a:bodyPr wrap="square" rtlCol="0">
            <a:spAutoFit/>
          </a:bodyPr>
          <a:lstStyle/>
          <a:p>
            <a:r>
              <a:rPr lang="en-GB" dirty="0"/>
              <a:t>ATAT = 7.6; AWT = 4.6 </a:t>
            </a:r>
            <a:endParaRPr lang="en-AE" dirty="0"/>
          </a:p>
        </p:txBody>
      </p:sp>
    </p:spTree>
    <p:extLst>
      <p:ext uri="{BB962C8B-B14F-4D97-AF65-F5344CB8AC3E}">
        <p14:creationId xmlns:p14="http://schemas.microsoft.com/office/powerpoint/2010/main" val="163689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457200"/>
            <a:ext cx="7772400" cy="838200"/>
          </a:xfrm>
        </p:spPr>
        <p:txBody>
          <a:bodyPr>
            <a:normAutofit/>
          </a:bodyPr>
          <a:lstStyle/>
          <a:p>
            <a:r>
              <a:rPr lang="en-US" sz="4000" dirty="0"/>
              <a:t>Round Robin (RR)</a:t>
            </a:r>
          </a:p>
        </p:txBody>
      </p:sp>
      <p:sp>
        <p:nvSpPr>
          <p:cNvPr id="3" name="Content Placeholder 2"/>
          <p:cNvSpPr>
            <a:spLocks noGrp="1"/>
          </p:cNvSpPr>
          <p:nvPr>
            <p:ph idx="1"/>
          </p:nvPr>
        </p:nvSpPr>
        <p:spPr>
          <a:xfrm>
            <a:off x="623454" y="1524000"/>
            <a:ext cx="8194964" cy="5029200"/>
          </a:xfrm>
        </p:spPr>
        <p:txBody>
          <a:bodyPr>
            <a:noAutofit/>
          </a:bodyPr>
          <a:lstStyle/>
          <a:p>
            <a:pPr algn="just">
              <a:lnSpc>
                <a:spcPct val="90000"/>
              </a:lnSpc>
            </a:pPr>
            <a:r>
              <a:rPr lang="en-US" sz="2400" dirty="0"/>
              <a:t>Similar to FCFS but preemption is added to switch between processes. Used in time sharing environments</a:t>
            </a:r>
          </a:p>
          <a:p>
            <a:pPr algn="just">
              <a:lnSpc>
                <a:spcPct val="90000"/>
              </a:lnSpc>
            </a:pPr>
            <a:r>
              <a:rPr lang="en-US" sz="2400" dirty="0"/>
              <a:t>Each process gets a small unit of CPU time (time quantum), usually 10-100 milliseconds</a:t>
            </a:r>
          </a:p>
          <a:p>
            <a:pPr algn="just">
              <a:lnSpc>
                <a:spcPct val="90000"/>
              </a:lnSpc>
            </a:pPr>
            <a:r>
              <a:rPr lang="en-US" sz="2400" dirty="0"/>
              <a:t>After this time has elapsed, the process is preempted and added to the end of the ready queue</a:t>
            </a:r>
          </a:p>
          <a:p>
            <a:pPr algn="just">
              <a:lnSpc>
                <a:spcPct val="90000"/>
              </a:lnSpc>
            </a:pPr>
            <a:r>
              <a:rPr lang="en-US" sz="2400" dirty="0"/>
              <a:t>If the process has a CPU burst less than 1 time quantum, process will release the CPU voluntarily</a:t>
            </a:r>
          </a:p>
          <a:p>
            <a:pPr algn="just">
              <a:lnSpc>
                <a:spcPct val="90000"/>
              </a:lnSpc>
            </a:pPr>
            <a:r>
              <a:rPr lang="en-US" sz="2400" dirty="0"/>
              <a:t>If CPU burst is longer than 1 time quantum</a:t>
            </a:r>
          </a:p>
          <a:p>
            <a:pPr lvl="1" algn="just">
              <a:lnSpc>
                <a:spcPct val="90000"/>
              </a:lnSpc>
            </a:pPr>
            <a:r>
              <a:rPr lang="en-US" sz="2000" dirty="0"/>
              <a:t>Timer will go off</a:t>
            </a:r>
          </a:p>
          <a:p>
            <a:pPr lvl="1" algn="just">
              <a:lnSpc>
                <a:spcPct val="90000"/>
              </a:lnSpc>
            </a:pPr>
            <a:r>
              <a:rPr lang="en-US" sz="2000" dirty="0"/>
              <a:t>Interrupt to the operating system, Scheduler runs, Dispatcher runs</a:t>
            </a:r>
          </a:p>
          <a:p>
            <a:pPr lvl="1" algn="just">
              <a:lnSpc>
                <a:spcPct val="90000"/>
              </a:lnSpc>
            </a:pPr>
            <a:r>
              <a:rPr lang="en-US" sz="2000" dirty="0"/>
              <a:t>Context switch, process added to the tail of ready queue</a:t>
            </a:r>
          </a:p>
          <a:p>
            <a:pPr lvl="1" algn="just">
              <a:lnSpc>
                <a:spcPct val="90000"/>
              </a:lnSpc>
            </a:pPr>
            <a:r>
              <a:rPr lang="en-US" sz="2000" dirty="0"/>
              <a:t>Next process from the head of the </a:t>
            </a:r>
            <a:r>
              <a:rPr lang="en-US" sz="2000"/>
              <a:t>ready queue selected </a:t>
            </a:r>
            <a:r>
              <a:rPr lang="en-US" sz="2000" dirty="0"/>
              <a:t>by scheduler runs</a:t>
            </a:r>
          </a:p>
          <a:p>
            <a:pPr marL="0" indent="0" algn="just">
              <a:lnSpc>
                <a:spcPct val="90000"/>
              </a:lnSpc>
              <a:buNone/>
            </a:pPr>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41</a:t>
            </a:fld>
            <a:endParaRPr lang="en-US" altLang="en-US"/>
          </a:p>
        </p:txBody>
      </p:sp>
    </p:spTree>
    <p:extLst>
      <p:ext uri="{BB962C8B-B14F-4D97-AF65-F5344CB8AC3E}">
        <p14:creationId xmlns:p14="http://schemas.microsoft.com/office/powerpoint/2010/main" val="26353972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Round Robin (RR)</a:t>
            </a:r>
          </a:p>
        </p:txBody>
      </p:sp>
      <p:sp>
        <p:nvSpPr>
          <p:cNvPr id="3" name="Content Placeholder 2"/>
          <p:cNvSpPr>
            <a:spLocks noGrp="1"/>
          </p:cNvSpPr>
          <p:nvPr>
            <p:ph idx="1"/>
          </p:nvPr>
        </p:nvSpPr>
        <p:spPr>
          <a:xfrm>
            <a:off x="685800" y="1676400"/>
            <a:ext cx="8077200" cy="3871580"/>
          </a:xfrm>
        </p:spPr>
        <p:txBody>
          <a:bodyPr>
            <a:noAutofit/>
          </a:bodyPr>
          <a:lstStyle/>
          <a:p>
            <a:pPr algn="just">
              <a:lnSpc>
                <a:spcPct val="90000"/>
              </a:lnSpc>
            </a:pPr>
            <a:r>
              <a:rPr lang="en-US" sz="2400" dirty="0"/>
              <a:t>If there are </a:t>
            </a:r>
            <a:r>
              <a:rPr lang="en-US" sz="2400" i="1" dirty="0"/>
              <a:t>n</a:t>
            </a:r>
            <a:r>
              <a:rPr lang="en-US" sz="2400" dirty="0"/>
              <a:t> processes in the ready queue and the time quantum is </a:t>
            </a:r>
            <a:r>
              <a:rPr lang="en-US" sz="2400" i="1" dirty="0"/>
              <a:t>q</a:t>
            </a:r>
            <a:r>
              <a:rPr lang="en-US" sz="2400" dirty="0"/>
              <a:t>, then each process gets 1/</a:t>
            </a:r>
            <a:r>
              <a:rPr lang="en-US" sz="2400" i="1" dirty="0"/>
              <a:t>n</a:t>
            </a:r>
            <a:r>
              <a:rPr lang="en-US" sz="2400" dirty="0"/>
              <a:t> of the CPU time in chunks of at most </a:t>
            </a:r>
            <a:r>
              <a:rPr lang="en-US" sz="2400" i="1" dirty="0"/>
              <a:t>q</a:t>
            </a:r>
            <a:r>
              <a:rPr lang="en-US" sz="2400" dirty="0"/>
              <a:t> time units at once </a:t>
            </a:r>
          </a:p>
          <a:p>
            <a:pPr algn="just">
              <a:lnSpc>
                <a:spcPct val="90000"/>
              </a:lnSpc>
            </a:pPr>
            <a:r>
              <a:rPr lang="en-US" sz="2400" dirty="0"/>
              <a:t>No process waits more than (</a:t>
            </a:r>
            <a:r>
              <a:rPr lang="en-US" sz="2400" i="1" dirty="0"/>
              <a:t>n</a:t>
            </a:r>
            <a:r>
              <a:rPr lang="en-US" sz="2400" dirty="0"/>
              <a:t>-1)</a:t>
            </a:r>
            <a:r>
              <a:rPr lang="en-US" sz="2400" i="1" dirty="0"/>
              <a:t>q </a:t>
            </a:r>
            <a:r>
              <a:rPr lang="en-US" sz="2400" dirty="0"/>
              <a:t>time units</a:t>
            </a:r>
          </a:p>
          <a:p>
            <a:pPr algn="just">
              <a:lnSpc>
                <a:spcPct val="90000"/>
              </a:lnSpc>
            </a:pPr>
            <a:r>
              <a:rPr lang="en-US" sz="2600" dirty="0"/>
              <a:t>Performance</a:t>
            </a:r>
          </a:p>
          <a:p>
            <a:pPr lvl="1" algn="just">
              <a:lnSpc>
                <a:spcPct val="90000"/>
              </a:lnSpc>
            </a:pPr>
            <a:r>
              <a:rPr lang="en-US" sz="2200" i="1" dirty="0"/>
              <a:t>q</a:t>
            </a:r>
            <a:r>
              <a:rPr lang="en-US" sz="2200" dirty="0"/>
              <a:t> large </a:t>
            </a:r>
            <a:r>
              <a:rPr lang="en-US" sz="2200">
                <a:sym typeface="Symbol" pitchFamily="18" charset="2"/>
              </a:rPr>
              <a:t> FCFS</a:t>
            </a:r>
            <a:endParaRPr lang="en-US" sz="2200" dirty="0">
              <a:sym typeface="Symbol" pitchFamily="18" charset="2"/>
            </a:endParaRPr>
          </a:p>
          <a:p>
            <a:pPr lvl="1" algn="just">
              <a:lnSpc>
                <a:spcPct val="90000"/>
              </a:lnSpc>
            </a:pPr>
            <a:r>
              <a:rPr lang="en-US" sz="2200" i="1" dirty="0">
                <a:sym typeface="Symbol" pitchFamily="18" charset="2"/>
              </a:rPr>
              <a:t>q </a:t>
            </a:r>
            <a:r>
              <a:rPr lang="en-US" sz="2200" dirty="0">
                <a:sym typeface="Symbol" pitchFamily="18" charset="2"/>
              </a:rPr>
              <a:t>small  too many context switches</a:t>
            </a:r>
          </a:p>
          <a:p>
            <a:pPr lvl="1" algn="just">
              <a:lnSpc>
                <a:spcPct val="90000"/>
              </a:lnSpc>
            </a:pPr>
            <a:r>
              <a:rPr lang="en-US" sz="2200" i="1" dirty="0">
                <a:sym typeface="Symbol" pitchFamily="18" charset="2"/>
              </a:rPr>
              <a:t>q </a:t>
            </a:r>
            <a:r>
              <a:rPr lang="en-US" sz="2200" dirty="0">
                <a:sym typeface="Symbol" pitchFamily="18" charset="2"/>
              </a:rPr>
              <a:t>must be large with respect to context switch time, otherwise overhead is too high.</a:t>
            </a:r>
            <a:endParaRPr lang="en-US" sz="2200" dirty="0"/>
          </a:p>
          <a:p>
            <a:pPr algn="just">
              <a:lnSpc>
                <a:spcPct val="90000"/>
              </a:lnSpc>
            </a:pPr>
            <a:endParaRPr lang="en-US" sz="2400" dirty="0"/>
          </a:p>
          <a:p>
            <a:pPr algn="just">
              <a:lnSpc>
                <a:spcPct val="90000"/>
              </a:lnSpc>
            </a:pPr>
            <a:endParaRPr lang="en-US" sz="2400"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42</a:t>
            </a:fld>
            <a:endParaRPr lang="en-US" altLang="en-US"/>
          </a:p>
        </p:txBody>
      </p:sp>
    </p:spTree>
    <p:extLst>
      <p:ext uri="{BB962C8B-B14F-4D97-AF65-F5344CB8AC3E}">
        <p14:creationId xmlns:p14="http://schemas.microsoft.com/office/powerpoint/2010/main" val="16572456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Time Quantum and Context Switch Time</a:t>
            </a:r>
          </a:p>
        </p:txBody>
      </p:sp>
      <p:pic>
        <p:nvPicPr>
          <p:cNvPr id="4" name="Picture 4"/>
          <p:cNvPicPr>
            <a:picLocks noGrp="1" noChangeAspect="1" noChangeArrowheads="1"/>
          </p:cNvPicPr>
          <p:nvPr>
            <p:ph idx="1"/>
          </p:nvPr>
        </p:nvPicPr>
        <p:blipFill>
          <a:blip r:embed="rId2"/>
          <a:srcRect l="33292" t="23140" r="28781" b="55464"/>
          <a:stretch>
            <a:fillRect/>
          </a:stretch>
        </p:blipFill>
        <p:spPr>
          <a:xfrm>
            <a:off x="838200" y="1676400"/>
            <a:ext cx="7152640" cy="4876800"/>
          </a:xfrm>
          <a:noFill/>
          <a:ln w="57150" cmpd="thickThin">
            <a:solidFill>
              <a:schemeClr val="tx1"/>
            </a:solidFill>
          </a:ln>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43</a:t>
            </a:fld>
            <a:endParaRPr lang="en-US" altLang="en-US"/>
          </a:p>
        </p:txBody>
      </p:sp>
    </p:spTree>
    <p:extLst>
      <p:ext uri="{BB962C8B-B14F-4D97-AF65-F5344CB8AC3E}">
        <p14:creationId xmlns:p14="http://schemas.microsoft.com/office/powerpoint/2010/main" val="274771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Example of RR with Time Quantum = 20. All processes arrive at time 0 in the given order</a:t>
            </a:r>
          </a:p>
        </p:txBody>
      </p:sp>
      <p:sp>
        <p:nvSpPr>
          <p:cNvPr id="3" name="Content Placeholder 2"/>
          <p:cNvSpPr>
            <a:spLocks noGrp="1"/>
          </p:cNvSpPr>
          <p:nvPr>
            <p:ph idx="1"/>
          </p:nvPr>
        </p:nvSpPr>
        <p:spPr>
          <a:xfrm>
            <a:off x="685800" y="1752600"/>
            <a:ext cx="7162800" cy="3943350"/>
          </a:xfrm>
        </p:spPr>
        <p:txBody>
          <a:bodyPr>
            <a:normAutofit/>
          </a:bodyPr>
          <a:lstStyle/>
          <a:p>
            <a:pPr>
              <a:lnSpc>
                <a:spcPct val="90000"/>
              </a:lnSpc>
              <a:buNone/>
            </a:pPr>
            <a:r>
              <a:rPr lang="en-US" u="sng" dirty="0"/>
              <a:t>Process</a:t>
            </a:r>
            <a:r>
              <a:rPr lang="en-US" dirty="0"/>
              <a:t>	</a:t>
            </a:r>
            <a:r>
              <a:rPr lang="en-US" u="sng" dirty="0"/>
              <a:t>Burst Time</a:t>
            </a:r>
          </a:p>
          <a:p>
            <a:pPr>
              <a:lnSpc>
                <a:spcPct val="90000"/>
              </a:lnSpc>
              <a:buNone/>
            </a:pPr>
            <a:r>
              <a:rPr lang="en-US" i="1" dirty="0"/>
              <a:t>		P</a:t>
            </a:r>
            <a:r>
              <a:rPr lang="en-US" i="1" baseline="-25000" dirty="0"/>
              <a:t>1	                  </a:t>
            </a:r>
            <a:r>
              <a:rPr lang="en-US" dirty="0"/>
              <a:t>53</a:t>
            </a:r>
          </a:p>
          <a:p>
            <a:pPr>
              <a:lnSpc>
                <a:spcPct val="90000"/>
              </a:lnSpc>
              <a:buNone/>
            </a:pPr>
            <a:r>
              <a:rPr lang="en-US" dirty="0"/>
              <a:t>		 </a:t>
            </a:r>
            <a:r>
              <a:rPr lang="en-US" i="1" dirty="0"/>
              <a:t>P</a:t>
            </a:r>
            <a:r>
              <a:rPr lang="en-US" i="1" baseline="-25000" dirty="0"/>
              <a:t>2	                  </a:t>
            </a:r>
            <a:r>
              <a:rPr lang="en-US" dirty="0"/>
              <a:t>17</a:t>
            </a:r>
          </a:p>
          <a:p>
            <a:pPr>
              <a:lnSpc>
                <a:spcPct val="90000"/>
              </a:lnSpc>
              <a:buNone/>
            </a:pPr>
            <a:r>
              <a:rPr lang="en-US" dirty="0"/>
              <a:t>		 </a:t>
            </a:r>
            <a:r>
              <a:rPr lang="en-US" i="1" dirty="0"/>
              <a:t>P</a:t>
            </a:r>
            <a:r>
              <a:rPr lang="en-US" i="1" baseline="-25000" dirty="0"/>
              <a:t>3	                  </a:t>
            </a:r>
            <a:r>
              <a:rPr lang="en-US" dirty="0"/>
              <a:t>68</a:t>
            </a:r>
          </a:p>
          <a:p>
            <a:pPr>
              <a:lnSpc>
                <a:spcPct val="90000"/>
              </a:lnSpc>
              <a:buNone/>
            </a:pPr>
            <a:r>
              <a:rPr lang="en-US" dirty="0"/>
              <a:t>		 </a:t>
            </a:r>
            <a:r>
              <a:rPr lang="en-US" i="1" dirty="0"/>
              <a:t>P</a:t>
            </a:r>
            <a:r>
              <a:rPr lang="en-US" i="1" baseline="-25000" dirty="0"/>
              <a:t>4	                  </a:t>
            </a:r>
            <a:r>
              <a:rPr lang="en-US" dirty="0"/>
              <a:t>24</a:t>
            </a:r>
          </a:p>
          <a:p>
            <a:pPr>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44</a:t>
            </a:fld>
            <a:endParaRPr lang="en-US" altLang="en-US"/>
          </a:p>
        </p:txBody>
      </p:sp>
    </p:spTree>
    <p:extLst>
      <p:ext uri="{BB962C8B-B14F-4D97-AF65-F5344CB8AC3E}">
        <p14:creationId xmlns:p14="http://schemas.microsoft.com/office/powerpoint/2010/main" val="2723925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of RR with Time Quantum = 20</a:t>
            </a:r>
          </a:p>
        </p:txBody>
      </p:sp>
      <p:sp>
        <p:nvSpPr>
          <p:cNvPr id="3" name="Content Placeholder 2"/>
          <p:cNvSpPr>
            <a:spLocks noGrp="1"/>
          </p:cNvSpPr>
          <p:nvPr>
            <p:ph idx="1"/>
          </p:nvPr>
        </p:nvSpPr>
        <p:spPr>
          <a:xfrm>
            <a:off x="1371600" y="1752600"/>
            <a:ext cx="6477000" cy="3943350"/>
          </a:xfrm>
        </p:spPr>
        <p:txBody>
          <a:bodyPr>
            <a:normAutofit fontScale="70000" lnSpcReduction="20000"/>
          </a:bodyPr>
          <a:lstStyle/>
          <a:p>
            <a:pPr>
              <a:lnSpc>
                <a:spcPct val="90000"/>
              </a:lnSpc>
              <a:buNone/>
            </a:pPr>
            <a:r>
              <a:rPr lang="en-US" u="sng" dirty="0"/>
              <a:t>Process</a:t>
            </a:r>
            <a:r>
              <a:rPr lang="en-US" dirty="0"/>
              <a:t>	</a:t>
            </a:r>
            <a:r>
              <a:rPr lang="en-US" u="sng" dirty="0"/>
              <a:t>Burst Time</a:t>
            </a:r>
          </a:p>
          <a:p>
            <a:pPr>
              <a:lnSpc>
                <a:spcPct val="90000"/>
              </a:lnSpc>
              <a:buNone/>
            </a:pPr>
            <a:r>
              <a:rPr lang="en-US" i="1" dirty="0"/>
              <a:t>		P</a:t>
            </a:r>
            <a:r>
              <a:rPr lang="en-US" i="1" baseline="-25000" dirty="0"/>
              <a:t>1	                  </a:t>
            </a:r>
            <a:r>
              <a:rPr lang="en-US" dirty="0"/>
              <a:t>53</a:t>
            </a:r>
          </a:p>
          <a:p>
            <a:pPr>
              <a:lnSpc>
                <a:spcPct val="90000"/>
              </a:lnSpc>
              <a:buNone/>
            </a:pPr>
            <a:r>
              <a:rPr lang="en-US" dirty="0"/>
              <a:t>		 </a:t>
            </a:r>
            <a:r>
              <a:rPr lang="en-US" i="1" dirty="0"/>
              <a:t>P</a:t>
            </a:r>
            <a:r>
              <a:rPr lang="en-US" i="1" baseline="-25000" dirty="0"/>
              <a:t>2	                  </a:t>
            </a:r>
            <a:r>
              <a:rPr lang="en-US" dirty="0"/>
              <a:t>17</a:t>
            </a:r>
          </a:p>
          <a:p>
            <a:pPr>
              <a:lnSpc>
                <a:spcPct val="90000"/>
              </a:lnSpc>
              <a:buNone/>
            </a:pPr>
            <a:r>
              <a:rPr lang="en-US" dirty="0"/>
              <a:t>		 </a:t>
            </a:r>
            <a:r>
              <a:rPr lang="en-US" i="1" dirty="0"/>
              <a:t>P</a:t>
            </a:r>
            <a:r>
              <a:rPr lang="en-US" i="1" baseline="-25000" dirty="0"/>
              <a:t>3	                  </a:t>
            </a:r>
            <a:r>
              <a:rPr lang="en-US" dirty="0"/>
              <a:t>68</a:t>
            </a:r>
          </a:p>
          <a:p>
            <a:pPr>
              <a:lnSpc>
                <a:spcPct val="90000"/>
              </a:lnSpc>
              <a:buNone/>
            </a:pPr>
            <a:r>
              <a:rPr lang="en-US" dirty="0"/>
              <a:t>		 </a:t>
            </a:r>
            <a:r>
              <a:rPr lang="en-US" i="1" dirty="0"/>
              <a:t>P</a:t>
            </a:r>
            <a:r>
              <a:rPr lang="en-US" i="1" baseline="-25000" dirty="0"/>
              <a:t>4	                  </a:t>
            </a:r>
            <a:r>
              <a:rPr lang="en-US" dirty="0"/>
              <a:t>24</a:t>
            </a:r>
          </a:p>
          <a:p>
            <a:pPr>
              <a:lnSpc>
                <a:spcPct val="90000"/>
              </a:lnSpc>
            </a:pPr>
            <a:r>
              <a:rPr lang="en-US" dirty="0"/>
              <a:t>The Gantt chart is: </a:t>
            </a:r>
            <a:br>
              <a:rPr lang="en-US" dirty="0"/>
            </a:br>
            <a:br>
              <a:rPr lang="en-US" dirty="0"/>
            </a:br>
            <a:br>
              <a:rPr lang="en-US" dirty="0"/>
            </a:br>
            <a:br>
              <a:rPr lang="en-US" dirty="0"/>
            </a:br>
            <a:br>
              <a:rPr lang="en-US" dirty="0"/>
            </a:br>
            <a:br>
              <a:rPr lang="en-US" dirty="0"/>
            </a:br>
            <a:endParaRPr lang="en-US" dirty="0"/>
          </a:p>
          <a:p>
            <a:pPr>
              <a:lnSpc>
                <a:spcPct val="90000"/>
              </a:lnSpc>
            </a:pPr>
            <a:r>
              <a:rPr lang="en-US" dirty="0"/>
              <a:t>Typically, higher average turnaround than SJF, but better </a:t>
            </a:r>
            <a:r>
              <a:rPr lang="en-US" i="1" dirty="0"/>
              <a:t>response</a:t>
            </a:r>
            <a:r>
              <a:rPr lang="en-US" dirty="0"/>
              <a:t>.</a:t>
            </a:r>
          </a:p>
          <a:p>
            <a:pPr>
              <a:lnSpc>
                <a:spcPct val="90000"/>
              </a:lnSpc>
            </a:pPr>
            <a:endParaRPr lang="en-US" dirty="0"/>
          </a:p>
          <a:p>
            <a:endParaRPr lang="en-US" dirty="0"/>
          </a:p>
        </p:txBody>
      </p:sp>
      <p:grpSp>
        <p:nvGrpSpPr>
          <p:cNvPr id="4" name="Group 4"/>
          <p:cNvGrpSpPr>
            <a:grpSpLocks/>
          </p:cNvGrpSpPr>
          <p:nvPr/>
        </p:nvGrpSpPr>
        <p:grpSpPr bwMode="auto">
          <a:xfrm>
            <a:off x="381000" y="3781484"/>
            <a:ext cx="8458200" cy="1030222"/>
            <a:chOff x="1022" y="2640"/>
            <a:chExt cx="3926" cy="643"/>
          </a:xfrm>
        </p:grpSpPr>
        <p:grpSp>
          <p:nvGrpSpPr>
            <p:cNvPr id="5" name="Group 5"/>
            <p:cNvGrpSpPr>
              <a:grpSpLocks/>
            </p:cNvGrpSpPr>
            <p:nvPr/>
          </p:nvGrpSpPr>
          <p:grpSpPr bwMode="auto">
            <a:xfrm>
              <a:off x="1151" y="2640"/>
              <a:ext cx="3550" cy="384"/>
              <a:chOff x="1152" y="2736"/>
              <a:chExt cx="2880" cy="288"/>
            </a:xfrm>
          </p:grpSpPr>
          <p:sp>
            <p:nvSpPr>
              <p:cNvPr id="17"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18"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2</a:t>
                </a:r>
              </a:p>
            </p:txBody>
          </p:sp>
          <p:sp>
            <p:nvSpPr>
              <p:cNvPr id="19"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0"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4</a:t>
                </a:r>
              </a:p>
            </p:txBody>
          </p:sp>
          <p:sp>
            <p:nvSpPr>
              <p:cNvPr id="21"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p>
            </p:txBody>
          </p:sp>
          <p:sp>
            <p:nvSpPr>
              <p:cNvPr id="22"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3"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4</a:t>
                </a:r>
              </a:p>
            </p:txBody>
          </p:sp>
          <p:sp>
            <p:nvSpPr>
              <p:cNvPr id="24"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p>
            </p:txBody>
          </p:sp>
          <p:sp>
            <p:nvSpPr>
              <p:cNvPr id="25"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6"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dirty="0">
                    <a:latin typeface="Helvetica" pitchFamily="34" charset="0"/>
                  </a:rPr>
                  <a:t>P</a:t>
                </a:r>
                <a:r>
                  <a:rPr lang="en-US" baseline="-25000" dirty="0">
                    <a:latin typeface="Helvetica" pitchFamily="34" charset="0"/>
                  </a:rPr>
                  <a:t>3</a:t>
                </a:r>
              </a:p>
            </p:txBody>
          </p:sp>
        </p:grpSp>
        <p:sp>
          <p:nvSpPr>
            <p:cNvPr id="6" name="Text Box 16"/>
            <p:cNvSpPr txBox="1">
              <a:spLocks noChangeArrowheads="1"/>
            </p:cNvSpPr>
            <p:nvPr/>
          </p:nvSpPr>
          <p:spPr bwMode="auto">
            <a:xfrm>
              <a:off x="1022" y="2995"/>
              <a:ext cx="263"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7" name="Text Box 17"/>
            <p:cNvSpPr txBox="1">
              <a:spLocks noChangeArrowheads="1"/>
            </p:cNvSpPr>
            <p:nvPr/>
          </p:nvSpPr>
          <p:spPr bwMode="auto">
            <a:xfrm>
              <a:off x="1295"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20</a:t>
              </a:r>
            </a:p>
          </p:txBody>
        </p:sp>
        <p:sp>
          <p:nvSpPr>
            <p:cNvPr id="8" name="Text Box 18"/>
            <p:cNvSpPr txBox="1">
              <a:spLocks noChangeArrowheads="1"/>
            </p:cNvSpPr>
            <p:nvPr/>
          </p:nvSpPr>
          <p:spPr bwMode="auto">
            <a:xfrm>
              <a:off x="1631"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37</a:t>
              </a:r>
            </a:p>
          </p:txBody>
        </p:sp>
        <p:sp>
          <p:nvSpPr>
            <p:cNvPr id="9" name="Text Box 19"/>
            <p:cNvSpPr txBox="1">
              <a:spLocks noChangeArrowheads="1"/>
            </p:cNvSpPr>
            <p:nvPr/>
          </p:nvSpPr>
          <p:spPr bwMode="auto">
            <a:xfrm>
              <a:off x="2011"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57</a:t>
              </a:r>
            </a:p>
          </p:txBody>
        </p:sp>
        <p:sp>
          <p:nvSpPr>
            <p:cNvPr id="10" name="Text Box 20"/>
            <p:cNvSpPr txBox="1">
              <a:spLocks noChangeArrowheads="1"/>
            </p:cNvSpPr>
            <p:nvPr/>
          </p:nvSpPr>
          <p:spPr bwMode="auto">
            <a:xfrm>
              <a:off x="2399"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77</a:t>
              </a:r>
            </a:p>
          </p:txBody>
        </p:sp>
        <p:sp>
          <p:nvSpPr>
            <p:cNvPr id="11" name="Text Box 21"/>
            <p:cNvSpPr txBox="1">
              <a:spLocks noChangeArrowheads="1"/>
            </p:cNvSpPr>
            <p:nvPr/>
          </p:nvSpPr>
          <p:spPr bwMode="auto">
            <a:xfrm>
              <a:off x="2735"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97</a:t>
              </a:r>
            </a:p>
          </p:txBody>
        </p:sp>
        <p:sp>
          <p:nvSpPr>
            <p:cNvPr id="12" name="Text Box 22"/>
            <p:cNvSpPr txBox="1">
              <a:spLocks noChangeArrowheads="1"/>
            </p:cNvSpPr>
            <p:nvPr/>
          </p:nvSpPr>
          <p:spPr bwMode="auto">
            <a:xfrm>
              <a:off x="3016" y="2995"/>
              <a:ext cx="50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117</a:t>
              </a:r>
            </a:p>
          </p:txBody>
        </p:sp>
        <p:sp>
          <p:nvSpPr>
            <p:cNvPr id="13" name="Text Box 23"/>
            <p:cNvSpPr txBox="1">
              <a:spLocks noChangeArrowheads="1"/>
            </p:cNvSpPr>
            <p:nvPr/>
          </p:nvSpPr>
          <p:spPr bwMode="auto">
            <a:xfrm>
              <a:off x="3391"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121</a:t>
              </a:r>
            </a:p>
          </p:txBody>
        </p:sp>
        <p:sp>
          <p:nvSpPr>
            <p:cNvPr id="14" name="Text Box 24"/>
            <p:cNvSpPr txBox="1">
              <a:spLocks noChangeArrowheads="1"/>
            </p:cNvSpPr>
            <p:nvPr/>
          </p:nvSpPr>
          <p:spPr bwMode="auto">
            <a:xfrm>
              <a:off x="3728"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134</a:t>
              </a:r>
            </a:p>
          </p:txBody>
        </p:sp>
        <p:sp>
          <p:nvSpPr>
            <p:cNvPr id="15" name="Text Box 25"/>
            <p:cNvSpPr txBox="1">
              <a:spLocks noChangeArrowheads="1"/>
            </p:cNvSpPr>
            <p:nvPr/>
          </p:nvSpPr>
          <p:spPr bwMode="auto">
            <a:xfrm>
              <a:off x="4095"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154</a:t>
              </a:r>
            </a:p>
          </p:txBody>
        </p:sp>
        <p:sp>
          <p:nvSpPr>
            <p:cNvPr id="16" name="Text Box 26"/>
            <p:cNvSpPr txBox="1">
              <a:spLocks noChangeArrowheads="1"/>
            </p:cNvSpPr>
            <p:nvPr/>
          </p:nvSpPr>
          <p:spPr bwMode="auto">
            <a:xfrm>
              <a:off x="4431"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162</a:t>
              </a:r>
            </a:p>
          </p:txBody>
        </p:sp>
      </p:grpSp>
      <p:sp>
        <p:nvSpPr>
          <p:cNvPr id="27" name="Slide Number Placeholder 26"/>
          <p:cNvSpPr>
            <a:spLocks noGrp="1"/>
          </p:cNvSpPr>
          <p:nvPr>
            <p:ph type="sldNum" sz="quarter" idx="12"/>
          </p:nvPr>
        </p:nvSpPr>
        <p:spPr/>
        <p:txBody>
          <a:bodyPr/>
          <a:lstStyle/>
          <a:p>
            <a:fld id="{775D0274-CAF4-47B1-B068-C7B390ADE8B6}" type="slidenum">
              <a:rPr lang="en-US" altLang="en-US" smtClean="0"/>
              <a:pPr/>
              <a:t>45</a:t>
            </a:fld>
            <a:endParaRPr lang="en-US" altLang="en-US"/>
          </a:p>
        </p:txBody>
      </p:sp>
    </p:spTree>
    <p:extLst>
      <p:ext uri="{BB962C8B-B14F-4D97-AF65-F5344CB8AC3E}">
        <p14:creationId xmlns:p14="http://schemas.microsoft.com/office/powerpoint/2010/main" val="1586500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RR with Time Quantum = 20</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46</a:t>
            </a:fld>
            <a:endParaRPr lang="en-US" alt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33357033"/>
              </p:ext>
            </p:extLst>
          </p:nvPr>
        </p:nvGraphicFramePr>
        <p:xfrm>
          <a:off x="1035189" y="3352800"/>
          <a:ext cx="6918783" cy="2123440"/>
        </p:xfrm>
        <a:graphic>
          <a:graphicData uri="http://schemas.openxmlformats.org/drawingml/2006/table">
            <a:tbl>
              <a:tblPr firstRow="1" bandRow="1">
                <a:tableStyleId>{00A15C55-8517-42AA-B614-E9B94910E393}</a:tableStyleId>
              </a:tblPr>
              <a:tblGrid>
                <a:gridCol w="1153130">
                  <a:extLst>
                    <a:ext uri="{9D8B030D-6E8A-4147-A177-3AD203B41FA5}">
                      <a16:colId xmlns:a16="http://schemas.microsoft.com/office/drawing/2014/main" val="811016093"/>
                    </a:ext>
                  </a:extLst>
                </a:gridCol>
                <a:gridCol w="828070">
                  <a:extLst>
                    <a:ext uri="{9D8B030D-6E8A-4147-A177-3AD203B41FA5}">
                      <a16:colId xmlns:a16="http://schemas.microsoft.com/office/drawing/2014/main" val="1090131355"/>
                    </a:ext>
                  </a:extLst>
                </a:gridCol>
                <a:gridCol w="3257307">
                  <a:extLst>
                    <a:ext uri="{9D8B030D-6E8A-4147-A177-3AD203B41FA5}">
                      <a16:colId xmlns:a16="http://schemas.microsoft.com/office/drawing/2014/main" val="2106239974"/>
                    </a:ext>
                  </a:extLst>
                </a:gridCol>
                <a:gridCol w="1680276">
                  <a:extLst>
                    <a:ext uri="{9D8B030D-6E8A-4147-A177-3AD203B41FA5}">
                      <a16:colId xmlns:a16="http://schemas.microsoft.com/office/drawing/2014/main" val="2828059158"/>
                    </a:ext>
                  </a:extLst>
                </a:gridCol>
              </a:tblGrid>
              <a:tr h="370840">
                <a:tc>
                  <a:txBody>
                    <a:bodyPr/>
                    <a:lstStyle/>
                    <a:p>
                      <a:r>
                        <a:rPr lang="en-US" dirty="0"/>
                        <a:t>Process</a:t>
                      </a:r>
                    </a:p>
                  </a:txBody>
                  <a:tcPr/>
                </a:tc>
                <a:tc>
                  <a:txBody>
                    <a:bodyPr/>
                    <a:lstStyle/>
                    <a:p>
                      <a:r>
                        <a:rPr lang="en-US" dirty="0"/>
                        <a:t>Burst time</a:t>
                      </a:r>
                    </a:p>
                  </a:txBody>
                  <a:tcPr/>
                </a:tc>
                <a:tc>
                  <a:txBody>
                    <a:bodyPr/>
                    <a:lstStyle/>
                    <a:p>
                      <a:r>
                        <a:rPr lang="en-US" dirty="0"/>
                        <a:t>Waiting time</a:t>
                      </a:r>
                    </a:p>
                  </a:txBody>
                  <a:tcPr/>
                </a:tc>
                <a:tc>
                  <a:txBody>
                    <a:bodyPr/>
                    <a:lstStyle/>
                    <a:p>
                      <a:r>
                        <a:rPr lang="en-US" dirty="0"/>
                        <a:t>Turn around time</a:t>
                      </a:r>
                    </a:p>
                  </a:txBody>
                  <a:tcPr/>
                </a:tc>
                <a:extLst>
                  <a:ext uri="{0D108BD9-81ED-4DB2-BD59-A6C34878D82A}">
                    <a16:rowId xmlns:a16="http://schemas.microsoft.com/office/drawing/2014/main" val="1591540658"/>
                  </a:ext>
                </a:extLst>
              </a:tr>
              <a:tr h="370840">
                <a:tc>
                  <a:txBody>
                    <a:bodyPr/>
                    <a:lstStyle/>
                    <a:p>
                      <a:r>
                        <a:rPr lang="en-US" dirty="0"/>
                        <a:t>P1</a:t>
                      </a:r>
                    </a:p>
                  </a:txBody>
                  <a:tcPr/>
                </a:tc>
                <a:tc>
                  <a:txBody>
                    <a:bodyPr/>
                    <a:lstStyle/>
                    <a:p>
                      <a:r>
                        <a:rPr lang="en-US" dirty="0"/>
                        <a:t>53</a:t>
                      </a:r>
                    </a:p>
                  </a:txBody>
                  <a:tcPr/>
                </a:tc>
                <a:tc>
                  <a:txBody>
                    <a:bodyPr/>
                    <a:lstStyle/>
                    <a:p>
                      <a:r>
                        <a:rPr lang="en-US" dirty="0"/>
                        <a:t>(77-20)</a:t>
                      </a:r>
                      <a:r>
                        <a:rPr lang="en-US" baseline="0" dirty="0"/>
                        <a:t> + (121-97) = 81</a:t>
                      </a:r>
                      <a:endParaRPr lang="en-US" dirty="0"/>
                    </a:p>
                  </a:txBody>
                  <a:tcPr/>
                </a:tc>
                <a:tc>
                  <a:txBody>
                    <a:bodyPr/>
                    <a:lstStyle/>
                    <a:p>
                      <a:r>
                        <a:rPr lang="en-US" dirty="0"/>
                        <a:t>134</a:t>
                      </a:r>
                    </a:p>
                  </a:txBody>
                  <a:tcPr/>
                </a:tc>
                <a:extLst>
                  <a:ext uri="{0D108BD9-81ED-4DB2-BD59-A6C34878D82A}">
                    <a16:rowId xmlns:a16="http://schemas.microsoft.com/office/drawing/2014/main" val="2903375257"/>
                  </a:ext>
                </a:extLst>
              </a:tr>
              <a:tr h="370840">
                <a:tc>
                  <a:txBody>
                    <a:bodyPr/>
                    <a:lstStyle/>
                    <a:p>
                      <a:r>
                        <a:rPr lang="en-US" dirty="0"/>
                        <a:t>P2</a:t>
                      </a:r>
                    </a:p>
                  </a:txBody>
                  <a:tcPr/>
                </a:tc>
                <a:tc>
                  <a:txBody>
                    <a:bodyPr/>
                    <a:lstStyle/>
                    <a:p>
                      <a:r>
                        <a:rPr lang="en-US" dirty="0"/>
                        <a:t>17</a:t>
                      </a:r>
                    </a:p>
                  </a:txBody>
                  <a:tcPr/>
                </a:tc>
                <a:tc>
                  <a:txBody>
                    <a:bodyPr/>
                    <a:lstStyle/>
                    <a:p>
                      <a:r>
                        <a:rPr lang="en-US" dirty="0"/>
                        <a:t>20</a:t>
                      </a:r>
                    </a:p>
                  </a:txBody>
                  <a:tcPr/>
                </a:tc>
                <a:tc>
                  <a:txBody>
                    <a:bodyPr/>
                    <a:lstStyle/>
                    <a:p>
                      <a:r>
                        <a:rPr lang="en-US" dirty="0"/>
                        <a:t>37</a:t>
                      </a:r>
                    </a:p>
                  </a:txBody>
                  <a:tcPr/>
                </a:tc>
                <a:extLst>
                  <a:ext uri="{0D108BD9-81ED-4DB2-BD59-A6C34878D82A}">
                    <a16:rowId xmlns:a16="http://schemas.microsoft.com/office/drawing/2014/main" val="3195556267"/>
                  </a:ext>
                </a:extLst>
              </a:tr>
              <a:tr h="370840">
                <a:tc>
                  <a:txBody>
                    <a:bodyPr/>
                    <a:lstStyle/>
                    <a:p>
                      <a:r>
                        <a:rPr lang="en-US" dirty="0"/>
                        <a:t>P3</a:t>
                      </a:r>
                    </a:p>
                  </a:txBody>
                  <a:tcPr/>
                </a:tc>
                <a:tc>
                  <a:txBody>
                    <a:bodyPr/>
                    <a:lstStyle/>
                    <a:p>
                      <a:r>
                        <a:rPr lang="en-US" dirty="0"/>
                        <a:t>68</a:t>
                      </a:r>
                    </a:p>
                  </a:txBody>
                  <a:tcPr/>
                </a:tc>
                <a:tc>
                  <a:txBody>
                    <a:bodyPr/>
                    <a:lstStyle/>
                    <a:p>
                      <a:r>
                        <a:rPr lang="en-US" dirty="0"/>
                        <a:t>94</a:t>
                      </a:r>
                    </a:p>
                  </a:txBody>
                  <a:tcPr/>
                </a:tc>
                <a:tc>
                  <a:txBody>
                    <a:bodyPr/>
                    <a:lstStyle/>
                    <a:p>
                      <a:r>
                        <a:rPr lang="en-US" dirty="0"/>
                        <a:t>162</a:t>
                      </a:r>
                    </a:p>
                  </a:txBody>
                  <a:tcPr/>
                </a:tc>
                <a:extLst>
                  <a:ext uri="{0D108BD9-81ED-4DB2-BD59-A6C34878D82A}">
                    <a16:rowId xmlns:a16="http://schemas.microsoft.com/office/drawing/2014/main" val="1573745580"/>
                  </a:ext>
                </a:extLst>
              </a:tr>
              <a:tr h="370840">
                <a:tc>
                  <a:txBody>
                    <a:bodyPr/>
                    <a:lstStyle/>
                    <a:p>
                      <a:r>
                        <a:rPr lang="en-US" dirty="0"/>
                        <a:t>P4</a:t>
                      </a:r>
                    </a:p>
                  </a:txBody>
                  <a:tcPr/>
                </a:tc>
                <a:tc>
                  <a:txBody>
                    <a:bodyPr/>
                    <a:lstStyle/>
                    <a:p>
                      <a:r>
                        <a:rPr lang="en-US" dirty="0"/>
                        <a:t>24</a:t>
                      </a:r>
                    </a:p>
                  </a:txBody>
                  <a:tcPr/>
                </a:tc>
                <a:tc>
                  <a:txBody>
                    <a:bodyPr/>
                    <a:lstStyle/>
                    <a:p>
                      <a:r>
                        <a:rPr lang="en-US" dirty="0"/>
                        <a:t>97</a:t>
                      </a:r>
                    </a:p>
                  </a:txBody>
                  <a:tcPr/>
                </a:tc>
                <a:tc>
                  <a:txBody>
                    <a:bodyPr/>
                    <a:lstStyle/>
                    <a:p>
                      <a:r>
                        <a:rPr lang="en-US" dirty="0"/>
                        <a:t>121</a:t>
                      </a:r>
                    </a:p>
                  </a:txBody>
                  <a:tcPr/>
                </a:tc>
                <a:extLst>
                  <a:ext uri="{0D108BD9-81ED-4DB2-BD59-A6C34878D82A}">
                    <a16:rowId xmlns:a16="http://schemas.microsoft.com/office/drawing/2014/main" val="124212859"/>
                  </a:ext>
                </a:extLst>
              </a:tr>
            </a:tbl>
          </a:graphicData>
        </a:graphic>
      </p:graphicFrame>
      <p:grpSp>
        <p:nvGrpSpPr>
          <p:cNvPr id="6" name="Group 4"/>
          <p:cNvGrpSpPr>
            <a:grpSpLocks/>
          </p:cNvGrpSpPr>
          <p:nvPr/>
        </p:nvGrpSpPr>
        <p:grpSpPr bwMode="auto">
          <a:xfrm>
            <a:off x="609600" y="1933449"/>
            <a:ext cx="8458200" cy="1030222"/>
            <a:chOff x="1022" y="2640"/>
            <a:chExt cx="3926" cy="643"/>
          </a:xfrm>
        </p:grpSpPr>
        <p:grpSp>
          <p:nvGrpSpPr>
            <p:cNvPr id="7" name="Group 5"/>
            <p:cNvGrpSpPr>
              <a:grpSpLocks/>
            </p:cNvGrpSpPr>
            <p:nvPr/>
          </p:nvGrpSpPr>
          <p:grpSpPr bwMode="auto">
            <a:xfrm>
              <a:off x="1151" y="2640"/>
              <a:ext cx="3550" cy="384"/>
              <a:chOff x="1152" y="2736"/>
              <a:chExt cx="2880" cy="288"/>
            </a:xfrm>
          </p:grpSpPr>
          <p:sp>
            <p:nvSpPr>
              <p:cNvPr id="19" name="Rectangle 6"/>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endParaRPr lang="en-US">
                  <a:latin typeface="Helvetica" pitchFamily="34" charset="0"/>
                </a:endParaRPr>
              </a:p>
            </p:txBody>
          </p:sp>
          <p:sp>
            <p:nvSpPr>
              <p:cNvPr id="20" name="Rectangle 7"/>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2</a:t>
                </a:r>
              </a:p>
            </p:txBody>
          </p:sp>
          <p:sp>
            <p:nvSpPr>
              <p:cNvPr id="21" name="Rectangle 8"/>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2" name="Rectangle 9"/>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4</a:t>
                </a:r>
              </a:p>
            </p:txBody>
          </p:sp>
          <p:sp>
            <p:nvSpPr>
              <p:cNvPr id="23" name="Rectangle 10"/>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p>
            </p:txBody>
          </p:sp>
          <p:sp>
            <p:nvSpPr>
              <p:cNvPr id="24" name="Rectangle 11"/>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5" name="Rectangle 12"/>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4</a:t>
                </a:r>
              </a:p>
            </p:txBody>
          </p:sp>
          <p:sp>
            <p:nvSpPr>
              <p:cNvPr id="26" name="Rectangle 13"/>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1</a:t>
                </a:r>
              </a:p>
            </p:txBody>
          </p:sp>
          <p:sp>
            <p:nvSpPr>
              <p:cNvPr id="27" name="Rectangle 14"/>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atin typeface="Helvetica" pitchFamily="34" charset="0"/>
                  </a:rPr>
                  <a:t>P</a:t>
                </a:r>
                <a:r>
                  <a:rPr lang="en-US" baseline="-25000">
                    <a:latin typeface="Helvetica" pitchFamily="34" charset="0"/>
                  </a:rPr>
                  <a:t>3</a:t>
                </a:r>
              </a:p>
            </p:txBody>
          </p:sp>
          <p:sp>
            <p:nvSpPr>
              <p:cNvPr id="28" name="Rectangle 15"/>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dirty="0">
                    <a:latin typeface="Helvetica" pitchFamily="34" charset="0"/>
                  </a:rPr>
                  <a:t>P</a:t>
                </a:r>
                <a:r>
                  <a:rPr lang="en-US" baseline="-25000" dirty="0">
                    <a:latin typeface="Helvetica" pitchFamily="34" charset="0"/>
                  </a:rPr>
                  <a:t>3</a:t>
                </a:r>
              </a:p>
            </p:txBody>
          </p:sp>
        </p:grpSp>
        <p:sp>
          <p:nvSpPr>
            <p:cNvPr id="8" name="Text Box 16"/>
            <p:cNvSpPr txBox="1">
              <a:spLocks noChangeArrowheads="1"/>
            </p:cNvSpPr>
            <p:nvPr/>
          </p:nvSpPr>
          <p:spPr bwMode="auto">
            <a:xfrm>
              <a:off x="1022" y="2995"/>
              <a:ext cx="263"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0</a:t>
              </a:r>
            </a:p>
          </p:txBody>
        </p:sp>
        <p:sp>
          <p:nvSpPr>
            <p:cNvPr id="9" name="Text Box 17"/>
            <p:cNvSpPr txBox="1">
              <a:spLocks noChangeArrowheads="1"/>
            </p:cNvSpPr>
            <p:nvPr/>
          </p:nvSpPr>
          <p:spPr bwMode="auto">
            <a:xfrm>
              <a:off x="1295"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20</a:t>
              </a:r>
            </a:p>
          </p:txBody>
        </p:sp>
        <p:sp>
          <p:nvSpPr>
            <p:cNvPr id="10" name="Text Box 18"/>
            <p:cNvSpPr txBox="1">
              <a:spLocks noChangeArrowheads="1"/>
            </p:cNvSpPr>
            <p:nvPr/>
          </p:nvSpPr>
          <p:spPr bwMode="auto">
            <a:xfrm>
              <a:off x="1631"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37</a:t>
              </a:r>
            </a:p>
          </p:txBody>
        </p:sp>
        <p:sp>
          <p:nvSpPr>
            <p:cNvPr id="11" name="Text Box 19"/>
            <p:cNvSpPr txBox="1">
              <a:spLocks noChangeArrowheads="1"/>
            </p:cNvSpPr>
            <p:nvPr/>
          </p:nvSpPr>
          <p:spPr bwMode="auto">
            <a:xfrm>
              <a:off x="2011"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57</a:t>
              </a:r>
            </a:p>
          </p:txBody>
        </p:sp>
        <p:sp>
          <p:nvSpPr>
            <p:cNvPr id="12" name="Text Box 20"/>
            <p:cNvSpPr txBox="1">
              <a:spLocks noChangeArrowheads="1"/>
            </p:cNvSpPr>
            <p:nvPr/>
          </p:nvSpPr>
          <p:spPr bwMode="auto">
            <a:xfrm>
              <a:off x="2399"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77</a:t>
              </a:r>
            </a:p>
          </p:txBody>
        </p:sp>
        <p:sp>
          <p:nvSpPr>
            <p:cNvPr id="13" name="Text Box 21"/>
            <p:cNvSpPr txBox="1">
              <a:spLocks noChangeArrowheads="1"/>
            </p:cNvSpPr>
            <p:nvPr/>
          </p:nvSpPr>
          <p:spPr bwMode="auto">
            <a:xfrm>
              <a:off x="2735" y="2995"/>
              <a:ext cx="39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97</a:t>
              </a:r>
            </a:p>
          </p:txBody>
        </p:sp>
        <p:sp>
          <p:nvSpPr>
            <p:cNvPr id="14" name="Text Box 22"/>
            <p:cNvSpPr txBox="1">
              <a:spLocks noChangeArrowheads="1"/>
            </p:cNvSpPr>
            <p:nvPr/>
          </p:nvSpPr>
          <p:spPr bwMode="auto">
            <a:xfrm>
              <a:off x="3016" y="2995"/>
              <a:ext cx="500"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117</a:t>
              </a:r>
            </a:p>
          </p:txBody>
        </p:sp>
        <p:sp>
          <p:nvSpPr>
            <p:cNvPr id="15" name="Text Box 23"/>
            <p:cNvSpPr txBox="1">
              <a:spLocks noChangeArrowheads="1"/>
            </p:cNvSpPr>
            <p:nvPr/>
          </p:nvSpPr>
          <p:spPr bwMode="auto">
            <a:xfrm>
              <a:off x="3391"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dirty="0">
                  <a:latin typeface="Helvetica" pitchFamily="34" charset="0"/>
                </a:rPr>
                <a:t>121</a:t>
              </a:r>
            </a:p>
          </p:txBody>
        </p:sp>
        <p:sp>
          <p:nvSpPr>
            <p:cNvPr id="16" name="Text Box 24"/>
            <p:cNvSpPr txBox="1">
              <a:spLocks noChangeArrowheads="1"/>
            </p:cNvSpPr>
            <p:nvPr/>
          </p:nvSpPr>
          <p:spPr bwMode="auto">
            <a:xfrm>
              <a:off x="3728"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134</a:t>
              </a:r>
            </a:p>
          </p:txBody>
        </p:sp>
        <p:sp>
          <p:nvSpPr>
            <p:cNvPr id="17" name="Text Box 25"/>
            <p:cNvSpPr txBox="1">
              <a:spLocks noChangeArrowheads="1"/>
            </p:cNvSpPr>
            <p:nvPr/>
          </p:nvSpPr>
          <p:spPr bwMode="auto">
            <a:xfrm>
              <a:off x="4095"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154</a:t>
              </a:r>
            </a:p>
          </p:txBody>
        </p:sp>
        <p:sp>
          <p:nvSpPr>
            <p:cNvPr id="18" name="Text Box 26"/>
            <p:cNvSpPr txBox="1">
              <a:spLocks noChangeArrowheads="1"/>
            </p:cNvSpPr>
            <p:nvPr/>
          </p:nvSpPr>
          <p:spPr bwMode="auto">
            <a:xfrm>
              <a:off x="4431" y="2995"/>
              <a:ext cx="517" cy="288"/>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Helvetica" pitchFamily="34" charset="0"/>
                </a:rPr>
                <a:t>162</a:t>
              </a:r>
            </a:p>
          </p:txBody>
        </p:sp>
      </p:grpSp>
      <p:sp>
        <p:nvSpPr>
          <p:cNvPr id="29" name="TextBox 28"/>
          <p:cNvSpPr txBox="1"/>
          <p:nvPr/>
        </p:nvSpPr>
        <p:spPr>
          <a:xfrm>
            <a:off x="1269925" y="5638800"/>
            <a:ext cx="4412105" cy="461665"/>
          </a:xfrm>
          <a:prstGeom prst="rect">
            <a:avLst/>
          </a:prstGeom>
          <a:noFill/>
        </p:spPr>
        <p:txBody>
          <a:bodyPr wrap="none" rtlCol="0">
            <a:spAutoFit/>
          </a:bodyPr>
          <a:lstStyle/>
          <a:p>
            <a:r>
              <a:rPr lang="en-US" dirty="0"/>
              <a:t>AWT = 73ms, ATAT = 113.5ms</a:t>
            </a:r>
          </a:p>
        </p:txBody>
      </p:sp>
    </p:spTree>
    <p:extLst>
      <p:ext uri="{BB962C8B-B14F-4D97-AF65-F5344CB8AC3E}">
        <p14:creationId xmlns:p14="http://schemas.microsoft.com/office/powerpoint/2010/main" val="95380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723900" y="2362200"/>
            <a:ext cx="7848600" cy="384810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90000"/>
              </a:lnSpc>
            </a:pPr>
            <a:r>
              <a:rPr lang="en-US" sz="2400" dirty="0"/>
              <a:t>Short term scheduler</a:t>
            </a:r>
          </a:p>
          <a:p>
            <a:pPr algn="just">
              <a:lnSpc>
                <a:spcPct val="90000"/>
              </a:lnSpc>
            </a:pPr>
            <a:r>
              <a:rPr lang="en-US" sz="2400" dirty="0"/>
              <a:t>Selects from among the processes in memory that are ready to execute</a:t>
            </a:r>
          </a:p>
          <a:p>
            <a:pPr algn="just">
              <a:lnSpc>
                <a:spcPct val="90000"/>
              </a:lnSpc>
            </a:pPr>
            <a:r>
              <a:rPr lang="en-US" sz="2400" dirty="0"/>
              <a:t>Processes are selected from the ready queue </a:t>
            </a:r>
          </a:p>
          <a:p>
            <a:pPr algn="just">
              <a:lnSpc>
                <a:spcPct val="90000"/>
              </a:lnSpc>
            </a:pPr>
            <a:r>
              <a:rPr lang="en-US" sz="2400" dirty="0"/>
              <a:t>Ready queue may be a FIFO queue, a priority queue, a tree etc.</a:t>
            </a:r>
          </a:p>
        </p:txBody>
      </p:sp>
      <p:sp>
        <p:nvSpPr>
          <p:cNvPr id="6" name="Rectangle 2"/>
          <p:cNvSpPr>
            <a:spLocks noGrp="1" noChangeArrowheads="1"/>
          </p:cNvSpPr>
          <p:nvPr>
            <p:ph type="title"/>
          </p:nvPr>
        </p:nvSpPr>
        <p:spPr>
          <a:xfrm>
            <a:off x="533400" y="381000"/>
            <a:ext cx="8229600" cy="857250"/>
          </a:xfrm>
        </p:spPr>
        <p:txBody>
          <a:bodyPr/>
          <a:lstStyle/>
          <a:p>
            <a:pPr defTabSz="247650"/>
            <a:r>
              <a:rPr lang="en-US" sz="3200" dirty="0"/>
              <a:t>CPU Scheduler</a:t>
            </a:r>
            <a:endParaRPr lang="en-US" sz="3200" dirty="0">
              <a:latin typeface="Minion Pro"/>
            </a:endParaRPr>
          </a:p>
        </p:txBody>
      </p:sp>
      <p:sp>
        <p:nvSpPr>
          <p:cNvPr id="2" name="TextBox 1"/>
          <p:cNvSpPr txBox="1"/>
          <p:nvPr/>
        </p:nvSpPr>
        <p:spPr>
          <a:xfrm>
            <a:off x="990600" y="1676400"/>
            <a:ext cx="3653564" cy="461665"/>
          </a:xfrm>
          <a:prstGeom prst="rect">
            <a:avLst/>
          </a:prstGeom>
          <a:noFill/>
        </p:spPr>
        <p:txBody>
          <a:bodyPr wrap="none" rtlCol="0">
            <a:spAutoFit/>
          </a:bodyPr>
          <a:lstStyle/>
          <a:p>
            <a:r>
              <a:rPr lang="en-US" dirty="0"/>
              <a:t>What is a CPU scheduler?</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5</a:t>
            </a:fld>
            <a:endParaRPr lang="en-US" altLang="en-US"/>
          </a:p>
        </p:txBody>
      </p:sp>
    </p:spTree>
    <p:extLst>
      <p:ext uri="{BB962C8B-B14F-4D97-AF65-F5344CB8AC3E}">
        <p14:creationId xmlns:p14="http://schemas.microsoft.com/office/powerpoint/2010/main" val="204898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27"/>
          <p:cNvSpPr txBox="1">
            <a:spLocks noChangeArrowheads="1"/>
          </p:cNvSpPr>
          <p:nvPr/>
        </p:nvSpPr>
        <p:spPr>
          <a:xfrm>
            <a:off x="609600" y="1600200"/>
            <a:ext cx="8077200" cy="363855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baseline="0">
                <a:solidFill>
                  <a:schemeClr val="tx1"/>
                </a:solidFill>
                <a:latin typeface="Arial" pitchFamily="34" charset="0"/>
                <a:ea typeface="+mn-ea"/>
                <a:cs typeface="+mn-cs"/>
              </a:defRPr>
            </a:lvl1pPr>
            <a:lvl2pPr marL="742950" indent="-285750" algn="l" defTabSz="457200" rtl="0" eaLnBrk="1" latinLnBrk="0" hangingPunct="1">
              <a:spcBef>
                <a:spcPct val="20000"/>
              </a:spcBef>
              <a:buFont typeface="Arial"/>
              <a:buChar char="–"/>
              <a:defRPr sz="2800" kern="1200" baseline="0">
                <a:solidFill>
                  <a:schemeClr val="tx1"/>
                </a:solidFill>
                <a:latin typeface="Arial" pitchFamily="34" charset="0"/>
                <a:ea typeface="+mn-ea"/>
                <a:cs typeface="+mn-cs"/>
              </a:defRPr>
            </a:lvl2pPr>
            <a:lvl3pPr marL="1143000" indent="-228600" algn="l" defTabSz="457200" rtl="0" eaLnBrk="1" latinLnBrk="0" hangingPunct="1">
              <a:spcBef>
                <a:spcPct val="20000"/>
              </a:spcBef>
              <a:buFont typeface="Arial"/>
              <a:buChar char="•"/>
              <a:defRPr sz="2400" kern="1200" baseline="0">
                <a:solidFill>
                  <a:schemeClr val="tx1"/>
                </a:solidFill>
                <a:latin typeface="Arial" pitchFamily="34" charset="0"/>
                <a:ea typeface="+mn-ea"/>
                <a:cs typeface="+mn-cs"/>
              </a:defRPr>
            </a:lvl3pPr>
            <a:lvl4pPr marL="16002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4pPr>
            <a:lvl5pPr marL="2057400" indent="-228600" algn="l" defTabSz="457200" rtl="0" eaLnBrk="1" latinLnBrk="0" hangingPunct="1">
              <a:spcBef>
                <a:spcPct val="20000"/>
              </a:spcBef>
              <a:buFont typeface="Arial"/>
              <a:buChar char="»"/>
              <a:defRPr sz="2000" kern="1200" baseline="0">
                <a:solidFill>
                  <a:schemeClr val="tx1"/>
                </a:solidFill>
                <a:latin typeface="Arial"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just">
              <a:lnSpc>
                <a:spcPct val="90000"/>
              </a:lnSpc>
            </a:pPr>
            <a:r>
              <a:rPr lang="en-US" sz="2400" dirty="0"/>
              <a:t>Dispatcher module gives control of the CPU to the process selected by the short-term scheduler; this involves:</a:t>
            </a:r>
          </a:p>
          <a:p>
            <a:pPr lvl="1" algn="just">
              <a:lnSpc>
                <a:spcPct val="90000"/>
              </a:lnSpc>
            </a:pPr>
            <a:r>
              <a:rPr lang="en-US" sz="2400" dirty="0"/>
              <a:t>switching context</a:t>
            </a:r>
          </a:p>
          <a:p>
            <a:pPr lvl="1" algn="just">
              <a:lnSpc>
                <a:spcPct val="90000"/>
              </a:lnSpc>
            </a:pPr>
            <a:r>
              <a:rPr lang="en-US" sz="2400" dirty="0"/>
              <a:t>switching to user mode</a:t>
            </a:r>
          </a:p>
          <a:p>
            <a:pPr lvl="1" algn="just">
              <a:lnSpc>
                <a:spcPct val="90000"/>
              </a:lnSpc>
            </a:pPr>
            <a:r>
              <a:rPr lang="en-US" sz="2400" dirty="0"/>
              <a:t>jumping to the proper location in the user program to restart that program</a:t>
            </a:r>
          </a:p>
          <a:p>
            <a:pPr algn="just">
              <a:lnSpc>
                <a:spcPct val="90000"/>
              </a:lnSpc>
            </a:pPr>
            <a:r>
              <a:rPr lang="en-US" sz="2400" dirty="0"/>
              <a:t>Dispatch latency – time taken for the dispatcher to stop one process and start another process.</a:t>
            </a:r>
          </a:p>
        </p:txBody>
      </p:sp>
      <p:sp>
        <p:nvSpPr>
          <p:cNvPr id="7" name="Rectangle 2"/>
          <p:cNvSpPr>
            <a:spLocks noGrp="1" noChangeArrowheads="1"/>
          </p:cNvSpPr>
          <p:nvPr>
            <p:ph type="title"/>
          </p:nvPr>
        </p:nvSpPr>
        <p:spPr>
          <a:xfrm>
            <a:off x="609600" y="457200"/>
            <a:ext cx="8229600" cy="857250"/>
          </a:xfrm>
        </p:spPr>
        <p:txBody>
          <a:bodyPr/>
          <a:lstStyle/>
          <a:p>
            <a:pPr algn="just" defTabSz="247650"/>
            <a:r>
              <a:rPr lang="en-US" sz="4000" dirty="0"/>
              <a:t>Dispatcher</a:t>
            </a:r>
            <a:endParaRPr lang="en-US" sz="4000" dirty="0">
              <a:latin typeface="Minion Pro"/>
            </a:endParaRP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6</a:t>
            </a:fld>
            <a:endParaRPr lang="en-US" altLang="en-US"/>
          </a:p>
        </p:txBody>
      </p:sp>
    </p:spTree>
    <p:extLst>
      <p:ext uri="{BB962C8B-B14F-4D97-AF65-F5344CB8AC3E}">
        <p14:creationId xmlns:p14="http://schemas.microsoft.com/office/powerpoint/2010/main" val="260547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CPU Scheduling decisions</a:t>
            </a:r>
          </a:p>
        </p:txBody>
      </p:sp>
      <p:sp>
        <p:nvSpPr>
          <p:cNvPr id="3" name="Content Placeholder 2"/>
          <p:cNvSpPr>
            <a:spLocks noGrp="1"/>
          </p:cNvSpPr>
          <p:nvPr>
            <p:ph sz="half" idx="1"/>
          </p:nvPr>
        </p:nvSpPr>
        <p:spPr>
          <a:xfrm>
            <a:off x="381000" y="1678019"/>
            <a:ext cx="3810000" cy="4114800"/>
          </a:xfrm>
        </p:spPr>
        <p:txBody>
          <a:bodyPr>
            <a:normAutofit fontScale="92500" lnSpcReduction="10000"/>
          </a:bodyPr>
          <a:lstStyle/>
          <a:p>
            <a:pPr algn="just">
              <a:lnSpc>
                <a:spcPct val="90000"/>
              </a:lnSpc>
            </a:pPr>
            <a:r>
              <a:rPr lang="en-US" sz="2400" dirty="0"/>
              <a:t>CPU scheduling decision takes place when a process:</a:t>
            </a:r>
          </a:p>
          <a:p>
            <a:pPr marL="914400" lvl="1" indent="-457200" algn="just">
              <a:lnSpc>
                <a:spcPct val="90000"/>
              </a:lnSpc>
              <a:buAutoNum type="arabicPeriod"/>
            </a:pPr>
            <a:r>
              <a:rPr lang="en-US" sz="2400" dirty="0"/>
              <a:t>Switches from running to waiting state (I/O, wait call)</a:t>
            </a:r>
          </a:p>
          <a:p>
            <a:pPr marL="914400" lvl="1" indent="-457200" algn="just">
              <a:lnSpc>
                <a:spcPct val="90000"/>
              </a:lnSpc>
              <a:buAutoNum type="arabicPeriod" startAt="2"/>
            </a:pPr>
            <a:r>
              <a:rPr lang="en-US" sz="2400" dirty="0"/>
              <a:t>Switches from running to ready state (interrupt)</a:t>
            </a:r>
          </a:p>
          <a:p>
            <a:pPr marL="914400" lvl="1" indent="-457200" algn="just">
              <a:lnSpc>
                <a:spcPct val="90000"/>
              </a:lnSpc>
              <a:buFont typeface="Wingdings" pitchFamily="2" charset="2"/>
              <a:buAutoNum type="arabicPeriod" startAt="3"/>
            </a:pPr>
            <a:r>
              <a:rPr lang="en-US" sz="2400" dirty="0"/>
              <a:t>Switches from waiting to ready (completion of I/O)</a:t>
            </a:r>
          </a:p>
          <a:p>
            <a:pPr marL="914400" lvl="1" indent="-457200" algn="just">
              <a:lnSpc>
                <a:spcPct val="90000"/>
              </a:lnSpc>
              <a:buFont typeface="Wingdings" pitchFamily="2" charset="2"/>
              <a:buAutoNum type="arabicPeriod" startAt="3"/>
            </a:pPr>
            <a:r>
              <a:rPr lang="en-US" sz="2400" dirty="0"/>
              <a:t>Terminates.</a:t>
            </a:r>
          </a:p>
          <a:p>
            <a:pPr algn="just"/>
            <a:endParaRPr lang="en-US" sz="2400" dirty="0"/>
          </a:p>
        </p:txBody>
      </p:sp>
      <p:sp>
        <p:nvSpPr>
          <p:cNvPr id="5" name="Content Placeholder 4"/>
          <p:cNvSpPr>
            <a:spLocks noGrp="1"/>
          </p:cNvSpPr>
          <p:nvPr>
            <p:ph sz="half" idx="2"/>
          </p:nvPr>
        </p:nvSpPr>
        <p:spPr/>
        <p:txBody>
          <a:bodyPr/>
          <a:lstStyle/>
          <a:p>
            <a:endParaRPr lang="en-US"/>
          </a:p>
        </p:txBody>
      </p:sp>
      <p:pic>
        <p:nvPicPr>
          <p:cNvPr id="4" name="Picture 4"/>
          <p:cNvPicPr>
            <a:picLocks noChangeAspect="1" noChangeArrowheads="1"/>
          </p:cNvPicPr>
          <p:nvPr/>
        </p:nvPicPr>
        <p:blipFill>
          <a:blip r:embed="rId2">
            <a:duotone>
              <a:prstClr val="black"/>
              <a:srgbClr val="D9C3A5">
                <a:tint val="50000"/>
                <a:satMod val="180000"/>
              </a:srgbClr>
            </a:duotone>
          </a:blip>
          <a:srcRect l="566" t="25691" r="592" b="25531"/>
          <a:stretch>
            <a:fillRect/>
          </a:stretch>
        </p:blipFill>
        <p:spPr bwMode="auto">
          <a:xfrm>
            <a:off x="4495800" y="1891144"/>
            <a:ext cx="4419600" cy="3660839"/>
          </a:xfrm>
          <a:prstGeom prst="rect">
            <a:avLst/>
          </a:prstGeom>
          <a:noFill/>
          <a:ln w="57150" cmpd="thickThi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FE80E939-5DC5-4387-A5FF-AA41DA8237C6}" type="slidenum">
              <a:rPr lang="en-US" altLang="en-US" smtClean="0"/>
              <a:pPr/>
              <a:t>7</a:t>
            </a:fld>
            <a:endParaRPr lang="en-US" altLang="en-US"/>
          </a:p>
        </p:txBody>
      </p:sp>
    </p:spTree>
    <p:extLst>
      <p:ext uri="{BB962C8B-B14F-4D97-AF65-F5344CB8AC3E}">
        <p14:creationId xmlns:p14="http://schemas.microsoft.com/office/powerpoint/2010/main" val="55032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Nonpreemptive</a:t>
            </a:r>
            <a:r>
              <a:rPr lang="en-US" dirty="0"/>
              <a:t> vs. preemptive</a:t>
            </a:r>
          </a:p>
        </p:txBody>
      </p:sp>
      <p:sp>
        <p:nvSpPr>
          <p:cNvPr id="3" name="Content Placeholder 2"/>
          <p:cNvSpPr>
            <a:spLocks noGrp="1"/>
          </p:cNvSpPr>
          <p:nvPr>
            <p:ph sz="half" idx="1"/>
          </p:nvPr>
        </p:nvSpPr>
        <p:spPr>
          <a:xfrm>
            <a:off x="644236" y="1600200"/>
            <a:ext cx="7772400" cy="4343400"/>
          </a:xfrm>
        </p:spPr>
        <p:txBody>
          <a:bodyPr/>
          <a:lstStyle/>
          <a:p>
            <a:r>
              <a:rPr lang="en-US" sz="2800" dirty="0" err="1"/>
              <a:t>Nonpreemptive</a:t>
            </a:r>
            <a:r>
              <a:rPr lang="en-US" sz="2800" dirty="0"/>
              <a:t> or cooperative: once the CPU has been allocated to a process, the process keeps the CPU until it releases the CPU either by terminating or by switching to the waiting state</a:t>
            </a:r>
          </a:p>
          <a:p>
            <a:pPr lvl="1"/>
            <a:r>
              <a:rPr lang="en-US" dirty="0" err="1"/>
              <a:t>Eg</a:t>
            </a:r>
            <a:r>
              <a:rPr lang="en-US" dirty="0"/>
              <a:t>. Microsoft Windows 3.x.</a:t>
            </a:r>
          </a:p>
          <a:p>
            <a:r>
              <a:rPr lang="en-US" sz="2800" dirty="0"/>
              <a:t>Preemptive: the CPU is forcibly taken away from the process by the OS</a:t>
            </a:r>
          </a:p>
          <a:p>
            <a:pPr lvl="1"/>
            <a:r>
              <a:rPr lang="en-US" dirty="0" err="1"/>
              <a:t>Eg</a:t>
            </a:r>
            <a:r>
              <a:rPr lang="en-US" dirty="0"/>
              <a:t>. Windows 95 and subsequent versions of Windows OS</a:t>
            </a:r>
          </a:p>
          <a:p>
            <a:pPr lvl="1"/>
            <a:endParaRPr lang="en-US" dirty="0"/>
          </a:p>
        </p:txBody>
      </p:sp>
      <p:sp>
        <p:nvSpPr>
          <p:cNvPr id="4" name="Slide Number Placeholder 3"/>
          <p:cNvSpPr>
            <a:spLocks noGrp="1"/>
          </p:cNvSpPr>
          <p:nvPr>
            <p:ph type="sldNum" sz="quarter" idx="12"/>
          </p:nvPr>
        </p:nvSpPr>
        <p:spPr/>
        <p:txBody>
          <a:bodyPr/>
          <a:lstStyle/>
          <a:p>
            <a:fld id="{FE80E939-5DC5-4387-A5FF-AA41DA8237C6}" type="slidenum">
              <a:rPr lang="en-US" altLang="en-US" smtClean="0"/>
              <a:pPr/>
              <a:t>8</a:t>
            </a:fld>
            <a:endParaRPr lang="en-US" altLang="en-US"/>
          </a:p>
        </p:txBody>
      </p:sp>
    </p:spTree>
    <p:extLst>
      <p:ext uri="{BB962C8B-B14F-4D97-AF65-F5344CB8AC3E}">
        <p14:creationId xmlns:p14="http://schemas.microsoft.com/office/powerpoint/2010/main" val="414069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Preemptive scheduling</a:t>
            </a:r>
            <a:endParaRPr lang="en-US" dirty="0"/>
          </a:p>
        </p:txBody>
      </p:sp>
      <p:sp>
        <p:nvSpPr>
          <p:cNvPr id="3" name="Content Placeholder 2"/>
          <p:cNvSpPr>
            <a:spLocks noGrp="1"/>
          </p:cNvSpPr>
          <p:nvPr>
            <p:ph sz="half" idx="1"/>
          </p:nvPr>
        </p:nvSpPr>
        <p:spPr>
          <a:xfrm>
            <a:off x="685800" y="1600200"/>
            <a:ext cx="7467600" cy="4419600"/>
          </a:xfrm>
        </p:spPr>
        <p:txBody>
          <a:bodyPr/>
          <a:lstStyle/>
          <a:p>
            <a:r>
              <a:rPr lang="en-US" sz="2400" dirty="0"/>
              <a:t>Preemptive scheduling can result in race conditions when data are shared among several processes</a:t>
            </a:r>
          </a:p>
          <a:p>
            <a:r>
              <a:rPr lang="en-US" sz="2400" dirty="0"/>
              <a:t>Preemption also affects the design of the operating-system kernel</a:t>
            </a:r>
          </a:p>
        </p:txBody>
      </p:sp>
      <p:sp>
        <p:nvSpPr>
          <p:cNvPr id="4" name="Slide Number Placeholder 3"/>
          <p:cNvSpPr>
            <a:spLocks noGrp="1"/>
          </p:cNvSpPr>
          <p:nvPr>
            <p:ph type="sldNum" sz="quarter" idx="12"/>
          </p:nvPr>
        </p:nvSpPr>
        <p:spPr/>
        <p:txBody>
          <a:bodyPr/>
          <a:lstStyle/>
          <a:p>
            <a:fld id="{FE80E939-5DC5-4387-A5FF-AA41DA8237C6}" type="slidenum">
              <a:rPr lang="en-US" altLang="en-US" smtClean="0"/>
              <a:pPr/>
              <a:t>9</a:t>
            </a:fld>
            <a:endParaRPr lang="en-US" altLang="en-US"/>
          </a:p>
        </p:txBody>
      </p:sp>
    </p:spTree>
    <p:extLst>
      <p:ext uri="{BB962C8B-B14F-4D97-AF65-F5344CB8AC3E}">
        <p14:creationId xmlns:p14="http://schemas.microsoft.com/office/powerpoint/2010/main" val="3832094199"/>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6686</TotalTime>
  <Words>2840</Words>
  <Application>Microsoft Office PowerPoint</Application>
  <PresentationFormat>On-screen Show (4:3)</PresentationFormat>
  <Paragraphs>599</Paragraphs>
  <Slides>46</Slides>
  <Notes>3</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9" baseType="lpstr">
      <vt:lpstr>MS PGothic</vt:lpstr>
      <vt:lpstr>Arial</vt:lpstr>
      <vt:lpstr>Courier New</vt:lpstr>
      <vt:lpstr>Helvetica</vt:lpstr>
      <vt:lpstr>Minion Pro</vt:lpstr>
      <vt:lpstr>Monotype Sorts</vt:lpstr>
      <vt:lpstr>Palatino-Roman</vt:lpstr>
      <vt:lpstr>Symbol</vt:lpstr>
      <vt:lpstr>Tahoma</vt:lpstr>
      <vt:lpstr>Times New Roman</vt:lpstr>
      <vt:lpstr>Wingdings</vt:lpstr>
      <vt:lpstr>Blueprint</vt:lpstr>
      <vt:lpstr>Microsoft Equation 3.0</vt:lpstr>
      <vt:lpstr>CS F372 Operating Systems  </vt:lpstr>
      <vt:lpstr>Basic Concepts</vt:lpstr>
      <vt:lpstr>Alternating Sequence of CPU and I/O Bursts</vt:lpstr>
      <vt:lpstr>Histogram of CPU-Burst Times</vt:lpstr>
      <vt:lpstr>CPU Scheduler</vt:lpstr>
      <vt:lpstr>Dispatcher</vt:lpstr>
      <vt:lpstr>CPU Scheduling decisions</vt:lpstr>
      <vt:lpstr>Nonpreemptive vs. preemptive</vt:lpstr>
      <vt:lpstr>Preemptive scheduling</vt:lpstr>
      <vt:lpstr>Scheduling Criteria</vt:lpstr>
      <vt:lpstr>PowerPoint Presentation</vt:lpstr>
      <vt:lpstr>First-Come, First-Served (FCFS) Scheduling</vt:lpstr>
      <vt:lpstr>First-Come, First-Served (FCFS) Scheduling</vt:lpstr>
      <vt:lpstr>First-Come, First-Served (FCFS) Scheduling</vt:lpstr>
      <vt:lpstr>First-Come, First-Served (FCFS) Scheduling</vt:lpstr>
      <vt:lpstr>First-Come, First-Served (FCFS) Scheduling</vt:lpstr>
      <vt:lpstr>First-Come, First-Served (FCFS) Scheduling</vt:lpstr>
      <vt:lpstr>First-Come, First-Served (FCFS) Scheduling</vt:lpstr>
      <vt:lpstr>Shortest-Job-First (SJF) Scheduling</vt:lpstr>
      <vt:lpstr>Example: Non-Preemptive SJF</vt:lpstr>
      <vt:lpstr>Example: Non-Preemptive SJF</vt:lpstr>
      <vt:lpstr>Example: Non-Preemptive SJF</vt:lpstr>
      <vt:lpstr>Example: Preemptive SJF</vt:lpstr>
      <vt:lpstr>Example: Preemptive SJF</vt:lpstr>
      <vt:lpstr>Example: Preemptive SJF</vt:lpstr>
      <vt:lpstr>Shortest-Job-First (SJF) Scheduling</vt:lpstr>
      <vt:lpstr>Determining Length of Next CPU Burst</vt:lpstr>
      <vt:lpstr>Prediction of the Length of the  Next CPU Burst</vt:lpstr>
      <vt:lpstr>Examples of Exponential Averaging</vt:lpstr>
      <vt:lpstr>Home work 1</vt:lpstr>
      <vt:lpstr>PowerPoint Presentation</vt:lpstr>
      <vt:lpstr>Home work 2</vt:lpstr>
      <vt:lpstr>PowerPoint Presentation</vt:lpstr>
      <vt:lpstr>Priority Scheduling</vt:lpstr>
      <vt:lpstr>Priority Scheduling</vt:lpstr>
      <vt:lpstr>Example of Priority Scheduling (non-preemptive)</vt:lpstr>
      <vt:lpstr>Example of Priority Scheduling (non-preemptive)</vt:lpstr>
      <vt:lpstr>Example of Priority Scheduling (non-preemptive)</vt:lpstr>
      <vt:lpstr>Preemptive priority scheduling </vt:lpstr>
      <vt:lpstr>Preemptive priority scheduling </vt:lpstr>
      <vt:lpstr>Round Robin (RR)</vt:lpstr>
      <vt:lpstr>Round Robin (RR)</vt:lpstr>
      <vt:lpstr>Time Quantum and Context Switch Time</vt:lpstr>
      <vt:lpstr>Example of RR with Time Quantum = 20. All processes arrive at time 0 in the given order</vt:lpstr>
      <vt:lpstr>Example of RR with Time Quantum = 20</vt:lpstr>
      <vt:lpstr>Example of RR with Time Quantum = 20</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Angel Jothi</cp:lastModifiedBy>
  <cp:revision>495</cp:revision>
  <dcterms:created xsi:type="dcterms:W3CDTF">2002-01-21T02:22:10Z</dcterms:created>
  <dcterms:modified xsi:type="dcterms:W3CDTF">2023-11-04T19:25:23Z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