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336" r:id="rId2"/>
    <p:sldId id="347" r:id="rId3"/>
    <p:sldId id="337" r:id="rId4"/>
    <p:sldId id="338" r:id="rId5"/>
    <p:sldId id="355" r:id="rId6"/>
    <p:sldId id="354" r:id="rId7"/>
    <p:sldId id="345" r:id="rId8"/>
    <p:sldId id="346" r:id="rId9"/>
    <p:sldId id="348" r:id="rId10"/>
    <p:sldId id="340" r:id="rId11"/>
    <p:sldId id="343" r:id="rId12"/>
    <p:sldId id="344" r:id="rId13"/>
    <p:sldId id="342" r:id="rId14"/>
    <p:sldId id="349" r:id="rId15"/>
    <p:sldId id="350" r:id="rId16"/>
    <p:sldId id="351" r:id="rId17"/>
    <p:sldId id="352" r:id="rId18"/>
    <p:sldId id="353" r:id="rId19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364" autoAdjust="0"/>
  </p:normalViewPr>
  <p:slideViewPr>
    <p:cSldViewPr>
      <p:cViewPr varScale="1">
        <p:scale>
          <a:sx n="68" d="100"/>
          <a:sy n="68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5C43EB3-CD58-4EB2-B016-4421B17C6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123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8886364-F4C9-42E7-8823-233C0115F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832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8880D317-8AFC-4D8B-896B-5F71898E79A5}" type="datetime1">
              <a:rPr lang="en-US" altLang="en-US" smtClean="0"/>
              <a:t>10/19/2023</a:t>
            </a:fld>
            <a:endParaRPr lang="en-US" altLang="en-US"/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D6DF75B-C765-432B-9DCA-75D36108B0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AD2B59-AFAE-46F4-9933-68ECAC3B0B34}" type="datetime1">
              <a:rPr lang="en-US" altLang="en-US" smtClean="0"/>
              <a:t>10/19/2023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592A3-ED1B-4EC0-B696-47536A427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2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6250F-4C8B-4044-B7D4-A9EC9E964D10}" type="datetime1">
              <a:rPr lang="en-US" altLang="en-US" smtClean="0"/>
              <a:t>10/19/2023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DE087-7C88-451A-BC8D-82C7AD5131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093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68612B7-F62C-454D-92B3-EE57C3EB258C}" type="datetime1">
              <a:rPr lang="en-US" altLang="en-US" smtClean="0"/>
              <a:t>10/19/2023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2FFAB64-95B5-4750-B94A-A4B9C3440E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748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E737762-9830-4296-9F9F-07BAA7950A89}" type="datetime1">
              <a:rPr lang="en-US" altLang="en-US" smtClean="0"/>
              <a:t>10/19/2023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622930C-8673-4D9B-B8D5-AAE84DAD2E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5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D4BD59-B81E-4183-BFA9-82A0A4BEB498}" type="datetime1">
              <a:rPr lang="en-US" altLang="en-US" smtClean="0"/>
              <a:t>10/19/2023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D0274-CAF4-47B1-B068-C7B390ADE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35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E342A0-7C88-429F-8D0F-F1995CEC6FD1}" type="datetime1">
              <a:rPr lang="en-US" altLang="en-US" smtClean="0"/>
              <a:t>10/19/2023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4FC30-3D2B-4FD3-B039-F73E220C9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85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E14C4D-5EF9-468B-B5FC-AA569D37C88C}" type="datetime1">
              <a:rPr lang="en-US" altLang="en-US" smtClean="0"/>
              <a:t>10/19/2023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0E939-5DC5-4387-A5FF-AA41DA8237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55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ECFF2B-29B5-4DFC-B4DE-D5827D0B9CDD}" type="datetime1">
              <a:rPr lang="en-US" altLang="en-US" smtClean="0"/>
              <a:t>10/19/2023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86CF0-6F0B-4FD6-A0D6-654EC74DBA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7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39FA73-B6AC-4A71-A0FD-432B539050B8}" type="datetime1">
              <a:rPr lang="en-US" altLang="en-US" smtClean="0"/>
              <a:t>10/19/2023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2BE0F-F6D7-4DA3-B996-A963E61DFD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921702-6423-404F-994A-0009AC5AE5EC}" type="datetime1">
              <a:rPr lang="en-US" altLang="en-US" smtClean="0"/>
              <a:t>10/19/2023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9F1D3-7672-43F0-B168-6223F7FBA2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05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09894A-B6CA-41BB-A652-A6761A70F27B}" type="datetime1">
              <a:rPr lang="en-US" altLang="en-US" smtClean="0"/>
              <a:t>10/19/2023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987A5-0054-4973-B903-0E35664C88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14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6C9FCC-F3BA-4376-AF92-1536D5CC5397}" type="datetime1">
              <a:rPr lang="en-US" altLang="en-US" smtClean="0"/>
              <a:t>10/19/2023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C4E65-7232-4A02-9F5E-A53174854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6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EAF5BDA-E8EF-4687-8A0D-6C71280C0D8E}" type="datetime1">
              <a:rPr lang="en-US" altLang="en-US" smtClean="0"/>
              <a:t>10/19/2023</a:t>
            </a:fld>
            <a:endParaRPr lang="en-US" alt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EFEE144-E7EA-47E3-9DDB-F6A2073E08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0"/>
            <a:ext cx="7315200" cy="18256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5400" b="1" dirty="0">
                <a:solidFill>
                  <a:srgbClr val="CC3300"/>
                </a:solidFill>
              </a:rPr>
              <a:t>CS F372 Operating Systems </a:t>
            </a:r>
            <a:br>
              <a:rPr lang="en-US" altLang="en-US" sz="4800" dirty="0">
                <a:solidFill>
                  <a:srgbClr val="CC33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315200" cy="685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rgbClr val="CC3300"/>
                </a:solidFill>
              </a:rPr>
              <a:t>06 </a:t>
            </a:r>
            <a:r>
              <a:rPr lang="en-US" altLang="en-US" dirty="0">
                <a:solidFill>
                  <a:srgbClr val="CC3300"/>
                </a:solidFill>
              </a:rPr>
              <a:t>– CPU Scheduling-2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2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Feedback Queue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01000" cy="4800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process can </a:t>
            </a:r>
            <a:r>
              <a:rPr lang="en-US" sz="2400" dirty="0">
                <a:solidFill>
                  <a:srgbClr val="FF0000"/>
                </a:solidFill>
              </a:rPr>
              <a:t>move between the various queues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Idea: </a:t>
            </a:r>
            <a:r>
              <a:rPr lang="en-US" sz="2400" dirty="0"/>
              <a:t>To separate processes based on CPU-burst time</a:t>
            </a:r>
          </a:p>
          <a:p>
            <a:pPr lvl="1" algn="just"/>
            <a:r>
              <a:rPr lang="en-US" sz="2400" dirty="0"/>
              <a:t>Process uses too much CPU time – automatically moved to a lower priority queue</a:t>
            </a:r>
          </a:p>
          <a:p>
            <a:pPr lvl="1" algn="just"/>
            <a:r>
              <a:rPr lang="en-US" sz="2400" dirty="0"/>
              <a:t>I/O bound and interactive processes gets high priority</a:t>
            </a:r>
          </a:p>
          <a:p>
            <a:pPr lvl="1" algn="just"/>
            <a:r>
              <a:rPr lang="en-US" sz="2400" dirty="0"/>
              <a:t>Processes that are in a lower priority queue for a long time is moved to a higher priority queue</a:t>
            </a:r>
          </a:p>
          <a:p>
            <a:pPr lvl="1" algn="just"/>
            <a:r>
              <a:rPr lang="en-US" sz="2400" dirty="0"/>
              <a:t>Aging can be implemented this way and prevents starvation</a:t>
            </a:r>
          </a:p>
          <a:p>
            <a:pPr lvl="1" algn="just"/>
            <a:r>
              <a:rPr lang="en-US" sz="2400" dirty="0"/>
              <a:t>Most general CPU scheduling algorithm</a:t>
            </a:r>
          </a:p>
          <a:p>
            <a:pPr lvl="1"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341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3" y="325581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Example of Multilevel Feedback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2673" y="1468581"/>
            <a:ext cx="3810000" cy="4856019"/>
          </a:xfrm>
        </p:spPr>
        <p:txBody>
          <a:bodyPr>
            <a:noAutofit/>
          </a:bodyPr>
          <a:lstStyle/>
          <a:p>
            <a:r>
              <a:rPr lang="en-US" sz="1800" dirty="0"/>
              <a:t>Three queues: </a:t>
            </a:r>
          </a:p>
          <a:p>
            <a:r>
              <a:rPr lang="en-US" sz="1800" dirty="0"/>
              <a:t>The scheduler first executes all processes in queue 0</a:t>
            </a:r>
          </a:p>
          <a:p>
            <a:r>
              <a:rPr lang="en-US" sz="1800" dirty="0"/>
              <a:t>Only when queue 0 is empty will it execute processes in queue 1</a:t>
            </a:r>
          </a:p>
          <a:p>
            <a:r>
              <a:rPr lang="en-US" sz="1800" dirty="0"/>
              <a:t>Similarly, processes in queue 2 will be executed only if queues 0 and 1 are empty</a:t>
            </a:r>
          </a:p>
          <a:p>
            <a:r>
              <a:rPr lang="en-US" sz="1800" dirty="0"/>
              <a:t>A process that arrives to queue 1 will preempt a process in queue 2</a:t>
            </a:r>
          </a:p>
          <a:p>
            <a:r>
              <a:rPr lang="en-US" sz="1800" dirty="0"/>
              <a:t>A process in queue 1 will in turn be preempted by a process arriving for queue 0</a:t>
            </a:r>
          </a:p>
          <a:p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81100"/>
            <a:ext cx="4038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77983" y="1148334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Queue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9800" y="342900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Queue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4183" y="5725483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Queue 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E939-5DC5-4387-A5FF-AA41DA8237C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92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Example of Multilevel Feedback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7772400" cy="394335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Scheduling</a:t>
            </a:r>
          </a:p>
          <a:p>
            <a:pPr lvl="1" algn="just"/>
            <a:r>
              <a:rPr lang="en-US" sz="2400" dirty="0"/>
              <a:t>A new job enters queue 0</a:t>
            </a:r>
          </a:p>
          <a:p>
            <a:pPr lvl="1" algn="just"/>
            <a:r>
              <a:rPr lang="en-US" sz="2400" dirty="0"/>
              <a:t>When it gains CPU, job receives 8 milliseconds</a:t>
            </a:r>
          </a:p>
          <a:p>
            <a:pPr lvl="1" algn="just"/>
            <a:r>
              <a:rPr lang="en-US" sz="2400" dirty="0"/>
              <a:t> If it does not finish in 8 milliseconds, job is moved to tail of queue 1</a:t>
            </a:r>
          </a:p>
          <a:p>
            <a:pPr lvl="1" algn="just"/>
            <a:r>
              <a:rPr lang="en-US" sz="2400" dirty="0"/>
              <a:t>At queue 1 job is again served 16 additional milliseconds</a:t>
            </a:r>
          </a:p>
          <a:p>
            <a:pPr lvl="1" algn="just"/>
            <a:r>
              <a:rPr lang="en-US" sz="2400" dirty="0"/>
              <a:t>If it still does not complete, it is preempted and moved to tail of queue 2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85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Multilevel Feedback Queue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394335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Multilevel-feedback-queue scheduler defined by the following parameters:</a:t>
            </a:r>
          </a:p>
          <a:p>
            <a:pPr lvl="1" algn="just"/>
            <a:r>
              <a:rPr lang="en-US" sz="2200" dirty="0"/>
              <a:t>number of queues</a:t>
            </a:r>
          </a:p>
          <a:p>
            <a:pPr lvl="1" algn="just"/>
            <a:r>
              <a:rPr lang="en-US" sz="2200" dirty="0"/>
              <a:t>scheduling algorithms for each queue</a:t>
            </a:r>
          </a:p>
          <a:p>
            <a:pPr lvl="1" algn="just"/>
            <a:r>
              <a:rPr lang="en-US" sz="2200" dirty="0"/>
              <a:t>method used to determine when to upgrade a process</a:t>
            </a:r>
          </a:p>
          <a:p>
            <a:pPr lvl="1" algn="just"/>
            <a:r>
              <a:rPr lang="en-US" sz="2200" dirty="0"/>
              <a:t>method used to determine when to demote a process</a:t>
            </a:r>
          </a:p>
          <a:p>
            <a:pPr lvl="1" algn="just"/>
            <a:r>
              <a:rPr lang="en-US" sz="2200" dirty="0"/>
              <a:t>method used to determine which queue a process will enter when that process needs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92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Feedback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114800"/>
          </a:xfrm>
        </p:spPr>
        <p:txBody>
          <a:bodyPr/>
          <a:lstStyle/>
          <a:p>
            <a:pPr algn="just"/>
            <a:r>
              <a:rPr lang="en-US" sz="2400" dirty="0"/>
              <a:t>Consider the following set of processes with the indicated arrival time. The length of the CPU burst time is given in milliseconds. These processes are scheduled using </a:t>
            </a:r>
            <a:r>
              <a:rPr lang="en-US" sz="2400" b="1" dirty="0"/>
              <a:t>multilevel feedback queue scheduling</a:t>
            </a:r>
            <a:r>
              <a:rPr lang="en-US" sz="2400" dirty="0"/>
              <a:t> with three queues. The first queue Q</a:t>
            </a:r>
            <a:r>
              <a:rPr lang="en-US" sz="2400" baseline="-25000" dirty="0"/>
              <a:t>0</a:t>
            </a:r>
            <a:r>
              <a:rPr lang="en-US" sz="2400" dirty="0"/>
              <a:t> uses Round Robin scheduling with time quantum of </a:t>
            </a:r>
            <a:r>
              <a:rPr lang="en-US" sz="2400" b="1" dirty="0"/>
              <a:t>8msec</a:t>
            </a:r>
            <a:r>
              <a:rPr lang="en-US" sz="2400" dirty="0"/>
              <a:t>. The second queue Q</a:t>
            </a:r>
            <a:r>
              <a:rPr lang="en-US" sz="2400" baseline="-25000" dirty="0"/>
              <a:t>1 </a:t>
            </a:r>
            <a:r>
              <a:rPr lang="en-US" sz="2400" dirty="0"/>
              <a:t>uses Round Robin scheduling with a time quantum of </a:t>
            </a:r>
            <a:r>
              <a:rPr lang="en-US" sz="2400" b="1" dirty="0"/>
              <a:t>16msec</a:t>
            </a:r>
            <a:r>
              <a:rPr lang="en-US" sz="2400" dirty="0"/>
              <a:t> and the last queue Q</a:t>
            </a:r>
            <a:r>
              <a:rPr lang="en-US" sz="2400" baseline="-25000" dirty="0"/>
              <a:t>2</a:t>
            </a:r>
            <a:r>
              <a:rPr lang="en-US" sz="2400" dirty="0"/>
              <a:t> uses </a:t>
            </a:r>
            <a:r>
              <a:rPr lang="en-US" sz="2400" b="1" dirty="0"/>
              <a:t>FCFS</a:t>
            </a:r>
            <a:r>
              <a:rPr lang="en-US" sz="2400" dirty="0"/>
              <a:t> scheduling. Show the </a:t>
            </a:r>
            <a:r>
              <a:rPr lang="en-US" sz="2400" b="1" dirty="0"/>
              <a:t>queueing diagram</a:t>
            </a:r>
            <a:r>
              <a:rPr lang="en-US" sz="2400" dirty="0"/>
              <a:t>. Draw the </a:t>
            </a:r>
            <a:r>
              <a:rPr lang="en-US" sz="2400" b="1" dirty="0"/>
              <a:t>Gantt chart</a:t>
            </a:r>
            <a:r>
              <a:rPr lang="en-US" sz="2400" dirty="0"/>
              <a:t>, and compute the </a:t>
            </a:r>
            <a:r>
              <a:rPr lang="en-US" sz="2400" b="1" dirty="0"/>
              <a:t>waiting time of each processes</a:t>
            </a:r>
            <a:r>
              <a:rPr lang="en-US" sz="2400" dirty="0"/>
              <a:t> and the </a:t>
            </a:r>
            <a:r>
              <a:rPr lang="en-US" sz="2400" b="1" dirty="0"/>
              <a:t>average waiting time of processes</a:t>
            </a:r>
            <a:r>
              <a:rPr lang="en-US" sz="2400" dirty="0"/>
              <a:t> using this scheduling.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35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Feedback Queue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83987"/>
              </p:ext>
            </p:extLst>
          </p:nvPr>
        </p:nvGraphicFramePr>
        <p:xfrm>
          <a:off x="914399" y="1828800"/>
          <a:ext cx="4419601" cy="3189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4368">
                  <a:extLst>
                    <a:ext uri="{9D8B030D-6E8A-4147-A177-3AD203B41FA5}">
                      <a16:colId xmlns:a16="http://schemas.microsoft.com/office/drawing/2014/main" val="336689826"/>
                    </a:ext>
                  </a:extLst>
                </a:gridCol>
                <a:gridCol w="1602666">
                  <a:extLst>
                    <a:ext uri="{9D8B030D-6E8A-4147-A177-3AD203B41FA5}">
                      <a16:colId xmlns:a16="http://schemas.microsoft.com/office/drawing/2014/main" val="1684160656"/>
                    </a:ext>
                  </a:extLst>
                </a:gridCol>
                <a:gridCol w="1452567">
                  <a:extLst>
                    <a:ext uri="{9D8B030D-6E8A-4147-A177-3AD203B41FA5}">
                      <a16:colId xmlns:a16="http://schemas.microsoft.com/office/drawing/2014/main" val="2190267887"/>
                    </a:ext>
                  </a:extLst>
                </a:gridCol>
              </a:tblGrid>
              <a:tr h="6662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Process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Arrival time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Burst time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781340"/>
                  </a:ext>
                </a:extLst>
              </a:tr>
              <a:tr h="3239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P1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16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5928042"/>
                  </a:ext>
                </a:extLst>
              </a:tr>
              <a:tr h="5235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P2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7831279"/>
                  </a:ext>
                </a:extLst>
              </a:tr>
              <a:tr h="5053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P3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22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1887384"/>
                  </a:ext>
                </a:extLst>
              </a:tr>
              <a:tr h="5235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P4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15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8029539"/>
                  </a:ext>
                </a:extLst>
              </a:tr>
              <a:tr h="5053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P5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40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665552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66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Feedback Queue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352" y="2248114"/>
            <a:ext cx="4238095" cy="34285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66800" y="1676400"/>
            <a:ext cx="267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Queueing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252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Feedback Queue</a:t>
            </a: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984369"/>
              </p:ext>
            </p:extLst>
          </p:nvPr>
        </p:nvGraphicFramePr>
        <p:xfrm>
          <a:off x="838200" y="1676400"/>
          <a:ext cx="3200400" cy="2613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990">
                  <a:extLst>
                    <a:ext uri="{9D8B030D-6E8A-4147-A177-3AD203B41FA5}">
                      <a16:colId xmlns:a16="http://schemas.microsoft.com/office/drawing/2014/main" val="336689826"/>
                    </a:ext>
                  </a:extLst>
                </a:gridCol>
                <a:gridCol w="1160551">
                  <a:extLst>
                    <a:ext uri="{9D8B030D-6E8A-4147-A177-3AD203B41FA5}">
                      <a16:colId xmlns:a16="http://schemas.microsoft.com/office/drawing/2014/main" val="1684160656"/>
                    </a:ext>
                  </a:extLst>
                </a:gridCol>
                <a:gridCol w="1051859">
                  <a:extLst>
                    <a:ext uri="{9D8B030D-6E8A-4147-A177-3AD203B41FA5}">
                      <a16:colId xmlns:a16="http://schemas.microsoft.com/office/drawing/2014/main" val="2190267887"/>
                    </a:ext>
                  </a:extLst>
                </a:gridCol>
              </a:tblGrid>
              <a:tr h="5536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Process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Arrival time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Burst time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781340"/>
                  </a:ext>
                </a:extLst>
              </a:tr>
              <a:tr h="2768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P1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16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5928042"/>
                  </a:ext>
                </a:extLst>
              </a:tr>
              <a:tr h="3703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P2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7831279"/>
                  </a:ext>
                </a:extLst>
              </a:tr>
              <a:tr h="3574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P3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22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1887384"/>
                  </a:ext>
                </a:extLst>
              </a:tr>
              <a:tr h="3703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P4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15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8029539"/>
                  </a:ext>
                </a:extLst>
              </a:tr>
              <a:tr h="3574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P5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40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665552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81600" y="3962400"/>
            <a:ext cx="1711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665238"/>
            <a:ext cx="9144000" cy="112596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78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Feedback Queue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458507"/>
            <a:ext cx="7307474" cy="275192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231" y="1563768"/>
            <a:ext cx="8637424" cy="1151724"/>
          </a:xfrm>
          <a:prstGeom prst="rect">
            <a:avLst/>
          </a:prstGeom>
        </p:spPr>
      </p:pic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687733"/>
              </p:ext>
            </p:extLst>
          </p:nvPr>
        </p:nvGraphicFramePr>
        <p:xfrm>
          <a:off x="6177729" y="2859169"/>
          <a:ext cx="2564289" cy="2590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9168">
                  <a:extLst>
                    <a:ext uri="{9D8B030D-6E8A-4147-A177-3AD203B41FA5}">
                      <a16:colId xmlns:a16="http://schemas.microsoft.com/office/drawing/2014/main" val="336689826"/>
                    </a:ext>
                  </a:extLst>
                </a:gridCol>
                <a:gridCol w="1385121">
                  <a:extLst>
                    <a:ext uri="{9D8B030D-6E8A-4147-A177-3AD203B41FA5}">
                      <a16:colId xmlns:a16="http://schemas.microsoft.com/office/drawing/2014/main" val="1684160656"/>
                    </a:ext>
                  </a:extLst>
                </a:gridCol>
              </a:tblGrid>
              <a:tr h="7402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Process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Arrival time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781340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P1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5928042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7831279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1887384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P4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8029539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P5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665552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41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Book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6.3.5 Multilevel Queue Scheduling</a:t>
            </a:r>
          </a:p>
          <a:p>
            <a:r>
              <a:rPr lang="en-US" dirty="0"/>
              <a:t>6.3.6 Multilevel Feedback Queue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42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236" y="351692"/>
            <a:ext cx="7772400" cy="1143000"/>
          </a:xfrm>
        </p:spPr>
        <p:txBody>
          <a:bodyPr/>
          <a:lstStyle/>
          <a:p>
            <a:r>
              <a:rPr lang="en-US" dirty="0"/>
              <a:t>Multilevel Queue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36" y="1600200"/>
            <a:ext cx="8001000" cy="48768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400" dirty="0"/>
              <a:t>Classify process into different groups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Example: foreground (interactive) &amp; background (batch) processes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Different response time requirements and hence different scheduling needs</a:t>
            </a:r>
          </a:p>
          <a:p>
            <a:pPr algn="just">
              <a:lnSpc>
                <a:spcPct val="80000"/>
              </a:lnSpc>
            </a:pPr>
            <a:r>
              <a:rPr lang="en-US" sz="2400" dirty="0"/>
              <a:t>Ready queue is partitioned into several separate queues</a:t>
            </a:r>
          </a:p>
          <a:p>
            <a:pPr algn="just">
              <a:lnSpc>
                <a:spcPct val="80000"/>
              </a:lnSpc>
            </a:pPr>
            <a:r>
              <a:rPr lang="en-US" sz="2400" dirty="0"/>
              <a:t>A process is permanently assigned to a queue based on the property of the process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Memory size, process priority, process type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Each queue has its own scheduling algorithm: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foreground – RR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background – FCFS</a:t>
            </a:r>
          </a:p>
          <a:p>
            <a:pPr algn="just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65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80" y="304800"/>
            <a:ext cx="7772400" cy="1143000"/>
          </a:xfrm>
        </p:spPr>
        <p:txBody>
          <a:bodyPr/>
          <a:lstStyle/>
          <a:p>
            <a:r>
              <a:rPr lang="en-US" dirty="0"/>
              <a:t>Multilevel Queue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382" y="1600200"/>
            <a:ext cx="7980218" cy="47244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400" dirty="0"/>
              <a:t>Assume: separate queues for Real-time processes, System processes, Interactive processes, Batch processes</a:t>
            </a:r>
          </a:p>
          <a:p>
            <a:pPr lvl="1" algn="just">
              <a:lnSpc>
                <a:spcPct val="80000"/>
              </a:lnSpc>
            </a:pPr>
            <a:endParaRPr lang="en-US" sz="2400" dirty="0"/>
          </a:p>
          <a:p>
            <a:pPr lvl="1" algn="just">
              <a:lnSpc>
                <a:spcPct val="80000"/>
              </a:lnSpc>
            </a:pPr>
            <a:endParaRPr lang="en-US" sz="2400" dirty="0"/>
          </a:p>
          <a:p>
            <a:pPr lvl="1" algn="just">
              <a:lnSpc>
                <a:spcPct val="80000"/>
              </a:lnSpc>
            </a:pPr>
            <a:endParaRPr lang="en-US" sz="2400" dirty="0"/>
          </a:p>
          <a:p>
            <a:pPr algn="just">
              <a:lnSpc>
                <a:spcPct val="80000"/>
              </a:lnSpc>
            </a:pPr>
            <a:endParaRPr lang="en-US" sz="2400" dirty="0"/>
          </a:p>
          <a:p>
            <a:pPr algn="just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633A01-C4F6-4CA2-84F0-4C3EDCA0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712751"/>
            <a:ext cx="5715000" cy="353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3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Queue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382" y="1600200"/>
            <a:ext cx="7980218" cy="47244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400" dirty="0"/>
              <a:t>Scheduling among the queues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Fixed-priority preemptive scheduling</a:t>
            </a:r>
          </a:p>
          <a:p>
            <a:pPr lvl="2" algn="just">
              <a:lnSpc>
                <a:spcPct val="80000"/>
              </a:lnSpc>
            </a:pPr>
            <a:r>
              <a:rPr lang="en-US" dirty="0"/>
              <a:t>Assign priorities to the queue</a:t>
            </a:r>
          </a:p>
          <a:p>
            <a:pPr lvl="2" algn="just">
              <a:lnSpc>
                <a:spcPct val="80000"/>
              </a:lnSpc>
            </a:pPr>
            <a:r>
              <a:rPr lang="en-GB" dirty="0"/>
              <a:t>Real-time processes queue has the highest priority and Batch processes queue has lowest priority</a:t>
            </a:r>
          </a:p>
          <a:p>
            <a:pPr lvl="2" algn="just">
              <a:lnSpc>
                <a:spcPct val="80000"/>
              </a:lnSpc>
            </a:pPr>
            <a:r>
              <a:rPr lang="en-GB" dirty="0"/>
              <a:t>No process in the batch queue, could run unless the queues for real-time processes, system processes, and interactive processes were all empty</a:t>
            </a:r>
          </a:p>
          <a:p>
            <a:pPr lvl="2" algn="just">
              <a:lnSpc>
                <a:spcPct val="80000"/>
              </a:lnSpc>
            </a:pPr>
            <a:r>
              <a:rPr lang="en-GB" dirty="0"/>
              <a:t>If an interactive process entered the ready queue while a batch process was running, the batch process would be </a:t>
            </a:r>
            <a:r>
              <a:rPr lang="en-GB" dirty="0" err="1"/>
              <a:t>preempted</a:t>
            </a:r>
            <a:endParaRPr lang="en-US" dirty="0"/>
          </a:p>
          <a:p>
            <a:pPr lvl="2" algn="just">
              <a:lnSpc>
                <a:spcPct val="80000"/>
              </a:lnSpc>
            </a:pPr>
            <a:r>
              <a:rPr lang="en-US" dirty="0"/>
              <a:t>Possibility of starvation</a:t>
            </a:r>
          </a:p>
          <a:p>
            <a:pPr lvl="1" algn="just">
              <a:lnSpc>
                <a:spcPct val="80000"/>
              </a:lnSpc>
            </a:pPr>
            <a:endParaRPr lang="en-US" sz="2400" dirty="0"/>
          </a:p>
          <a:p>
            <a:pPr lvl="1" algn="just">
              <a:lnSpc>
                <a:spcPct val="80000"/>
              </a:lnSpc>
            </a:pPr>
            <a:endParaRPr lang="en-US" sz="2400" dirty="0"/>
          </a:p>
          <a:p>
            <a:pPr lvl="1" algn="just">
              <a:lnSpc>
                <a:spcPct val="80000"/>
              </a:lnSpc>
            </a:pPr>
            <a:endParaRPr lang="en-US" sz="2400" dirty="0"/>
          </a:p>
          <a:p>
            <a:pPr algn="just">
              <a:lnSpc>
                <a:spcPct val="80000"/>
              </a:lnSpc>
            </a:pPr>
            <a:endParaRPr lang="en-US" sz="2400" dirty="0"/>
          </a:p>
          <a:p>
            <a:pPr algn="just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08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382" y="304800"/>
            <a:ext cx="7772400" cy="1143000"/>
          </a:xfrm>
        </p:spPr>
        <p:txBody>
          <a:bodyPr/>
          <a:lstStyle/>
          <a:p>
            <a:r>
              <a:rPr lang="en-US" dirty="0"/>
              <a:t>Multilevel Queue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382" y="1600200"/>
            <a:ext cx="7980218" cy="472440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400" dirty="0"/>
              <a:t>Scheduling among the queues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Time slice among queues</a:t>
            </a:r>
          </a:p>
          <a:p>
            <a:pPr lvl="2" algn="just">
              <a:lnSpc>
                <a:spcPct val="80000"/>
              </a:lnSpc>
            </a:pPr>
            <a:r>
              <a:rPr lang="en-US" dirty="0"/>
              <a:t>Each queue gets a certain amount of CPU time</a:t>
            </a:r>
          </a:p>
          <a:p>
            <a:pPr lvl="2" algn="just">
              <a:lnSpc>
                <a:spcPct val="80000"/>
              </a:lnSpc>
            </a:pPr>
            <a:r>
              <a:rPr lang="en-US" dirty="0"/>
              <a:t>This time is used to schedule amongst the  processes in that queue </a:t>
            </a:r>
          </a:p>
          <a:p>
            <a:pPr lvl="2" algn="just">
              <a:lnSpc>
                <a:spcPct val="80000"/>
              </a:lnSpc>
            </a:pPr>
            <a:r>
              <a:rPr lang="en-US" dirty="0"/>
              <a:t>Example: 80% of CPU time to foreground (RR) and 20% of CPU time to background (FCFS)</a:t>
            </a:r>
          </a:p>
          <a:p>
            <a:pPr lvl="1" algn="just">
              <a:lnSpc>
                <a:spcPct val="80000"/>
              </a:lnSpc>
            </a:pPr>
            <a:endParaRPr lang="en-US" sz="2400" dirty="0"/>
          </a:p>
          <a:p>
            <a:pPr lvl="1" algn="just">
              <a:lnSpc>
                <a:spcPct val="80000"/>
              </a:lnSpc>
            </a:pPr>
            <a:endParaRPr lang="en-US" sz="2400" dirty="0"/>
          </a:p>
          <a:p>
            <a:pPr lvl="1" algn="just">
              <a:lnSpc>
                <a:spcPct val="80000"/>
              </a:lnSpc>
            </a:pPr>
            <a:endParaRPr lang="en-US" sz="2400" dirty="0"/>
          </a:p>
          <a:p>
            <a:pPr algn="just">
              <a:lnSpc>
                <a:spcPct val="80000"/>
              </a:lnSpc>
            </a:pPr>
            <a:endParaRPr lang="en-US" sz="2400" dirty="0"/>
          </a:p>
          <a:p>
            <a:pPr algn="just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9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8936"/>
            <a:ext cx="7772400" cy="876300"/>
          </a:xfrm>
        </p:spPr>
        <p:txBody>
          <a:bodyPr/>
          <a:lstStyle/>
          <a:p>
            <a:r>
              <a:rPr lang="en-US" dirty="0"/>
              <a:t>Multilevel Queue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5236"/>
            <a:ext cx="8153400" cy="4114800"/>
          </a:xfrm>
        </p:spPr>
        <p:txBody>
          <a:bodyPr/>
          <a:lstStyle/>
          <a:p>
            <a:pPr algn="just"/>
            <a:r>
              <a:rPr lang="en-US" sz="2400" dirty="0"/>
              <a:t>Consider the following processes using multilevel queue scheduling with two queues. Queue number denotes the queue to which the process is assigned. Let the priority of Queue 1 is greater than the priority of Queue 2. Queue 1 uses Round Robin scheduling with time quantum of 2 </a:t>
            </a:r>
            <a:r>
              <a:rPr lang="en-US" sz="2400" dirty="0" err="1"/>
              <a:t>ms</a:t>
            </a:r>
            <a:r>
              <a:rPr lang="en-US" sz="2400" dirty="0"/>
              <a:t> and Queue 2 uses FCFS scheduling. Use fixed-priority preemptive scheduling to schedule the processes and compute the AWT and ATAT.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28992"/>
              </p:ext>
            </p:extLst>
          </p:nvPr>
        </p:nvGraphicFramePr>
        <p:xfrm>
          <a:off x="1828800" y="4023360"/>
          <a:ext cx="6096000" cy="2494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20812424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677453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4198061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66282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92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5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0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45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53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97007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39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Queue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49895"/>
              </p:ext>
            </p:extLst>
          </p:nvPr>
        </p:nvGraphicFramePr>
        <p:xfrm>
          <a:off x="1066800" y="2743200"/>
          <a:ext cx="6705603" cy="1600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45067">
                  <a:extLst>
                    <a:ext uri="{9D8B030D-6E8A-4147-A177-3AD203B41FA5}">
                      <a16:colId xmlns:a16="http://schemas.microsoft.com/office/drawing/2014/main" val="836274502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1902408922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3543300654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948041425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930607445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904442447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3093282765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3979571543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1549648385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18029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   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7026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19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Queue -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536874"/>
              </p:ext>
            </p:extLst>
          </p:nvPr>
        </p:nvGraphicFramePr>
        <p:xfrm>
          <a:off x="616527" y="3486265"/>
          <a:ext cx="8222674" cy="2494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36073">
                  <a:extLst>
                    <a:ext uri="{9D8B030D-6E8A-4147-A177-3AD203B41FA5}">
                      <a16:colId xmlns:a16="http://schemas.microsoft.com/office/drawing/2014/main" val="220812424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6774537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4198061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26628268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20519062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860983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92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5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2+2</a:t>
                      </a:r>
                      <a:r>
                        <a:rPr lang="en-US" baseline="0" dirty="0"/>
                        <a:t> =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0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7+5</a:t>
                      </a:r>
                      <a:r>
                        <a:rPr lang="en-US" baseline="0" dirty="0"/>
                        <a:t> =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45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53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AWT = 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ATAT = 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97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476467"/>
              </p:ext>
            </p:extLst>
          </p:nvPr>
        </p:nvGraphicFramePr>
        <p:xfrm>
          <a:off x="852055" y="1618211"/>
          <a:ext cx="6705603" cy="1600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745067">
                  <a:extLst>
                    <a:ext uri="{9D8B030D-6E8A-4147-A177-3AD203B41FA5}">
                      <a16:colId xmlns:a16="http://schemas.microsoft.com/office/drawing/2014/main" val="836274502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1902408922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3543300654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948041425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930607445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2904442447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3093282765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3979571543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1549648385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18029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   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7026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565273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5151</TotalTime>
  <Words>913</Words>
  <Application>Microsoft Office PowerPoint</Application>
  <PresentationFormat>On-screen Show (4:3)</PresentationFormat>
  <Paragraphs>238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Tahoma</vt:lpstr>
      <vt:lpstr>Times New Roman</vt:lpstr>
      <vt:lpstr>Wingdings</vt:lpstr>
      <vt:lpstr>Blueprint</vt:lpstr>
      <vt:lpstr>CS F372 Operating Systems  </vt:lpstr>
      <vt:lpstr>Text Book Reading</vt:lpstr>
      <vt:lpstr>Multilevel Queue</vt:lpstr>
      <vt:lpstr>Multilevel Queue</vt:lpstr>
      <vt:lpstr>Multilevel Queue</vt:lpstr>
      <vt:lpstr>Multilevel Queue</vt:lpstr>
      <vt:lpstr>Multilevel Queue - Example</vt:lpstr>
      <vt:lpstr>Multilevel Queue - Example</vt:lpstr>
      <vt:lpstr>Multilevel Queue - Example</vt:lpstr>
      <vt:lpstr>Multilevel Feedback Queue</vt:lpstr>
      <vt:lpstr>Example of Multilevel Feedback Queue</vt:lpstr>
      <vt:lpstr>Example of Multilevel Feedback Queue</vt:lpstr>
      <vt:lpstr>Multilevel Feedback Queue</vt:lpstr>
      <vt:lpstr>Multilevel Feedback Queue</vt:lpstr>
      <vt:lpstr>Multilevel Feedback Queue</vt:lpstr>
      <vt:lpstr>Multilevel Feedback Queue</vt:lpstr>
      <vt:lpstr>Multilevel Feedback Queue</vt:lpstr>
      <vt:lpstr>Multilevel Feedback Queue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Angel Jothi</cp:lastModifiedBy>
  <cp:revision>492</cp:revision>
  <dcterms:created xsi:type="dcterms:W3CDTF">2002-01-21T02:22:10Z</dcterms:created>
  <dcterms:modified xsi:type="dcterms:W3CDTF">2023-10-19T19:26:08Z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