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336" r:id="rId2"/>
    <p:sldId id="347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8" r:id="rId13"/>
    <p:sldId id="359" r:id="rId14"/>
    <p:sldId id="360" r:id="rId15"/>
    <p:sldId id="357" r:id="rId16"/>
    <p:sldId id="361" r:id="rId17"/>
    <p:sldId id="362" r:id="rId18"/>
    <p:sldId id="364" r:id="rId19"/>
    <p:sldId id="365" r:id="rId20"/>
    <p:sldId id="381" r:id="rId21"/>
    <p:sldId id="366" r:id="rId22"/>
    <p:sldId id="367" r:id="rId23"/>
    <p:sldId id="368" r:id="rId24"/>
    <p:sldId id="369" r:id="rId25"/>
    <p:sldId id="370" r:id="rId26"/>
    <p:sldId id="363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79" r:id="rId36"/>
    <p:sldId id="380" r:id="rId37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8F0D0"/>
    <a:srgbClr val="F2E4AA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88182" autoAdjust="0"/>
  </p:normalViewPr>
  <p:slideViewPr>
    <p:cSldViewPr>
      <p:cViewPr varScale="1">
        <p:scale>
          <a:sx n="64" d="100"/>
          <a:sy n="64" d="100"/>
        </p:scale>
        <p:origin x="151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A5C43EB3-CD58-4EB2-B016-4421B17C61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123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78886364-F4C9-42E7-8823-233C0115F4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6832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86364-F4C9-42E7-8823-233C0115F45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2576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86364-F4C9-42E7-8823-233C0115F450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432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86364-F4C9-42E7-8823-233C0115F450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4315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86364-F4C9-42E7-8823-233C0115F450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43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125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78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83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A2844427-4AD3-48E4-BF66-197B12020B31}" type="datetime1">
              <a:rPr lang="en-US" altLang="en-US" smtClean="0"/>
              <a:t>11/23/2023</a:t>
            </a:fld>
            <a:endParaRPr lang="en-US" altLang="en-US"/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Deadlock prevention </a:t>
            </a:r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D6DF75B-C765-432B-9DCA-75D36108B05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D45F4A-58C1-4A31-8F77-544C965E5E47}" type="datetime1">
              <a:rPr lang="en-US" altLang="en-US" smtClean="0"/>
              <a:t>11/23/2023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Deadlock prevention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6592A3-ED1B-4EC0-B696-47536A427B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2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977DDA-C0A0-4662-B3F1-8508D6BC9E6C}" type="datetime1">
              <a:rPr lang="en-US" altLang="en-US" smtClean="0"/>
              <a:t>11/23/2023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Deadlock prevention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5DE087-7C88-451A-BC8D-82C7AD5131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093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485E830-A222-4551-BCB1-D7470658E9DD}" type="datetime1">
              <a:rPr lang="en-US" altLang="en-US" smtClean="0"/>
              <a:t>11/23/2023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F372 Deadlock prevention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2FFAB64-95B5-4750-B94A-A4B9C3440E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6748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E868620-03B6-426D-9FAB-08C0100284E8}" type="datetime1">
              <a:rPr lang="en-US" altLang="en-US" smtClean="0"/>
              <a:t>11/23/2023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F372 Deadlock prevention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622930C-8673-4D9B-B8D5-AAE84DAD2E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59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A8E4FE-EE35-4532-B4EF-B689ECADE718}" type="datetime1">
              <a:rPr lang="en-US" altLang="en-US" smtClean="0"/>
              <a:t>11/23/2023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Deadlock prevention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5D0274-CAF4-47B1-B068-C7B390ADE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235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4BE64C-90D7-499C-A35B-CF8ECA56F532}" type="datetime1">
              <a:rPr lang="en-US" altLang="en-US" smtClean="0"/>
              <a:t>11/23/2023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Deadlock prevention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44FC30-3D2B-4FD3-B039-F73E220C96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85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52ADE7-3EE4-48B8-A0C6-63465B3DA2EA}" type="datetime1">
              <a:rPr lang="en-US" altLang="en-US" smtClean="0"/>
              <a:t>11/23/2023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Deadlock prevention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0E939-5DC5-4387-A5FF-AA41DA8237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55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1CE9EA-F442-4A39-A569-C07DCC658234}" type="datetime1">
              <a:rPr lang="en-US" altLang="en-US" smtClean="0"/>
              <a:t>11/23/2023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Deadlock prevention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86CF0-6F0B-4FD6-A0D6-654EC74DBA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378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35C804-5FFF-474E-86E6-92204F29251F}" type="datetime1">
              <a:rPr lang="en-US" altLang="en-US" smtClean="0"/>
              <a:t>11/23/2023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Deadlock prevention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22BE0F-F6D7-4DA3-B996-A963E61DFD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0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67E510-F047-488E-AC78-6FFE921AA30F}" type="datetime1">
              <a:rPr lang="en-US" altLang="en-US" smtClean="0"/>
              <a:t>11/23/2023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Deadlock prevention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9F1D3-7672-43F0-B168-6223F7FBA2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05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ACC4FF-8C3B-4654-93EF-D3D41637AF0A}" type="datetime1">
              <a:rPr lang="en-US" altLang="en-US" smtClean="0"/>
              <a:t>11/23/2023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Deadlock prevention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987A5-0054-4973-B903-0E35664C88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14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856CB7-CE6A-46C6-AEC4-C4C5F527AD79}" type="datetime1">
              <a:rPr lang="en-US" altLang="en-US" smtClean="0"/>
              <a:t>11/23/2023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Deadlock prevention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5C4E65-7232-4A02-9F5E-A531748547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26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0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2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658D77F2-A28B-435F-8E19-989D38BCDCF5}" type="datetime1">
              <a:rPr lang="en-US" altLang="en-US" smtClean="0"/>
              <a:t>11/23/2023</a:t>
            </a:fld>
            <a:endParaRPr lang="en-US" alt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/>
              <a:t>CS F372 Deadlock prevention 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EFEE144-E7EA-47E3-9DDB-F6A2073E08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0"/>
            <a:ext cx="7315200" cy="18256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5400" b="1" dirty="0">
                <a:solidFill>
                  <a:srgbClr val="CC3300"/>
                </a:solidFill>
              </a:rPr>
              <a:t>CS F372 Operating Systems </a:t>
            </a:r>
            <a:br>
              <a:rPr lang="en-US" altLang="en-US" sz="4800" dirty="0">
                <a:solidFill>
                  <a:srgbClr val="CC330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0"/>
            <a:ext cx="7620000" cy="6858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CC3300"/>
                </a:solidFill>
              </a:rPr>
              <a:t>14 – Deadlocks Avoidance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20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879E-7C0A-4966-8EDE-25B5B9FF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1FE19-A922-47F2-979F-0ADC68DAA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4114800"/>
          </a:xfrm>
        </p:spPr>
        <p:txBody>
          <a:bodyPr/>
          <a:lstStyle/>
          <a:p>
            <a:r>
              <a:rPr lang="en-US" sz="2400" dirty="0"/>
              <a:t>Safety algorithm: Given a resource allocation state, determines if the system is in a safe state or not </a:t>
            </a:r>
          </a:p>
          <a:p>
            <a:r>
              <a:rPr lang="en-US" sz="2400" dirty="0"/>
              <a:t>Resource request algorithm: Given a resource allocation state and the request for resources by a process, determines whether the request can be safely granted</a:t>
            </a:r>
          </a:p>
          <a:p>
            <a:r>
              <a:rPr lang="en-US" sz="2400" dirty="0"/>
              <a:t>Assumption: When a process gets all its resources it must return them in a finite amount of time.</a:t>
            </a:r>
          </a:p>
          <a:p>
            <a:endParaRPr lang="en-A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ECA82-5B14-42F1-825B-00160C2B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</p:spTree>
    <p:extLst>
      <p:ext uri="{BB962C8B-B14F-4D97-AF65-F5344CB8AC3E}">
        <p14:creationId xmlns:p14="http://schemas.microsoft.com/office/powerpoint/2010/main" val="3024206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D32B-F4DB-4835-8ABA-60D1C052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for the Banker’s Algorithm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6BD1F-83E5-4624-A99F-214ABF4B9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114800"/>
          </a:xfrm>
        </p:spPr>
        <p:txBody>
          <a:bodyPr/>
          <a:lstStyle/>
          <a:p>
            <a:pPr algn="just" eaLnBrk="0" hangingPunct="0">
              <a:spcBef>
                <a:spcPct val="50000"/>
              </a:spcBef>
            </a:pPr>
            <a:r>
              <a:rPr lang="en-US" sz="2400" i="1" dirty="0">
                <a:solidFill>
                  <a:srgbClr val="FF0000"/>
                </a:solidFill>
                <a:latin typeface="Helvetica" charset="0"/>
              </a:rPr>
              <a:t>n</a:t>
            </a:r>
            <a:r>
              <a:rPr lang="en-US" sz="2400" dirty="0">
                <a:latin typeface="Helvetica" charset="0"/>
              </a:rPr>
              <a:t> = number of processes</a:t>
            </a:r>
          </a:p>
          <a:p>
            <a:pPr algn="just" eaLnBrk="0" hangingPunct="0">
              <a:spcBef>
                <a:spcPct val="50000"/>
              </a:spcBef>
            </a:pPr>
            <a:r>
              <a:rPr lang="en-US" sz="2400" i="1" dirty="0">
                <a:solidFill>
                  <a:srgbClr val="FF0000"/>
                </a:solidFill>
                <a:latin typeface="Helvetica" charset="0"/>
              </a:rPr>
              <a:t>m</a:t>
            </a:r>
            <a:r>
              <a:rPr lang="en-US" sz="2400" i="1" dirty="0">
                <a:latin typeface="Helvetica" charset="0"/>
              </a:rPr>
              <a:t> </a:t>
            </a:r>
            <a:r>
              <a:rPr lang="en-US" sz="2400" dirty="0">
                <a:latin typeface="Helvetica" charset="0"/>
              </a:rPr>
              <a:t>= number of resource types</a:t>
            </a:r>
          </a:p>
          <a:p>
            <a:pPr algn="just"/>
            <a:r>
              <a:rPr lang="en-US" sz="2400" i="1" dirty="0">
                <a:solidFill>
                  <a:srgbClr val="FF0000"/>
                </a:solidFill>
              </a:rPr>
              <a:t>Available</a:t>
            </a:r>
            <a:r>
              <a:rPr lang="en-US" sz="2400" i="1" dirty="0"/>
              <a:t>:</a:t>
            </a:r>
            <a:r>
              <a:rPr lang="en-US" sz="2400" dirty="0"/>
              <a:t>  </a:t>
            </a:r>
          </a:p>
          <a:p>
            <a:pPr lvl="1" algn="just"/>
            <a:r>
              <a:rPr lang="en-US" sz="2400" dirty="0"/>
              <a:t>Vector of length </a:t>
            </a:r>
            <a:r>
              <a:rPr lang="en-US" sz="2400" i="1" dirty="0"/>
              <a:t>m</a:t>
            </a:r>
          </a:p>
          <a:p>
            <a:pPr lvl="1" algn="just"/>
            <a:r>
              <a:rPr lang="en-US" sz="2400" dirty="0"/>
              <a:t>If available [</a:t>
            </a:r>
            <a:r>
              <a:rPr lang="en-US" sz="2400" i="1" dirty="0"/>
              <a:t>j</a:t>
            </a:r>
            <a:r>
              <a:rPr lang="en-US" sz="2400" dirty="0"/>
              <a:t>] = </a:t>
            </a:r>
            <a:r>
              <a:rPr lang="en-US" sz="2400" i="1" dirty="0"/>
              <a:t>k</a:t>
            </a:r>
            <a:r>
              <a:rPr lang="en-US" sz="2400" dirty="0"/>
              <a:t>, there are</a:t>
            </a:r>
            <a:r>
              <a:rPr lang="en-US" sz="2400" i="1" dirty="0"/>
              <a:t> k</a:t>
            </a:r>
            <a:r>
              <a:rPr lang="en-US" sz="2400" dirty="0"/>
              <a:t> instances of resource type 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j</a:t>
            </a:r>
            <a:r>
              <a:rPr lang="en-US" sz="2400" baseline="-25000" dirty="0"/>
              <a:t> </a:t>
            </a:r>
            <a:r>
              <a:rPr lang="en-US" sz="2400" dirty="0"/>
              <a:t>available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i="1" dirty="0"/>
              <a:t>		A B C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dirty="0"/>
              <a:t>		3 3 2</a:t>
            </a:r>
          </a:p>
          <a:p>
            <a:endParaRPr lang="en-A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6C674-36A0-4FF4-8941-CC9F44F8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</p:spTree>
    <p:extLst>
      <p:ext uri="{BB962C8B-B14F-4D97-AF65-F5344CB8AC3E}">
        <p14:creationId xmlns:p14="http://schemas.microsoft.com/office/powerpoint/2010/main" val="1112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D32B-F4DB-4835-8ABA-60D1C052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for the Banker’s Algorithm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6BD1F-83E5-4624-A99F-214ABF4B9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114800"/>
          </a:xfrm>
        </p:spPr>
        <p:txBody>
          <a:bodyPr/>
          <a:lstStyle/>
          <a:p>
            <a:pPr algn="just"/>
            <a:r>
              <a:rPr lang="en-US" sz="2400" i="1" dirty="0">
                <a:solidFill>
                  <a:srgbClr val="FF0000"/>
                </a:solidFill>
              </a:rPr>
              <a:t>Max</a:t>
            </a:r>
            <a:r>
              <a:rPr lang="en-US" sz="2400" i="1" dirty="0"/>
              <a:t>: </a:t>
            </a:r>
          </a:p>
          <a:p>
            <a:pPr lvl="1" algn="just"/>
            <a:r>
              <a:rPr lang="en-US" sz="2400" i="1" dirty="0"/>
              <a:t>n x m</a:t>
            </a:r>
            <a:r>
              <a:rPr lang="en-US" sz="2400" dirty="0"/>
              <a:t> matrix</a:t>
            </a:r>
          </a:p>
          <a:p>
            <a:pPr lvl="1" algn="just"/>
            <a:r>
              <a:rPr lang="en-US" sz="2400" dirty="0"/>
              <a:t>If </a:t>
            </a:r>
            <a:r>
              <a:rPr lang="en-US" sz="2400" i="1" dirty="0"/>
              <a:t>Max </a:t>
            </a:r>
            <a:r>
              <a:rPr lang="en-US" sz="2400" dirty="0"/>
              <a:t>[</a:t>
            </a:r>
            <a:r>
              <a:rPr lang="en-US" sz="2400" i="1" dirty="0" err="1"/>
              <a:t>i,j</a:t>
            </a:r>
            <a:r>
              <a:rPr lang="en-US" sz="2400" dirty="0"/>
              <a:t>] = </a:t>
            </a:r>
            <a:r>
              <a:rPr lang="en-US" sz="2400" i="1" dirty="0"/>
              <a:t>k</a:t>
            </a:r>
            <a:r>
              <a:rPr lang="en-US" sz="2400" dirty="0"/>
              <a:t>, then process </a:t>
            </a:r>
            <a:r>
              <a:rPr lang="en-US" sz="2400" i="1" dirty="0"/>
              <a:t>P</a:t>
            </a:r>
            <a:r>
              <a:rPr lang="en-US" sz="2400" i="1" baseline="-25000" dirty="0"/>
              <a:t>i</a:t>
            </a:r>
            <a:r>
              <a:rPr lang="en-US" sz="2400" i="1" dirty="0"/>
              <a:t> </a:t>
            </a:r>
            <a:r>
              <a:rPr lang="en-US" sz="2400" dirty="0"/>
              <a:t>may request at most</a:t>
            </a:r>
            <a:r>
              <a:rPr lang="en-US" sz="2400" i="1" dirty="0"/>
              <a:t> k </a:t>
            </a:r>
            <a:r>
              <a:rPr lang="en-US" sz="2400" dirty="0"/>
              <a:t>instances of resource type 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j</a:t>
            </a:r>
            <a:endParaRPr lang="en-US" sz="2400" i="1" baseline="-25000" dirty="0"/>
          </a:p>
          <a:p>
            <a:r>
              <a:rPr lang="en-US" sz="2400" i="1" dirty="0"/>
              <a:t>			     A B C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dirty="0"/>
              <a:t>		 </a:t>
            </a:r>
            <a:r>
              <a:rPr lang="en-US" sz="2400" i="1" dirty="0"/>
              <a:t>P</a:t>
            </a:r>
            <a:r>
              <a:rPr lang="en-US" sz="2400" baseline="-25000" dirty="0"/>
              <a:t>0	</a:t>
            </a:r>
            <a:r>
              <a:rPr lang="en-US" sz="2400" dirty="0"/>
              <a:t>	7 5 3 			 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i="1" dirty="0"/>
              <a:t>               P</a:t>
            </a:r>
            <a:r>
              <a:rPr lang="en-US" sz="2400" baseline="-25000" dirty="0"/>
              <a:t>1	</a:t>
            </a:r>
            <a:r>
              <a:rPr lang="en-US" sz="2400" dirty="0"/>
              <a:t> 	3 2 2  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dirty="0"/>
              <a:t>		 </a:t>
            </a:r>
            <a:r>
              <a:rPr lang="en-US" sz="2400" i="1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	 	9 0 2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dirty="0"/>
              <a:t>		 </a:t>
            </a:r>
            <a:r>
              <a:rPr lang="en-US" sz="2400" i="1" dirty="0"/>
              <a:t>P</a:t>
            </a:r>
            <a:r>
              <a:rPr lang="en-US" sz="2400" baseline="-25000" dirty="0"/>
              <a:t>3</a:t>
            </a:r>
            <a:r>
              <a:rPr lang="en-US" sz="2400" dirty="0"/>
              <a:t>	 	2 2 2</a:t>
            </a:r>
          </a:p>
          <a:p>
            <a:endParaRPr lang="en-A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6C674-36A0-4FF4-8941-CC9F44F8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</p:spTree>
    <p:extLst>
      <p:ext uri="{BB962C8B-B14F-4D97-AF65-F5344CB8AC3E}">
        <p14:creationId xmlns:p14="http://schemas.microsoft.com/office/powerpoint/2010/main" val="1095322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D32B-F4DB-4835-8ABA-60D1C052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for the Banker’s Algorithm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6BD1F-83E5-4624-A99F-214ABF4B9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114800"/>
          </a:xfrm>
        </p:spPr>
        <p:txBody>
          <a:bodyPr/>
          <a:lstStyle/>
          <a:p>
            <a:pPr algn="just"/>
            <a:r>
              <a:rPr lang="en-US" sz="2400" i="1" dirty="0">
                <a:solidFill>
                  <a:srgbClr val="FF0000"/>
                </a:solidFill>
              </a:rPr>
              <a:t>Allocation:</a:t>
            </a:r>
            <a:r>
              <a:rPr lang="en-US" sz="2400" i="1" dirty="0"/>
              <a:t>  </a:t>
            </a:r>
          </a:p>
          <a:p>
            <a:pPr lvl="1" algn="just"/>
            <a:r>
              <a:rPr lang="en-US" sz="2400" i="1" dirty="0"/>
              <a:t>n </a:t>
            </a:r>
            <a:r>
              <a:rPr lang="en-US" sz="2400" dirty="0"/>
              <a:t>x</a:t>
            </a:r>
            <a:r>
              <a:rPr lang="en-US" sz="2400" i="1" dirty="0"/>
              <a:t> m</a:t>
            </a:r>
            <a:r>
              <a:rPr lang="en-US" sz="2400" dirty="0"/>
              <a:t> matrix</a:t>
            </a:r>
          </a:p>
          <a:p>
            <a:pPr lvl="1" algn="just"/>
            <a:r>
              <a:rPr lang="en-US" sz="2400" dirty="0"/>
              <a:t>If Allocation[</a:t>
            </a:r>
            <a:r>
              <a:rPr lang="en-US" sz="2400" i="1" dirty="0" err="1"/>
              <a:t>i,j</a:t>
            </a:r>
            <a:r>
              <a:rPr lang="en-US" sz="2400" dirty="0"/>
              <a:t>] = </a:t>
            </a:r>
            <a:r>
              <a:rPr lang="en-US" sz="2400" i="1" dirty="0"/>
              <a:t>k</a:t>
            </a:r>
            <a:r>
              <a:rPr lang="en-US" sz="2400" dirty="0"/>
              <a:t> then</a:t>
            </a:r>
            <a:r>
              <a:rPr lang="en-US" sz="2400" i="1" dirty="0"/>
              <a:t> P</a:t>
            </a:r>
            <a:r>
              <a:rPr lang="en-US" sz="2400" i="1" baseline="-25000" dirty="0"/>
              <a:t>i</a:t>
            </a:r>
            <a:r>
              <a:rPr lang="en-US" sz="2400" dirty="0"/>
              <a:t> is currently allocated </a:t>
            </a:r>
            <a:r>
              <a:rPr lang="en-US" sz="2400" i="1" dirty="0"/>
              <a:t>k</a:t>
            </a:r>
            <a:r>
              <a:rPr lang="en-US" sz="2400" dirty="0"/>
              <a:t> instances of 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j</a:t>
            </a:r>
            <a:r>
              <a:rPr lang="en-US" sz="2400" i="1" baseline="-25000" dirty="0"/>
              <a:t>.</a:t>
            </a:r>
          </a:p>
          <a:p>
            <a:endParaRPr lang="en-US" sz="2400" i="1" baseline="-25000" dirty="0"/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i="1" dirty="0"/>
              <a:t>			A B C	</a:t>
            </a:r>
            <a:r>
              <a:rPr lang="en-US" sz="2400" dirty="0"/>
              <a:t>		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i="1" dirty="0"/>
              <a:t>		P</a:t>
            </a:r>
            <a:r>
              <a:rPr lang="en-US" sz="2400" baseline="-25000" dirty="0"/>
              <a:t>0	</a:t>
            </a:r>
            <a:r>
              <a:rPr lang="en-US" sz="2400" dirty="0"/>
              <a:t>0 1 0			 	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i="1" dirty="0"/>
              <a:t>		P</a:t>
            </a:r>
            <a:r>
              <a:rPr lang="en-US" sz="2400" baseline="-25000" dirty="0"/>
              <a:t>1	</a:t>
            </a:r>
            <a:r>
              <a:rPr lang="en-US" sz="2400" dirty="0"/>
              <a:t>2 0 0 			 	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i="1" dirty="0"/>
              <a:t>		P</a:t>
            </a:r>
            <a:r>
              <a:rPr lang="en-US" sz="2400" baseline="-25000" dirty="0"/>
              <a:t>2</a:t>
            </a:r>
            <a:r>
              <a:rPr lang="en-US" sz="2400" dirty="0"/>
              <a:t>	3 0 2 			 	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i="1" dirty="0"/>
              <a:t>		P</a:t>
            </a:r>
            <a:r>
              <a:rPr lang="en-US" sz="2400" baseline="-25000" dirty="0"/>
              <a:t>3</a:t>
            </a:r>
            <a:r>
              <a:rPr lang="en-US" sz="2400" dirty="0"/>
              <a:t>	2 1 1 	</a:t>
            </a:r>
          </a:p>
          <a:p>
            <a:endParaRPr lang="en-A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6C674-36A0-4FF4-8941-CC9F44F8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</p:spTree>
    <p:extLst>
      <p:ext uri="{BB962C8B-B14F-4D97-AF65-F5344CB8AC3E}">
        <p14:creationId xmlns:p14="http://schemas.microsoft.com/office/powerpoint/2010/main" val="3097182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D32B-F4DB-4835-8ABA-60D1C052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for the Banker’s Algorithm 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6BD1F-83E5-4624-A99F-214ABF4B9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114800"/>
          </a:xfrm>
        </p:spPr>
        <p:txBody>
          <a:bodyPr/>
          <a:lstStyle/>
          <a:p>
            <a:pPr algn="just"/>
            <a:r>
              <a:rPr lang="en-US" sz="2400" i="1" dirty="0">
                <a:solidFill>
                  <a:srgbClr val="FF0000"/>
                </a:solidFill>
              </a:rPr>
              <a:t>Need:</a:t>
            </a:r>
            <a:r>
              <a:rPr lang="en-US" sz="2400" i="1" dirty="0"/>
              <a:t>  </a:t>
            </a:r>
          </a:p>
          <a:p>
            <a:pPr lvl="1" algn="just"/>
            <a:r>
              <a:rPr lang="en-US" sz="2400" i="1" dirty="0"/>
              <a:t>n </a:t>
            </a:r>
            <a:r>
              <a:rPr lang="en-US" sz="2400" dirty="0"/>
              <a:t>x</a:t>
            </a:r>
            <a:r>
              <a:rPr lang="en-US" sz="2400" i="1" dirty="0"/>
              <a:t> m</a:t>
            </a:r>
            <a:r>
              <a:rPr lang="en-US" sz="2400" dirty="0"/>
              <a:t> matrix</a:t>
            </a:r>
          </a:p>
          <a:p>
            <a:pPr lvl="1" algn="just"/>
            <a:r>
              <a:rPr lang="en-US" sz="2400" dirty="0"/>
              <a:t>If </a:t>
            </a:r>
            <a:r>
              <a:rPr lang="en-US" sz="2400" i="1" dirty="0"/>
              <a:t>Need</a:t>
            </a:r>
            <a:r>
              <a:rPr lang="en-US" sz="2400" dirty="0"/>
              <a:t>[</a:t>
            </a:r>
            <a:r>
              <a:rPr lang="en-US" sz="2400" i="1" dirty="0" err="1"/>
              <a:t>i,j</a:t>
            </a:r>
            <a:r>
              <a:rPr lang="en-US" sz="2400" dirty="0"/>
              <a:t>] =</a:t>
            </a:r>
            <a:r>
              <a:rPr lang="en-US" sz="2400" i="1" dirty="0"/>
              <a:t> k</a:t>
            </a:r>
            <a:r>
              <a:rPr lang="en-US" sz="2400" dirty="0"/>
              <a:t>, then</a:t>
            </a:r>
            <a:r>
              <a:rPr lang="en-US" sz="2400" i="1" dirty="0"/>
              <a:t> P</a:t>
            </a:r>
            <a:r>
              <a:rPr lang="en-US" sz="2400" i="1" baseline="-25000" dirty="0"/>
              <a:t>i</a:t>
            </a:r>
            <a:r>
              <a:rPr lang="en-US" sz="2400" dirty="0"/>
              <a:t> may need </a:t>
            </a:r>
            <a:r>
              <a:rPr lang="en-US" sz="2400" i="1" dirty="0"/>
              <a:t>k</a:t>
            </a:r>
            <a:r>
              <a:rPr lang="en-US" sz="2400" dirty="0"/>
              <a:t> more instances of 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j</a:t>
            </a:r>
            <a:r>
              <a:rPr lang="en-US" sz="2400" baseline="-25000" dirty="0"/>
              <a:t> </a:t>
            </a:r>
            <a:r>
              <a:rPr lang="en-US" sz="2400" dirty="0"/>
              <a:t>to complete its task</a:t>
            </a:r>
            <a:r>
              <a:rPr lang="en-US" sz="2400" i="1" dirty="0"/>
              <a:t>	</a:t>
            </a:r>
          </a:p>
          <a:p>
            <a:pPr lvl="1" algn="just"/>
            <a:r>
              <a:rPr lang="en-US" sz="2400" i="1" dirty="0"/>
              <a:t>Need</a:t>
            </a:r>
            <a:r>
              <a:rPr lang="en-US" sz="2400" dirty="0"/>
              <a:t> [</a:t>
            </a:r>
            <a:r>
              <a:rPr lang="en-US" sz="2400" i="1" dirty="0" err="1"/>
              <a:t>i,j</a:t>
            </a:r>
            <a:r>
              <a:rPr lang="en-US" sz="2400" i="1" dirty="0"/>
              <a:t>]</a:t>
            </a:r>
            <a:r>
              <a:rPr lang="en-US" sz="2400" dirty="0"/>
              <a:t> = </a:t>
            </a:r>
            <a:r>
              <a:rPr lang="en-US" sz="2400" i="1" dirty="0"/>
              <a:t>Max</a:t>
            </a:r>
            <a:r>
              <a:rPr lang="en-US" sz="2400" dirty="0"/>
              <a:t>[</a:t>
            </a:r>
            <a:r>
              <a:rPr lang="en-US" sz="2400" i="1" dirty="0" err="1"/>
              <a:t>i,j</a:t>
            </a:r>
            <a:r>
              <a:rPr lang="en-US" sz="2400" dirty="0"/>
              <a:t>] – </a:t>
            </a:r>
            <a:r>
              <a:rPr lang="en-US" sz="2400" i="1" dirty="0"/>
              <a:t>Allocation</a:t>
            </a:r>
            <a:r>
              <a:rPr lang="en-US" sz="2400" dirty="0"/>
              <a:t> [</a:t>
            </a:r>
            <a:r>
              <a:rPr lang="en-US" sz="2400" i="1" dirty="0" err="1"/>
              <a:t>i,j</a:t>
            </a:r>
            <a:r>
              <a:rPr lang="en-US" sz="2400" dirty="0"/>
              <a:t>]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dirty="0"/>
              <a:t>	</a:t>
            </a:r>
          </a:p>
          <a:p>
            <a:endParaRPr lang="en-A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6C674-36A0-4FF4-8941-CC9F44F81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</p:spTree>
    <p:extLst>
      <p:ext uri="{BB962C8B-B14F-4D97-AF65-F5344CB8AC3E}">
        <p14:creationId xmlns:p14="http://schemas.microsoft.com/office/powerpoint/2010/main" val="3874469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0264-C6F8-45EC-BAC7-D158BAB94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 Used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247ED-EBD2-4DD4-8828-E4F7FF6F0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8153400" cy="3962400"/>
          </a:xfrm>
        </p:spPr>
        <p:txBody>
          <a:bodyPr/>
          <a:lstStyle/>
          <a:p>
            <a:pPr algn="just"/>
            <a:r>
              <a:rPr lang="en-US" sz="2400" dirty="0"/>
              <a:t>If </a:t>
            </a:r>
            <a:r>
              <a:rPr lang="en-US" sz="2400" i="1" dirty="0"/>
              <a:t>X</a:t>
            </a:r>
            <a:r>
              <a:rPr lang="en-US" sz="2400" dirty="0"/>
              <a:t> and </a:t>
            </a:r>
            <a:r>
              <a:rPr lang="en-US" sz="2400" i="1" dirty="0"/>
              <a:t>Y</a:t>
            </a:r>
            <a:r>
              <a:rPr lang="en-US" sz="2400" dirty="0"/>
              <a:t> are vectors of length </a:t>
            </a:r>
            <a:r>
              <a:rPr lang="en-US" sz="2400" i="1" dirty="0"/>
              <a:t>n</a:t>
            </a:r>
          </a:p>
          <a:p>
            <a:pPr lvl="1" algn="just"/>
            <a:r>
              <a:rPr lang="en-US" sz="2400" i="1" dirty="0"/>
              <a:t>X </a:t>
            </a:r>
            <a:r>
              <a:rPr lang="en-US" sz="2400" dirty="0"/>
              <a:t>≤</a:t>
            </a:r>
            <a:r>
              <a:rPr lang="en-US" sz="2400" i="1" dirty="0"/>
              <a:t> Y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[</a:t>
            </a:r>
            <a:r>
              <a:rPr lang="en-US" sz="2400" i="1" dirty="0" err="1"/>
              <a:t>i</a:t>
            </a:r>
            <a:r>
              <a:rPr lang="en-US" sz="2400" i="1" dirty="0"/>
              <a:t> </a:t>
            </a:r>
            <a:r>
              <a:rPr lang="en-US" sz="2400" dirty="0"/>
              <a:t>] ≤</a:t>
            </a:r>
            <a:r>
              <a:rPr lang="en-US" sz="2400" i="1" dirty="0"/>
              <a:t> Y</a:t>
            </a:r>
            <a:r>
              <a:rPr lang="en-US" sz="2400" dirty="0"/>
              <a:t>[</a:t>
            </a:r>
            <a:r>
              <a:rPr lang="en-US" sz="2400" i="1" dirty="0" err="1"/>
              <a:t>i</a:t>
            </a:r>
            <a:r>
              <a:rPr lang="en-US" sz="2400" i="1" dirty="0"/>
              <a:t> </a:t>
            </a:r>
            <a:r>
              <a:rPr lang="en-US" sz="2400" dirty="0"/>
              <a:t>] for all </a:t>
            </a:r>
            <a:r>
              <a:rPr lang="en-US" sz="2400" i="1" dirty="0" err="1"/>
              <a:t>i</a:t>
            </a:r>
            <a:r>
              <a:rPr lang="en-US" sz="2400" dirty="0"/>
              <a:t> = 1,2,…,</a:t>
            </a:r>
            <a:r>
              <a:rPr lang="en-US" sz="2400" i="1" dirty="0"/>
              <a:t>n</a:t>
            </a:r>
          </a:p>
          <a:p>
            <a:pPr algn="just"/>
            <a:r>
              <a:rPr lang="en-US" sz="2400" dirty="0"/>
              <a:t>Example</a:t>
            </a:r>
          </a:p>
          <a:p>
            <a:pPr lvl="1" algn="just"/>
            <a:r>
              <a:rPr lang="en-US" sz="2400" dirty="0"/>
              <a:t>If </a:t>
            </a:r>
            <a:r>
              <a:rPr lang="en-US" sz="2400" i="1" dirty="0"/>
              <a:t>X</a:t>
            </a:r>
            <a:r>
              <a:rPr lang="en-US" sz="2400" dirty="0"/>
              <a:t> = (1,7,3,2), </a:t>
            </a:r>
            <a:r>
              <a:rPr lang="en-US" sz="2400" i="1" dirty="0"/>
              <a:t>Y</a:t>
            </a:r>
            <a:r>
              <a:rPr lang="en-US" sz="2400" dirty="0"/>
              <a:t> = (0,3,2,1) </a:t>
            </a:r>
          </a:p>
          <a:p>
            <a:pPr lvl="1" algn="just">
              <a:buNone/>
            </a:pPr>
            <a:r>
              <a:rPr lang="en-US" sz="2400" dirty="0"/>
              <a:t>    </a:t>
            </a:r>
            <a:r>
              <a:rPr lang="en-US" sz="2400" i="1" dirty="0"/>
              <a:t>Y</a:t>
            </a:r>
            <a:r>
              <a:rPr lang="en-US" sz="2400" dirty="0"/>
              <a:t> ≤</a:t>
            </a:r>
            <a:r>
              <a:rPr lang="en-US" sz="2400" i="1" dirty="0"/>
              <a:t> X</a:t>
            </a:r>
          </a:p>
          <a:p>
            <a:pPr algn="just"/>
            <a:r>
              <a:rPr lang="en-US" sz="2400" dirty="0"/>
              <a:t>Rows in the matrices Allocation and Need are treated as vectors and referred to as </a:t>
            </a:r>
            <a:r>
              <a:rPr lang="en-US" sz="2400" dirty="0" err="1"/>
              <a:t>Allocation</a:t>
            </a:r>
            <a:r>
              <a:rPr lang="en-US" sz="2400" i="1" dirty="0" err="1"/>
              <a:t>i</a:t>
            </a:r>
            <a:r>
              <a:rPr lang="en-US" sz="2400" i="1" dirty="0"/>
              <a:t> </a:t>
            </a:r>
            <a:r>
              <a:rPr lang="en-US" sz="2400" dirty="0"/>
              <a:t>and </a:t>
            </a:r>
            <a:r>
              <a:rPr lang="en-US" sz="2400" dirty="0" err="1"/>
              <a:t>Need</a:t>
            </a:r>
            <a:r>
              <a:rPr lang="en-US" sz="2400" i="1" dirty="0" err="1"/>
              <a:t>i</a:t>
            </a:r>
            <a:r>
              <a:rPr lang="en-US" sz="2400" dirty="0"/>
              <a:t> respectively</a:t>
            </a:r>
          </a:p>
          <a:p>
            <a:endParaRPr lang="en-A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BD1EE-FF1C-42E3-8C19-8D0DC567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</p:spTree>
    <p:extLst>
      <p:ext uri="{BB962C8B-B14F-4D97-AF65-F5344CB8AC3E}">
        <p14:creationId xmlns:p14="http://schemas.microsoft.com/office/powerpoint/2010/main" val="2265898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0E6A9-34A1-40A3-9F5B-97E380735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Algorithm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612DB-0F9F-4354-AB8B-735C83009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522750"/>
            <a:ext cx="4876800" cy="4725649"/>
          </a:xfrm>
          <a:ln>
            <a:solidFill>
              <a:srgbClr val="000000"/>
            </a:solidFill>
          </a:ln>
        </p:spPr>
        <p:txBody>
          <a:bodyPr/>
          <a:lstStyle/>
          <a:p>
            <a:pPr marL="457200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Let </a:t>
            </a:r>
            <a:r>
              <a:rPr lang="en-US" sz="2400" i="1" dirty="0"/>
              <a:t>Work </a:t>
            </a:r>
            <a:r>
              <a:rPr lang="en-US" sz="2400" dirty="0"/>
              <a:t>and </a:t>
            </a:r>
            <a:r>
              <a:rPr lang="en-US" sz="2400" i="1" dirty="0"/>
              <a:t>Finish</a:t>
            </a:r>
            <a:r>
              <a:rPr lang="en-US" sz="2400" dirty="0"/>
              <a:t> be vectors of length</a:t>
            </a:r>
            <a:r>
              <a:rPr lang="en-US" sz="2400" i="1" dirty="0"/>
              <a:t> m</a:t>
            </a:r>
            <a:r>
              <a:rPr lang="en-US" sz="2400" dirty="0"/>
              <a:t> and</a:t>
            </a:r>
            <a:r>
              <a:rPr lang="en-US" sz="2400" i="1" dirty="0"/>
              <a:t> n</a:t>
            </a:r>
            <a:r>
              <a:rPr lang="en-US" sz="2400" dirty="0"/>
              <a:t>, respectively. 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/>
              <a:t>     Initialize:</a:t>
            </a:r>
          </a:p>
          <a:p>
            <a:pPr marL="400050" lvl="1" indent="0" algn="just">
              <a:lnSpc>
                <a:spcPct val="90000"/>
              </a:lnSpc>
              <a:buNone/>
            </a:pPr>
            <a:r>
              <a:rPr lang="en-US" sz="2400" i="1" dirty="0"/>
              <a:t>Work </a:t>
            </a:r>
            <a:r>
              <a:rPr lang="en-US" sz="2400" dirty="0"/>
              <a:t>= </a:t>
            </a:r>
            <a:r>
              <a:rPr lang="en-US" sz="2400" i="1" dirty="0"/>
              <a:t>Available</a:t>
            </a:r>
          </a:p>
          <a:p>
            <a:pPr marL="400050" lvl="1" indent="0" algn="just">
              <a:lnSpc>
                <a:spcPct val="90000"/>
              </a:lnSpc>
              <a:buNone/>
            </a:pPr>
            <a:r>
              <a:rPr lang="en-US" sz="2400" i="1" dirty="0"/>
              <a:t>Finish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=</a:t>
            </a:r>
            <a:r>
              <a:rPr lang="en-US" sz="2400" i="1" dirty="0"/>
              <a:t> false </a:t>
            </a:r>
            <a:r>
              <a:rPr lang="en-US" sz="2400" dirty="0"/>
              <a:t>for</a:t>
            </a:r>
            <a:r>
              <a:rPr lang="en-US" sz="2400" i="1" dirty="0"/>
              <a:t> </a:t>
            </a:r>
            <a:r>
              <a:rPr lang="en-US" sz="2400" i="1" dirty="0" err="1"/>
              <a:t>i</a:t>
            </a:r>
            <a:r>
              <a:rPr lang="en-US" sz="2400" dirty="0"/>
              <a:t> = 1,2, …, </a:t>
            </a:r>
            <a:r>
              <a:rPr lang="en-US" sz="2400" i="1" dirty="0"/>
              <a:t>n</a:t>
            </a:r>
            <a:r>
              <a:rPr lang="en-US" sz="2000" i="1" dirty="0"/>
              <a:t>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2400" dirty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400" dirty="0"/>
              <a:t>2. Find an </a:t>
            </a:r>
            <a:r>
              <a:rPr lang="en-US" sz="2400" i="1" dirty="0" err="1"/>
              <a:t>i</a:t>
            </a:r>
            <a:r>
              <a:rPr lang="en-US" sz="2400" i="1" dirty="0"/>
              <a:t> </a:t>
            </a:r>
            <a:r>
              <a:rPr lang="en-US" sz="2400" dirty="0"/>
              <a:t>such that both:</a:t>
            </a:r>
            <a:r>
              <a:rPr lang="en-US" sz="2600" dirty="0"/>
              <a:t>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200" dirty="0"/>
              <a:t>(a) </a:t>
            </a:r>
            <a:r>
              <a:rPr lang="en-US" sz="2200" i="1" dirty="0"/>
              <a:t>Finish</a:t>
            </a:r>
            <a:r>
              <a:rPr lang="en-US" sz="2200" dirty="0"/>
              <a:t>[</a:t>
            </a:r>
            <a:r>
              <a:rPr lang="en-US" sz="2200" dirty="0" err="1"/>
              <a:t>i</a:t>
            </a:r>
            <a:r>
              <a:rPr lang="en-US" sz="2200" dirty="0"/>
              <a:t>] = </a:t>
            </a:r>
            <a:r>
              <a:rPr lang="en-US" sz="2200" i="1" dirty="0"/>
              <a:t>false</a:t>
            </a:r>
            <a:endParaRPr lang="en-US" sz="22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200" dirty="0"/>
              <a:t>(b) </a:t>
            </a:r>
            <a:r>
              <a:rPr lang="en-US" sz="2200" i="1" dirty="0" err="1"/>
              <a:t>Need</a:t>
            </a:r>
            <a:r>
              <a:rPr lang="en-US" sz="2200" i="1" baseline="-25000" dirty="0" err="1"/>
              <a:t>i</a:t>
            </a:r>
            <a:r>
              <a:rPr lang="en-US" sz="2200" dirty="0"/>
              <a:t> </a:t>
            </a:r>
            <a:r>
              <a:rPr lang="en-US" sz="2200" dirty="0">
                <a:sym typeface="Symbol" charset="2"/>
              </a:rPr>
              <a:t> </a:t>
            </a:r>
            <a:r>
              <a:rPr lang="en-US" sz="2200" i="1" dirty="0">
                <a:sym typeface="Symbol" charset="2"/>
              </a:rPr>
              <a:t>Work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>
                <a:sym typeface="Symbol" charset="2"/>
              </a:rPr>
              <a:t>If no such </a:t>
            </a:r>
            <a:r>
              <a:rPr lang="en-US" sz="2400" i="1" dirty="0" err="1">
                <a:sym typeface="Symbol" charset="2"/>
              </a:rPr>
              <a:t>i</a:t>
            </a:r>
            <a:r>
              <a:rPr lang="en-US" sz="2400" i="1" dirty="0">
                <a:sym typeface="Symbol" charset="2"/>
              </a:rPr>
              <a:t> </a:t>
            </a:r>
            <a:r>
              <a:rPr lang="en-US" sz="2400" dirty="0">
                <a:sym typeface="Symbol" charset="2"/>
              </a:rPr>
              <a:t>exists, go to step 4</a:t>
            </a: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None/>
            </a:pPr>
            <a:endParaRPr lang="en-A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B36D9-F628-41D8-BEF1-813DED6A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399"/>
            <a:ext cx="2895600" cy="457200"/>
          </a:xfrm>
        </p:spPr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31FA7B-3E87-45C0-96AF-CF24C53B4AFF}"/>
              </a:ext>
            </a:extLst>
          </p:cNvPr>
          <p:cNvSpPr txBox="1">
            <a:spLocks/>
          </p:cNvSpPr>
          <p:nvPr/>
        </p:nvSpPr>
        <p:spPr bwMode="auto">
          <a:xfrm>
            <a:off x="5029200" y="1522751"/>
            <a:ext cx="4114800" cy="411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dirty="0"/>
              <a:t>3. W</a:t>
            </a:r>
            <a:r>
              <a:rPr lang="en-US" sz="2400" i="1" dirty="0"/>
              <a:t>ork</a:t>
            </a:r>
            <a:r>
              <a:rPr lang="en-US" sz="2400" dirty="0"/>
              <a:t> = </a:t>
            </a:r>
            <a:r>
              <a:rPr lang="en-US" sz="2400" i="1" dirty="0"/>
              <a:t>Work </a:t>
            </a:r>
            <a:r>
              <a:rPr lang="en-US" sz="2400" dirty="0"/>
              <a:t>+ </a:t>
            </a:r>
            <a:r>
              <a:rPr lang="en-US" sz="2400" i="1" dirty="0" err="1"/>
              <a:t>Allocation</a:t>
            </a:r>
            <a:r>
              <a:rPr lang="en-US" sz="2400" i="1" baseline="-25000" dirty="0" err="1"/>
              <a:t>i</a:t>
            </a:r>
            <a:endParaRPr lang="en-US" sz="2400" i="1" baseline="-25000" dirty="0"/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i="1" dirty="0"/>
              <a:t>Finish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=</a:t>
            </a:r>
            <a:r>
              <a:rPr lang="en-US" sz="2400" i="1" dirty="0"/>
              <a:t> true</a:t>
            </a:r>
            <a:br>
              <a:rPr lang="en-US" sz="2400" dirty="0"/>
            </a:br>
            <a:r>
              <a:rPr lang="en-US" sz="2400" dirty="0"/>
              <a:t>Go to step 2.</a:t>
            </a: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sz="2400" dirty="0"/>
          </a:p>
          <a:p>
            <a:pPr marL="457200" indent="-45720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AutoNum type="arabicPeriod" startAt="4"/>
            </a:pPr>
            <a:r>
              <a:rPr lang="en-US" sz="2400" dirty="0"/>
              <a:t>If </a:t>
            </a:r>
            <a:r>
              <a:rPr lang="en-US" sz="2400" i="1" dirty="0"/>
              <a:t>Finish</a:t>
            </a:r>
            <a:r>
              <a:rPr lang="en-US" sz="2400" dirty="0"/>
              <a:t> [</a:t>
            </a:r>
            <a:r>
              <a:rPr lang="en-US" sz="2400" dirty="0" err="1"/>
              <a:t>i</a:t>
            </a:r>
            <a:r>
              <a:rPr lang="en-US" sz="2400" dirty="0"/>
              <a:t>] == true </a:t>
            </a: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dirty="0"/>
              <a:t>for all </a:t>
            </a:r>
            <a:r>
              <a:rPr lang="en-US" sz="2400" i="1" dirty="0" err="1"/>
              <a:t>i</a:t>
            </a:r>
            <a:r>
              <a:rPr lang="en-US" sz="2400" dirty="0"/>
              <a:t>, then the system </a:t>
            </a: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2400" dirty="0"/>
              <a:t>is in a safe state.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400" dirty="0">
              <a:sym typeface="Symbol" charset="2"/>
            </a:endParaRP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064241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303C-0A07-4962-B02D-8E2AF7D0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Example1 : Banker’s Safety Algorithm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8A595-BBA4-4141-B118-6651EEBF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8153400" cy="411480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dirty="0"/>
              <a:t>5 processes </a:t>
            </a:r>
            <a:r>
              <a:rPr lang="en-US" sz="2400" i="1" dirty="0"/>
              <a:t>P</a:t>
            </a:r>
            <a:r>
              <a:rPr lang="en-US" sz="2400" baseline="-25000" dirty="0"/>
              <a:t>0 </a:t>
            </a:r>
            <a:r>
              <a:rPr lang="en-US" sz="2400" dirty="0"/>
              <a:t>through </a:t>
            </a:r>
            <a:r>
              <a:rPr lang="en-US" sz="2400" i="1" dirty="0"/>
              <a:t>P</a:t>
            </a:r>
            <a:r>
              <a:rPr lang="en-US" sz="2400" baseline="-25000" dirty="0"/>
              <a:t>4</a:t>
            </a:r>
            <a:r>
              <a:rPr lang="en-US" sz="2400" dirty="0"/>
              <a:t>; 3 resource types </a:t>
            </a:r>
            <a:r>
              <a:rPr lang="en-US" sz="2400" i="1" dirty="0"/>
              <a:t>A</a:t>
            </a:r>
            <a:r>
              <a:rPr lang="en-US" sz="2400" dirty="0"/>
              <a:t> (10 instances), </a:t>
            </a:r>
            <a:r>
              <a:rPr lang="en-US" sz="2400" i="1" dirty="0"/>
              <a:t>B</a:t>
            </a:r>
            <a:r>
              <a:rPr lang="en-US" sz="2400" dirty="0"/>
              <a:t> (5 instances), and </a:t>
            </a:r>
            <a:r>
              <a:rPr lang="en-US" sz="2400" i="1" dirty="0"/>
              <a:t>C</a:t>
            </a:r>
            <a:r>
              <a:rPr lang="en-US" sz="2400" dirty="0"/>
              <a:t> (7 instances)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dirty="0"/>
              <a:t>Snapshot at time </a:t>
            </a:r>
            <a:r>
              <a:rPr lang="en-US" sz="2400" i="1" dirty="0"/>
              <a:t>T</a:t>
            </a:r>
            <a:r>
              <a:rPr lang="en-US" sz="2400" baseline="-25000" dirty="0"/>
              <a:t>0</a:t>
            </a:r>
            <a:r>
              <a:rPr lang="en-US" sz="2400" dirty="0"/>
              <a:t>: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/>
              <a:t>			</a:t>
            </a:r>
            <a:r>
              <a:rPr lang="en-US" sz="2400" i="1" u="sng" dirty="0"/>
              <a:t>Allocation</a:t>
            </a:r>
            <a:r>
              <a:rPr lang="en-US" sz="2400" i="1" dirty="0"/>
              <a:t>	</a:t>
            </a:r>
            <a:r>
              <a:rPr lang="en-US" sz="2400" i="1" u="sng" dirty="0"/>
              <a:t>Max</a:t>
            </a:r>
            <a:r>
              <a:rPr lang="en-US" sz="2400" i="1" dirty="0"/>
              <a:t>	</a:t>
            </a:r>
            <a:r>
              <a:rPr lang="en-US" sz="2400" i="1" u="sng" dirty="0"/>
              <a:t>Available</a:t>
            </a:r>
            <a:endParaRPr lang="en-US" sz="2400" i="1" dirty="0"/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i="1" dirty="0"/>
              <a:t>			A B C	A B C 	A B C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dirty="0"/>
              <a:t>		 </a:t>
            </a:r>
            <a:r>
              <a:rPr lang="en-US" sz="2400" i="1" dirty="0"/>
              <a:t>P</a:t>
            </a:r>
            <a:r>
              <a:rPr lang="en-US" sz="2400" baseline="-25000" dirty="0"/>
              <a:t>0	</a:t>
            </a:r>
            <a:r>
              <a:rPr lang="en-US" sz="2400" dirty="0"/>
              <a:t>0 1 0	7 5 3 	3 3 2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dirty="0"/>
              <a:t>		 </a:t>
            </a:r>
            <a:r>
              <a:rPr lang="en-US" sz="2400" i="1" dirty="0"/>
              <a:t>P</a:t>
            </a:r>
            <a:r>
              <a:rPr lang="en-US" sz="2400" baseline="-25000" dirty="0"/>
              <a:t>1	</a:t>
            </a:r>
            <a:r>
              <a:rPr lang="en-US" sz="2400" dirty="0"/>
              <a:t>2 0 0 	3 2 2  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dirty="0"/>
              <a:t>		 </a:t>
            </a:r>
            <a:r>
              <a:rPr lang="en-US" sz="2400" i="1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	3 0 2 	9 0 2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dirty="0"/>
              <a:t>		 </a:t>
            </a:r>
            <a:r>
              <a:rPr lang="en-US" sz="2400" i="1" dirty="0"/>
              <a:t>P</a:t>
            </a:r>
            <a:r>
              <a:rPr lang="en-US" sz="2400" baseline="-25000" dirty="0"/>
              <a:t>3</a:t>
            </a:r>
            <a:r>
              <a:rPr lang="en-US" sz="2400" dirty="0"/>
              <a:t>	2 1 1 	2 2 2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dirty="0"/>
              <a:t>		 </a:t>
            </a:r>
            <a:r>
              <a:rPr lang="en-US" sz="2400" i="1" dirty="0"/>
              <a:t>P</a:t>
            </a:r>
            <a:r>
              <a:rPr lang="en-US" sz="2400" baseline="-25000" dirty="0"/>
              <a:t>4</a:t>
            </a:r>
            <a:r>
              <a:rPr lang="en-US" sz="2400" dirty="0"/>
              <a:t>	0 0 2	4 3 3  		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dirty="0"/>
              <a:t>Identify if the current resource allocation state is safe or unsafe. </a:t>
            </a:r>
          </a:p>
          <a:p>
            <a:endParaRPr lang="en-A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17C22-3807-442D-BC1C-AD8DB669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</p:spTree>
    <p:extLst>
      <p:ext uri="{BB962C8B-B14F-4D97-AF65-F5344CB8AC3E}">
        <p14:creationId xmlns:p14="http://schemas.microsoft.com/office/powerpoint/2010/main" val="1807513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303C-0A07-4962-B02D-8E2AF7D0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Example1 : Banker’s Safety Algorithm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8A595-BBA4-4141-B118-6651EEBF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8153400" cy="4114800"/>
          </a:xfrm>
        </p:spPr>
        <p:txBody>
          <a:bodyPr/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sz="2400" dirty="0"/>
              <a:t>The content of the matrix Need is defined to be Max – Allocation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400" dirty="0"/>
              <a:t>			</a:t>
            </a:r>
            <a:r>
              <a:rPr lang="en-US" sz="2400" i="1" u="sng" dirty="0"/>
              <a:t>Need</a:t>
            </a:r>
            <a:endParaRPr lang="en-US" sz="2400" u="sng" dirty="0"/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400" dirty="0"/>
              <a:t>			</a:t>
            </a:r>
            <a:r>
              <a:rPr lang="en-US" sz="2400" i="1" dirty="0"/>
              <a:t>A B C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400" dirty="0"/>
              <a:t>		 </a:t>
            </a:r>
            <a:r>
              <a:rPr lang="en-US" sz="2400" i="1" dirty="0"/>
              <a:t>P</a:t>
            </a:r>
            <a:r>
              <a:rPr lang="en-US" sz="2400" baseline="-25000" dirty="0"/>
              <a:t>0	</a:t>
            </a:r>
            <a:r>
              <a:rPr lang="en-US" sz="2400" dirty="0"/>
              <a:t>7 4 3 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400" dirty="0"/>
              <a:t>		 </a:t>
            </a:r>
            <a:r>
              <a:rPr lang="en-US" sz="2400" i="1" dirty="0"/>
              <a:t>P</a:t>
            </a:r>
            <a:r>
              <a:rPr lang="en-US" sz="2400" baseline="-25000" dirty="0"/>
              <a:t>1	</a:t>
            </a:r>
            <a:r>
              <a:rPr lang="en-US" sz="2400" dirty="0"/>
              <a:t>1 2 2 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400" dirty="0"/>
              <a:t>		 </a:t>
            </a:r>
            <a:r>
              <a:rPr lang="en-US" sz="2400" i="1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	6 0 0 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400" dirty="0"/>
              <a:t>		 </a:t>
            </a:r>
            <a:r>
              <a:rPr lang="en-US" sz="2400" i="1" dirty="0"/>
              <a:t>P</a:t>
            </a:r>
            <a:r>
              <a:rPr lang="en-US" sz="2400" baseline="-25000" dirty="0"/>
              <a:t>3</a:t>
            </a:r>
            <a:r>
              <a:rPr lang="en-US" sz="2400" dirty="0"/>
              <a:t>	0 1 1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400" dirty="0"/>
              <a:t>		 </a:t>
            </a:r>
            <a:r>
              <a:rPr lang="en-US" sz="2400" i="1" dirty="0"/>
              <a:t>P</a:t>
            </a:r>
            <a:r>
              <a:rPr lang="en-US" sz="2400" baseline="-25000" dirty="0"/>
              <a:t>4</a:t>
            </a:r>
            <a:r>
              <a:rPr lang="en-US" sz="2400" dirty="0"/>
              <a:t>	4 3 1 </a:t>
            </a:r>
          </a:p>
          <a:p>
            <a:endParaRPr lang="en-A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17C22-3807-442D-BC1C-AD8DB669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0F6125-2521-4E94-8B03-2C5381550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470" y="2971800"/>
            <a:ext cx="39243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6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303C-0A07-4962-B02D-8E2AF7D0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Example1 : Banker’s Safety Algorithm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8A595-BBA4-4141-B118-6651EEBF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8153400" cy="4114800"/>
          </a:xfrm>
        </p:spPr>
        <p:txBody>
          <a:bodyPr/>
          <a:lstStyle/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i="1" dirty="0"/>
              <a:t> 		</a:t>
            </a:r>
            <a:r>
              <a:rPr lang="en-US" sz="2400" i="1" u="sng" dirty="0"/>
              <a:t>Allocation</a:t>
            </a:r>
            <a:r>
              <a:rPr lang="en-US" sz="2400" i="1" dirty="0"/>
              <a:t>	 </a:t>
            </a:r>
            <a:r>
              <a:rPr lang="en-US" sz="2400" i="1" u="sng" dirty="0"/>
              <a:t>Need</a:t>
            </a:r>
            <a:r>
              <a:rPr lang="en-US" sz="2400" i="1" dirty="0"/>
              <a:t>				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i="1" dirty="0"/>
              <a:t>	</a:t>
            </a:r>
            <a:r>
              <a:rPr lang="en-US" sz="2000" i="1" dirty="0"/>
              <a:t>		A B C	A B C 	</a:t>
            </a:r>
            <a:r>
              <a:rPr lang="en-US" sz="2000" dirty="0"/>
              <a:t>		 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i="1" dirty="0"/>
              <a:t>		P</a:t>
            </a:r>
            <a:r>
              <a:rPr lang="en-US" sz="2000" baseline="-25000" dirty="0"/>
              <a:t>0	</a:t>
            </a:r>
            <a:r>
              <a:rPr lang="en-US" sz="2000" dirty="0"/>
              <a:t>0 1 0	7 4 3 			 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i="1" dirty="0"/>
              <a:t>		P</a:t>
            </a:r>
            <a:r>
              <a:rPr lang="en-US" sz="2000" baseline="-25000" dirty="0"/>
              <a:t>1	</a:t>
            </a:r>
            <a:r>
              <a:rPr lang="en-US" sz="2000" dirty="0"/>
              <a:t>2 0 0 	1 2 2  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dirty="0"/>
              <a:t>		 </a:t>
            </a:r>
            <a:r>
              <a:rPr lang="en-US" sz="2000" i="1" dirty="0"/>
              <a:t>P</a:t>
            </a:r>
            <a:r>
              <a:rPr lang="en-US" sz="2000" baseline="-25000" dirty="0"/>
              <a:t>2</a:t>
            </a:r>
            <a:r>
              <a:rPr lang="en-US" sz="2000" dirty="0"/>
              <a:t>	3 0 2 	6 0 0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dirty="0"/>
              <a:t>		 </a:t>
            </a:r>
            <a:r>
              <a:rPr lang="en-US" sz="2000" i="1" dirty="0"/>
              <a:t>P</a:t>
            </a:r>
            <a:r>
              <a:rPr lang="en-US" sz="2000" baseline="-25000" dirty="0"/>
              <a:t>3</a:t>
            </a:r>
            <a:r>
              <a:rPr lang="en-US" sz="2000" dirty="0"/>
              <a:t>	2 1 1 	0 1 1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dirty="0"/>
              <a:t>		 </a:t>
            </a:r>
            <a:r>
              <a:rPr lang="en-US" sz="2000" i="1" dirty="0"/>
              <a:t>P</a:t>
            </a:r>
            <a:r>
              <a:rPr lang="en-US" sz="2000" baseline="-25000" dirty="0"/>
              <a:t>4</a:t>
            </a:r>
            <a:r>
              <a:rPr lang="en-US" sz="2000" dirty="0"/>
              <a:t>	0 0 2	4 3 1  </a:t>
            </a:r>
            <a:r>
              <a:rPr lang="en-US" sz="2400" dirty="0"/>
              <a:t>	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000" dirty="0"/>
              <a:t>Work = (3,3,2)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000" dirty="0" err="1"/>
              <a:t>i</a:t>
            </a:r>
            <a:r>
              <a:rPr lang="en-US" sz="2000" dirty="0"/>
              <a:t> = 0, Finish[0] = false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000" dirty="0"/>
              <a:t>Is Need</a:t>
            </a:r>
            <a:r>
              <a:rPr lang="en-US" sz="1600" dirty="0"/>
              <a:t>0 </a:t>
            </a:r>
            <a:r>
              <a:rPr lang="en-US" sz="2000" dirty="0"/>
              <a:t>≤</a:t>
            </a:r>
            <a:r>
              <a:rPr lang="en-US" sz="1600" dirty="0"/>
              <a:t> </a:t>
            </a:r>
            <a:r>
              <a:rPr lang="en-US" sz="2000" dirty="0"/>
              <a:t>Work?  (7 4 3) ≤ (3 3 2) = No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17C22-3807-442D-BC1C-AD8DB669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</p:spTree>
    <p:extLst>
      <p:ext uri="{BB962C8B-B14F-4D97-AF65-F5344CB8AC3E}">
        <p14:creationId xmlns:p14="http://schemas.microsoft.com/office/powerpoint/2010/main" val="167542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Book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01000" cy="4419600"/>
          </a:xfrm>
        </p:spPr>
        <p:txBody>
          <a:bodyPr/>
          <a:lstStyle/>
          <a:p>
            <a:r>
              <a:rPr lang="en-US" dirty="0"/>
              <a:t>Chapter 7</a:t>
            </a:r>
          </a:p>
          <a:p>
            <a:pPr lvl="1"/>
            <a:r>
              <a:rPr lang="en-US" dirty="0"/>
              <a:t>Sections: 7.5.1, 7.5.3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43200" y="6172200"/>
            <a:ext cx="4267200" cy="457200"/>
          </a:xfrm>
        </p:spPr>
        <p:txBody>
          <a:bodyPr/>
          <a:lstStyle/>
          <a:p>
            <a:r>
              <a:rPr lang="en-US" altLang="en-US"/>
              <a:t>CS F372 Deadlock prevention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3421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303C-0A07-4962-B02D-8E2AF7D0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Example1 : Banker’s Safety Algorithm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8A595-BBA4-4141-B118-6651EEBF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8153400" cy="4114800"/>
          </a:xfrm>
        </p:spPr>
        <p:txBody>
          <a:bodyPr/>
          <a:lstStyle/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i="1" dirty="0"/>
              <a:t> 		</a:t>
            </a:r>
            <a:r>
              <a:rPr lang="en-US" sz="2400" i="1" u="sng" dirty="0"/>
              <a:t>Allocation</a:t>
            </a:r>
            <a:r>
              <a:rPr lang="en-US" sz="2400" i="1" dirty="0"/>
              <a:t>	 </a:t>
            </a:r>
            <a:r>
              <a:rPr lang="en-US" sz="2400" i="1" u="sng" dirty="0"/>
              <a:t>Need</a:t>
            </a:r>
            <a:r>
              <a:rPr lang="en-US" sz="2400" i="1" dirty="0"/>
              <a:t>				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i="1" dirty="0"/>
              <a:t>	</a:t>
            </a:r>
            <a:r>
              <a:rPr lang="en-US" sz="2000" i="1" dirty="0"/>
              <a:t>		A B C	A B C 	</a:t>
            </a:r>
            <a:r>
              <a:rPr lang="en-US" sz="2000" dirty="0"/>
              <a:t>		 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i="1" dirty="0"/>
              <a:t>		P</a:t>
            </a:r>
            <a:r>
              <a:rPr lang="en-US" sz="2000" baseline="-25000" dirty="0"/>
              <a:t>0	</a:t>
            </a:r>
            <a:r>
              <a:rPr lang="en-US" sz="2000" dirty="0"/>
              <a:t>0 1 0	7 4 3 			 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i="1" dirty="0"/>
              <a:t>		P</a:t>
            </a:r>
            <a:r>
              <a:rPr lang="en-US" sz="2000" baseline="-25000" dirty="0"/>
              <a:t>1	</a:t>
            </a:r>
            <a:r>
              <a:rPr lang="en-US" sz="2000" dirty="0"/>
              <a:t>2 0 0 	1 2 2  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dirty="0"/>
              <a:t>		 </a:t>
            </a:r>
            <a:r>
              <a:rPr lang="en-US" sz="2000" i="1" dirty="0"/>
              <a:t>P</a:t>
            </a:r>
            <a:r>
              <a:rPr lang="en-US" sz="2000" baseline="-25000" dirty="0"/>
              <a:t>2</a:t>
            </a:r>
            <a:r>
              <a:rPr lang="en-US" sz="2000" dirty="0"/>
              <a:t>	3 0 2 	6 0 0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dirty="0"/>
              <a:t>		 </a:t>
            </a:r>
            <a:r>
              <a:rPr lang="en-US" sz="2000" i="1" dirty="0"/>
              <a:t>P</a:t>
            </a:r>
            <a:r>
              <a:rPr lang="en-US" sz="2000" baseline="-25000" dirty="0"/>
              <a:t>3</a:t>
            </a:r>
            <a:r>
              <a:rPr lang="en-US" sz="2000" dirty="0"/>
              <a:t>	2 1 1 	0 1 1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dirty="0"/>
              <a:t>		 </a:t>
            </a:r>
            <a:r>
              <a:rPr lang="en-US" sz="2000" i="1" dirty="0"/>
              <a:t>P</a:t>
            </a:r>
            <a:r>
              <a:rPr lang="en-US" sz="2000" baseline="-25000" dirty="0"/>
              <a:t>4</a:t>
            </a:r>
            <a:r>
              <a:rPr lang="en-US" sz="2000" dirty="0"/>
              <a:t>	0 0 2	4 3 1  </a:t>
            </a:r>
            <a:r>
              <a:rPr lang="en-US" sz="2400" dirty="0"/>
              <a:t>	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000" dirty="0"/>
              <a:t>Work = (3,3,2)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000" dirty="0" err="1"/>
              <a:t>i</a:t>
            </a:r>
            <a:r>
              <a:rPr lang="en-US" sz="2000" dirty="0"/>
              <a:t> = 1, Finish[1] = false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000" dirty="0"/>
              <a:t>Is Need</a:t>
            </a:r>
            <a:r>
              <a:rPr lang="en-US" sz="1600" dirty="0"/>
              <a:t>1 </a:t>
            </a:r>
            <a:r>
              <a:rPr lang="en-US" sz="2000" dirty="0"/>
              <a:t>≤</a:t>
            </a:r>
            <a:r>
              <a:rPr lang="en-US" sz="1600" dirty="0"/>
              <a:t> </a:t>
            </a:r>
            <a:r>
              <a:rPr lang="en-US" sz="2000" dirty="0"/>
              <a:t>Work?  (1 2 2) ≤ (3,3,2) = Yes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000" dirty="0"/>
              <a:t>Finish[1] = true, </a:t>
            </a:r>
            <a:r>
              <a:rPr lang="en-US" sz="2000" i="1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added to safe sequence &lt;</a:t>
            </a:r>
            <a:r>
              <a:rPr lang="en-US" sz="2000" i="1" dirty="0"/>
              <a:t> P</a:t>
            </a:r>
            <a:r>
              <a:rPr lang="en-US" sz="2000" baseline="-25000" dirty="0"/>
              <a:t>1</a:t>
            </a:r>
            <a:r>
              <a:rPr lang="en-US" sz="2000" dirty="0"/>
              <a:t>&gt;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000" dirty="0"/>
              <a:t>Work = Work + Allocation</a:t>
            </a:r>
            <a:r>
              <a:rPr lang="en-US" sz="2000" baseline="-25000" dirty="0"/>
              <a:t>1</a:t>
            </a:r>
            <a:r>
              <a:rPr lang="en-US" sz="2000" dirty="0"/>
              <a:t> =(3,3,2) + (2,0,0) = (5,3,2) </a:t>
            </a:r>
            <a:r>
              <a:rPr lang="en-US" sz="2400" dirty="0"/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17C22-3807-442D-BC1C-AD8DB669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</p:spTree>
    <p:extLst>
      <p:ext uri="{BB962C8B-B14F-4D97-AF65-F5344CB8AC3E}">
        <p14:creationId xmlns:p14="http://schemas.microsoft.com/office/powerpoint/2010/main" val="1041780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303C-0A07-4962-B02D-8E2AF7D0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Example1 : Banker’s Safety Algorithm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8A595-BBA4-4141-B118-6651EEBF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8153400" cy="4114800"/>
          </a:xfrm>
        </p:spPr>
        <p:txBody>
          <a:bodyPr/>
          <a:lstStyle/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i="1" dirty="0"/>
              <a:t> 		</a:t>
            </a:r>
            <a:r>
              <a:rPr lang="en-US" sz="2400" i="1" u="sng" dirty="0"/>
              <a:t>Allocation</a:t>
            </a:r>
            <a:r>
              <a:rPr lang="en-US" sz="2400" i="1" dirty="0"/>
              <a:t>	 </a:t>
            </a:r>
            <a:r>
              <a:rPr lang="en-US" sz="2400" i="1" u="sng" dirty="0"/>
              <a:t>Need</a:t>
            </a:r>
            <a:r>
              <a:rPr lang="en-US" sz="2400" i="1" dirty="0"/>
              <a:t>				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i="1" dirty="0"/>
              <a:t>	</a:t>
            </a:r>
            <a:r>
              <a:rPr lang="en-US" sz="2000" i="1" dirty="0"/>
              <a:t>		A B C	A B C 	</a:t>
            </a:r>
            <a:r>
              <a:rPr lang="en-US" sz="2000" dirty="0"/>
              <a:t>		 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i="1" dirty="0"/>
              <a:t>		P</a:t>
            </a:r>
            <a:r>
              <a:rPr lang="en-US" sz="2000" baseline="-25000" dirty="0"/>
              <a:t>0	</a:t>
            </a:r>
            <a:r>
              <a:rPr lang="en-US" sz="2000" dirty="0"/>
              <a:t>0 1 0	7 4 3 			 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i="1" dirty="0"/>
              <a:t>		P</a:t>
            </a:r>
            <a:r>
              <a:rPr lang="en-US" sz="2000" baseline="-25000" dirty="0"/>
              <a:t>1	</a:t>
            </a:r>
            <a:r>
              <a:rPr lang="en-US" sz="2000" dirty="0"/>
              <a:t>2 0 0 	1 2 2  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dirty="0"/>
              <a:t>		 </a:t>
            </a:r>
            <a:r>
              <a:rPr lang="en-US" sz="2000" i="1" dirty="0"/>
              <a:t>P</a:t>
            </a:r>
            <a:r>
              <a:rPr lang="en-US" sz="2000" baseline="-25000" dirty="0"/>
              <a:t>2</a:t>
            </a:r>
            <a:r>
              <a:rPr lang="en-US" sz="2000" dirty="0"/>
              <a:t>	3 0 2 	6 0 0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dirty="0"/>
              <a:t>		 </a:t>
            </a:r>
            <a:r>
              <a:rPr lang="en-US" sz="2000" i="1" dirty="0"/>
              <a:t>P</a:t>
            </a:r>
            <a:r>
              <a:rPr lang="en-US" sz="2000" baseline="-25000" dirty="0"/>
              <a:t>3</a:t>
            </a:r>
            <a:r>
              <a:rPr lang="en-US" sz="2000" dirty="0"/>
              <a:t>	2 1 1 	0 1 1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dirty="0"/>
              <a:t>		 </a:t>
            </a:r>
            <a:r>
              <a:rPr lang="en-US" sz="2000" i="1" dirty="0"/>
              <a:t>P</a:t>
            </a:r>
            <a:r>
              <a:rPr lang="en-US" sz="2000" baseline="-25000" dirty="0"/>
              <a:t>4</a:t>
            </a:r>
            <a:r>
              <a:rPr lang="en-US" sz="2000" dirty="0"/>
              <a:t>	0 0 2	4 3 1  </a:t>
            </a:r>
            <a:r>
              <a:rPr lang="en-US" sz="2400" dirty="0"/>
              <a:t>	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dirty="0"/>
              <a:t>Work = (5,3,2)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000" dirty="0" err="1"/>
              <a:t>i</a:t>
            </a:r>
            <a:r>
              <a:rPr lang="en-US" sz="2000" dirty="0"/>
              <a:t> = 2, Finish[2] = false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000" dirty="0"/>
              <a:t>Is Need</a:t>
            </a:r>
            <a:r>
              <a:rPr lang="en-US" sz="1600" dirty="0"/>
              <a:t>2 </a:t>
            </a:r>
            <a:r>
              <a:rPr lang="en-US" sz="2000" dirty="0"/>
              <a:t>≤</a:t>
            </a:r>
            <a:r>
              <a:rPr lang="en-US" sz="1600" dirty="0"/>
              <a:t> </a:t>
            </a:r>
            <a:r>
              <a:rPr lang="en-US" sz="2000" dirty="0"/>
              <a:t>Work? 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000" dirty="0"/>
              <a:t>(6 0 0) ≤ (5,3,2) = No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17C22-3807-442D-BC1C-AD8DB669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</p:spTree>
    <p:extLst>
      <p:ext uri="{BB962C8B-B14F-4D97-AF65-F5344CB8AC3E}">
        <p14:creationId xmlns:p14="http://schemas.microsoft.com/office/powerpoint/2010/main" val="1953477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303C-0A07-4962-B02D-8E2AF7D0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Example1 : Banker’s Safety Algorithm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8A595-BBA4-4141-B118-6651EEBF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8153400" cy="4114800"/>
          </a:xfrm>
        </p:spPr>
        <p:txBody>
          <a:bodyPr/>
          <a:lstStyle/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i="1" dirty="0"/>
              <a:t> 		</a:t>
            </a:r>
            <a:r>
              <a:rPr lang="en-US" sz="2400" i="1" u="sng" dirty="0"/>
              <a:t>Allocation</a:t>
            </a:r>
            <a:r>
              <a:rPr lang="en-US" sz="2400" i="1" dirty="0"/>
              <a:t>	 </a:t>
            </a:r>
            <a:r>
              <a:rPr lang="en-US" sz="2400" i="1" u="sng" dirty="0"/>
              <a:t>Need</a:t>
            </a:r>
            <a:r>
              <a:rPr lang="en-US" sz="2400" i="1" dirty="0"/>
              <a:t>				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i="1" dirty="0"/>
              <a:t>	</a:t>
            </a:r>
            <a:r>
              <a:rPr lang="en-US" sz="2000" i="1" dirty="0"/>
              <a:t>		A B C	A B C 	</a:t>
            </a:r>
            <a:r>
              <a:rPr lang="en-US" sz="2000" dirty="0"/>
              <a:t>		 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i="1" dirty="0"/>
              <a:t>		P</a:t>
            </a:r>
            <a:r>
              <a:rPr lang="en-US" sz="2000" baseline="-25000" dirty="0"/>
              <a:t>0	</a:t>
            </a:r>
            <a:r>
              <a:rPr lang="en-US" sz="2000" dirty="0"/>
              <a:t>0 1 0	7 4 3 			 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i="1" dirty="0"/>
              <a:t>		P</a:t>
            </a:r>
            <a:r>
              <a:rPr lang="en-US" sz="2000" baseline="-25000" dirty="0"/>
              <a:t>1	</a:t>
            </a:r>
            <a:r>
              <a:rPr lang="en-US" sz="2000" dirty="0"/>
              <a:t>2 0 0 	1 2 2  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dirty="0"/>
              <a:t>		 </a:t>
            </a:r>
            <a:r>
              <a:rPr lang="en-US" sz="2000" i="1" dirty="0"/>
              <a:t>P</a:t>
            </a:r>
            <a:r>
              <a:rPr lang="en-US" sz="2000" baseline="-25000" dirty="0"/>
              <a:t>2</a:t>
            </a:r>
            <a:r>
              <a:rPr lang="en-US" sz="2000" dirty="0"/>
              <a:t>	3 0 2 	6 0 0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dirty="0"/>
              <a:t>		 </a:t>
            </a:r>
            <a:r>
              <a:rPr lang="en-US" sz="2000" i="1" dirty="0"/>
              <a:t>P</a:t>
            </a:r>
            <a:r>
              <a:rPr lang="en-US" sz="2000" baseline="-25000" dirty="0"/>
              <a:t>3</a:t>
            </a:r>
            <a:r>
              <a:rPr lang="en-US" sz="2000" dirty="0"/>
              <a:t>	2 1 1 	0 1 1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dirty="0"/>
              <a:t>		 </a:t>
            </a:r>
            <a:r>
              <a:rPr lang="en-US" sz="2000" i="1" dirty="0"/>
              <a:t>P</a:t>
            </a:r>
            <a:r>
              <a:rPr lang="en-US" sz="2000" baseline="-25000" dirty="0"/>
              <a:t>4</a:t>
            </a:r>
            <a:r>
              <a:rPr lang="en-US" sz="2000" dirty="0"/>
              <a:t>	0 0 2	4 3 1  </a:t>
            </a:r>
            <a:r>
              <a:rPr lang="en-US" sz="2400" dirty="0"/>
              <a:t>	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dirty="0"/>
              <a:t>Work = (5,3,2)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000" dirty="0" err="1"/>
              <a:t>i</a:t>
            </a:r>
            <a:r>
              <a:rPr lang="en-US" sz="2000" dirty="0"/>
              <a:t> = 3; Finish[3] = false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000" dirty="0"/>
              <a:t>Is Need</a:t>
            </a:r>
            <a:r>
              <a:rPr lang="en-US" sz="1600" dirty="0"/>
              <a:t>3 </a:t>
            </a:r>
            <a:r>
              <a:rPr lang="en-US" sz="2000" dirty="0"/>
              <a:t>≤</a:t>
            </a:r>
            <a:r>
              <a:rPr lang="en-US" sz="1600" dirty="0"/>
              <a:t> </a:t>
            </a:r>
            <a:r>
              <a:rPr lang="en-US" sz="2000" dirty="0"/>
              <a:t>Work?  (0 1 1) ≤ (5,3,2) = Yes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000" dirty="0"/>
              <a:t>Finish[3] = true , </a:t>
            </a:r>
            <a:r>
              <a:rPr lang="en-US" sz="2000" i="1" dirty="0"/>
              <a:t>P</a:t>
            </a:r>
            <a:r>
              <a:rPr lang="en-US" sz="2000" baseline="-25000" dirty="0"/>
              <a:t>3</a:t>
            </a:r>
            <a:r>
              <a:rPr lang="en-US" sz="2000" dirty="0"/>
              <a:t> added to safe sequence &lt;</a:t>
            </a:r>
            <a:r>
              <a:rPr lang="en-US" sz="2000" i="1" dirty="0"/>
              <a:t> P</a:t>
            </a:r>
            <a:r>
              <a:rPr lang="en-US" sz="2000" baseline="-25000" dirty="0"/>
              <a:t>1, </a:t>
            </a:r>
            <a:r>
              <a:rPr lang="en-US" sz="2000" i="1" dirty="0"/>
              <a:t>P</a:t>
            </a:r>
            <a:r>
              <a:rPr lang="en-US" sz="2000" baseline="-25000" dirty="0"/>
              <a:t>3</a:t>
            </a:r>
            <a:r>
              <a:rPr lang="en-US" sz="2000" dirty="0"/>
              <a:t>&gt;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000" dirty="0"/>
              <a:t>Work = Work + Allocation</a:t>
            </a:r>
            <a:r>
              <a:rPr lang="en-US" sz="2000" baseline="-25000" dirty="0"/>
              <a:t>3</a:t>
            </a:r>
            <a:r>
              <a:rPr lang="en-US" sz="2800" dirty="0"/>
              <a:t> </a:t>
            </a:r>
            <a:r>
              <a:rPr lang="en-US" sz="2000" dirty="0"/>
              <a:t>=(5,3,2) + (2,1,1) = (7,4,3)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17C22-3807-442D-BC1C-AD8DB669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</p:spTree>
    <p:extLst>
      <p:ext uri="{BB962C8B-B14F-4D97-AF65-F5344CB8AC3E}">
        <p14:creationId xmlns:p14="http://schemas.microsoft.com/office/powerpoint/2010/main" val="3447435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303C-0A07-4962-B02D-8E2AF7D0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Example1 : Banker’s Safety Algorithm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8A595-BBA4-4141-B118-6651EEBF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8153400" cy="4114800"/>
          </a:xfrm>
        </p:spPr>
        <p:txBody>
          <a:bodyPr/>
          <a:lstStyle/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i="1" dirty="0"/>
              <a:t> 		</a:t>
            </a:r>
            <a:r>
              <a:rPr lang="en-US" sz="2400" i="1" u="sng" dirty="0"/>
              <a:t>Allocation</a:t>
            </a:r>
            <a:r>
              <a:rPr lang="en-US" sz="2400" i="1" dirty="0"/>
              <a:t>	 </a:t>
            </a:r>
            <a:r>
              <a:rPr lang="en-US" sz="2400" i="1" u="sng" dirty="0"/>
              <a:t>Need</a:t>
            </a:r>
            <a:r>
              <a:rPr lang="en-US" sz="2400" i="1" dirty="0"/>
              <a:t>				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i="1" dirty="0"/>
              <a:t>	</a:t>
            </a:r>
            <a:r>
              <a:rPr lang="en-US" sz="2000" i="1" dirty="0"/>
              <a:t>		A B C	A B C 	</a:t>
            </a:r>
            <a:r>
              <a:rPr lang="en-US" sz="2000" dirty="0"/>
              <a:t>		 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i="1" dirty="0"/>
              <a:t>		P</a:t>
            </a:r>
            <a:r>
              <a:rPr lang="en-US" sz="2000" baseline="-25000" dirty="0"/>
              <a:t>0	</a:t>
            </a:r>
            <a:r>
              <a:rPr lang="en-US" sz="2000" dirty="0"/>
              <a:t>0 1 0	7 4 3 			 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i="1" dirty="0"/>
              <a:t>		P</a:t>
            </a:r>
            <a:r>
              <a:rPr lang="en-US" sz="2000" baseline="-25000" dirty="0"/>
              <a:t>1	</a:t>
            </a:r>
            <a:r>
              <a:rPr lang="en-US" sz="2000" dirty="0"/>
              <a:t>2 0 0 	1 2 2  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dirty="0"/>
              <a:t>		 </a:t>
            </a:r>
            <a:r>
              <a:rPr lang="en-US" sz="2000" i="1" dirty="0"/>
              <a:t>P</a:t>
            </a:r>
            <a:r>
              <a:rPr lang="en-US" sz="2000" baseline="-25000" dirty="0"/>
              <a:t>2</a:t>
            </a:r>
            <a:r>
              <a:rPr lang="en-US" sz="2000" dirty="0"/>
              <a:t>	3 0 2 	6 0 0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dirty="0"/>
              <a:t>		 </a:t>
            </a:r>
            <a:r>
              <a:rPr lang="en-US" sz="2000" i="1" dirty="0"/>
              <a:t>P</a:t>
            </a:r>
            <a:r>
              <a:rPr lang="en-US" sz="2000" baseline="-25000" dirty="0"/>
              <a:t>3</a:t>
            </a:r>
            <a:r>
              <a:rPr lang="en-US" sz="2000" dirty="0"/>
              <a:t>	2 1 1 	0 1 1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dirty="0"/>
              <a:t>		 </a:t>
            </a:r>
            <a:r>
              <a:rPr lang="en-US" sz="2000" i="1" dirty="0"/>
              <a:t>P</a:t>
            </a:r>
            <a:r>
              <a:rPr lang="en-US" sz="2000" baseline="-25000" dirty="0"/>
              <a:t>4</a:t>
            </a:r>
            <a:r>
              <a:rPr lang="en-US" sz="2000" dirty="0"/>
              <a:t>	0 0 2	4 3 1  </a:t>
            </a:r>
            <a:r>
              <a:rPr lang="en-US" sz="2400" dirty="0"/>
              <a:t>	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000" dirty="0"/>
              <a:t>Work = (7,4,3)</a:t>
            </a:r>
          </a:p>
          <a:p>
            <a:pPr>
              <a:spcBef>
                <a:spcPts val="0"/>
              </a:spcBef>
              <a:buNone/>
              <a:tabLst>
                <a:tab pos="2452688" algn="l"/>
                <a:tab pos="3492500" algn="ctr"/>
              </a:tabLst>
            </a:pPr>
            <a:r>
              <a:rPr lang="en-US" sz="2000" dirty="0" err="1"/>
              <a:t>i</a:t>
            </a:r>
            <a:r>
              <a:rPr lang="en-US" sz="2000" dirty="0"/>
              <a:t> = 4; Finish[4] = false</a:t>
            </a:r>
          </a:p>
          <a:p>
            <a:pPr>
              <a:spcBef>
                <a:spcPts val="0"/>
              </a:spcBef>
              <a:buNone/>
              <a:tabLst>
                <a:tab pos="2452688" algn="l"/>
                <a:tab pos="3492500" algn="ctr"/>
              </a:tabLst>
            </a:pPr>
            <a:r>
              <a:rPr lang="en-US" sz="2000" dirty="0"/>
              <a:t>Is Need</a:t>
            </a:r>
            <a:r>
              <a:rPr lang="en-US" sz="1600" dirty="0"/>
              <a:t>4 </a:t>
            </a:r>
            <a:r>
              <a:rPr lang="en-US" sz="2000" dirty="0"/>
              <a:t>≤</a:t>
            </a:r>
            <a:r>
              <a:rPr lang="en-US" sz="1600" dirty="0"/>
              <a:t> </a:t>
            </a:r>
            <a:r>
              <a:rPr lang="en-US" sz="2000" dirty="0"/>
              <a:t>Work?  (4 3 1 ) ≤ (7,4,3) = Yes</a:t>
            </a:r>
          </a:p>
          <a:p>
            <a:pPr>
              <a:spcBef>
                <a:spcPts val="0"/>
              </a:spcBef>
              <a:buNone/>
              <a:tabLst>
                <a:tab pos="2452688" algn="l"/>
                <a:tab pos="3492500" algn="ctr"/>
              </a:tabLst>
            </a:pPr>
            <a:r>
              <a:rPr lang="en-US" sz="2000" dirty="0"/>
              <a:t>Finish[4] = true, </a:t>
            </a:r>
            <a:r>
              <a:rPr lang="en-US" sz="2000" i="1" dirty="0"/>
              <a:t>P</a:t>
            </a:r>
            <a:r>
              <a:rPr lang="en-US" sz="2000" baseline="-25000" dirty="0"/>
              <a:t>4</a:t>
            </a:r>
            <a:r>
              <a:rPr lang="en-US" sz="2000" dirty="0"/>
              <a:t> added to safe sequence &lt;</a:t>
            </a:r>
            <a:r>
              <a:rPr lang="en-US" sz="2000" i="1" dirty="0"/>
              <a:t> P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i="1" dirty="0"/>
              <a:t>,P</a:t>
            </a:r>
            <a:r>
              <a:rPr lang="en-US" sz="2000" baseline="-25000" dirty="0"/>
              <a:t>3</a:t>
            </a:r>
            <a:r>
              <a:rPr lang="en-US" sz="2000" i="1" dirty="0"/>
              <a:t>, P</a:t>
            </a:r>
            <a:r>
              <a:rPr lang="en-US" sz="2000" baseline="-25000" dirty="0"/>
              <a:t>4 </a:t>
            </a:r>
            <a:r>
              <a:rPr lang="en-US" sz="2000" dirty="0"/>
              <a:t>&gt;</a:t>
            </a:r>
          </a:p>
          <a:p>
            <a:pPr>
              <a:spcBef>
                <a:spcPts val="0"/>
              </a:spcBef>
              <a:buNone/>
              <a:tabLst>
                <a:tab pos="2452688" algn="l"/>
                <a:tab pos="3492500" algn="ctr"/>
              </a:tabLst>
            </a:pPr>
            <a:r>
              <a:rPr lang="en-US" sz="2000" dirty="0"/>
              <a:t>Work = Work + Allocation</a:t>
            </a:r>
            <a:r>
              <a:rPr lang="en-US" sz="2000" baseline="-25000" dirty="0"/>
              <a:t>4</a:t>
            </a:r>
            <a:r>
              <a:rPr lang="en-US" sz="2800" dirty="0"/>
              <a:t> </a:t>
            </a:r>
            <a:r>
              <a:rPr lang="en-US" sz="2000" dirty="0"/>
              <a:t>=(7,4,3) + (0,0,2) = (7,4,5)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17C22-3807-442D-BC1C-AD8DB669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</p:spTree>
    <p:extLst>
      <p:ext uri="{BB962C8B-B14F-4D97-AF65-F5344CB8AC3E}">
        <p14:creationId xmlns:p14="http://schemas.microsoft.com/office/powerpoint/2010/main" val="2899995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303C-0A07-4962-B02D-8E2AF7D0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Example1 : Banker’s Safety Algorithm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8A595-BBA4-4141-B118-6651EEBF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8153400" cy="4114800"/>
          </a:xfrm>
        </p:spPr>
        <p:txBody>
          <a:bodyPr/>
          <a:lstStyle/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i="1" dirty="0"/>
              <a:t> 		</a:t>
            </a:r>
            <a:r>
              <a:rPr lang="en-US" sz="2400" i="1" u="sng" dirty="0"/>
              <a:t>Allocation</a:t>
            </a:r>
            <a:r>
              <a:rPr lang="en-US" sz="2400" i="1" dirty="0"/>
              <a:t>	 </a:t>
            </a:r>
            <a:r>
              <a:rPr lang="en-US" sz="2400" i="1" u="sng" dirty="0"/>
              <a:t>Need</a:t>
            </a:r>
            <a:r>
              <a:rPr lang="en-US" sz="2400" i="1" dirty="0"/>
              <a:t>				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i="1" dirty="0"/>
              <a:t>	</a:t>
            </a:r>
            <a:r>
              <a:rPr lang="en-US" sz="2000" i="1" dirty="0"/>
              <a:t>		A B C	A B C 	</a:t>
            </a:r>
            <a:r>
              <a:rPr lang="en-US" sz="2000" dirty="0"/>
              <a:t>		 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i="1" dirty="0"/>
              <a:t>		P</a:t>
            </a:r>
            <a:r>
              <a:rPr lang="en-US" sz="2000" baseline="-25000" dirty="0"/>
              <a:t>0	</a:t>
            </a:r>
            <a:r>
              <a:rPr lang="en-US" sz="2000" dirty="0"/>
              <a:t>0 1 0	7 4 3 			 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i="1" dirty="0"/>
              <a:t>		P</a:t>
            </a:r>
            <a:r>
              <a:rPr lang="en-US" sz="2000" baseline="-25000" dirty="0"/>
              <a:t>1	</a:t>
            </a:r>
            <a:r>
              <a:rPr lang="en-US" sz="2000" dirty="0"/>
              <a:t>2 0 0 	1 2 2  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dirty="0"/>
              <a:t>		 </a:t>
            </a:r>
            <a:r>
              <a:rPr lang="en-US" sz="2000" i="1" dirty="0"/>
              <a:t>P</a:t>
            </a:r>
            <a:r>
              <a:rPr lang="en-US" sz="2000" baseline="-25000" dirty="0"/>
              <a:t>2</a:t>
            </a:r>
            <a:r>
              <a:rPr lang="en-US" sz="2000" dirty="0"/>
              <a:t>	3 0 2 	6 0 0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dirty="0"/>
              <a:t>		 </a:t>
            </a:r>
            <a:r>
              <a:rPr lang="en-US" sz="2000" i="1" dirty="0"/>
              <a:t>P</a:t>
            </a:r>
            <a:r>
              <a:rPr lang="en-US" sz="2000" baseline="-25000" dirty="0"/>
              <a:t>3</a:t>
            </a:r>
            <a:r>
              <a:rPr lang="en-US" sz="2000" dirty="0"/>
              <a:t>	2 1 1 	0 1 1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dirty="0"/>
              <a:t>		 </a:t>
            </a:r>
            <a:r>
              <a:rPr lang="en-US" sz="2000" i="1" dirty="0"/>
              <a:t>P</a:t>
            </a:r>
            <a:r>
              <a:rPr lang="en-US" sz="2000" baseline="-25000" dirty="0"/>
              <a:t>4</a:t>
            </a:r>
            <a:r>
              <a:rPr lang="en-US" sz="2000" dirty="0"/>
              <a:t>	0 0 2	4 3 1  </a:t>
            </a:r>
            <a:r>
              <a:rPr lang="en-US" sz="2400" dirty="0"/>
              <a:t>	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dirty="0"/>
              <a:t>Work = (7,4,5)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000" dirty="0" err="1"/>
              <a:t>i</a:t>
            </a:r>
            <a:r>
              <a:rPr lang="en-US" sz="2000" dirty="0"/>
              <a:t> = 0; Finish[0] = false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000" dirty="0"/>
              <a:t>Is Need</a:t>
            </a:r>
            <a:r>
              <a:rPr lang="en-US" sz="1600" dirty="0"/>
              <a:t>0 </a:t>
            </a:r>
            <a:r>
              <a:rPr lang="en-US" sz="2000" dirty="0"/>
              <a:t>≤</a:t>
            </a:r>
            <a:r>
              <a:rPr lang="en-US" sz="1600" dirty="0"/>
              <a:t> </a:t>
            </a:r>
            <a:r>
              <a:rPr lang="en-US" sz="2000" dirty="0"/>
              <a:t>Work? (7 4 3) ≤ (7,4,5) = Yes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000" dirty="0"/>
              <a:t>Finish[0] = true , </a:t>
            </a:r>
            <a:r>
              <a:rPr lang="en-US" sz="2000" i="1" dirty="0"/>
              <a:t>P</a:t>
            </a:r>
            <a:r>
              <a:rPr lang="en-US" sz="2000" baseline="-25000" dirty="0"/>
              <a:t>0</a:t>
            </a:r>
            <a:r>
              <a:rPr lang="en-US" sz="2000" dirty="0"/>
              <a:t> added to safe sequence &lt;</a:t>
            </a:r>
            <a:r>
              <a:rPr lang="en-US" sz="2000" i="1" dirty="0"/>
              <a:t> P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i="1" dirty="0"/>
              <a:t>,P</a:t>
            </a:r>
            <a:r>
              <a:rPr lang="en-US" sz="2000" baseline="-25000" dirty="0"/>
              <a:t>3</a:t>
            </a:r>
            <a:r>
              <a:rPr lang="en-US" sz="2000" i="1" dirty="0"/>
              <a:t>, P</a:t>
            </a:r>
            <a:r>
              <a:rPr lang="en-US" sz="2000" baseline="-25000" dirty="0"/>
              <a:t>4</a:t>
            </a:r>
            <a:r>
              <a:rPr lang="en-US" sz="2000" i="1" dirty="0"/>
              <a:t> , P</a:t>
            </a:r>
            <a:r>
              <a:rPr lang="en-US" sz="2000" baseline="-25000" dirty="0"/>
              <a:t>0</a:t>
            </a:r>
            <a:r>
              <a:rPr lang="en-US" sz="2000" dirty="0"/>
              <a:t>&gt; 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000" dirty="0"/>
              <a:t>Work = Work + Allocation</a:t>
            </a:r>
            <a:r>
              <a:rPr lang="en-US" sz="2000" baseline="-25000" dirty="0"/>
              <a:t>0</a:t>
            </a:r>
            <a:r>
              <a:rPr lang="en-US" sz="2800" dirty="0"/>
              <a:t> </a:t>
            </a:r>
            <a:r>
              <a:rPr lang="en-US" sz="2000" dirty="0"/>
              <a:t>=(7,4,5) + (0,1, 0) = (7,5,5)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17C22-3807-442D-BC1C-AD8DB669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</p:spTree>
    <p:extLst>
      <p:ext uri="{BB962C8B-B14F-4D97-AF65-F5344CB8AC3E}">
        <p14:creationId xmlns:p14="http://schemas.microsoft.com/office/powerpoint/2010/main" val="2800300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303C-0A07-4962-B02D-8E2AF7D0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Example1 : Banker’s Safety Algorithm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8A595-BBA4-4141-B118-6651EEBF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8153400" cy="4114800"/>
          </a:xfrm>
        </p:spPr>
        <p:txBody>
          <a:bodyPr/>
          <a:lstStyle/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i="1" dirty="0"/>
              <a:t> 		</a:t>
            </a:r>
            <a:r>
              <a:rPr lang="en-US" sz="2400" i="1" u="sng" dirty="0"/>
              <a:t>Allocation</a:t>
            </a:r>
            <a:r>
              <a:rPr lang="en-US" sz="2400" i="1" dirty="0"/>
              <a:t>	 </a:t>
            </a:r>
            <a:r>
              <a:rPr lang="en-US" sz="2400" i="1" u="sng" dirty="0"/>
              <a:t>Need</a:t>
            </a:r>
            <a:r>
              <a:rPr lang="en-US" sz="2400" i="1" dirty="0"/>
              <a:t>				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400" i="1" dirty="0"/>
              <a:t>	</a:t>
            </a:r>
            <a:r>
              <a:rPr lang="en-US" sz="2000" i="1" dirty="0"/>
              <a:t>		A B C	A B C 	</a:t>
            </a:r>
            <a:r>
              <a:rPr lang="en-US" sz="2000" dirty="0"/>
              <a:t>		 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i="1" dirty="0"/>
              <a:t>		P</a:t>
            </a:r>
            <a:r>
              <a:rPr lang="en-US" sz="2000" baseline="-25000" dirty="0"/>
              <a:t>0	</a:t>
            </a:r>
            <a:r>
              <a:rPr lang="en-US" sz="2000" dirty="0"/>
              <a:t>0 1 0	7 4 3 			 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i="1" dirty="0"/>
              <a:t>		P</a:t>
            </a:r>
            <a:r>
              <a:rPr lang="en-US" sz="2000" baseline="-25000" dirty="0"/>
              <a:t>1	</a:t>
            </a:r>
            <a:r>
              <a:rPr lang="en-US" sz="2000" dirty="0"/>
              <a:t>2 0 0 	1 2 2  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dirty="0"/>
              <a:t>		 </a:t>
            </a:r>
            <a:r>
              <a:rPr lang="en-US" sz="2000" i="1" dirty="0"/>
              <a:t>P</a:t>
            </a:r>
            <a:r>
              <a:rPr lang="en-US" sz="2000" baseline="-25000" dirty="0"/>
              <a:t>2</a:t>
            </a:r>
            <a:r>
              <a:rPr lang="en-US" sz="2000" dirty="0"/>
              <a:t>	3 0 2 	6 0 0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dirty="0"/>
              <a:t>		 </a:t>
            </a:r>
            <a:r>
              <a:rPr lang="en-US" sz="2000" i="1" dirty="0"/>
              <a:t>P</a:t>
            </a:r>
            <a:r>
              <a:rPr lang="en-US" sz="2000" baseline="-25000" dirty="0"/>
              <a:t>3</a:t>
            </a:r>
            <a:r>
              <a:rPr lang="en-US" sz="2000" dirty="0"/>
              <a:t>	2 1 1 	0 1 1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000" dirty="0"/>
              <a:t>		 </a:t>
            </a:r>
            <a:r>
              <a:rPr lang="en-US" sz="2000" i="1" dirty="0"/>
              <a:t>P</a:t>
            </a:r>
            <a:r>
              <a:rPr lang="en-US" sz="2000" baseline="-25000" dirty="0"/>
              <a:t>4</a:t>
            </a:r>
            <a:r>
              <a:rPr lang="en-US" sz="2000" dirty="0"/>
              <a:t>	0 0 2	4 3 1  </a:t>
            </a:r>
            <a:r>
              <a:rPr lang="en-US" sz="2400" dirty="0"/>
              <a:t>	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000" dirty="0"/>
              <a:t>Work = (7,5,5)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000" dirty="0" err="1"/>
              <a:t>i</a:t>
            </a:r>
            <a:r>
              <a:rPr lang="en-US" sz="2000" dirty="0"/>
              <a:t> = 2, Finish[2] = false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000" dirty="0"/>
              <a:t>Is Need</a:t>
            </a:r>
            <a:r>
              <a:rPr lang="en-US" sz="1600" dirty="0"/>
              <a:t>2 </a:t>
            </a:r>
            <a:r>
              <a:rPr lang="en-US" sz="2000" dirty="0"/>
              <a:t>≤</a:t>
            </a:r>
            <a:r>
              <a:rPr lang="en-US" sz="1600" dirty="0"/>
              <a:t> </a:t>
            </a:r>
            <a:r>
              <a:rPr lang="en-US" sz="2000" dirty="0"/>
              <a:t>Work? (6 0 0) ≤ (7,5,5) =  Yes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000" dirty="0"/>
              <a:t>Finish[2] = true , </a:t>
            </a:r>
            <a:r>
              <a:rPr lang="en-US" sz="2000" i="1" dirty="0"/>
              <a:t>P</a:t>
            </a:r>
            <a:r>
              <a:rPr lang="en-US" sz="2000" baseline="-25000" dirty="0"/>
              <a:t>2</a:t>
            </a:r>
            <a:r>
              <a:rPr lang="en-US" sz="2000" dirty="0"/>
              <a:t> added to safe sequence &lt;</a:t>
            </a:r>
            <a:r>
              <a:rPr lang="en-US" sz="2000" i="1" dirty="0"/>
              <a:t> P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  <a:r>
              <a:rPr lang="en-US" sz="2000" i="1" dirty="0"/>
              <a:t>,P</a:t>
            </a:r>
            <a:r>
              <a:rPr lang="en-US" sz="2000" baseline="-25000" dirty="0"/>
              <a:t>3</a:t>
            </a:r>
            <a:r>
              <a:rPr lang="en-US" sz="2000" i="1" dirty="0"/>
              <a:t>, P</a:t>
            </a:r>
            <a:r>
              <a:rPr lang="en-US" sz="2000" baseline="-25000" dirty="0"/>
              <a:t>4</a:t>
            </a:r>
            <a:r>
              <a:rPr lang="en-US" sz="2000" i="1" dirty="0"/>
              <a:t> , P</a:t>
            </a:r>
            <a:r>
              <a:rPr lang="en-US" sz="2000" baseline="-25000" dirty="0"/>
              <a:t>0</a:t>
            </a:r>
            <a:r>
              <a:rPr lang="en-US" sz="2000" i="1" dirty="0"/>
              <a:t> , P</a:t>
            </a:r>
            <a:r>
              <a:rPr lang="en-US" sz="2000" baseline="-25000" dirty="0"/>
              <a:t>2 </a:t>
            </a:r>
            <a:r>
              <a:rPr lang="en-US" sz="2000" dirty="0"/>
              <a:t>&gt; 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000" dirty="0"/>
              <a:t>Work = Work + Allocation</a:t>
            </a:r>
            <a:r>
              <a:rPr lang="en-US" sz="2000" baseline="-25000" dirty="0"/>
              <a:t>2</a:t>
            </a:r>
            <a:r>
              <a:rPr lang="en-US" sz="2800" dirty="0"/>
              <a:t> </a:t>
            </a:r>
            <a:r>
              <a:rPr lang="en-US" sz="2000" dirty="0"/>
              <a:t>=(7,5,5) + (3,0,2) = (10,5,7)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17C22-3807-442D-BC1C-AD8DB669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</p:spTree>
    <p:extLst>
      <p:ext uri="{BB962C8B-B14F-4D97-AF65-F5344CB8AC3E}">
        <p14:creationId xmlns:p14="http://schemas.microsoft.com/office/powerpoint/2010/main" val="2757075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BC01-502A-4123-B77F-013CE3F4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Example1 : Banker’s Safety Algorithm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D44C0-668A-402D-883F-8880144E7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is in a safe state since the sequence &lt; 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baseline="-25000" dirty="0"/>
              <a:t>3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baseline="-25000" dirty="0"/>
              <a:t>4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baseline="-25000" dirty="0"/>
              <a:t>0</a:t>
            </a:r>
            <a:r>
              <a:rPr lang="en-US" dirty="0"/>
              <a:t>&gt; satisfies safety requirement </a:t>
            </a:r>
            <a:endParaRPr lang="en-US" baseline="-25000" dirty="0"/>
          </a:p>
          <a:p>
            <a:endParaRPr lang="en-A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F548E-A5C9-466B-8A63-3637A9FAB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</p:spTree>
    <p:extLst>
      <p:ext uri="{BB962C8B-B14F-4D97-AF65-F5344CB8AC3E}">
        <p14:creationId xmlns:p14="http://schemas.microsoft.com/office/powerpoint/2010/main" val="3997092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5BA50-98CE-453A-B73B-0832166C9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Resource-Request Algorithm for Process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65320-7DD2-4277-8CE1-1AD1E1025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i="1" dirty="0" err="1">
                <a:solidFill>
                  <a:srgbClr val="FF0000"/>
                </a:solidFill>
              </a:rPr>
              <a:t>Request</a:t>
            </a:r>
            <a:r>
              <a:rPr lang="en-US" sz="2400" i="1" baseline="-250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Request vector for process </a:t>
            </a:r>
            <a:r>
              <a:rPr lang="en-US" sz="2400" i="1" dirty="0"/>
              <a:t>P</a:t>
            </a:r>
            <a:r>
              <a:rPr lang="en-US" sz="2400" i="1" baseline="-25000" dirty="0"/>
              <a:t>i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If </a:t>
            </a:r>
            <a:r>
              <a:rPr lang="en-US" sz="2400" i="1" dirty="0" err="1"/>
              <a:t>Request</a:t>
            </a:r>
            <a:r>
              <a:rPr lang="en-US" sz="2400" i="1" baseline="-25000" dirty="0" err="1"/>
              <a:t>i</a:t>
            </a:r>
            <a:r>
              <a:rPr lang="en-US" sz="2400" baseline="-25000" dirty="0"/>
              <a:t> </a:t>
            </a:r>
            <a:r>
              <a:rPr lang="en-US" sz="2400" dirty="0"/>
              <a:t>[</a:t>
            </a:r>
            <a:r>
              <a:rPr lang="en-US" sz="2400" i="1" dirty="0"/>
              <a:t>j</a:t>
            </a:r>
            <a:r>
              <a:rPr lang="en-US" sz="2400" dirty="0"/>
              <a:t>] = </a:t>
            </a:r>
            <a:r>
              <a:rPr lang="en-US" sz="2400" i="1" dirty="0"/>
              <a:t>k</a:t>
            </a:r>
            <a:r>
              <a:rPr lang="en-US" sz="2400" dirty="0"/>
              <a:t> then process </a:t>
            </a:r>
            <a:r>
              <a:rPr lang="en-US" sz="2400" i="1" dirty="0"/>
              <a:t>P</a:t>
            </a:r>
            <a:r>
              <a:rPr lang="en-US" sz="2400" i="1" baseline="-25000" dirty="0"/>
              <a:t>i</a:t>
            </a:r>
            <a:r>
              <a:rPr lang="en-US" sz="2400" dirty="0"/>
              <a:t> wants </a:t>
            </a:r>
            <a:r>
              <a:rPr lang="en-US" sz="2400" i="1" dirty="0"/>
              <a:t>k</a:t>
            </a:r>
            <a:r>
              <a:rPr lang="en-US" sz="2400" dirty="0"/>
              <a:t> instances of resource type 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j</a:t>
            </a:r>
            <a:r>
              <a:rPr lang="en-US" sz="2400" baseline="-25000" dirty="0"/>
              <a:t>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2400" baseline="-25000" dirty="0"/>
          </a:p>
          <a:p>
            <a:pPr marL="457200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en-US" sz="2400" dirty="0"/>
              <a:t>If </a:t>
            </a:r>
            <a:r>
              <a:rPr lang="en-US" sz="2400" i="1" dirty="0" err="1"/>
              <a:t>Request</a:t>
            </a:r>
            <a:r>
              <a:rPr lang="en-US" sz="2400" i="1" baseline="-25000" dirty="0" err="1"/>
              <a:t>i</a:t>
            </a:r>
            <a:r>
              <a:rPr lang="en-US" sz="2400" i="1" dirty="0"/>
              <a:t> </a:t>
            </a:r>
            <a:r>
              <a:rPr lang="en-US" sz="2400" dirty="0">
                <a:sym typeface="Symbol" charset="2"/>
              </a:rPr>
              <a:t> </a:t>
            </a:r>
            <a:r>
              <a:rPr lang="en-US" sz="2400" i="1" dirty="0" err="1">
                <a:sym typeface="Symbol" charset="2"/>
              </a:rPr>
              <a:t>Need</a:t>
            </a:r>
            <a:r>
              <a:rPr lang="en-US" sz="2400" i="1" baseline="-25000" dirty="0" err="1">
                <a:sym typeface="Symbol" charset="2"/>
              </a:rPr>
              <a:t>i</a:t>
            </a:r>
            <a:r>
              <a:rPr lang="en-US" sz="2400" i="1" dirty="0">
                <a:sym typeface="Symbol" charset="2"/>
              </a:rPr>
              <a:t> </a:t>
            </a:r>
            <a:r>
              <a:rPr lang="en-US" sz="2400" dirty="0">
                <a:sym typeface="Symbol" charset="2"/>
              </a:rPr>
              <a:t>go to step 2. Otherwise, raise error condition, since process has exceeded its maximum claim.</a:t>
            </a:r>
          </a:p>
          <a:p>
            <a:pPr marL="457200" indent="-457200" algn="just">
              <a:lnSpc>
                <a:spcPct val="90000"/>
              </a:lnSpc>
              <a:buFont typeface="+mj-lt"/>
              <a:buAutoNum type="arabicPeriod"/>
            </a:pPr>
            <a:r>
              <a:rPr lang="en-US" sz="2400" dirty="0">
                <a:sym typeface="Symbol" charset="2"/>
              </a:rPr>
              <a:t>If </a:t>
            </a:r>
            <a:r>
              <a:rPr lang="en-US" sz="2400" i="1" dirty="0" err="1"/>
              <a:t>Request</a:t>
            </a:r>
            <a:r>
              <a:rPr lang="en-US" sz="2400" i="1" baseline="-250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 </a:t>
            </a:r>
            <a:r>
              <a:rPr lang="en-US" sz="2400" i="1" dirty="0">
                <a:sym typeface="Symbol" charset="2"/>
              </a:rPr>
              <a:t>Available</a:t>
            </a:r>
            <a:r>
              <a:rPr lang="en-US" sz="2400" dirty="0">
                <a:sym typeface="Symbol" charset="2"/>
              </a:rPr>
              <a:t>, go to step 3.  Otherwise </a:t>
            </a:r>
            <a:r>
              <a:rPr lang="en-US" sz="2400" i="1" dirty="0">
                <a:sym typeface="Symbol" charset="2"/>
              </a:rPr>
              <a:t>P</a:t>
            </a:r>
            <a:r>
              <a:rPr lang="en-US" sz="2400" i="1" baseline="-25000" dirty="0"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  must wait, since resources are not available.</a:t>
            </a:r>
          </a:p>
          <a:p>
            <a:endParaRPr lang="en-A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FD326-7583-4794-B24D-E4E05472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</p:spTree>
    <p:extLst>
      <p:ext uri="{BB962C8B-B14F-4D97-AF65-F5344CB8AC3E}">
        <p14:creationId xmlns:p14="http://schemas.microsoft.com/office/powerpoint/2010/main" val="2170438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5BA50-98CE-453A-B73B-0832166C9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Resource-Request Algorithm for Process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65320-7DD2-4277-8CE1-1AD1E1025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4958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ym typeface="Symbol" charset="2"/>
              </a:rPr>
              <a:t>3. Pretend to allocate requested resources to </a:t>
            </a:r>
            <a:r>
              <a:rPr lang="en-US" sz="2400" i="1" dirty="0">
                <a:sym typeface="Symbol" charset="2"/>
              </a:rPr>
              <a:t>P</a:t>
            </a:r>
            <a:r>
              <a:rPr lang="en-US" sz="2400" i="1" baseline="-25000" dirty="0"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 by modifying the state as follows:</a:t>
            </a:r>
          </a:p>
          <a:p>
            <a:pPr lvl="3">
              <a:lnSpc>
                <a:spcPct val="90000"/>
              </a:lnSpc>
              <a:buNone/>
            </a:pPr>
            <a:r>
              <a:rPr lang="en-US" sz="2400" i="1" dirty="0">
                <a:sym typeface="Symbol" charset="2"/>
              </a:rPr>
              <a:t>Available</a:t>
            </a:r>
            <a:r>
              <a:rPr lang="en-US" sz="2400" dirty="0">
                <a:sym typeface="Symbol" charset="2"/>
              </a:rPr>
              <a:t> = </a:t>
            </a:r>
            <a:r>
              <a:rPr lang="en-US" sz="2400" i="1" dirty="0">
                <a:sym typeface="Symbol" charset="2"/>
              </a:rPr>
              <a:t>Available -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i="1" dirty="0" err="1">
                <a:sym typeface="Symbol" charset="2"/>
              </a:rPr>
              <a:t>Request</a:t>
            </a:r>
            <a:r>
              <a:rPr lang="en-US" sz="2400" i="1" baseline="-25000" dirty="0" err="1">
                <a:sym typeface="Symbol" charset="2"/>
              </a:rPr>
              <a:t>i</a:t>
            </a:r>
            <a:endParaRPr lang="en-US" sz="2400" i="1" dirty="0">
              <a:sym typeface="Symbol" charset="2"/>
            </a:endParaRPr>
          </a:p>
          <a:p>
            <a:pPr lvl="3">
              <a:lnSpc>
                <a:spcPct val="90000"/>
              </a:lnSpc>
              <a:buNone/>
            </a:pPr>
            <a:r>
              <a:rPr lang="en-US" sz="2400" i="1" dirty="0" err="1">
                <a:sym typeface="Symbol" charset="2"/>
              </a:rPr>
              <a:t>Allocation</a:t>
            </a:r>
            <a:r>
              <a:rPr lang="en-US" sz="2400" i="1" baseline="-25000" dirty="0" err="1">
                <a:sym typeface="Symbol" charset="2"/>
              </a:rPr>
              <a:t>i</a:t>
            </a:r>
            <a:r>
              <a:rPr lang="en-US" sz="2400" baseline="-25000" dirty="0">
                <a:sym typeface="Symbol" charset="2"/>
              </a:rPr>
              <a:t> </a:t>
            </a:r>
            <a:r>
              <a:rPr lang="en-US" sz="2400" dirty="0">
                <a:sym typeface="Symbol" charset="2"/>
              </a:rPr>
              <a:t>= </a:t>
            </a:r>
            <a:r>
              <a:rPr lang="en-US" sz="2400" i="1" dirty="0" err="1">
                <a:sym typeface="Symbol" charset="2"/>
              </a:rPr>
              <a:t>Allocation</a:t>
            </a:r>
            <a:r>
              <a:rPr lang="en-US" sz="2400" i="1" baseline="-25000" dirty="0" err="1"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 + </a:t>
            </a:r>
            <a:r>
              <a:rPr lang="en-US" sz="2400" i="1" dirty="0" err="1">
                <a:sym typeface="Symbol" charset="2"/>
              </a:rPr>
              <a:t>Request</a:t>
            </a:r>
            <a:r>
              <a:rPr lang="en-US" sz="2400" i="1" baseline="-25000" dirty="0" err="1">
                <a:sym typeface="Symbol" charset="2"/>
              </a:rPr>
              <a:t>i</a:t>
            </a:r>
            <a:endParaRPr lang="en-US" sz="2400" dirty="0">
              <a:sym typeface="Symbol" charset="2"/>
            </a:endParaRPr>
          </a:p>
          <a:p>
            <a:pPr lvl="3">
              <a:lnSpc>
                <a:spcPct val="90000"/>
              </a:lnSpc>
              <a:buNone/>
            </a:pPr>
            <a:r>
              <a:rPr lang="en-US" sz="2400" i="1" dirty="0" err="1">
                <a:sym typeface="Symbol" charset="2"/>
              </a:rPr>
              <a:t>Need</a:t>
            </a:r>
            <a:r>
              <a:rPr lang="en-US" sz="2400" i="1" baseline="-25000" dirty="0" err="1">
                <a:sym typeface="Symbol" charset="2"/>
              </a:rPr>
              <a:t>i</a:t>
            </a:r>
            <a:r>
              <a:rPr lang="en-US" sz="2400" i="1" dirty="0">
                <a:sym typeface="Symbol" charset="2"/>
              </a:rPr>
              <a:t> </a:t>
            </a:r>
            <a:r>
              <a:rPr lang="en-US" sz="2400" dirty="0">
                <a:sym typeface="Symbol" charset="2"/>
              </a:rPr>
              <a:t>=</a:t>
            </a:r>
            <a:r>
              <a:rPr lang="en-US" sz="2400" i="1" dirty="0">
                <a:sym typeface="Symbol" charset="2"/>
              </a:rPr>
              <a:t> </a:t>
            </a:r>
            <a:r>
              <a:rPr lang="en-US" sz="2400" i="1" dirty="0" err="1">
                <a:sym typeface="Symbol" charset="2"/>
              </a:rPr>
              <a:t>Need</a:t>
            </a:r>
            <a:r>
              <a:rPr lang="en-US" sz="2400" i="1" baseline="-25000" dirty="0" err="1"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 – </a:t>
            </a:r>
            <a:r>
              <a:rPr lang="en-US" sz="2400" i="1" dirty="0" err="1">
                <a:sym typeface="Symbol" charset="2"/>
              </a:rPr>
              <a:t>Request</a:t>
            </a:r>
            <a:r>
              <a:rPr lang="en-US" sz="2400" i="1" baseline="-25000" dirty="0" err="1">
                <a:sym typeface="Symbol" charset="2"/>
              </a:rPr>
              <a:t>i</a:t>
            </a:r>
            <a:endParaRPr lang="en-US" sz="2400" i="1" baseline="-25000" dirty="0">
              <a:sym typeface="Symbol" charset="2"/>
            </a:endParaRPr>
          </a:p>
          <a:p>
            <a:pPr lvl="3">
              <a:lnSpc>
                <a:spcPct val="90000"/>
              </a:lnSpc>
              <a:buNone/>
            </a:pPr>
            <a:endParaRPr lang="en-US" i="1" baseline="-25000" dirty="0">
              <a:sym typeface="Symbol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i="1" dirty="0">
                <a:cs typeface="Arial" pitchFamily="34" charset="0"/>
                <a:sym typeface="Symbol" charset="2"/>
              </a:rPr>
              <a:t>4. </a:t>
            </a:r>
            <a:r>
              <a:rPr lang="en-US" sz="2400" dirty="0">
                <a:cs typeface="Arial" pitchFamily="34" charset="0"/>
                <a:sym typeface="Symbol" charset="2"/>
              </a:rPr>
              <a:t>Run the safety algorithm to check if the system is in a safe state</a:t>
            </a:r>
          </a:p>
          <a:p>
            <a:pPr>
              <a:lnSpc>
                <a:spcPct val="90000"/>
              </a:lnSpc>
              <a:buSzPct val="125000"/>
              <a:buFontTx/>
              <a:buChar char="•"/>
            </a:pPr>
            <a:r>
              <a:rPr lang="en-US" sz="2400" i="1" dirty="0">
                <a:sym typeface="Symbol" charset="2"/>
              </a:rPr>
              <a:t>If safe  the resources are allocated to P</a:t>
            </a:r>
            <a:r>
              <a:rPr lang="en-US" sz="2400" i="1" baseline="-25000" dirty="0">
                <a:sym typeface="Symbol" charset="2"/>
              </a:rPr>
              <a:t>i</a:t>
            </a:r>
            <a:endParaRPr lang="en-US" sz="2400" i="1" dirty="0">
              <a:sym typeface="Symbol" charset="2"/>
            </a:endParaRPr>
          </a:p>
          <a:p>
            <a:pPr>
              <a:lnSpc>
                <a:spcPct val="90000"/>
              </a:lnSpc>
              <a:buSzPct val="125000"/>
              <a:buFontTx/>
              <a:buChar char="•"/>
            </a:pPr>
            <a:r>
              <a:rPr lang="en-US" sz="2400" i="1" dirty="0">
                <a:sym typeface="Symbol" charset="2"/>
              </a:rPr>
              <a:t>If unsafe  P</a:t>
            </a:r>
            <a:r>
              <a:rPr lang="en-US" sz="2400" baseline="-25000" dirty="0">
                <a:sym typeface="Symbol" charset="2"/>
              </a:rPr>
              <a:t>i</a:t>
            </a:r>
            <a:r>
              <a:rPr lang="en-US" sz="2400" i="1" dirty="0">
                <a:sym typeface="Symbol" charset="2"/>
              </a:rPr>
              <a:t> must wait, and the old resource-allocation state is restored</a:t>
            </a:r>
            <a:endParaRPr lang="en-US" sz="2400" baseline="-25000" dirty="0">
              <a:sym typeface="Symbol" charset="2"/>
            </a:endParaRPr>
          </a:p>
          <a:p>
            <a:pPr>
              <a:lnSpc>
                <a:spcPct val="90000"/>
              </a:lnSpc>
              <a:buNone/>
            </a:pPr>
            <a:endParaRPr lang="en-US" sz="2400" i="1" dirty="0">
              <a:cs typeface="Arial" pitchFamily="34" charset="0"/>
              <a:sym typeface="Symbol" charset="2"/>
            </a:endParaRPr>
          </a:p>
          <a:p>
            <a:endParaRPr lang="en-A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FD326-7583-4794-B24D-E4E05472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</p:spTree>
    <p:extLst>
      <p:ext uri="{BB962C8B-B14F-4D97-AF65-F5344CB8AC3E}">
        <p14:creationId xmlns:p14="http://schemas.microsoft.com/office/powerpoint/2010/main" val="410726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0149-BEF2-4D4B-9092-6AF47A3B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 2: Banker’s Resource Request Algorithm </a:t>
            </a:r>
            <a:r>
              <a:rPr lang="en-US" sz="3600" i="1" dirty="0"/>
              <a:t>P</a:t>
            </a:r>
            <a:r>
              <a:rPr lang="en-US" sz="3600" baseline="-25000" dirty="0"/>
              <a:t>1</a:t>
            </a:r>
            <a:r>
              <a:rPr lang="en-US" sz="3600" dirty="0"/>
              <a:t> Request (1,0,2)</a:t>
            </a:r>
            <a:endParaRPr lang="en-A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B8F06-6988-479B-B8E4-3560CD4EF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826" y="1524000"/>
            <a:ext cx="8498174" cy="4114800"/>
          </a:xfrm>
        </p:spPr>
        <p:txBody>
          <a:bodyPr/>
          <a:lstStyle/>
          <a:p>
            <a:pPr marL="0" indent="0"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/>
              <a:t>For the resource allocation state given below, examine if </a:t>
            </a:r>
            <a:r>
              <a:rPr lang="en-US" sz="2400" i="1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’s Request (1,0,2) can be granted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sz="24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sz="24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sz="24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sz="24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sz="2400" dirty="0"/>
          </a:p>
          <a:p>
            <a:pPr marL="0" indent="0"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/>
              <a:t>1. Check Request1 </a:t>
            </a:r>
            <a:r>
              <a:rPr lang="en-US" sz="2400" dirty="0">
                <a:sym typeface="Symbol" charset="2"/>
              </a:rPr>
              <a:t> Need1 (that is, (1,0,2)  (1,2,2)  </a:t>
            </a:r>
            <a:r>
              <a:rPr lang="en-US" sz="2400" i="1" dirty="0">
                <a:sym typeface="Symbol" charset="2"/>
              </a:rPr>
              <a:t>true.</a:t>
            </a:r>
          </a:p>
          <a:p>
            <a:pPr marL="0" indent="0"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/>
              <a:t>2. Check Request1 </a:t>
            </a:r>
            <a:r>
              <a:rPr lang="en-US" sz="2400" dirty="0">
                <a:sym typeface="Symbol" charset="2"/>
              </a:rPr>
              <a:t> Available (that is, (1,0,2)  (3,3,2)  </a:t>
            </a:r>
            <a:r>
              <a:rPr lang="en-US" sz="2400" i="1" dirty="0">
                <a:sym typeface="Symbol" charset="2"/>
              </a:rPr>
              <a:t>true.</a:t>
            </a:r>
          </a:p>
          <a:p>
            <a:endParaRPr lang="en-A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4FC80-FA7C-4E52-BB2F-5DB6DED1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55F58-E4F7-41DF-A1D8-12A2200DE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49" y="2563218"/>
            <a:ext cx="3492369" cy="1856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2C1E94-2998-4328-82EE-5DDC6FCAA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514600"/>
            <a:ext cx="684067" cy="190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7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0FEC-680C-48A3-8DCD-9A5383B2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  <a:r>
              <a:rPr lang="en-US" sz="3200" dirty="0"/>
              <a:t> </a:t>
            </a:r>
            <a:r>
              <a:rPr lang="en-US" dirty="0"/>
              <a:t>Avoidance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A64CB-5629-4329-B231-8DB237433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114800"/>
          </a:xfrm>
        </p:spPr>
        <p:txBody>
          <a:bodyPr/>
          <a:lstStyle/>
          <a:p>
            <a:pPr algn="just"/>
            <a:r>
              <a:rPr lang="en-US" sz="2800" dirty="0"/>
              <a:t>Requires that the system has some additional a</a:t>
            </a:r>
            <a:r>
              <a:rPr lang="en-US" sz="2800" i="1" dirty="0"/>
              <a:t> </a:t>
            </a:r>
            <a:r>
              <a:rPr lang="en-US" sz="2800" dirty="0"/>
              <a:t>priori</a:t>
            </a:r>
            <a:r>
              <a:rPr lang="en-US" sz="2800" i="1" dirty="0"/>
              <a:t> </a:t>
            </a:r>
            <a:r>
              <a:rPr lang="en-US" sz="2800" dirty="0"/>
              <a:t>information available</a:t>
            </a:r>
          </a:p>
          <a:p>
            <a:pPr lvl="1" algn="just"/>
            <a:r>
              <a:rPr lang="en-US" dirty="0"/>
              <a:t>Simplest and most useful model requires that each process declare the </a:t>
            </a:r>
            <a:r>
              <a:rPr lang="en-US" i="1" dirty="0"/>
              <a:t>maximum number</a:t>
            </a:r>
            <a:r>
              <a:rPr lang="en-US" dirty="0"/>
              <a:t> of resources of each type that it may need</a:t>
            </a:r>
          </a:p>
          <a:p>
            <a:pPr algn="just"/>
            <a:r>
              <a:rPr lang="en-US" sz="2800" dirty="0"/>
              <a:t>For any request, decide if the request can be satisfied immediately or it should wait</a:t>
            </a:r>
          </a:p>
          <a:p>
            <a:pPr algn="just"/>
            <a:r>
              <a:rPr lang="en-US" sz="2800" dirty="0"/>
              <a:t>Resource-allocation </a:t>
            </a:r>
            <a:r>
              <a:rPr lang="en-US" sz="2800" i="1" dirty="0"/>
              <a:t>state</a:t>
            </a:r>
            <a:r>
              <a:rPr lang="en-US" sz="2800" dirty="0"/>
              <a:t> is defined by the number of available and allocated resources, and the maximum demands of the processes</a:t>
            </a:r>
          </a:p>
          <a:p>
            <a:endParaRPr lang="en-A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61CCD-798F-4720-AB61-64754636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</p:spTree>
    <p:extLst>
      <p:ext uri="{BB962C8B-B14F-4D97-AF65-F5344CB8AC3E}">
        <p14:creationId xmlns:p14="http://schemas.microsoft.com/office/powerpoint/2010/main" val="2731895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0149-BEF2-4D4B-9092-6AF47A3B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 2: Banker’s Resource Request Algorithm </a:t>
            </a:r>
            <a:r>
              <a:rPr lang="en-US" sz="3600" i="1" dirty="0"/>
              <a:t>P</a:t>
            </a:r>
            <a:r>
              <a:rPr lang="en-US" sz="3600" baseline="-25000" dirty="0"/>
              <a:t>1</a:t>
            </a:r>
            <a:r>
              <a:rPr lang="en-US" sz="3600" dirty="0"/>
              <a:t> Request (1,0,2)</a:t>
            </a:r>
            <a:endParaRPr lang="en-A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B8F06-6988-479B-B8E4-3560CD4EF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826" y="1600200"/>
            <a:ext cx="8498174" cy="39624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ym typeface="Symbol" charset="2"/>
              </a:rPr>
              <a:t>3. Pretend to allocate requested resources to </a:t>
            </a:r>
            <a:r>
              <a:rPr lang="en-US" sz="2400" i="1" dirty="0">
                <a:sym typeface="Symbol" charset="2"/>
              </a:rPr>
              <a:t>P</a:t>
            </a:r>
            <a:r>
              <a:rPr lang="en-US" sz="2400" i="1" baseline="-25000" dirty="0"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 by modifying the state as follows: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2000" i="1" dirty="0">
                <a:sym typeface="Symbol" charset="2"/>
              </a:rPr>
              <a:t>Available</a:t>
            </a:r>
            <a:r>
              <a:rPr lang="en-US" sz="2000" dirty="0">
                <a:sym typeface="Symbol" charset="2"/>
              </a:rPr>
              <a:t> = </a:t>
            </a:r>
            <a:r>
              <a:rPr lang="en-US" sz="2000" i="1" dirty="0">
                <a:sym typeface="Symbol" charset="2"/>
              </a:rPr>
              <a:t>Available –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i="1" dirty="0">
                <a:sym typeface="Symbol" charset="2"/>
              </a:rPr>
              <a:t>Request</a:t>
            </a:r>
            <a:r>
              <a:rPr lang="en-US" sz="2000" i="1" baseline="-25000" dirty="0">
                <a:sym typeface="Symbol" charset="2"/>
              </a:rPr>
              <a:t>1 </a:t>
            </a:r>
            <a:r>
              <a:rPr lang="en-US" sz="2000" dirty="0">
                <a:sym typeface="Symbol" charset="2"/>
              </a:rPr>
              <a:t>(3,3,2) – (1,0,2) = (2, 3,0)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2000" i="1" dirty="0">
                <a:sym typeface="Symbol" charset="2"/>
              </a:rPr>
              <a:t>Allocation</a:t>
            </a:r>
            <a:r>
              <a:rPr lang="en-US" sz="2000" i="1" baseline="-25000" dirty="0">
                <a:sym typeface="Symbol" charset="2"/>
              </a:rPr>
              <a:t>1</a:t>
            </a:r>
            <a:r>
              <a:rPr lang="en-US" sz="2000" baseline="-25000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= </a:t>
            </a:r>
            <a:r>
              <a:rPr lang="en-US" sz="2000" i="1" dirty="0">
                <a:sym typeface="Symbol" charset="2"/>
              </a:rPr>
              <a:t>Allocation</a:t>
            </a:r>
            <a:r>
              <a:rPr lang="en-US" sz="2000" i="1" baseline="-25000" dirty="0">
                <a:sym typeface="Symbol" charset="2"/>
              </a:rPr>
              <a:t>1</a:t>
            </a:r>
            <a:r>
              <a:rPr lang="en-US" sz="2000" dirty="0">
                <a:sym typeface="Symbol" charset="2"/>
              </a:rPr>
              <a:t> + </a:t>
            </a:r>
            <a:r>
              <a:rPr lang="en-US" sz="2000" i="1" dirty="0">
                <a:sym typeface="Symbol" charset="2"/>
              </a:rPr>
              <a:t>Request</a:t>
            </a:r>
            <a:r>
              <a:rPr lang="en-US" sz="2000" i="1" baseline="-25000" dirty="0">
                <a:sym typeface="Symbol" charset="2"/>
              </a:rPr>
              <a:t>1 </a:t>
            </a:r>
            <a:r>
              <a:rPr lang="en-US" sz="2000" dirty="0">
                <a:sym typeface="Symbol" charset="2"/>
              </a:rPr>
              <a:t>(2,0,0) + (1, 0, 2) = (3, 0, 2)</a:t>
            </a:r>
          </a:p>
          <a:p>
            <a:pPr marL="114300" indent="0">
              <a:lnSpc>
                <a:spcPct val="90000"/>
              </a:lnSpc>
              <a:buNone/>
            </a:pPr>
            <a:r>
              <a:rPr lang="en-US" sz="2000" i="1" dirty="0">
                <a:sym typeface="Symbol" charset="2"/>
              </a:rPr>
              <a:t>Need</a:t>
            </a:r>
            <a:r>
              <a:rPr lang="en-US" sz="2000" i="1" baseline="-25000" dirty="0">
                <a:sym typeface="Symbol" charset="2"/>
              </a:rPr>
              <a:t>1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=</a:t>
            </a:r>
            <a:r>
              <a:rPr lang="en-US" sz="2000" i="1" dirty="0">
                <a:sym typeface="Symbol" charset="2"/>
              </a:rPr>
              <a:t> Need</a:t>
            </a:r>
            <a:r>
              <a:rPr lang="en-US" sz="2000" i="1" baseline="-25000" dirty="0">
                <a:sym typeface="Symbol" charset="2"/>
              </a:rPr>
              <a:t>1</a:t>
            </a:r>
            <a:r>
              <a:rPr lang="en-US" sz="2000" dirty="0">
                <a:sym typeface="Symbol" charset="2"/>
              </a:rPr>
              <a:t> – </a:t>
            </a:r>
            <a:r>
              <a:rPr lang="en-US" sz="2000" i="1" dirty="0">
                <a:sym typeface="Symbol" charset="2"/>
              </a:rPr>
              <a:t>Request</a:t>
            </a:r>
            <a:r>
              <a:rPr lang="en-US" sz="2000" i="1" baseline="-25000" dirty="0">
                <a:sym typeface="Symbol" charset="2"/>
              </a:rPr>
              <a:t>1 </a:t>
            </a:r>
            <a:r>
              <a:rPr lang="en-US" sz="2000" dirty="0">
                <a:sym typeface="Symbol" charset="2"/>
              </a:rPr>
              <a:t> (1, 2, 2) - (1, 0, 2) = (0, 2, 0) 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i="1" dirty="0"/>
              <a:t>                </a:t>
            </a:r>
            <a:r>
              <a:rPr lang="en-US" sz="2400" i="1" u="sng" dirty="0"/>
              <a:t>Allocation  Need  </a:t>
            </a:r>
            <a:r>
              <a:rPr lang="en-US" sz="2400" i="1" dirty="0"/>
              <a:t>	</a:t>
            </a:r>
            <a:r>
              <a:rPr lang="en-US" sz="2400" i="1" u="sng" dirty="0"/>
              <a:t>Available</a:t>
            </a:r>
            <a:endParaRPr lang="en-US" sz="2400" i="1" dirty="0"/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i="1" dirty="0"/>
              <a:t>		A B C	       A B C		A B C 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/>
              <a:t>	</a:t>
            </a:r>
            <a:r>
              <a:rPr lang="en-US" sz="2400" i="1" dirty="0"/>
              <a:t>P</a:t>
            </a:r>
            <a:r>
              <a:rPr lang="en-US" sz="2400" baseline="-25000" dirty="0"/>
              <a:t>0</a:t>
            </a:r>
            <a:r>
              <a:rPr lang="en-US" sz="2400" dirty="0"/>
              <a:t>	0 1 0        7 4 3 	2 3 0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/>
              <a:t>	</a:t>
            </a:r>
            <a:r>
              <a:rPr lang="en-US" sz="2400" i="1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	3 0 2	        0 2 0 	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/>
              <a:t>	</a:t>
            </a:r>
            <a:r>
              <a:rPr lang="en-US" sz="2400" i="1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	3 0 2 	       6 0 0 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/>
              <a:t>	</a:t>
            </a:r>
            <a:r>
              <a:rPr lang="en-US" sz="2400" i="1" dirty="0"/>
              <a:t>P</a:t>
            </a:r>
            <a:r>
              <a:rPr lang="en-US" sz="2400" baseline="-25000" dirty="0"/>
              <a:t>3</a:t>
            </a:r>
            <a:r>
              <a:rPr lang="en-US" sz="2400" dirty="0"/>
              <a:t>	2 1 1        0 1 1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/>
              <a:t>	</a:t>
            </a:r>
            <a:r>
              <a:rPr lang="en-US" sz="2400" i="1" dirty="0"/>
              <a:t>P</a:t>
            </a:r>
            <a:r>
              <a:rPr lang="en-US" sz="2400" baseline="-25000" dirty="0"/>
              <a:t>4</a:t>
            </a:r>
            <a:r>
              <a:rPr lang="en-US" sz="2400" dirty="0"/>
              <a:t>	0 0 2 	       4 3 1</a:t>
            </a:r>
            <a:endParaRPr lang="en-A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4FC80-FA7C-4E52-BB2F-5DB6DED1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</p:spTree>
    <p:extLst>
      <p:ext uri="{BB962C8B-B14F-4D97-AF65-F5344CB8AC3E}">
        <p14:creationId xmlns:p14="http://schemas.microsoft.com/office/powerpoint/2010/main" val="1278672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0149-BEF2-4D4B-9092-6AF47A3B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 2: Banker’s Resource Request Algorithm </a:t>
            </a:r>
            <a:r>
              <a:rPr lang="en-US" sz="3600" i="1" dirty="0"/>
              <a:t>P</a:t>
            </a:r>
            <a:r>
              <a:rPr lang="en-US" sz="3600" baseline="-25000" dirty="0"/>
              <a:t>1</a:t>
            </a:r>
            <a:r>
              <a:rPr lang="en-US" sz="3600" dirty="0"/>
              <a:t> Request (1,0,2)</a:t>
            </a:r>
            <a:endParaRPr lang="en-A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B8F06-6988-479B-B8E4-3560CD4EF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826" y="1600200"/>
            <a:ext cx="7964774" cy="3962400"/>
          </a:xfrm>
        </p:spPr>
        <p:txBody>
          <a:bodyPr/>
          <a:lstStyle/>
          <a:p>
            <a:pPr marL="0" indent="0" algn="just"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/>
              <a:t>4. Executing safety algorithm shows that sequence &lt;</a:t>
            </a:r>
            <a:r>
              <a:rPr lang="en-US" sz="2400" i="1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i="1" dirty="0"/>
              <a:t>P</a:t>
            </a:r>
            <a:r>
              <a:rPr lang="en-US" sz="2400" baseline="-25000" dirty="0"/>
              <a:t>3</a:t>
            </a:r>
            <a:r>
              <a:rPr lang="en-US" sz="2400" dirty="0"/>
              <a:t>, </a:t>
            </a:r>
            <a:r>
              <a:rPr lang="en-US" sz="2400" i="1" dirty="0"/>
              <a:t>P</a:t>
            </a:r>
            <a:r>
              <a:rPr lang="en-US" sz="2400" baseline="-25000" dirty="0"/>
              <a:t>4</a:t>
            </a:r>
            <a:r>
              <a:rPr lang="en-US" sz="2400" dirty="0"/>
              <a:t>, </a:t>
            </a:r>
            <a:r>
              <a:rPr lang="en-US" sz="2400" i="1" dirty="0"/>
              <a:t>P</a:t>
            </a:r>
            <a:r>
              <a:rPr lang="en-US" sz="2400" baseline="-25000" dirty="0"/>
              <a:t>0</a:t>
            </a:r>
            <a:r>
              <a:rPr lang="en-US" sz="2400" dirty="0"/>
              <a:t>, </a:t>
            </a:r>
            <a:r>
              <a:rPr lang="en-US" sz="2400" i="1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&gt; satisfies safety requirement </a:t>
            </a:r>
          </a:p>
          <a:p>
            <a:pPr marL="0" indent="0" algn="just"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/>
              <a:t>Request of </a:t>
            </a:r>
            <a:r>
              <a:rPr lang="en-US" sz="2400" i="1" dirty="0"/>
              <a:t>P</a:t>
            </a:r>
            <a:r>
              <a:rPr lang="en-US" sz="2400" baseline="-25000" dirty="0"/>
              <a:t>1 </a:t>
            </a:r>
            <a:r>
              <a:rPr lang="en-US" sz="2400" dirty="0"/>
              <a:t>can be granted.</a:t>
            </a:r>
          </a:p>
          <a:p>
            <a:pPr marL="0" indent="0">
              <a:lnSpc>
                <a:spcPct val="90000"/>
              </a:lnSpc>
              <a:buNone/>
            </a:pPr>
            <a:endParaRPr lang="en-A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4FC80-FA7C-4E52-BB2F-5DB6DED1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</p:spTree>
    <p:extLst>
      <p:ext uri="{BB962C8B-B14F-4D97-AF65-F5344CB8AC3E}">
        <p14:creationId xmlns:p14="http://schemas.microsoft.com/office/powerpoint/2010/main" val="2030321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6485-BDC5-4CFB-8698-7EEE842D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 3: Banker’s Resource Request Algorithm  P</a:t>
            </a:r>
            <a:r>
              <a:rPr lang="en-US" sz="3600" baseline="-25000" dirty="0"/>
              <a:t>4 </a:t>
            </a:r>
            <a:r>
              <a:rPr lang="en-US" sz="3600" dirty="0"/>
              <a:t>request (3,3,0)</a:t>
            </a:r>
            <a:endParaRPr lang="en-A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DF2E7-985F-4C4F-9CBB-942AEC36D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710"/>
            <a:ext cx="7772400" cy="4114800"/>
          </a:xfrm>
        </p:spPr>
        <p:txBody>
          <a:bodyPr/>
          <a:lstStyle/>
          <a:p>
            <a:r>
              <a:rPr lang="en-US" sz="2400" dirty="0"/>
              <a:t>Assume the current resource allocation state given below. Can request for (3,3,0) by </a:t>
            </a:r>
            <a:r>
              <a:rPr lang="en-US" sz="2400" i="1" dirty="0"/>
              <a:t>P</a:t>
            </a:r>
            <a:r>
              <a:rPr lang="en-US" sz="2400" baseline="-25000" dirty="0"/>
              <a:t>4</a:t>
            </a:r>
            <a:r>
              <a:rPr lang="en-US" sz="2400" dirty="0"/>
              <a:t> be granted?</a:t>
            </a:r>
          </a:p>
          <a:p>
            <a:endParaRPr lang="en-A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75F45-D43D-482F-953D-C04D9C2A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EED5E-0945-44E8-9B63-7CAC9753F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813" y="2895600"/>
            <a:ext cx="4191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65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6485-BDC5-4CFB-8698-7EEE842D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 3: Banker’s Resource Request Algorithm  P</a:t>
            </a:r>
            <a:r>
              <a:rPr lang="en-US" sz="3600" baseline="-25000" dirty="0"/>
              <a:t>4 </a:t>
            </a:r>
            <a:r>
              <a:rPr lang="en-US" sz="3600" dirty="0"/>
              <a:t>request (3,3,0)</a:t>
            </a:r>
            <a:endParaRPr lang="en-A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DF2E7-985F-4C4F-9CBB-942AEC36D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710"/>
            <a:ext cx="7772400" cy="4114800"/>
          </a:xfrm>
        </p:spPr>
        <p:txBody>
          <a:bodyPr/>
          <a:lstStyle/>
          <a:p>
            <a:pPr marL="0" indent="0"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/>
              <a:t>Check if Request4 </a:t>
            </a:r>
            <a:r>
              <a:rPr lang="en-US" sz="2400" dirty="0">
                <a:sym typeface="Symbol" charset="2"/>
              </a:rPr>
              <a:t> Need4 </a:t>
            </a:r>
          </a:p>
          <a:p>
            <a:pPr marL="0" indent="0"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sym typeface="Symbol" charset="2"/>
              </a:rPr>
              <a:t>    that is, (3,3,0)  (4,3,1)  </a:t>
            </a:r>
            <a:r>
              <a:rPr lang="en-US" sz="2400" i="1" dirty="0">
                <a:sym typeface="Symbol" charset="2"/>
              </a:rPr>
              <a:t>true.</a:t>
            </a:r>
          </a:p>
          <a:p>
            <a:pPr marL="0" indent="0"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/>
              <a:t>2. Check if Request4 </a:t>
            </a:r>
            <a:r>
              <a:rPr lang="en-US" sz="2400" dirty="0">
                <a:sym typeface="Symbol" charset="2"/>
              </a:rPr>
              <a:t> Available </a:t>
            </a:r>
          </a:p>
          <a:p>
            <a:pPr marL="0" indent="0"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>
                <a:sym typeface="Symbol" charset="2"/>
              </a:rPr>
              <a:t>    that is, (3,3,0)  (2,3,0)  </a:t>
            </a:r>
            <a:r>
              <a:rPr lang="en-US" sz="2400" i="1" dirty="0">
                <a:sym typeface="Symbol" charset="2"/>
              </a:rPr>
              <a:t>false.</a:t>
            </a:r>
          </a:p>
          <a:p>
            <a:pPr marL="0" lvl="1" indent="0">
              <a:buNone/>
            </a:pPr>
            <a:r>
              <a:rPr lang="en-US" sz="2400" dirty="0"/>
              <a:t>No. Request of P4 cannot be granted as resources are not available. P4 should wait. </a:t>
            </a:r>
          </a:p>
          <a:p>
            <a:endParaRPr lang="en-A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75F45-D43D-482F-953D-C04D9C2A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</p:spTree>
    <p:extLst>
      <p:ext uri="{BB962C8B-B14F-4D97-AF65-F5344CB8AC3E}">
        <p14:creationId xmlns:p14="http://schemas.microsoft.com/office/powerpoint/2010/main" val="2239145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5410-6926-430B-B229-FFE2777E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 4: Banker’s Resource Request Algorithm </a:t>
            </a:r>
            <a:r>
              <a:rPr lang="en-US" sz="3600" i="1" dirty="0"/>
              <a:t>P</a:t>
            </a:r>
            <a:r>
              <a:rPr lang="en-US" sz="3600" baseline="-25000" dirty="0"/>
              <a:t>0</a:t>
            </a:r>
            <a:r>
              <a:rPr lang="en-US" sz="3600" dirty="0"/>
              <a:t> Request (0,2,0)</a:t>
            </a:r>
            <a:endParaRPr lang="en-A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E4EE-D4FB-4A22-B82E-D8F3E7683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sz="2400" dirty="0"/>
              <a:t>Assume the current resource allocation state given below. Can request for (0,2,0) by </a:t>
            </a:r>
            <a:r>
              <a:rPr lang="en-US" sz="2400" i="1" dirty="0"/>
              <a:t>P</a:t>
            </a:r>
            <a:r>
              <a:rPr lang="en-US" sz="2400" baseline="-25000" dirty="0"/>
              <a:t>0</a:t>
            </a:r>
            <a:r>
              <a:rPr lang="en-US" sz="2400" dirty="0"/>
              <a:t> be granted?</a:t>
            </a:r>
          </a:p>
          <a:p>
            <a:endParaRPr lang="en-A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17C70-5E49-4694-8065-598857F0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63ABF-3609-47D1-899D-258ACB653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895600"/>
            <a:ext cx="4523619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01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5410-6926-430B-B229-FFE2777E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 4: Banker’s Resource Request Algorithm </a:t>
            </a:r>
            <a:r>
              <a:rPr lang="en-US" sz="3600" i="1" dirty="0"/>
              <a:t>P</a:t>
            </a:r>
            <a:r>
              <a:rPr lang="en-US" sz="3600" baseline="-25000" dirty="0"/>
              <a:t>0</a:t>
            </a:r>
            <a:r>
              <a:rPr lang="en-US" sz="3600" dirty="0"/>
              <a:t> Request (0,2,0)</a:t>
            </a:r>
            <a:endParaRPr lang="en-A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E4EE-D4FB-4A22-B82E-D8F3E7683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114800"/>
          </a:xfrm>
        </p:spPr>
        <p:txBody>
          <a:bodyPr/>
          <a:lstStyle/>
          <a:p>
            <a:pPr marL="0" indent="0"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/>
              <a:t>1. Check  Request</a:t>
            </a:r>
            <a:r>
              <a:rPr lang="en-US" sz="2400" b="1" baseline="-25000" dirty="0"/>
              <a:t>0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 Need</a:t>
            </a:r>
            <a:r>
              <a:rPr lang="en-US" sz="2400" b="1" baseline="-25000" dirty="0">
                <a:sym typeface="Symbol" charset="2"/>
              </a:rPr>
              <a:t>0</a:t>
            </a:r>
            <a:r>
              <a:rPr lang="en-US" sz="2400" baseline="-25000" dirty="0">
                <a:sym typeface="Symbol" charset="2"/>
              </a:rPr>
              <a:t> </a:t>
            </a:r>
            <a:r>
              <a:rPr lang="en-US" sz="2400" dirty="0">
                <a:sym typeface="Symbol" charset="2"/>
              </a:rPr>
              <a:t>= (0,2,0)  (7,4,3)  </a:t>
            </a:r>
            <a:r>
              <a:rPr lang="en-US" sz="2400" i="1" dirty="0">
                <a:sym typeface="Symbol" charset="2"/>
              </a:rPr>
              <a:t>true.</a:t>
            </a:r>
          </a:p>
          <a:p>
            <a:pPr marL="0" indent="0"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/>
              <a:t>2. Check  Request</a:t>
            </a:r>
            <a:r>
              <a:rPr lang="en-US" sz="2400" b="1" baseline="-25000" dirty="0"/>
              <a:t>0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 Available; (0,2,0)  (2,3,0)  </a:t>
            </a:r>
            <a:r>
              <a:rPr lang="en-US" sz="2400" i="1" dirty="0">
                <a:sym typeface="Symbol" charset="2"/>
              </a:rPr>
              <a:t>true.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ym typeface="Symbol" charset="2"/>
              </a:rPr>
              <a:t>3. Pretend to allocate requested resources to P</a:t>
            </a:r>
            <a:r>
              <a:rPr lang="en-US" sz="2400" baseline="-25000" dirty="0"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 by modifying the state as follows: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sym typeface="Symbol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dirty="0">
                <a:sym typeface="Symbol" charset="2"/>
              </a:rPr>
              <a:t>Available = Available – Request</a:t>
            </a:r>
            <a:r>
              <a:rPr lang="en-US" sz="2000" b="1" baseline="-25000" dirty="0"/>
              <a:t>0</a:t>
            </a:r>
            <a:r>
              <a:rPr lang="en-US" sz="2000" dirty="0"/>
              <a:t> (2, 3, 0) – ( 0, 2, 0) = (2, 1, 0)</a:t>
            </a:r>
            <a:endParaRPr lang="en-US" sz="2000" dirty="0">
              <a:sym typeface="Symbol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dirty="0">
                <a:sym typeface="Symbol" charset="2"/>
              </a:rPr>
              <a:t>Allocation</a:t>
            </a:r>
            <a:r>
              <a:rPr lang="en-US" sz="2000" b="1" baseline="-25000" dirty="0"/>
              <a:t>0</a:t>
            </a:r>
            <a:r>
              <a:rPr lang="en-US" sz="2000" dirty="0">
                <a:sym typeface="Symbol" charset="2"/>
              </a:rPr>
              <a:t> = Allocation</a:t>
            </a:r>
            <a:r>
              <a:rPr lang="en-US" sz="2000" b="1" baseline="-25000" dirty="0"/>
              <a:t>0</a:t>
            </a:r>
            <a:r>
              <a:rPr lang="en-US" sz="2000" dirty="0">
                <a:sym typeface="Symbol" charset="2"/>
              </a:rPr>
              <a:t> + Request</a:t>
            </a:r>
            <a:r>
              <a:rPr lang="en-US" sz="2000" b="1" baseline="-25000" dirty="0"/>
              <a:t>0</a:t>
            </a:r>
            <a:r>
              <a:rPr lang="en-US" sz="2000" b="1" dirty="0"/>
              <a:t> </a:t>
            </a:r>
            <a:r>
              <a:rPr lang="en-US" sz="2000" dirty="0"/>
              <a:t>(0, 1, 0) + ( 0, 2, 0) = ( 0, 3, 0)</a:t>
            </a:r>
            <a:endParaRPr lang="en-US" sz="2000" dirty="0">
              <a:sym typeface="Symbol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dirty="0">
                <a:sym typeface="Symbol" charset="2"/>
              </a:rPr>
              <a:t>Need</a:t>
            </a:r>
            <a:r>
              <a:rPr lang="en-US" sz="2000" b="1" baseline="-25000" dirty="0"/>
              <a:t>0</a:t>
            </a:r>
            <a:r>
              <a:rPr lang="en-US" sz="2000" dirty="0">
                <a:sym typeface="Symbol" charset="2"/>
              </a:rPr>
              <a:t> = Need</a:t>
            </a:r>
            <a:r>
              <a:rPr lang="en-US" sz="2000" b="1" baseline="-25000" dirty="0"/>
              <a:t>0</a:t>
            </a:r>
            <a:r>
              <a:rPr lang="en-US" sz="2000" dirty="0">
                <a:sym typeface="Symbol" charset="2"/>
              </a:rPr>
              <a:t> – Request</a:t>
            </a:r>
            <a:r>
              <a:rPr lang="en-US" sz="2000" b="1" baseline="-25000" dirty="0"/>
              <a:t>0</a:t>
            </a:r>
            <a:r>
              <a:rPr lang="en-US" sz="2000" b="1" dirty="0"/>
              <a:t> </a:t>
            </a:r>
            <a:r>
              <a:rPr lang="en-US" sz="2000" dirty="0"/>
              <a:t>(7, 4, 3) – (0, 2, 0) = (7, 2, 3)</a:t>
            </a:r>
            <a:endParaRPr lang="en-US" sz="2000" i="1" dirty="0">
              <a:sym typeface="Symbol" charset="2"/>
            </a:endParaRPr>
          </a:p>
          <a:p>
            <a:endParaRPr lang="en-A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17C70-5E49-4694-8065-598857F0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</p:spTree>
    <p:extLst>
      <p:ext uri="{BB962C8B-B14F-4D97-AF65-F5344CB8AC3E}">
        <p14:creationId xmlns:p14="http://schemas.microsoft.com/office/powerpoint/2010/main" val="6172327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5410-6926-430B-B229-FFE2777E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 4: Banker’s Resource Request Algorithm </a:t>
            </a:r>
            <a:r>
              <a:rPr lang="en-US" sz="3600" i="1" dirty="0"/>
              <a:t>P</a:t>
            </a:r>
            <a:r>
              <a:rPr lang="en-US" sz="3600" baseline="-25000" dirty="0"/>
              <a:t>0</a:t>
            </a:r>
            <a:r>
              <a:rPr lang="en-US" sz="3600" dirty="0"/>
              <a:t> Request (0,2,0)</a:t>
            </a:r>
            <a:endParaRPr lang="en-A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E4EE-D4FB-4A22-B82E-D8F3E7683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4114800"/>
          </a:xfrm>
        </p:spPr>
        <p:txBody>
          <a:bodyPr/>
          <a:lstStyle/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i="1" dirty="0"/>
              <a:t>			</a:t>
            </a:r>
            <a:r>
              <a:rPr lang="en-US" sz="2400" i="1" u="sng" dirty="0"/>
              <a:t>Allocation</a:t>
            </a:r>
            <a:r>
              <a:rPr lang="en-US" sz="2400" i="1" dirty="0"/>
              <a:t>	</a:t>
            </a:r>
            <a:r>
              <a:rPr lang="en-US" sz="2400" i="1" u="sng" dirty="0"/>
              <a:t>Need</a:t>
            </a:r>
            <a:r>
              <a:rPr lang="en-US" sz="2400" i="1" dirty="0"/>
              <a:t>	</a:t>
            </a:r>
            <a:r>
              <a:rPr lang="en-US" sz="2400" i="1" u="sng" dirty="0"/>
              <a:t>Available</a:t>
            </a:r>
            <a:endParaRPr lang="en-US" sz="2400" i="1" dirty="0"/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i="1" dirty="0"/>
              <a:t>			A B C	A B C	A B C 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/>
              <a:t>		</a:t>
            </a:r>
            <a:r>
              <a:rPr lang="en-US" sz="2400" i="1" dirty="0"/>
              <a:t>P</a:t>
            </a:r>
            <a:r>
              <a:rPr lang="en-US" sz="2400" baseline="-25000" dirty="0"/>
              <a:t>0</a:t>
            </a:r>
            <a:r>
              <a:rPr lang="en-US" sz="2400" dirty="0"/>
              <a:t>	0 3 0 	7 2 3 	2 1 0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/>
              <a:t>		</a:t>
            </a:r>
            <a:r>
              <a:rPr lang="en-US" sz="2400" i="1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	3 0 2	0 2 0 	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/>
              <a:t>		</a:t>
            </a:r>
            <a:r>
              <a:rPr lang="en-US" sz="2400" i="1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	3 0 2 	6 0 0 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/>
              <a:t>		</a:t>
            </a:r>
            <a:r>
              <a:rPr lang="en-US" sz="2400" i="1" dirty="0"/>
              <a:t>P</a:t>
            </a:r>
            <a:r>
              <a:rPr lang="en-US" sz="2400" baseline="-25000" dirty="0"/>
              <a:t>3</a:t>
            </a:r>
            <a:r>
              <a:rPr lang="en-US" sz="2400" dirty="0"/>
              <a:t>	2 1 1 	0 1 1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/>
              <a:t>		</a:t>
            </a:r>
            <a:r>
              <a:rPr lang="en-US" sz="2400" i="1" dirty="0"/>
              <a:t>P</a:t>
            </a:r>
            <a:r>
              <a:rPr lang="en-US" sz="2400" baseline="-25000" dirty="0"/>
              <a:t>4</a:t>
            </a:r>
            <a:r>
              <a:rPr lang="en-US" sz="2400" dirty="0"/>
              <a:t>	0 0 2 	4 3 1 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/>
              <a:t>No safe sequence. 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/>
              <a:t>Request of </a:t>
            </a:r>
            <a:r>
              <a:rPr lang="en-US" sz="2400" b="1" i="1" dirty="0"/>
              <a:t>P</a:t>
            </a:r>
            <a:r>
              <a:rPr lang="en-US" sz="2400" b="1" baseline="-25000" dirty="0"/>
              <a:t>0 </a:t>
            </a:r>
            <a:r>
              <a:rPr lang="en-US" sz="2400" dirty="0"/>
              <a:t>is not granted. 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/>
              <a:t>P</a:t>
            </a:r>
            <a:r>
              <a:rPr lang="en-US" sz="2400" b="1" baseline="-25000" dirty="0"/>
              <a:t>0</a:t>
            </a:r>
            <a:r>
              <a:rPr lang="en-US" sz="2400" dirty="0"/>
              <a:t> has to wait.</a:t>
            </a:r>
          </a:p>
          <a:p>
            <a:pPr marL="0" indent="0"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A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17C70-5E49-4694-8065-598857F0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</p:spTree>
    <p:extLst>
      <p:ext uri="{BB962C8B-B14F-4D97-AF65-F5344CB8AC3E}">
        <p14:creationId xmlns:p14="http://schemas.microsoft.com/office/powerpoint/2010/main" val="398493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E234D-305F-4B9A-B24B-BB5D8BFC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State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7AC4A-B789-47BA-AA4C-E6E7E7300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When a process requests a resource, system must decide if immediate allocation leaves the system in a </a:t>
            </a:r>
            <a:r>
              <a:rPr lang="en-US" sz="2400" i="1" dirty="0"/>
              <a:t>safe state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A state is safe if the system can allocate resources to each process in some order and still avoid a deadlock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System is in safe state if there exists a safe sequence of all processes</a:t>
            </a:r>
            <a:endParaRPr lang="en-A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8232F-B430-419A-B341-95C6A081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</p:spTree>
    <p:extLst>
      <p:ext uri="{BB962C8B-B14F-4D97-AF65-F5344CB8AC3E}">
        <p14:creationId xmlns:p14="http://schemas.microsoft.com/office/powerpoint/2010/main" val="296238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E234D-305F-4B9A-B24B-BB5D8BFC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State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7AC4A-B789-47BA-AA4C-E6E7E7300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dirty="0"/>
              <a:t>Sequence &lt;</a:t>
            </a:r>
            <a:r>
              <a:rPr lang="en-US" sz="2400" i="1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i="1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i="1" dirty="0" err="1"/>
              <a:t>P</a:t>
            </a:r>
            <a:r>
              <a:rPr lang="en-US" sz="2400" i="1" baseline="-25000" dirty="0" err="1"/>
              <a:t>n</a:t>
            </a:r>
            <a:r>
              <a:rPr lang="en-US" sz="2400" dirty="0"/>
              <a:t>&gt; is safe if for each</a:t>
            </a:r>
            <a:r>
              <a:rPr lang="en-US" sz="2400" i="1" dirty="0"/>
              <a:t> P</a:t>
            </a:r>
            <a:r>
              <a:rPr lang="en-US" sz="2400" baseline="-25000" dirty="0"/>
              <a:t>i</a:t>
            </a:r>
            <a:r>
              <a:rPr lang="en-US" sz="2400" dirty="0"/>
              <a:t>, the resources that </a:t>
            </a:r>
            <a:r>
              <a:rPr lang="en-US" sz="2400" i="1" dirty="0"/>
              <a:t>Pi</a:t>
            </a:r>
            <a:r>
              <a:rPr lang="en-US" sz="2400" dirty="0"/>
              <a:t> can still request can be satisfied by currently available resources + resources held by all the </a:t>
            </a:r>
            <a:r>
              <a:rPr lang="en-US" sz="2400" i="1" dirty="0" err="1"/>
              <a:t>P</a:t>
            </a:r>
            <a:r>
              <a:rPr lang="en-US" sz="2400" i="1" baseline="-25000" dirty="0" err="1"/>
              <a:t>j</a:t>
            </a:r>
            <a:r>
              <a:rPr lang="en-US" sz="2400" dirty="0"/>
              <a:t>, with </a:t>
            </a:r>
            <a:r>
              <a:rPr lang="en-US" sz="2400" i="1" dirty="0"/>
              <a:t>j&lt;</a:t>
            </a:r>
            <a:r>
              <a:rPr lang="en-US" sz="2400" i="1" dirty="0" err="1"/>
              <a:t>i</a:t>
            </a:r>
            <a:endParaRPr lang="en-US" sz="2400" dirty="0"/>
          </a:p>
          <a:p>
            <a:pPr lvl="1" algn="just">
              <a:lnSpc>
                <a:spcPct val="90000"/>
              </a:lnSpc>
            </a:pPr>
            <a:r>
              <a:rPr lang="en-US" sz="2400" dirty="0"/>
              <a:t>If </a:t>
            </a:r>
            <a:r>
              <a:rPr lang="en-US" sz="2400" i="1" dirty="0"/>
              <a:t>P</a:t>
            </a:r>
            <a:r>
              <a:rPr lang="en-US" sz="2400" baseline="-25000" dirty="0"/>
              <a:t>i</a:t>
            </a:r>
            <a:r>
              <a:rPr lang="en-US" sz="2400" dirty="0"/>
              <a:t> resource needs are not immediately available, then </a:t>
            </a:r>
            <a:r>
              <a:rPr lang="en-US" sz="2400" i="1" dirty="0"/>
              <a:t>P</a:t>
            </a:r>
            <a:r>
              <a:rPr lang="en-US" sz="2400" i="1" baseline="-25000" dirty="0"/>
              <a:t>i</a:t>
            </a:r>
            <a:r>
              <a:rPr lang="en-US" sz="2400" dirty="0"/>
              <a:t> can wait until all </a:t>
            </a:r>
            <a:r>
              <a:rPr lang="en-US" sz="2400" i="1" dirty="0" err="1"/>
              <a:t>P</a:t>
            </a:r>
            <a:r>
              <a:rPr lang="en-US" sz="2400" i="1" baseline="-25000" dirty="0" err="1"/>
              <a:t>j</a:t>
            </a:r>
            <a:r>
              <a:rPr lang="en-US" sz="2400" i="1" dirty="0"/>
              <a:t> </a:t>
            </a:r>
            <a:r>
              <a:rPr lang="en-US" sz="2400" dirty="0"/>
              <a:t>have finished.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When </a:t>
            </a:r>
            <a:r>
              <a:rPr lang="en-US" sz="2400" i="1" dirty="0" err="1"/>
              <a:t>P</a:t>
            </a:r>
            <a:r>
              <a:rPr lang="en-US" sz="2400" i="1" baseline="-25000" dirty="0" err="1"/>
              <a:t>j</a:t>
            </a:r>
            <a:r>
              <a:rPr lang="en-US" sz="2400" dirty="0"/>
              <a:t> is finished, </a:t>
            </a:r>
            <a:r>
              <a:rPr lang="en-US" sz="2400" i="1" dirty="0"/>
              <a:t>P</a:t>
            </a:r>
            <a:r>
              <a:rPr lang="en-US" sz="2400" baseline="-25000" dirty="0"/>
              <a:t>i</a:t>
            </a:r>
            <a:r>
              <a:rPr lang="en-US" sz="2400" dirty="0"/>
              <a:t> can obtain needed resources, execute, return allocated resources, and terminate.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When </a:t>
            </a:r>
            <a:r>
              <a:rPr lang="en-US" sz="2400" i="1" dirty="0"/>
              <a:t>P</a:t>
            </a:r>
            <a:r>
              <a:rPr lang="en-US" sz="2400" i="1" baseline="-25000" dirty="0"/>
              <a:t>i</a:t>
            </a:r>
            <a:r>
              <a:rPr lang="en-US" sz="2400" dirty="0"/>
              <a:t> terminates, </a:t>
            </a:r>
            <a:r>
              <a:rPr lang="en-US" sz="2400" i="1" dirty="0"/>
              <a:t>P</a:t>
            </a:r>
            <a:r>
              <a:rPr lang="en-US" sz="2400" i="1" baseline="-25000" dirty="0"/>
              <a:t>i</a:t>
            </a:r>
            <a:r>
              <a:rPr lang="en-US" sz="2400" baseline="-25000" dirty="0"/>
              <a:t>+1</a:t>
            </a:r>
            <a:r>
              <a:rPr lang="en-US" sz="2400" dirty="0"/>
              <a:t> can obtain its needed resources, and so on. </a:t>
            </a:r>
          </a:p>
          <a:p>
            <a:pPr>
              <a:lnSpc>
                <a:spcPct val="90000"/>
              </a:lnSpc>
            </a:pPr>
            <a:endParaRPr lang="en-A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8232F-B430-419A-B341-95C6A081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</p:spTree>
    <p:extLst>
      <p:ext uri="{BB962C8B-B14F-4D97-AF65-F5344CB8AC3E}">
        <p14:creationId xmlns:p14="http://schemas.microsoft.com/office/powerpoint/2010/main" val="152106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441C-844E-4603-BD0B-4C2CE35C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7BC7-E0A0-4B1B-913F-87F204A83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If a system is in safe state </a:t>
            </a:r>
            <a:r>
              <a:rPr lang="en-US" sz="2400" dirty="0">
                <a:sym typeface="Symbol" pitchFamily="18" charset="2"/>
              </a:rPr>
              <a:t> no deadlocks</a:t>
            </a:r>
          </a:p>
          <a:p>
            <a:pPr algn="just"/>
            <a:r>
              <a:rPr lang="en-US" sz="2400" dirty="0"/>
              <a:t>If no safe sequence </a:t>
            </a:r>
            <a:r>
              <a:rPr lang="en-US" sz="2400" dirty="0">
                <a:sym typeface="Symbol" pitchFamily="18" charset="2"/>
              </a:rPr>
              <a:t> system is unsafe state</a:t>
            </a:r>
          </a:p>
          <a:p>
            <a:pPr algn="just"/>
            <a:r>
              <a:rPr lang="en-GB" sz="2400" dirty="0"/>
              <a:t>Deadlocked state is an unsafe state</a:t>
            </a:r>
          </a:p>
          <a:p>
            <a:pPr algn="just"/>
            <a:r>
              <a:rPr lang="en-GB" sz="2400" dirty="0"/>
              <a:t>Not all unsafe states are deadlocks</a:t>
            </a:r>
          </a:p>
          <a:p>
            <a:pPr algn="just"/>
            <a:r>
              <a:rPr lang="en-US" sz="2400" dirty="0">
                <a:sym typeface="Symbol" pitchFamily="18" charset="2"/>
              </a:rPr>
              <a:t>If a system is in unsafe state  it may lead to deadlock</a:t>
            </a:r>
          </a:p>
          <a:p>
            <a:pPr algn="just"/>
            <a:r>
              <a:rPr lang="en-US" sz="2400" dirty="0">
                <a:sym typeface="Symbol" pitchFamily="18" charset="2"/>
              </a:rPr>
              <a:t>Avoidance  ensures that a system will never enter an unsafe state</a:t>
            </a:r>
          </a:p>
          <a:p>
            <a:endParaRPr lang="en-A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6F8D4-E1FC-4D43-8D5C-3DC74112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</p:spTree>
    <p:extLst>
      <p:ext uri="{BB962C8B-B14F-4D97-AF65-F5344CB8AC3E}">
        <p14:creationId xmlns:p14="http://schemas.microsoft.com/office/powerpoint/2010/main" val="353293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E3FDF-2E18-4308-B8D9-2DAE1D04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Safe, Unsafe, Deadlock State</a:t>
            </a:r>
            <a:endParaRPr lang="en-A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2858D-037E-44D6-AF58-C524669E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11BAEA75-7241-4D80-B9A1-438BE01673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0608" t="1381" r="10387" b="829"/>
          <a:stretch>
            <a:fillRect/>
          </a:stretch>
        </p:blipFill>
        <p:spPr bwMode="auto">
          <a:xfrm>
            <a:off x="2646121" y="1905000"/>
            <a:ext cx="4156557" cy="41148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6003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9680-0B6F-4D24-B229-6A629AFDB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Safe, unsafe states - Example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15192-7B63-40BD-B414-08C1AF124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8153400" cy="4114800"/>
          </a:xfrm>
        </p:spPr>
        <p:txBody>
          <a:bodyPr/>
          <a:lstStyle/>
          <a:p>
            <a:pPr algn="just"/>
            <a:r>
              <a:rPr lang="en-US" sz="2400" dirty="0">
                <a:sym typeface="Symbol" pitchFamily="18" charset="2"/>
              </a:rPr>
              <a:t>12 magnetic tape drives, 3 processes </a:t>
            </a:r>
            <a:r>
              <a:rPr lang="en-US" sz="2400" i="1" dirty="0">
                <a:sym typeface="Symbol" pitchFamily="18" charset="2"/>
              </a:rPr>
              <a:t>P</a:t>
            </a:r>
            <a:r>
              <a:rPr lang="en-US" sz="2000" dirty="0">
                <a:sym typeface="Symbol" pitchFamily="18" charset="2"/>
              </a:rPr>
              <a:t>0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i="1" dirty="0">
                <a:sym typeface="Symbol" pitchFamily="18" charset="2"/>
              </a:rPr>
              <a:t>P</a:t>
            </a:r>
            <a:r>
              <a:rPr lang="en-US" sz="2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i="1" dirty="0">
                <a:sym typeface="Symbol" pitchFamily="18" charset="2"/>
              </a:rPr>
              <a:t>P</a:t>
            </a:r>
            <a:r>
              <a:rPr lang="en-US" sz="2000" dirty="0">
                <a:sym typeface="Symbol" pitchFamily="18" charset="2"/>
              </a:rPr>
              <a:t>2</a:t>
            </a:r>
          </a:p>
          <a:p>
            <a:pPr marL="0" indent="0" algn="just">
              <a:buNone/>
            </a:pPr>
            <a:r>
              <a:rPr lang="en-US" sz="2400" dirty="0">
                <a:sym typeface="Symbol" pitchFamily="18" charset="2"/>
              </a:rPr>
              <a:t>         Maximum Needs      Current use               Need</a:t>
            </a:r>
          </a:p>
          <a:p>
            <a:pPr marL="0" indent="0" algn="just">
              <a:buNone/>
            </a:pPr>
            <a:r>
              <a:rPr lang="en-US" sz="2800" i="1" dirty="0">
                <a:sym typeface="Symbol" pitchFamily="18" charset="2"/>
              </a:rPr>
              <a:t>P</a:t>
            </a:r>
            <a:r>
              <a:rPr lang="en-US" sz="2400" dirty="0">
                <a:sym typeface="Symbol" pitchFamily="18" charset="2"/>
              </a:rPr>
              <a:t>0             10                            5                           5</a:t>
            </a:r>
          </a:p>
          <a:p>
            <a:pPr marL="0" indent="0" algn="just">
              <a:buNone/>
            </a:pPr>
            <a:r>
              <a:rPr lang="en-US" sz="2800" i="1" dirty="0">
                <a:sym typeface="Symbol" pitchFamily="18" charset="2"/>
              </a:rPr>
              <a:t>P</a:t>
            </a:r>
            <a:r>
              <a:rPr lang="en-US" sz="2400" dirty="0">
                <a:sym typeface="Symbol" pitchFamily="18" charset="2"/>
              </a:rPr>
              <a:t>1              4                             2                           2</a:t>
            </a:r>
          </a:p>
          <a:p>
            <a:pPr marL="0" indent="0" algn="just">
              <a:buNone/>
            </a:pPr>
            <a:r>
              <a:rPr lang="en-US" sz="2800" i="1" dirty="0">
                <a:sym typeface="Symbol" pitchFamily="18" charset="2"/>
              </a:rPr>
              <a:t>P</a:t>
            </a:r>
            <a:r>
              <a:rPr lang="en-US" sz="2400" dirty="0">
                <a:sym typeface="Symbol" pitchFamily="18" charset="2"/>
              </a:rPr>
              <a:t>2              9                             2                           7</a:t>
            </a:r>
          </a:p>
          <a:p>
            <a:pPr algn="just">
              <a:buNone/>
            </a:pPr>
            <a:r>
              <a:rPr lang="en-US" sz="2800" dirty="0">
                <a:sym typeface="Symbol" pitchFamily="18" charset="2"/>
              </a:rPr>
              <a:t> </a:t>
            </a:r>
          </a:p>
          <a:p>
            <a:pPr algn="just"/>
            <a:r>
              <a:rPr lang="en-US" sz="2400" dirty="0">
                <a:sym typeface="Symbol" pitchFamily="18" charset="2"/>
              </a:rPr>
              <a:t>Initially, system is safe, Safe sequence &lt;</a:t>
            </a:r>
            <a:r>
              <a:rPr lang="en-US" sz="2400" i="1" dirty="0">
                <a:sym typeface="Symbol" pitchFamily="18" charset="2"/>
              </a:rPr>
              <a:t> P</a:t>
            </a:r>
            <a:r>
              <a:rPr lang="en-US" sz="2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i="1" dirty="0">
                <a:sym typeface="Symbol" pitchFamily="18" charset="2"/>
              </a:rPr>
              <a:t>P</a:t>
            </a:r>
            <a:r>
              <a:rPr lang="en-US" sz="2000" dirty="0">
                <a:sym typeface="Symbol" pitchFamily="18" charset="2"/>
              </a:rPr>
              <a:t>0</a:t>
            </a:r>
            <a:r>
              <a:rPr lang="en-US" sz="2400" dirty="0">
                <a:sym typeface="Symbol" pitchFamily="18" charset="2"/>
              </a:rPr>
              <a:t>, </a:t>
            </a:r>
            <a:r>
              <a:rPr lang="en-US" sz="2400" i="1" dirty="0">
                <a:sym typeface="Symbol" pitchFamily="18" charset="2"/>
              </a:rPr>
              <a:t>P</a:t>
            </a:r>
            <a:r>
              <a:rPr lang="en-US" sz="2000" dirty="0">
                <a:sym typeface="Symbol" pitchFamily="18" charset="2"/>
              </a:rPr>
              <a:t>2&gt;</a:t>
            </a:r>
          </a:p>
          <a:p>
            <a:pPr algn="just"/>
            <a:r>
              <a:rPr lang="en-US" sz="2400" dirty="0">
                <a:sym typeface="Symbol" pitchFamily="18" charset="2"/>
              </a:rPr>
              <a:t>A system may go from safe state to unsafe state</a:t>
            </a:r>
          </a:p>
          <a:p>
            <a:pPr algn="just"/>
            <a:r>
              <a:rPr lang="en-US" sz="2400" dirty="0">
                <a:sym typeface="Symbol" pitchFamily="18" charset="2"/>
              </a:rPr>
              <a:t>After the current allocation, if P2 requests and is allocated one more tape drive</a:t>
            </a:r>
          </a:p>
          <a:p>
            <a:endParaRPr lang="en-AE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5A3C6-3DC1-4E6E-8F1E-F6F4B6EC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</p:spTree>
    <p:extLst>
      <p:ext uri="{BB962C8B-B14F-4D97-AF65-F5344CB8AC3E}">
        <p14:creationId xmlns:p14="http://schemas.microsoft.com/office/powerpoint/2010/main" val="217459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879E-7C0A-4966-8EDE-25B5B9FF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1FE19-A922-47F2-979F-0ADC68DAA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4114800"/>
          </a:xfrm>
        </p:spPr>
        <p:txBody>
          <a:bodyPr/>
          <a:lstStyle/>
          <a:p>
            <a:r>
              <a:rPr lang="en-US" sz="2400" dirty="0"/>
              <a:t>Banker’s algorithm can be used with multiple instances of each resource type </a:t>
            </a:r>
          </a:p>
          <a:p>
            <a:r>
              <a:rPr lang="en-US" sz="2400" dirty="0"/>
              <a:t>Each process must a priori declare its maximum use</a:t>
            </a:r>
          </a:p>
          <a:p>
            <a:r>
              <a:rPr lang="en-US" sz="2400" dirty="0"/>
              <a:t>This number must not exceed the total number of resources in the system</a:t>
            </a:r>
          </a:p>
          <a:p>
            <a:r>
              <a:rPr lang="en-US" sz="2400" dirty="0"/>
              <a:t>It has two parts: Safety algorithm and Resource request algorithm</a:t>
            </a:r>
          </a:p>
          <a:p>
            <a:endParaRPr lang="en-AE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ECA82-5B14-42F1-825B-00160C2B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F372 Deadlock prevention </a:t>
            </a:r>
          </a:p>
        </p:txBody>
      </p:sp>
    </p:spTree>
    <p:extLst>
      <p:ext uri="{BB962C8B-B14F-4D97-AF65-F5344CB8AC3E}">
        <p14:creationId xmlns:p14="http://schemas.microsoft.com/office/powerpoint/2010/main" val="3073456064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8978</TotalTime>
  <Words>3200</Words>
  <Application>Microsoft Office PowerPoint</Application>
  <PresentationFormat>On-screen Show (4:3)</PresentationFormat>
  <Paragraphs>320</Paragraphs>
  <Slides>36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Helvetica</vt:lpstr>
      <vt:lpstr>Symbol</vt:lpstr>
      <vt:lpstr>Tahoma</vt:lpstr>
      <vt:lpstr>Times New Roman</vt:lpstr>
      <vt:lpstr>Wingdings</vt:lpstr>
      <vt:lpstr>Blueprint</vt:lpstr>
      <vt:lpstr>CS F372 Operating Systems  </vt:lpstr>
      <vt:lpstr>Text Book Reading</vt:lpstr>
      <vt:lpstr>Deadlock Avoidance</vt:lpstr>
      <vt:lpstr>Safe State</vt:lpstr>
      <vt:lpstr>Safe State</vt:lpstr>
      <vt:lpstr>Facts</vt:lpstr>
      <vt:lpstr>Safe, Unsafe, Deadlock State</vt:lpstr>
      <vt:lpstr>Safe, unsafe states - Example</vt:lpstr>
      <vt:lpstr>Banker’s Algorithm</vt:lpstr>
      <vt:lpstr>Banker’s Algorithm</vt:lpstr>
      <vt:lpstr>Data Structures for the Banker’s Algorithm </vt:lpstr>
      <vt:lpstr>Data Structures for the Banker’s Algorithm </vt:lpstr>
      <vt:lpstr>Data Structures for the Banker’s Algorithm </vt:lpstr>
      <vt:lpstr>Data Structures for the Banker’s Algorithm </vt:lpstr>
      <vt:lpstr>Notations Used</vt:lpstr>
      <vt:lpstr>Safety Algorithm</vt:lpstr>
      <vt:lpstr>Example1 : Banker’s Safety Algorithm</vt:lpstr>
      <vt:lpstr>Example1 : Banker’s Safety Algorithm</vt:lpstr>
      <vt:lpstr>Example1 : Banker’s Safety Algorithm</vt:lpstr>
      <vt:lpstr>Example1 : Banker’s Safety Algorithm</vt:lpstr>
      <vt:lpstr>Example1 : Banker’s Safety Algorithm</vt:lpstr>
      <vt:lpstr>Example1 : Banker’s Safety Algorithm</vt:lpstr>
      <vt:lpstr>Example1 : Banker’s Safety Algorithm</vt:lpstr>
      <vt:lpstr>Example1 : Banker’s Safety Algorithm</vt:lpstr>
      <vt:lpstr>Example1 : Banker’s Safety Algorithm</vt:lpstr>
      <vt:lpstr>Example1 : Banker’s Safety Algorithm</vt:lpstr>
      <vt:lpstr>Resource-Request Algorithm for Process Pi</vt:lpstr>
      <vt:lpstr>Resource-Request Algorithm for Process Pi</vt:lpstr>
      <vt:lpstr>Example 2: Banker’s Resource Request Algorithm P1 Request (1,0,2)</vt:lpstr>
      <vt:lpstr>Example 2: Banker’s Resource Request Algorithm P1 Request (1,0,2)</vt:lpstr>
      <vt:lpstr>Example 2: Banker’s Resource Request Algorithm P1 Request (1,0,2)</vt:lpstr>
      <vt:lpstr>Example 3: Banker’s Resource Request Algorithm  P4 request (3,3,0)</vt:lpstr>
      <vt:lpstr>Example 3: Banker’s Resource Request Algorithm  P4 request (3,3,0)</vt:lpstr>
      <vt:lpstr>Example 4: Banker’s Resource Request Algorithm P0 Request (0,2,0)</vt:lpstr>
      <vt:lpstr>Example 4: Banker’s Resource Request Algorithm P0 Request (0,2,0)</vt:lpstr>
      <vt:lpstr>Example 4: Banker’s Resource Request Algorithm P0 Request (0,2,0)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Angel Jothi</cp:lastModifiedBy>
  <cp:revision>1030</cp:revision>
  <dcterms:created xsi:type="dcterms:W3CDTF">2002-01-21T02:22:10Z</dcterms:created>
  <dcterms:modified xsi:type="dcterms:W3CDTF">2023-11-23T07:58:48Z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