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32"/>
  </p:notesMasterIdLst>
  <p:handoutMasterIdLst>
    <p:handoutMasterId r:id="rId33"/>
  </p:handoutMasterIdLst>
  <p:sldIdLst>
    <p:sldId id="336" r:id="rId2"/>
    <p:sldId id="347" r:id="rId3"/>
    <p:sldId id="1062" r:id="rId4"/>
    <p:sldId id="1042" r:id="rId5"/>
    <p:sldId id="1063" r:id="rId6"/>
    <p:sldId id="1065" r:id="rId7"/>
    <p:sldId id="1066" r:id="rId8"/>
    <p:sldId id="962" r:id="rId9"/>
    <p:sldId id="1043" r:id="rId10"/>
    <p:sldId id="992" r:id="rId11"/>
    <p:sldId id="1067" r:id="rId12"/>
    <p:sldId id="1069" r:id="rId13"/>
    <p:sldId id="1070" r:id="rId14"/>
    <p:sldId id="1071" r:id="rId15"/>
    <p:sldId id="1072" r:id="rId16"/>
    <p:sldId id="1073" r:id="rId17"/>
    <p:sldId id="1068" r:id="rId18"/>
    <p:sldId id="1045" r:id="rId19"/>
    <p:sldId id="1076" r:id="rId20"/>
    <p:sldId id="1077" r:id="rId21"/>
    <p:sldId id="1078" r:id="rId22"/>
    <p:sldId id="1079" r:id="rId23"/>
    <p:sldId id="1080" r:id="rId24"/>
    <p:sldId id="1081" r:id="rId25"/>
    <p:sldId id="1082" r:id="rId26"/>
    <p:sldId id="1046" r:id="rId27"/>
    <p:sldId id="1083" r:id="rId28"/>
    <p:sldId id="1047" r:id="rId29"/>
    <p:sldId id="1084" r:id="rId30"/>
    <p:sldId id="1085" r:id="rId31"/>
  </p:sldIdLst>
  <p:sldSz cx="9144000" cy="6858000" type="screen4x3"/>
  <p:notesSz cx="7302500" cy="95885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8F0D0"/>
    <a:srgbClr val="F2E4AA"/>
    <a:srgbClr val="E4BB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18" autoAdjust="0"/>
    <p:restoredTop sz="88182" autoAdjust="0"/>
  </p:normalViewPr>
  <p:slideViewPr>
    <p:cSldViewPr>
      <p:cViewPr varScale="1">
        <p:scale>
          <a:sx n="64" d="100"/>
          <a:sy n="64" d="100"/>
        </p:scale>
        <p:origin x="1422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152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61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A5C43EB3-CD58-4EB2-B016-4421B17C61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71233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defTabSz="965200">
              <a:defRPr sz="1300"/>
            </a:lvl1pPr>
          </a:lstStyle>
          <a:p>
            <a:endParaRPr lang="en-US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78886364-F4C9-42E7-8823-233C0115F4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68320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8886364-F4C9-42E7-8823-233C0115F450}" type="slidenum">
              <a:rPr lang="en-US" altLang="en-US" smtClean="0"/>
              <a:pPr/>
              <a:t>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25764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22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123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5124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grpSp>
            <p:nvGrpSpPr>
              <p:cNvPr id="5125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5126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7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8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9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0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1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2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3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4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5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6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7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8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9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0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1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2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3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4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5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6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7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8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9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0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1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2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3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4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5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6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7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8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9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0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1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2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3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4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5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6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7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8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9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0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1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2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3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4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5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76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17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78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5179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0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1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2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183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5184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5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86" name="Arc 66"/>
              <p:cNvSpPr>
                <a:spLocks/>
              </p:cNvSpPr>
              <p:nvPr/>
            </p:nvSpPr>
            <p:spPr bwMode="ltGray">
              <a:xfrm rot="5400000">
                <a:off x="5097" y="3346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en-US" noProof="0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pPr lvl="0"/>
            <a:r>
              <a:rPr lang="en-US" altLang="en-US" noProof="0"/>
              <a:t>Click to edit Master subtitle style</a:t>
            </a:r>
          </a:p>
        </p:txBody>
      </p:sp>
      <p:sp>
        <p:nvSpPr>
          <p:cNvPr id="5189" name="Rectangle 69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fld id="{A2844427-4AD3-48E4-BF66-197B12020B31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190" name="Rectangle 70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5191" name="Rectangle 71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5D6DF75B-C765-432B-9DCA-75D36108B05A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0D45F4A-58C1-4A31-8F77-544C965E5E47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6592A3-ED1B-4EC0-B696-47536A427BE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63820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0350" y="304800"/>
            <a:ext cx="2000250" cy="5715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04800"/>
            <a:ext cx="5848350" cy="5715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977DDA-C0A0-4662-B3F1-8508D6BC9E6C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55DE087-7C88-451A-BC8D-82C7AD51317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009361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 preserve="1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485E830-A222-4551-BCB1-D7470658E9DD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A2FFAB64-95B5-4750-B94A-A4B9C3440E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67488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5E868620-03B6-426D-9FAB-08C0100284E8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3622930C-8673-4D9B-B8D5-AAE84DAD2E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81598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A8E4FE-EE35-4532-B4EF-B689ECADE718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75D0274-CAF4-47B1-B068-C7B390ADE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2355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F4BE64C-90D7-499C-A35B-CF8ECA56F532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44FC30-3D2B-4FD3-B039-F73E220C962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9852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9050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52ADE7-3EE4-48B8-A0C6-63465B3DA2EA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E80E939-5DC5-4387-A5FF-AA41DA8237C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33551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01CE9EA-F442-4A39-A569-C07DCC658234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C86CF0-6F0B-4FD6-A0D6-654EC74DBA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3780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135C804-5FFF-474E-86E6-92204F29251F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222BE0F-F6D7-4DA3-B996-A963E61DFDF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40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967E510-F047-488E-AC78-6FFE921AA30F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9F1D3-7672-43F0-B168-6223F7FBA24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053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3ACC4FF-8C3B-4654-93EF-D3D41637AF0A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E987A5-0054-4973-B903-0E35664C883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421404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0856CB7-CE6A-46C6-AEC4-C4C5F527AD79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5C4E65-7232-4A02-9F5E-A5317485475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9262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8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4099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4100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123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415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7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7" y="916"/>
                <a:ext cx="239" cy="239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0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159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4160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9050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fld id="{658D77F2-A28B-435F-8E19-989D38BCDCF5}" type="datetime1">
              <a:rPr lang="en-US" altLang="en-US" smtClean="0"/>
              <a:t>11/23/2023</a:t>
            </a:fld>
            <a:endParaRPr lang="en-US" altLang="en-US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r>
              <a:rPr lang="en-US" altLang="en-US"/>
              <a:t>CS F372 Deadlock prevention 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3EFEE144-E7EA-47E3-9DDB-F6A2073E0847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dt="0"/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110000"/>
        <a:buFont typeface="Wingdings" panose="05000000000000000000" pitchFamily="2" charset="2"/>
        <a:buBlip>
          <a:blip r:embed="rId15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panose="05000000000000000000" pitchFamily="2" charset="2"/>
        <a:buChar char="w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0"/>
            <a:ext cx="7315200" cy="1825625"/>
          </a:xfrm>
        </p:spPr>
        <p:txBody>
          <a:bodyPr>
            <a:normAutofit fontScale="90000"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sz="5400" b="1" dirty="0">
                <a:solidFill>
                  <a:srgbClr val="CC3300"/>
                </a:solidFill>
              </a:rPr>
              <a:t>CS F372 Operating Systems </a:t>
            </a:r>
            <a:br>
              <a:rPr lang="en-US" altLang="en-US" sz="4800" dirty="0">
                <a:solidFill>
                  <a:srgbClr val="CC3300"/>
                </a:solidFill>
              </a:rPr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0"/>
            <a:ext cx="7620000" cy="685800"/>
          </a:xfrm>
        </p:spPr>
        <p:txBody>
          <a:bodyPr rtlCol="0">
            <a:no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altLang="en-US" dirty="0">
                <a:solidFill>
                  <a:srgbClr val="CC3300"/>
                </a:solidFill>
              </a:rPr>
              <a:t>15 – Deadlocks Detection &amp; Recovery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1320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80772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77200" cy="3943350"/>
          </a:xfrm>
        </p:spPr>
        <p:txBody>
          <a:bodyPr>
            <a:noAutofit/>
          </a:bodyPr>
          <a:lstStyle/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Five processes </a:t>
            </a:r>
            <a:r>
              <a:rPr lang="en-US" sz="2400" i="1" dirty="0"/>
              <a:t>P</a:t>
            </a:r>
            <a:r>
              <a:rPr lang="en-US" sz="2400" baseline="-25000" dirty="0"/>
              <a:t>0</a:t>
            </a:r>
            <a:r>
              <a:rPr lang="en-US" sz="2400" dirty="0"/>
              <a:t> through </a:t>
            </a: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;</a:t>
            </a:r>
            <a:r>
              <a:rPr lang="en-US" sz="2400" baseline="-25000" dirty="0"/>
              <a:t> </a:t>
            </a:r>
            <a:r>
              <a:rPr lang="en-US" sz="2400" dirty="0"/>
              <a:t>three resource types A (</a:t>
            </a:r>
            <a:r>
              <a:rPr lang="en-US" sz="2400" dirty="0">
                <a:solidFill>
                  <a:srgbClr val="FF0000"/>
                </a:solidFill>
              </a:rPr>
              <a:t>7 instances</a:t>
            </a:r>
            <a:r>
              <a:rPr lang="en-US" sz="2400" dirty="0"/>
              <a:t>), </a:t>
            </a:r>
            <a:r>
              <a:rPr lang="en-US" sz="2400" i="1" dirty="0"/>
              <a:t>B </a:t>
            </a:r>
            <a:r>
              <a:rPr lang="en-US" sz="2400" dirty="0"/>
              <a:t>(</a:t>
            </a:r>
            <a:r>
              <a:rPr lang="en-US" sz="2400" dirty="0">
                <a:solidFill>
                  <a:srgbClr val="FF0000"/>
                </a:solidFill>
              </a:rPr>
              <a:t>2 instances</a:t>
            </a:r>
            <a:r>
              <a:rPr lang="en-US" sz="2400" dirty="0"/>
              <a:t>), and </a:t>
            </a:r>
            <a:r>
              <a:rPr lang="en-US" sz="2400" i="1" dirty="0"/>
              <a:t>C</a:t>
            </a:r>
            <a:r>
              <a:rPr lang="en-US" sz="2400" dirty="0"/>
              <a:t> (</a:t>
            </a:r>
            <a:r>
              <a:rPr lang="en-US" sz="2400" dirty="0">
                <a:solidFill>
                  <a:srgbClr val="FF0000"/>
                </a:solidFill>
              </a:rPr>
              <a:t>6 instances</a:t>
            </a:r>
            <a:r>
              <a:rPr lang="en-US" sz="2400" dirty="0"/>
              <a:t>)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Snapshot at time </a:t>
            </a:r>
            <a:r>
              <a:rPr lang="en-US" sz="2400" i="1" dirty="0"/>
              <a:t>T</a:t>
            </a:r>
            <a:r>
              <a:rPr lang="en-US" sz="2400" baseline="-25000" dirty="0"/>
              <a:t>0</a:t>
            </a:r>
            <a:r>
              <a:rPr lang="en-US" sz="2400" dirty="0"/>
              <a:t>: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dirty="0"/>
              <a:t>	</a:t>
            </a:r>
            <a:r>
              <a:rPr lang="en-US" sz="2000" i="1" u="sng" dirty="0"/>
              <a:t>Allocation	Request	Available</a:t>
            </a:r>
            <a:endParaRPr lang="en-US" sz="20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/>
              <a:t>			</a:t>
            </a:r>
            <a:r>
              <a:rPr lang="en-US" sz="20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/>
              <a:t>		</a:t>
            </a:r>
            <a:r>
              <a:rPr lang="en-US" sz="2000" i="1" dirty="0">
                <a:solidFill>
                  <a:srgbClr val="7030A0"/>
                </a:solidFill>
              </a:rPr>
              <a:t>P</a:t>
            </a:r>
            <a:r>
              <a:rPr lang="en-US" sz="2000" baseline="-25000" dirty="0">
                <a:solidFill>
                  <a:srgbClr val="7030A0"/>
                </a:solidFill>
              </a:rPr>
              <a:t>0</a:t>
            </a:r>
            <a:r>
              <a:rPr lang="en-US" sz="20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/>
              <a:t>		</a:t>
            </a:r>
            <a:r>
              <a:rPr lang="en-US" sz="2000" i="1" dirty="0">
                <a:solidFill>
                  <a:srgbClr val="7030A0"/>
                </a:solidFill>
              </a:rPr>
              <a:t>P</a:t>
            </a:r>
            <a:r>
              <a:rPr lang="en-US" sz="2000" baseline="-25000" dirty="0">
                <a:solidFill>
                  <a:srgbClr val="7030A0"/>
                </a:solidFill>
              </a:rPr>
              <a:t>1</a:t>
            </a:r>
            <a:r>
              <a:rPr lang="en-US" sz="20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/>
              <a:t>		</a:t>
            </a:r>
            <a:r>
              <a:rPr lang="en-US" sz="2000" i="1" dirty="0">
                <a:solidFill>
                  <a:srgbClr val="7030A0"/>
                </a:solidFill>
              </a:rPr>
              <a:t>P</a:t>
            </a:r>
            <a:r>
              <a:rPr lang="en-US" sz="2000" baseline="-25000" dirty="0">
                <a:solidFill>
                  <a:srgbClr val="7030A0"/>
                </a:solidFill>
              </a:rPr>
              <a:t>2</a:t>
            </a:r>
            <a:r>
              <a:rPr lang="en-US" sz="2000" dirty="0"/>
              <a:t>	3 0 3	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/>
              <a:t>		</a:t>
            </a:r>
            <a:r>
              <a:rPr lang="en-US" sz="2000" i="1" dirty="0">
                <a:solidFill>
                  <a:srgbClr val="7030A0"/>
                </a:solidFill>
              </a:rPr>
              <a:t>P</a:t>
            </a:r>
            <a:r>
              <a:rPr lang="en-US" sz="2000" baseline="-25000" dirty="0">
                <a:solidFill>
                  <a:srgbClr val="7030A0"/>
                </a:solidFill>
              </a:rPr>
              <a:t>3</a:t>
            </a:r>
            <a:r>
              <a:rPr lang="en-US" sz="20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000" dirty="0"/>
              <a:t>		</a:t>
            </a:r>
            <a:r>
              <a:rPr lang="en-US" sz="2000" i="1" dirty="0">
                <a:solidFill>
                  <a:srgbClr val="7030A0"/>
                </a:solidFill>
              </a:rPr>
              <a:t>P</a:t>
            </a:r>
            <a:r>
              <a:rPr lang="en-US" sz="2000" baseline="-25000" dirty="0">
                <a:solidFill>
                  <a:srgbClr val="7030A0"/>
                </a:solidFill>
              </a:rPr>
              <a:t>4</a:t>
            </a:r>
            <a:r>
              <a:rPr lang="en-US" sz="2000" dirty="0"/>
              <a:t>	0 0 2 	0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79248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77200" cy="394335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Available = (0,0,0); Finish[</a:t>
            </a:r>
            <a:r>
              <a:rPr lang="en-US" sz="2000" dirty="0" err="1"/>
              <a:t>i</a:t>
            </a:r>
            <a:r>
              <a:rPr lang="en-US" sz="2000" dirty="0"/>
              <a:t>] = false for </a:t>
            </a:r>
            <a:r>
              <a:rPr lang="en-US" sz="2000" dirty="0" err="1"/>
              <a:t>i</a:t>
            </a:r>
            <a:r>
              <a:rPr lang="en-US" sz="2000" dirty="0"/>
              <a:t> =  0,1,2,3,4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 = 0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Is Request</a:t>
            </a:r>
            <a:r>
              <a:rPr lang="en-US" sz="2000" baseline="-25000" dirty="0"/>
              <a:t>0</a:t>
            </a:r>
            <a:r>
              <a:rPr lang="en-US" sz="2000" dirty="0"/>
              <a:t> ≤ Work?  (0 0 0) ≤  (0 0 0)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Work + Allocation</a:t>
            </a:r>
            <a:r>
              <a:rPr lang="en-US" sz="2000" baseline="-25000" dirty="0"/>
              <a:t>0</a:t>
            </a:r>
            <a:r>
              <a:rPr lang="en-US" sz="2000" dirty="0"/>
              <a:t> =(0,0,0) + (0,1,0) = (0,1,0)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Finish[0] = true , </a:t>
            </a:r>
            <a:r>
              <a:rPr lang="en-US" sz="2000" i="1" dirty="0"/>
              <a:t>P</a:t>
            </a:r>
            <a:r>
              <a:rPr lang="en-US" sz="2000" baseline="-25000" dirty="0"/>
              <a:t>0</a:t>
            </a:r>
            <a:r>
              <a:rPr lang="en-US" sz="2000" dirty="0"/>
              <a:t> added to safe sequence </a:t>
            </a:r>
            <a:r>
              <a:rPr lang="en-US" sz="2000" dirty="0">
                <a:solidFill>
                  <a:srgbClr val="7030A0"/>
                </a:solidFill>
              </a:rPr>
              <a:t>&lt;</a:t>
            </a:r>
            <a:r>
              <a:rPr lang="en-US" sz="2000" i="1" dirty="0">
                <a:solidFill>
                  <a:srgbClr val="7030A0"/>
                </a:solidFill>
              </a:rPr>
              <a:t> P</a:t>
            </a:r>
            <a:r>
              <a:rPr lang="en-US" sz="2000" baseline="-25000" dirty="0">
                <a:solidFill>
                  <a:srgbClr val="7030A0"/>
                </a:solidFill>
              </a:rPr>
              <a:t>0</a:t>
            </a:r>
            <a:r>
              <a:rPr lang="en-US" sz="2000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000" dirty="0"/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28625"/>
            <a:ext cx="90678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394335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(0,1,0);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Is Request</a:t>
            </a:r>
            <a:r>
              <a:rPr lang="en-US" sz="2400" baseline="-25000" dirty="0"/>
              <a:t>1</a:t>
            </a:r>
            <a:r>
              <a:rPr lang="en-US" sz="2400" dirty="0"/>
              <a:t> ≤ Work?  No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25"/>
            <a:ext cx="81534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153400" cy="394335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(0,1,0);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Is Request</a:t>
            </a:r>
            <a:r>
              <a:rPr lang="en-US" sz="2400" baseline="-25000" dirty="0"/>
              <a:t>2</a:t>
            </a:r>
            <a:r>
              <a:rPr lang="en-US" sz="2400" dirty="0"/>
              <a:t> ≤ Work? 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Work + Allocation</a:t>
            </a:r>
            <a:r>
              <a:rPr lang="en-US" sz="2400" baseline="-25000" dirty="0"/>
              <a:t>2</a:t>
            </a:r>
            <a:r>
              <a:rPr lang="en-US" sz="2400" dirty="0"/>
              <a:t> =(0,1,0) + (3,0,3) = (3,1,3)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Finish[2] = true , </a:t>
            </a:r>
            <a:r>
              <a:rPr lang="en-US" sz="2400" i="1" dirty="0"/>
              <a:t>P</a:t>
            </a:r>
            <a:r>
              <a:rPr lang="en-US" sz="2400" baseline="-25000" dirty="0"/>
              <a:t>2</a:t>
            </a:r>
            <a:r>
              <a:rPr lang="en-US" sz="2400" dirty="0"/>
              <a:t> added to safe sequence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US" sz="2400" i="1" dirty="0">
                <a:solidFill>
                  <a:srgbClr val="7030A0"/>
                </a:solidFill>
              </a:rPr>
              <a:t> 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,</a:t>
            </a:r>
            <a:r>
              <a:rPr lang="en-US" sz="2400" baseline="-25000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&gt;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4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25"/>
            <a:ext cx="80010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457325"/>
            <a:ext cx="8135911" cy="394335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(3,1,3);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Is Request</a:t>
            </a:r>
            <a:r>
              <a:rPr lang="en-US" sz="2400" baseline="-25000" dirty="0"/>
              <a:t>3</a:t>
            </a:r>
            <a:r>
              <a:rPr lang="en-US" sz="2400" dirty="0"/>
              <a:t> ≤ Work? 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Work + Allocation</a:t>
            </a:r>
            <a:r>
              <a:rPr lang="en-US" sz="2400" baseline="-25000" dirty="0"/>
              <a:t>3</a:t>
            </a:r>
            <a:r>
              <a:rPr lang="en-US" sz="2400" dirty="0"/>
              <a:t> =(3,1,3) + (2,1,1) = (5,2,4)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Finish[3] = true,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i="1" dirty="0"/>
              <a:t>P</a:t>
            </a:r>
            <a:r>
              <a:rPr lang="en-US" sz="2400" baseline="-25000" dirty="0"/>
              <a:t>3</a:t>
            </a:r>
            <a:r>
              <a:rPr lang="en-US" sz="2400" dirty="0"/>
              <a:t> added to safe sequence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US" sz="2400" i="1" dirty="0">
                <a:solidFill>
                  <a:srgbClr val="7030A0"/>
                </a:solidFill>
              </a:rPr>
              <a:t> 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,</a:t>
            </a:r>
            <a:r>
              <a:rPr lang="en-US" sz="2400" baseline="-25000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</a:rPr>
              <a:t>3</a:t>
            </a:r>
            <a:r>
              <a:rPr lang="en-US" sz="2400" dirty="0">
                <a:solidFill>
                  <a:srgbClr val="7030A0"/>
                </a:solidFill>
              </a:rPr>
              <a:t> &gt;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4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25"/>
            <a:ext cx="80772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7082" y="1447800"/>
            <a:ext cx="8077200" cy="42672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(5,2,4);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Is Request</a:t>
            </a:r>
            <a:r>
              <a:rPr lang="en-US" sz="2400" baseline="-25000" dirty="0"/>
              <a:t>4</a:t>
            </a:r>
            <a:r>
              <a:rPr lang="en-US" sz="2400" dirty="0"/>
              <a:t> ≤ Work? 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Work + Allocation</a:t>
            </a:r>
            <a:r>
              <a:rPr lang="en-US" sz="2400" baseline="-25000" dirty="0"/>
              <a:t>4</a:t>
            </a:r>
            <a:r>
              <a:rPr lang="en-US" sz="2400" dirty="0"/>
              <a:t> =(5,2,4) + (0,0,2) = (5,2,6)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Finish[4] = true,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i="1" dirty="0"/>
              <a:t>P</a:t>
            </a:r>
            <a:r>
              <a:rPr lang="en-US" sz="2400" baseline="-25000" dirty="0"/>
              <a:t>4</a:t>
            </a:r>
            <a:r>
              <a:rPr lang="en-US" sz="2400" dirty="0"/>
              <a:t> added to safe sequence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US" sz="2400" i="1" dirty="0">
                <a:solidFill>
                  <a:srgbClr val="7030A0"/>
                </a:solidFill>
              </a:rPr>
              <a:t> 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,</a:t>
            </a:r>
            <a:r>
              <a:rPr lang="en-US" sz="2400" baseline="-25000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</a:rPr>
              <a:t>3</a:t>
            </a:r>
            <a:r>
              <a:rPr lang="en-US" sz="2400" dirty="0">
                <a:solidFill>
                  <a:srgbClr val="7030A0"/>
                </a:solidFill>
              </a:rPr>
              <a:t> 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</a:rPr>
              <a:t>4</a:t>
            </a:r>
            <a:r>
              <a:rPr lang="en-US" sz="2400" dirty="0">
                <a:solidFill>
                  <a:srgbClr val="7030A0"/>
                </a:solidFill>
              </a:rPr>
              <a:t> &gt;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4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04800"/>
            <a:ext cx="81534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084" y="1457324"/>
            <a:ext cx="8130915" cy="4943475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(5,2,6);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Is Request</a:t>
            </a:r>
            <a:r>
              <a:rPr lang="en-US" sz="2400" baseline="-25000" dirty="0"/>
              <a:t>1</a:t>
            </a:r>
            <a:r>
              <a:rPr lang="en-US" sz="2400" dirty="0"/>
              <a:t> ≤ Work? 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Work + Allocation</a:t>
            </a:r>
            <a:r>
              <a:rPr lang="en-US" sz="2400" baseline="-25000" dirty="0"/>
              <a:t>1</a:t>
            </a:r>
            <a:r>
              <a:rPr lang="en-US" sz="2400" dirty="0"/>
              <a:t> =(5,2,6) + (2,0,0) = (7,2,6)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Finish[1] = true,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i="1" dirty="0"/>
              <a:t>P</a:t>
            </a:r>
            <a:r>
              <a:rPr lang="en-US" sz="2400" baseline="-25000" dirty="0"/>
              <a:t>1</a:t>
            </a:r>
            <a:r>
              <a:rPr lang="en-US" sz="2400" dirty="0"/>
              <a:t> added to safe sequence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US" sz="2400" i="1" dirty="0">
                <a:solidFill>
                  <a:srgbClr val="7030A0"/>
                </a:solidFill>
              </a:rPr>
              <a:t> 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,</a:t>
            </a:r>
            <a:r>
              <a:rPr lang="en-US" sz="2400" baseline="-25000" dirty="0">
                <a:solidFill>
                  <a:srgbClr val="7030A0"/>
                </a:solidFill>
              </a:rPr>
              <a:t>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</a:rPr>
              <a:t>3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</a:rPr>
              <a:t>4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i="1" baseline="-25000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rgbClr val="7030A0"/>
                </a:solidFill>
              </a:rPr>
              <a:t> &gt;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4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04800"/>
            <a:ext cx="81534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47244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Sequence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rgbClr val="7030A0"/>
                </a:solidFill>
              </a:rPr>
              <a:t>&gt;</a:t>
            </a:r>
            <a:r>
              <a:rPr lang="en-US" sz="2400" dirty="0"/>
              <a:t> will result in </a:t>
            </a:r>
            <a:r>
              <a:rPr lang="en-US" sz="2400" i="1" dirty="0"/>
              <a:t>Finish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/>
              <a:t>] = true for all </a:t>
            </a:r>
            <a:r>
              <a:rPr lang="en-US" sz="2400" i="1" dirty="0" err="1"/>
              <a:t>i</a:t>
            </a:r>
            <a:r>
              <a:rPr lang="en-US" sz="2400" dirty="0"/>
              <a:t>. 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There can be more than one sequence </a:t>
            </a:r>
            <a:r>
              <a:rPr lang="en-US" sz="2400" dirty="0">
                <a:solidFill>
                  <a:srgbClr val="7030A0"/>
                </a:solidFill>
              </a:rPr>
              <a:t>&lt;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>
                <a:solidFill>
                  <a:srgbClr val="7030A0"/>
                </a:solidFill>
              </a:rPr>
              <a:t>,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>
                <a:solidFill>
                  <a:srgbClr val="7030A0"/>
                </a:solidFill>
              </a:rPr>
              <a:t>&gt;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28625"/>
            <a:ext cx="90678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001000" cy="3943350"/>
          </a:xfrm>
        </p:spPr>
        <p:txBody>
          <a:bodyPr>
            <a:noAutofit/>
          </a:bodyPr>
          <a:lstStyle/>
          <a:p>
            <a:pPr>
              <a:tabLst>
                <a:tab pos="2800350" algn="l"/>
                <a:tab pos="3708400" algn="ctr"/>
              </a:tabLst>
            </a:pPr>
            <a:r>
              <a:rPr lang="en-US" sz="2400" dirty="0"/>
              <a:t>P2 makes an additional request for an instance of resource type C</a:t>
            </a:r>
          </a:p>
          <a:p>
            <a:pPr marL="0" indent="0">
              <a:buNone/>
              <a:tabLst>
                <a:tab pos="2800350" algn="l"/>
                <a:tab pos="370840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Request</a:t>
            </a:r>
            <a:endParaRPr lang="en-US" sz="2400" i="1" dirty="0"/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i="1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/>
              <a:t>		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0 0 0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/>
              <a:t>		 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2 0 2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0 0 1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1 0 0 </a:t>
            </a:r>
          </a:p>
          <a:p>
            <a:pPr>
              <a:buNone/>
              <a:tabLst>
                <a:tab pos="2800350" algn="l"/>
                <a:tab pos="370840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25"/>
            <a:ext cx="90678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077200" cy="419100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1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Available = (0,0,0); Finish[</a:t>
            </a:r>
            <a:r>
              <a:rPr lang="en-US" sz="2000" dirty="0" err="1"/>
              <a:t>i</a:t>
            </a:r>
            <a:r>
              <a:rPr lang="en-US" sz="2000" dirty="0"/>
              <a:t>] = false for </a:t>
            </a:r>
            <a:r>
              <a:rPr lang="en-US" sz="2000" dirty="0" err="1"/>
              <a:t>i</a:t>
            </a:r>
            <a:r>
              <a:rPr lang="en-US" sz="2000" dirty="0"/>
              <a:t> =  0,1,2,3,4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 = 0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Is Request</a:t>
            </a:r>
            <a:r>
              <a:rPr lang="en-US" sz="2000" baseline="-25000" dirty="0"/>
              <a:t>0</a:t>
            </a:r>
            <a:r>
              <a:rPr lang="en-US" sz="2000" dirty="0"/>
              <a:t> ≤ Work?  Yes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Work = Work + Allocation</a:t>
            </a:r>
            <a:r>
              <a:rPr lang="en-US" sz="2000" baseline="-25000" dirty="0"/>
              <a:t>0</a:t>
            </a:r>
            <a:r>
              <a:rPr lang="en-US" sz="2000" dirty="0"/>
              <a:t> =(0,0,0) + (0,1,0) = (0,1,0)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000" dirty="0"/>
              <a:t>Finish[0] = true , </a:t>
            </a:r>
            <a:r>
              <a:rPr lang="en-US" sz="2000" i="1" dirty="0"/>
              <a:t>P</a:t>
            </a:r>
            <a:r>
              <a:rPr lang="en-US" sz="2000" baseline="-25000" dirty="0"/>
              <a:t>0</a:t>
            </a:r>
            <a:r>
              <a:rPr lang="en-US" sz="2000" dirty="0"/>
              <a:t> added to safe sequence &lt;</a:t>
            </a:r>
            <a:r>
              <a:rPr lang="en-US" sz="2000" i="1" dirty="0"/>
              <a:t> P</a:t>
            </a:r>
            <a:r>
              <a:rPr lang="en-US" sz="2000" baseline="-25000" dirty="0"/>
              <a:t>0</a:t>
            </a:r>
            <a:r>
              <a:rPr lang="en-US" sz="2000" dirty="0"/>
              <a:t>&gt;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000" dirty="0"/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0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 Book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01000" cy="4419600"/>
          </a:xfrm>
        </p:spPr>
        <p:txBody>
          <a:bodyPr/>
          <a:lstStyle/>
          <a:p>
            <a:r>
              <a:rPr lang="en-US" dirty="0"/>
              <a:t>Chapter 7</a:t>
            </a:r>
          </a:p>
          <a:p>
            <a:r>
              <a:rPr lang="en-US" dirty="0">
                <a:solidFill>
                  <a:srgbClr val="CC3300"/>
                </a:solidFill>
              </a:rPr>
              <a:t>Sections</a:t>
            </a:r>
            <a:r>
              <a:rPr lang="en-US">
                <a:solidFill>
                  <a:srgbClr val="CC3300"/>
                </a:solidFill>
              </a:rPr>
              <a:t>: 7.6 and </a:t>
            </a:r>
            <a:r>
              <a:rPr lang="en-US" dirty="0">
                <a:solidFill>
                  <a:srgbClr val="CC3300"/>
                </a:solidFill>
              </a:rPr>
              <a:t>7.7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743200" y="6172200"/>
            <a:ext cx="4267200" cy="457200"/>
          </a:xfrm>
        </p:spPr>
        <p:txBody>
          <a:bodyPr/>
          <a:lstStyle/>
          <a:p>
            <a:r>
              <a:rPr lang="en-US" altLang="en-US"/>
              <a:t>CS F372 Deadlock prevention 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213421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25"/>
            <a:ext cx="80010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4584" y="1600200"/>
            <a:ext cx="8128416" cy="3943350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1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Work = (0,1,0); 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Is Request</a:t>
            </a:r>
            <a:r>
              <a:rPr lang="en-US" sz="2400" baseline="-25000" dirty="0"/>
              <a:t>1</a:t>
            </a:r>
            <a:r>
              <a:rPr lang="en-US" sz="2400" dirty="0"/>
              <a:t> ≤ Work?  No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Is Request</a:t>
            </a:r>
            <a:r>
              <a:rPr lang="en-US" sz="2400" baseline="-25000" dirty="0"/>
              <a:t>2</a:t>
            </a:r>
            <a:r>
              <a:rPr lang="en-US" sz="2400" dirty="0"/>
              <a:t> ≤ Work?  No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Is Request</a:t>
            </a:r>
            <a:r>
              <a:rPr lang="en-US" sz="2400" baseline="-25000" dirty="0"/>
              <a:t>3</a:t>
            </a:r>
            <a:r>
              <a:rPr lang="en-US" sz="2400" dirty="0"/>
              <a:t> ≤ Work?  No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Is Request</a:t>
            </a:r>
            <a:r>
              <a:rPr lang="en-US" sz="2400" baseline="-25000" dirty="0"/>
              <a:t>4</a:t>
            </a:r>
            <a:r>
              <a:rPr lang="en-US" sz="2400" dirty="0"/>
              <a:t> ≤ Work?  No</a:t>
            </a:r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400" dirty="0"/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400" dirty="0"/>
          </a:p>
          <a:p>
            <a:pPr>
              <a:buNone/>
              <a:tabLst>
                <a:tab pos="2452688" algn="l"/>
                <a:tab pos="3492500" algn="ctr"/>
              </a:tabLst>
            </a:pPr>
            <a:endParaRPr lang="en-US" sz="2400" dirty="0"/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28625"/>
            <a:ext cx="90678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Example of 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540" y="1457324"/>
            <a:ext cx="8063459" cy="4029075"/>
          </a:xfrm>
        </p:spPr>
        <p:txBody>
          <a:bodyPr>
            <a:noAutofit/>
          </a:bodyPr>
          <a:lstStyle/>
          <a:p>
            <a:pPr marL="0" indent="0"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u="sng" dirty="0"/>
              <a:t>Allocation	Request	Available</a:t>
            </a:r>
            <a:endParaRPr lang="en-US" sz="2400" i="1" dirty="0"/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	</a:t>
            </a:r>
            <a:r>
              <a:rPr lang="en-US" sz="2400" i="1" dirty="0">
                <a:solidFill>
                  <a:srgbClr val="7030A0"/>
                </a:solidFill>
              </a:rPr>
              <a:t>A B C 	A B C 	A B C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0</a:t>
            </a:r>
            <a:r>
              <a:rPr lang="en-US" sz="2400" dirty="0"/>
              <a:t>	0 1 0 	0 0 0 	0 0 0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1</a:t>
            </a:r>
            <a:r>
              <a:rPr lang="en-US" sz="2400" dirty="0"/>
              <a:t>	2 0 0 	2 0 2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2</a:t>
            </a:r>
            <a:r>
              <a:rPr lang="en-US" sz="2400" dirty="0"/>
              <a:t>	3 0 3	0 0 1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3</a:t>
            </a:r>
            <a:r>
              <a:rPr lang="en-US" sz="2400" dirty="0"/>
              <a:t>	2 1 1 	1 0 0 </a:t>
            </a:r>
          </a:p>
          <a:p>
            <a:pPr>
              <a:buNone/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r>
              <a:rPr lang="en-US" sz="2400" dirty="0"/>
              <a:t>		</a:t>
            </a:r>
            <a:r>
              <a:rPr lang="en-US" sz="2400" i="1" dirty="0">
                <a:solidFill>
                  <a:srgbClr val="7030A0"/>
                </a:solidFill>
              </a:rPr>
              <a:t>P</a:t>
            </a:r>
            <a:r>
              <a:rPr lang="en-US" sz="2400" baseline="-25000" dirty="0">
                <a:solidFill>
                  <a:srgbClr val="7030A0"/>
                </a:solidFill>
              </a:rPr>
              <a:t>4</a:t>
            </a:r>
            <a:r>
              <a:rPr lang="en-US" sz="2400" dirty="0"/>
              <a:t>	0 0 2 	0 0 2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sz="2400" dirty="0"/>
              <a:t>Can reclaim resources held by process </a:t>
            </a:r>
            <a:r>
              <a:rPr lang="en-US" sz="2400" i="1" dirty="0"/>
              <a:t>P</a:t>
            </a:r>
            <a:r>
              <a:rPr lang="en-US" sz="2400" baseline="-25000" dirty="0"/>
              <a:t>0</a:t>
            </a:r>
            <a:r>
              <a:rPr lang="en-US" sz="2400" dirty="0"/>
              <a:t>, but insufficient resources to fulfill other processes; requests.</a:t>
            </a:r>
          </a:p>
          <a:p>
            <a:pPr>
              <a:tabLst>
                <a:tab pos="2800350" algn="l"/>
                <a:tab pos="3708400" algn="ctr"/>
              </a:tabLst>
            </a:pPr>
            <a:r>
              <a:rPr lang="en-US" sz="2400" dirty="0"/>
              <a:t>Deadlock exists, consisting of processes </a:t>
            </a:r>
            <a:r>
              <a:rPr lang="en-US" sz="2400" i="1" dirty="0">
                <a:solidFill>
                  <a:srgbClr val="990000"/>
                </a:solidFill>
              </a:rPr>
              <a:t>P</a:t>
            </a:r>
            <a:r>
              <a:rPr lang="en-US" sz="2400" baseline="-25000" dirty="0">
                <a:solidFill>
                  <a:srgbClr val="990000"/>
                </a:solidFill>
              </a:rPr>
              <a:t>1</a:t>
            </a:r>
            <a:r>
              <a:rPr lang="en-US" sz="2400" dirty="0">
                <a:solidFill>
                  <a:srgbClr val="990000"/>
                </a:solidFill>
              </a:rPr>
              <a:t>, </a:t>
            </a:r>
            <a:r>
              <a:rPr lang="en-US" sz="2400" baseline="-25000" dirty="0">
                <a:solidFill>
                  <a:srgbClr val="990000"/>
                </a:solidFill>
              </a:rPr>
              <a:t> </a:t>
            </a:r>
            <a:r>
              <a:rPr lang="en-US" sz="2400" i="1" dirty="0">
                <a:solidFill>
                  <a:srgbClr val="990000"/>
                </a:solidFill>
              </a:rPr>
              <a:t>P</a:t>
            </a:r>
            <a:r>
              <a:rPr lang="en-US" sz="2400" baseline="-25000" dirty="0">
                <a:solidFill>
                  <a:srgbClr val="990000"/>
                </a:solidFill>
              </a:rPr>
              <a:t>2</a:t>
            </a:r>
            <a:r>
              <a:rPr lang="en-US" sz="2400" dirty="0">
                <a:solidFill>
                  <a:srgbClr val="990000"/>
                </a:solidFill>
              </a:rPr>
              <a:t>, </a:t>
            </a:r>
            <a:r>
              <a:rPr lang="en-US" sz="2400" i="1" dirty="0">
                <a:solidFill>
                  <a:srgbClr val="990000"/>
                </a:solidFill>
              </a:rPr>
              <a:t>P</a:t>
            </a:r>
            <a:r>
              <a:rPr lang="en-US" sz="2400" baseline="-25000" dirty="0">
                <a:solidFill>
                  <a:srgbClr val="990000"/>
                </a:solidFill>
              </a:rPr>
              <a:t>3</a:t>
            </a:r>
            <a:r>
              <a:rPr lang="en-US" sz="2400" dirty="0">
                <a:solidFill>
                  <a:srgbClr val="990000"/>
                </a:solidFill>
              </a:rPr>
              <a:t>, and </a:t>
            </a:r>
            <a:r>
              <a:rPr lang="en-US" sz="2400" i="1" dirty="0">
                <a:solidFill>
                  <a:srgbClr val="990000"/>
                </a:solidFill>
              </a:rPr>
              <a:t>P</a:t>
            </a:r>
            <a:r>
              <a:rPr lang="en-US" sz="2400" baseline="-25000" dirty="0">
                <a:solidFill>
                  <a:srgbClr val="990000"/>
                </a:solidFill>
              </a:rPr>
              <a:t>4</a:t>
            </a:r>
            <a:endParaRPr lang="en-US" sz="2400" dirty="0">
              <a:solidFill>
                <a:srgbClr val="990000"/>
              </a:solidFill>
            </a:endParaRPr>
          </a:p>
          <a:p>
            <a:pPr>
              <a:buNone/>
              <a:tabLst>
                <a:tab pos="2452688" algn="l"/>
                <a:tab pos="3492500" algn="ctr"/>
              </a:tabLst>
            </a:pPr>
            <a:r>
              <a:rPr lang="en-US" sz="2400" dirty="0"/>
              <a:t> </a:t>
            </a:r>
          </a:p>
          <a:p>
            <a:pPr>
              <a:tabLst>
                <a:tab pos="1428750" algn="l"/>
                <a:tab pos="2338388" algn="ctr"/>
                <a:tab pos="3594100" algn="ctr"/>
                <a:tab pos="4921250" algn="ctr"/>
              </a:tabLst>
            </a:pPr>
            <a:endParaRPr lang="en-US" sz="24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9554" y="304800"/>
            <a:ext cx="8083446" cy="857250"/>
          </a:xfrm>
        </p:spPr>
        <p:txBody>
          <a:bodyPr>
            <a:noAutofit/>
          </a:bodyPr>
          <a:lstStyle/>
          <a:p>
            <a:r>
              <a:rPr lang="en-US" sz="3600" dirty="0"/>
              <a:t>Deadlock Detection Algorithm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5806" y="1524000"/>
            <a:ext cx="8083446" cy="4267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000000"/>
                </a:solidFill>
              </a:rPr>
              <a:t>When should we invoke the detection algorithm?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How often is a deadlock likely to occur?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How many processes will be affected by the deadlock when it happens?</a:t>
            </a:r>
          </a:p>
          <a:p>
            <a:r>
              <a:rPr lang="en-US" sz="2400" dirty="0">
                <a:solidFill>
                  <a:srgbClr val="000000"/>
                </a:solidFill>
              </a:rPr>
              <a:t>If deadlocks occur frequently – </a:t>
            </a:r>
            <a:r>
              <a:rPr lang="en-US" sz="2400" dirty="0">
                <a:solidFill>
                  <a:srgbClr val="7030A0"/>
                </a:solidFill>
              </a:rPr>
              <a:t>invoke detection algorithm frequently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Resources allocated to deadlocked processes will be idle if there is deadlock 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Number of processes involved in the deadlock cycle may grow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33400"/>
            <a:ext cx="8305800" cy="857250"/>
          </a:xfrm>
        </p:spPr>
        <p:txBody>
          <a:bodyPr>
            <a:noAutofit/>
          </a:bodyPr>
          <a:lstStyle/>
          <a:p>
            <a:r>
              <a:rPr lang="en-US" sz="4000" dirty="0"/>
              <a:t>Deadlock Detection Algorithm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8305800" cy="32766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</a:rPr>
              <a:t>Invoke a detection algorithm every time a request for allocation cannot be granted immediately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Deadlocks occur when process makes a request that cannot be granted immediately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Identify not only the set of processes that are deadlocked, but also the specific process that caused the deadlock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Cycle completed by the most recent request – the process that requested is identified</a:t>
            </a:r>
          </a:p>
          <a:p>
            <a:pPr lvl="1"/>
            <a:r>
              <a:rPr lang="en-US" sz="2400" dirty="0">
                <a:solidFill>
                  <a:srgbClr val="000000"/>
                </a:solidFill>
              </a:rPr>
              <a:t>Considerable overhead in computation time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229600" cy="857250"/>
          </a:xfrm>
        </p:spPr>
        <p:txBody>
          <a:bodyPr>
            <a:noAutofit/>
          </a:bodyPr>
          <a:lstStyle/>
          <a:p>
            <a:r>
              <a:rPr lang="en-US" sz="4000" dirty="0"/>
              <a:t>Deadlock Detection Algorithm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27432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</a:rPr>
              <a:t>Invoke the detection algorithm at definite intervals 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once per hour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CPU utilization falls below 40 percent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There may be many cycles in the graph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May not be able to tell which process caused the deadlock</a:t>
            </a:r>
          </a:p>
          <a:p>
            <a:pPr lvl="1"/>
            <a:endParaRPr lang="en-US" sz="2400" dirty="0">
              <a:solidFill>
                <a:srgbClr val="000000"/>
              </a:solidFill>
            </a:endParaRP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8077200" cy="857250"/>
          </a:xfrm>
        </p:spPr>
        <p:txBody>
          <a:bodyPr>
            <a:noAutofit/>
          </a:bodyPr>
          <a:lstStyle/>
          <a:p>
            <a:r>
              <a:rPr lang="en-US" sz="4000" dirty="0"/>
              <a:t>Recovery from Deadlock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551" y="1524000"/>
            <a:ext cx="8077200" cy="2971800"/>
          </a:xfrm>
        </p:spPr>
        <p:txBody>
          <a:bodyPr>
            <a:noAutofit/>
          </a:bodyPr>
          <a:lstStyle/>
          <a:p>
            <a:pPr algn="just"/>
            <a:r>
              <a:rPr lang="en-US" sz="2400" dirty="0">
                <a:solidFill>
                  <a:srgbClr val="7030A0"/>
                </a:solidFill>
              </a:rPr>
              <a:t>Inform operator that a deadlock has occurred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Operator deals with the deadlock manually</a:t>
            </a: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Let the system recover from the deadlock automatically</a:t>
            </a:r>
          </a:p>
          <a:p>
            <a:pPr algn="just"/>
            <a:endParaRPr lang="en-US" sz="2400" dirty="0">
              <a:solidFill>
                <a:srgbClr val="7030A0"/>
              </a:solidFill>
            </a:endParaRPr>
          </a:p>
          <a:p>
            <a:pPr algn="just"/>
            <a:r>
              <a:rPr lang="en-US" sz="2400" dirty="0">
                <a:solidFill>
                  <a:srgbClr val="7030A0"/>
                </a:solidFill>
              </a:rPr>
              <a:t>Break the deadlock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Process Termination </a:t>
            </a:r>
          </a:p>
          <a:p>
            <a:pPr lvl="1" algn="just"/>
            <a:r>
              <a:rPr lang="en-US" sz="2400" dirty="0">
                <a:solidFill>
                  <a:srgbClr val="000000"/>
                </a:solidFill>
              </a:rPr>
              <a:t>Resource Preemption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95547"/>
            <a:ext cx="9067800" cy="857250"/>
          </a:xfrm>
        </p:spPr>
        <p:txBody>
          <a:bodyPr>
            <a:noAutofit/>
          </a:bodyPr>
          <a:lstStyle/>
          <a:p>
            <a:r>
              <a:rPr lang="en-US" sz="4000" dirty="0"/>
              <a:t>Recovery from Deadlock:  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587" y="1600200"/>
            <a:ext cx="8229600" cy="32766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800080"/>
                </a:solidFill>
              </a:rPr>
              <a:t>Abort all deadlocked processes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Will break deadlock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More expensive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Results of partial computations must be discarded and recomputed later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800080"/>
                </a:solidFill>
              </a:rPr>
              <a:t>Abort one process at a time until the deadlock cycle is eliminated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Considerable overhead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After each process is aborted, deadlock-detection algorithm must be invoked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153400" cy="857250"/>
          </a:xfrm>
        </p:spPr>
        <p:txBody>
          <a:bodyPr>
            <a:noAutofit/>
          </a:bodyPr>
          <a:lstStyle/>
          <a:p>
            <a:r>
              <a:rPr lang="en-US" sz="3600" dirty="0"/>
              <a:t>Recovery from Deadlock:  Process Termination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4000"/>
            <a:ext cx="8382000" cy="3124200"/>
          </a:xfrm>
        </p:spPr>
        <p:txBody>
          <a:bodyPr>
            <a:noAutofit/>
          </a:bodyPr>
          <a:lstStyle/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800080"/>
                </a:solidFill>
              </a:rPr>
              <a:t>Which deadlocked process should we choose to abort?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Abort processes whose termination will result in minimum cost</a:t>
            </a:r>
          </a:p>
          <a:p>
            <a:pPr algn="just">
              <a:lnSpc>
                <a:spcPct val="90000"/>
              </a:lnSpc>
            </a:pPr>
            <a:r>
              <a:rPr lang="en-US" sz="2400" dirty="0">
                <a:solidFill>
                  <a:srgbClr val="800080"/>
                </a:solidFill>
              </a:rPr>
              <a:t>Factors affecting the chosen process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Priority of the process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How long process has computed, and how much longer to completion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Resources the process has used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Resources process needs to complete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How many processes will need to be terminated</a:t>
            </a:r>
          </a:p>
          <a:p>
            <a:pPr lvl="1" algn="just">
              <a:lnSpc>
                <a:spcPct val="90000"/>
              </a:lnSpc>
            </a:pPr>
            <a:r>
              <a:rPr lang="en-US" sz="2400" dirty="0"/>
              <a:t>Is process interactive or batch?</a:t>
            </a:r>
          </a:p>
          <a:p>
            <a:pPr algn="just"/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3302" y="533400"/>
            <a:ext cx="8001000" cy="857250"/>
          </a:xfrm>
        </p:spPr>
        <p:txBody>
          <a:bodyPr>
            <a:noAutofit/>
          </a:bodyPr>
          <a:lstStyle/>
          <a:p>
            <a:r>
              <a:rPr lang="en-US" sz="4000" dirty="0"/>
              <a:t>Recovery from Deadlock: Resource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3302" y="1600200"/>
            <a:ext cx="8001000" cy="24384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800080"/>
                </a:solidFill>
              </a:rPr>
              <a:t>Issues</a:t>
            </a:r>
          </a:p>
          <a:p>
            <a:r>
              <a:rPr lang="en-US" sz="2400" dirty="0">
                <a:solidFill>
                  <a:srgbClr val="800080"/>
                </a:solidFill>
              </a:rPr>
              <a:t>Selecting a victim</a:t>
            </a:r>
          </a:p>
          <a:p>
            <a:pPr lvl="1"/>
            <a:r>
              <a:rPr lang="en-US" sz="2400" dirty="0"/>
              <a:t>Which process and which resource of the process??</a:t>
            </a:r>
          </a:p>
          <a:p>
            <a:pPr lvl="2"/>
            <a:r>
              <a:rPr lang="en-US" sz="2000" dirty="0"/>
              <a:t>minimize cost</a:t>
            </a:r>
          </a:p>
          <a:p>
            <a:pPr lvl="1" algn="just"/>
            <a:r>
              <a:rPr lang="en-US" sz="2400" dirty="0"/>
              <a:t>Cost factors may include </a:t>
            </a:r>
          </a:p>
          <a:p>
            <a:pPr lvl="2" algn="just"/>
            <a:r>
              <a:rPr lang="en-US" dirty="0"/>
              <a:t>number of resources a deadlock process is holding</a:t>
            </a:r>
          </a:p>
          <a:p>
            <a:pPr lvl="2" algn="just"/>
            <a:r>
              <a:rPr lang="en-US" dirty="0"/>
              <a:t>amount of time a deadlocked process has thus far consumed during its execution </a:t>
            </a:r>
          </a:p>
          <a:p>
            <a:pPr lvl="2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81000"/>
            <a:ext cx="8077200" cy="857250"/>
          </a:xfrm>
        </p:spPr>
        <p:txBody>
          <a:bodyPr>
            <a:noAutofit/>
          </a:bodyPr>
          <a:lstStyle/>
          <a:p>
            <a:r>
              <a:rPr lang="en-US" sz="4000" dirty="0"/>
              <a:t>Recovery from Deadlock: Resource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7772400" cy="28956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800080"/>
                </a:solidFill>
              </a:rPr>
              <a:t>Rollback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If a resource is preempted from a process, what to do with the process?</a:t>
            </a:r>
          </a:p>
          <a:p>
            <a:pPr lvl="1"/>
            <a:r>
              <a:rPr lang="en-US" sz="2400" dirty="0"/>
              <a:t>Cannot continue, missing some needed resource</a:t>
            </a:r>
          </a:p>
          <a:p>
            <a:pPr lvl="1"/>
            <a:r>
              <a:rPr lang="en-US" sz="2400" dirty="0"/>
              <a:t>Rollback to some safe state, restart process for that state</a:t>
            </a:r>
          </a:p>
          <a:p>
            <a:pPr lvl="1"/>
            <a:r>
              <a:rPr lang="en-US" sz="2400" dirty="0"/>
              <a:t>Difficult to determine a safe state – total rollback – abort the process and restart</a:t>
            </a:r>
            <a:br>
              <a:rPr lang="en-US" sz="2400" dirty="0"/>
            </a:br>
            <a:endParaRPr lang="en-US" sz="2400" dirty="0"/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Deadlock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38300"/>
            <a:ext cx="7926535" cy="35814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If no deadlock prevention or deadlock avoidance algorithm, deadlock situation may occur</a:t>
            </a:r>
          </a:p>
          <a:p>
            <a:pPr algn="just"/>
            <a:r>
              <a:rPr lang="en-US" sz="2400" dirty="0"/>
              <a:t>The system may provide:</a:t>
            </a:r>
          </a:p>
          <a:p>
            <a:pPr lvl="1"/>
            <a:r>
              <a:rPr lang="en-US" sz="2400" dirty="0">
                <a:solidFill>
                  <a:srgbClr val="800080"/>
                </a:solidFill>
              </a:rPr>
              <a:t>Detection algorithm</a:t>
            </a:r>
          </a:p>
          <a:p>
            <a:pPr lvl="1"/>
            <a:r>
              <a:rPr lang="en-US" sz="2400" dirty="0">
                <a:solidFill>
                  <a:srgbClr val="800080"/>
                </a:solidFill>
              </a:rPr>
              <a:t>Recovery scheme</a:t>
            </a:r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457200"/>
            <a:ext cx="8115300" cy="857250"/>
          </a:xfrm>
        </p:spPr>
        <p:txBody>
          <a:bodyPr>
            <a:normAutofit fontScale="90000"/>
          </a:bodyPr>
          <a:lstStyle/>
          <a:p>
            <a:r>
              <a:rPr lang="en-US" sz="3200" dirty="0"/>
              <a:t>Recovery from Deadlock: Resource Preemption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600200"/>
            <a:ext cx="8001000" cy="1600200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rgbClr val="800080"/>
                </a:solidFill>
              </a:rPr>
              <a:t>Starvation</a:t>
            </a:r>
          </a:p>
          <a:p>
            <a:pPr lvl="1"/>
            <a:r>
              <a:rPr lang="en-US" sz="2400" dirty="0"/>
              <a:t>Same process may always be picked as victim</a:t>
            </a:r>
          </a:p>
          <a:p>
            <a:pPr lvl="1"/>
            <a:r>
              <a:rPr lang="en-US" sz="2400" dirty="0"/>
              <a:t>Ensure process is chosen as a victim for only a finite number of times</a:t>
            </a:r>
          </a:p>
          <a:p>
            <a:pPr lvl="1"/>
            <a:r>
              <a:rPr lang="en-US" sz="2400" dirty="0"/>
              <a:t>Include number of rollbacks in cost factor</a:t>
            </a:r>
          </a:p>
          <a:p>
            <a:pPr>
              <a:buNone/>
            </a:pPr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7798" y="533400"/>
            <a:ext cx="8227102" cy="857250"/>
          </a:xfrm>
        </p:spPr>
        <p:txBody>
          <a:bodyPr>
            <a:noAutofit/>
          </a:bodyPr>
          <a:lstStyle/>
          <a:p>
            <a:r>
              <a:rPr lang="en-US" sz="3600" dirty="0"/>
              <a:t>Deadlock detection</a:t>
            </a:r>
            <a:br>
              <a:rPr lang="en-US" sz="3600" dirty="0"/>
            </a:br>
            <a:r>
              <a:rPr lang="en-US" sz="3600" dirty="0"/>
              <a:t>Several Instances of a Resource Type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00200"/>
            <a:ext cx="8229600" cy="4724400"/>
          </a:xfrm>
        </p:spPr>
        <p:txBody>
          <a:bodyPr>
            <a:noAutofit/>
          </a:bodyPr>
          <a:lstStyle/>
          <a:p>
            <a:pPr algn="just"/>
            <a:endParaRPr lang="en-US" sz="2400" i="1" dirty="0">
              <a:solidFill>
                <a:srgbClr val="FF0000"/>
              </a:solidFill>
            </a:endParaRPr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m – </a:t>
            </a:r>
            <a:r>
              <a:rPr lang="en-US" sz="2400" dirty="0"/>
              <a:t>number of resource types</a:t>
            </a:r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n – </a:t>
            </a:r>
            <a:r>
              <a:rPr lang="en-US" sz="2400" dirty="0"/>
              <a:t>number of processes</a:t>
            </a:r>
          </a:p>
          <a:p>
            <a:pPr algn="just">
              <a:buNone/>
            </a:pPr>
            <a:endParaRPr lang="en-US" sz="2400" dirty="0"/>
          </a:p>
          <a:p>
            <a:pPr algn="just"/>
            <a:r>
              <a:rPr lang="en-US" sz="2400" i="1" dirty="0">
                <a:solidFill>
                  <a:srgbClr val="FF0000"/>
                </a:solidFill>
              </a:rPr>
              <a:t>Available:</a:t>
            </a:r>
            <a:r>
              <a:rPr lang="en-US" sz="2400" dirty="0"/>
              <a:t>  A vector of length </a:t>
            </a:r>
            <a:r>
              <a:rPr lang="en-US" sz="2400" i="1" dirty="0"/>
              <a:t>m</a:t>
            </a:r>
            <a:r>
              <a:rPr lang="en-US" sz="2400" dirty="0"/>
              <a:t> indicates the number of available resources of each type</a:t>
            </a:r>
          </a:p>
          <a:p>
            <a:pPr algn="just">
              <a:buNone/>
            </a:pPr>
            <a:endParaRPr lang="en-US" sz="2400" dirty="0"/>
          </a:p>
          <a:p>
            <a:pPr algn="just">
              <a:buNone/>
            </a:pPr>
            <a:r>
              <a:rPr lang="en-US" sz="2400" dirty="0"/>
              <a:t>			</a:t>
            </a:r>
            <a:r>
              <a:rPr lang="en-US" sz="2400" dirty="0">
                <a:solidFill>
                  <a:srgbClr val="FF0000"/>
                </a:solidFill>
              </a:rPr>
              <a:t>A 	B 	C</a:t>
            </a:r>
          </a:p>
          <a:p>
            <a:pPr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                  </a:t>
            </a:r>
            <a:r>
              <a:rPr lang="en-US" sz="2400" dirty="0"/>
              <a:t>2 	3 	0</a:t>
            </a:r>
          </a:p>
          <a:p>
            <a:pPr algn="just"/>
            <a:endParaRPr lang="en-US" sz="2400" dirty="0"/>
          </a:p>
          <a:p>
            <a:pPr algn="just">
              <a:buNone/>
            </a:pPr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8153400" cy="857250"/>
          </a:xfrm>
        </p:spPr>
        <p:txBody>
          <a:bodyPr>
            <a:normAutofit/>
          </a:bodyPr>
          <a:lstStyle/>
          <a:p>
            <a:r>
              <a:rPr lang="en-US" sz="3600" dirty="0"/>
              <a:t>Deadlock detection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44577" y="1600200"/>
            <a:ext cx="8118423" cy="3943350"/>
          </a:xfrm>
        </p:spPr>
        <p:txBody>
          <a:bodyPr>
            <a:normAutofit fontScale="70000" lnSpcReduction="20000"/>
          </a:bodyPr>
          <a:lstStyle/>
          <a:p>
            <a:pPr algn="just"/>
            <a:r>
              <a:rPr lang="en-US" sz="3400" i="1" dirty="0">
                <a:solidFill>
                  <a:srgbClr val="FF0000"/>
                </a:solidFill>
              </a:rPr>
              <a:t>Allocation:</a:t>
            </a:r>
            <a:r>
              <a:rPr lang="en-US" sz="3400" dirty="0">
                <a:solidFill>
                  <a:srgbClr val="FF0000"/>
                </a:solidFill>
              </a:rPr>
              <a:t> </a:t>
            </a:r>
            <a:r>
              <a:rPr lang="en-US" sz="3400" dirty="0"/>
              <a:t> An </a:t>
            </a:r>
            <a:r>
              <a:rPr lang="en-US" sz="3400" i="1" dirty="0"/>
              <a:t>n </a:t>
            </a:r>
            <a:r>
              <a:rPr lang="en-US" sz="3400" dirty="0"/>
              <a:t>x</a:t>
            </a:r>
            <a:r>
              <a:rPr lang="en-US" sz="3400" i="1" dirty="0"/>
              <a:t> m</a:t>
            </a:r>
            <a:r>
              <a:rPr lang="en-US" sz="3400" dirty="0"/>
              <a:t> matrix defines the number of resources of each type currently allocated to each process</a:t>
            </a:r>
          </a:p>
          <a:p>
            <a:pPr algn="just"/>
            <a:endParaRPr lang="en-US" sz="3400" dirty="0"/>
          </a:p>
          <a:p>
            <a:pPr algn="just">
              <a:buNone/>
            </a:pPr>
            <a:r>
              <a:rPr lang="en-US" sz="3400" i="1" dirty="0"/>
              <a:t>		          	A B C	</a:t>
            </a:r>
            <a:r>
              <a:rPr lang="en-US" sz="3400" dirty="0"/>
              <a:t>		</a:t>
            </a:r>
          </a:p>
          <a:p>
            <a:pPr algn="just">
              <a:buNone/>
            </a:pPr>
            <a:r>
              <a:rPr lang="en-US" sz="3400" i="1" dirty="0"/>
              <a:t>		P</a:t>
            </a:r>
            <a:r>
              <a:rPr lang="en-US" sz="3400" baseline="-25000" dirty="0"/>
              <a:t>0		</a:t>
            </a:r>
            <a:r>
              <a:rPr lang="en-US" sz="3400" dirty="0"/>
              <a:t>0 1 0	</a:t>
            </a:r>
          </a:p>
          <a:p>
            <a:pPr algn="just">
              <a:buNone/>
            </a:pPr>
            <a:r>
              <a:rPr lang="en-US" sz="3400" dirty="0"/>
              <a:t>		</a:t>
            </a:r>
            <a:r>
              <a:rPr lang="en-US" sz="3400" i="1" dirty="0"/>
              <a:t>P</a:t>
            </a:r>
            <a:r>
              <a:rPr lang="en-US" sz="3400" baseline="-25000" dirty="0"/>
              <a:t>1		</a:t>
            </a:r>
            <a:r>
              <a:rPr lang="en-US" sz="3400" dirty="0"/>
              <a:t>2 0 0 			 			</a:t>
            </a:r>
            <a:r>
              <a:rPr lang="en-US" sz="3400" i="1" dirty="0"/>
              <a:t>P</a:t>
            </a:r>
            <a:r>
              <a:rPr lang="en-US" sz="3400" baseline="-25000" dirty="0"/>
              <a:t>2</a:t>
            </a:r>
            <a:r>
              <a:rPr lang="en-US" sz="3400" dirty="0"/>
              <a:t>		3 0 2</a:t>
            </a:r>
          </a:p>
          <a:p>
            <a:pPr algn="just">
              <a:buNone/>
            </a:pPr>
            <a:r>
              <a:rPr lang="en-US" sz="3400" dirty="0"/>
              <a:t>		</a:t>
            </a:r>
            <a:r>
              <a:rPr lang="en-US" sz="3400" i="1" dirty="0"/>
              <a:t>P</a:t>
            </a:r>
            <a:r>
              <a:rPr lang="en-US" sz="3400" baseline="-25000" dirty="0"/>
              <a:t>3</a:t>
            </a:r>
            <a:r>
              <a:rPr lang="en-US" sz="3400" dirty="0"/>
              <a:t>		2 1 1 	</a:t>
            </a:r>
          </a:p>
          <a:p>
            <a:pPr algn="just">
              <a:buNone/>
            </a:pP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533400"/>
            <a:ext cx="82296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Deadlock detection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09600" y="1676400"/>
            <a:ext cx="8077199" cy="3943350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en-US" sz="2800" i="1" dirty="0">
                <a:solidFill>
                  <a:srgbClr val="FF0000"/>
                </a:solidFill>
              </a:rPr>
              <a:t>Request:</a:t>
            </a:r>
            <a:r>
              <a:rPr lang="en-US" sz="2800" dirty="0"/>
              <a:t>  An </a:t>
            </a:r>
            <a:r>
              <a:rPr lang="en-US" sz="2800" i="1" dirty="0"/>
              <a:t>n </a:t>
            </a:r>
            <a:r>
              <a:rPr lang="en-US" sz="2800" dirty="0"/>
              <a:t>x</a:t>
            </a:r>
            <a:r>
              <a:rPr lang="en-US" sz="2800" i="1" dirty="0"/>
              <a:t> m</a:t>
            </a:r>
            <a:r>
              <a:rPr lang="en-US" sz="2800" dirty="0"/>
              <a:t> matrix indicates the current request  of each process.  If </a:t>
            </a:r>
            <a:r>
              <a:rPr lang="en-US" sz="2800" i="1" dirty="0"/>
              <a:t>Request </a:t>
            </a:r>
            <a:r>
              <a:rPr lang="en-US" sz="2800" dirty="0"/>
              <a:t>[</a:t>
            </a:r>
            <a:r>
              <a:rPr lang="en-US" sz="2800" dirty="0" err="1"/>
              <a:t>i,j</a:t>
            </a:r>
            <a:r>
              <a:rPr lang="en-US" sz="2800" dirty="0"/>
              <a:t>] = </a:t>
            </a:r>
            <a:r>
              <a:rPr lang="en-US" sz="2800" i="1" dirty="0"/>
              <a:t>k</a:t>
            </a:r>
            <a:r>
              <a:rPr lang="en-US" sz="2800" dirty="0"/>
              <a:t>, then process</a:t>
            </a:r>
            <a:r>
              <a:rPr lang="en-US" sz="2800" i="1" dirty="0"/>
              <a:t> P</a:t>
            </a:r>
            <a:r>
              <a:rPr lang="en-US" sz="2800" i="1" baseline="-25000" dirty="0"/>
              <a:t>i</a:t>
            </a:r>
            <a:r>
              <a:rPr lang="en-US" sz="2800" dirty="0"/>
              <a:t> is requesting</a:t>
            </a:r>
            <a:r>
              <a:rPr lang="en-US" sz="2800" i="1" dirty="0"/>
              <a:t> k</a:t>
            </a:r>
            <a:r>
              <a:rPr lang="en-US" sz="2800" dirty="0"/>
              <a:t> more instances of resource type </a:t>
            </a:r>
            <a:r>
              <a:rPr lang="en-US" sz="2800" i="1" dirty="0" err="1"/>
              <a:t>R</a:t>
            </a:r>
            <a:r>
              <a:rPr lang="en-US" sz="2800" i="1" baseline="-25000" dirty="0" err="1"/>
              <a:t>j</a:t>
            </a:r>
            <a:endParaRPr lang="en-US" sz="2800" i="1" baseline="-25000" dirty="0"/>
          </a:p>
          <a:p>
            <a:pPr algn="just"/>
            <a:endParaRPr lang="en-US" sz="2800" i="1" baseline="-25000" dirty="0"/>
          </a:p>
          <a:p>
            <a:pPr>
              <a:buNone/>
            </a:pPr>
            <a:r>
              <a:rPr lang="en-US" sz="2800" i="1" dirty="0"/>
              <a:t>		      		    A B C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dirty="0"/>
              <a:t>		 </a:t>
            </a:r>
            <a:r>
              <a:rPr lang="en-US" sz="2800" i="1" dirty="0"/>
              <a:t>P</a:t>
            </a:r>
            <a:r>
              <a:rPr lang="en-US" sz="2800" baseline="-25000" dirty="0"/>
              <a:t>0	</a:t>
            </a:r>
            <a:r>
              <a:rPr lang="en-US" sz="2800" dirty="0"/>
              <a:t>	7 5 3 			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i="1" dirty="0"/>
              <a:t>		P</a:t>
            </a:r>
            <a:r>
              <a:rPr lang="en-US" sz="2800" baseline="-25000" dirty="0"/>
              <a:t>1	</a:t>
            </a:r>
            <a:r>
              <a:rPr lang="en-US" sz="2800" dirty="0"/>
              <a:t> 	3 2 2  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dirty="0"/>
              <a:t>		 </a:t>
            </a:r>
            <a:r>
              <a:rPr lang="en-US" sz="2800" i="1" dirty="0"/>
              <a:t>P</a:t>
            </a:r>
            <a:r>
              <a:rPr lang="en-US" sz="2800" baseline="-25000" dirty="0"/>
              <a:t>2</a:t>
            </a:r>
            <a:r>
              <a:rPr lang="en-US" sz="2800" dirty="0"/>
              <a:t>	 	9 0 2</a:t>
            </a:r>
          </a:p>
          <a:p>
            <a:pPr>
              <a:buNone/>
              <a:tabLst>
                <a:tab pos="1371600" algn="l"/>
                <a:tab pos="2395538" algn="ctr"/>
                <a:tab pos="3594100" algn="ctr"/>
                <a:tab pos="4805363" algn="ctr"/>
              </a:tabLst>
            </a:pPr>
            <a:r>
              <a:rPr lang="en-US" sz="2800" dirty="0"/>
              <a:t>		 </a:t>
            </a:r>
            <a:r>
              <a:rPr lang="en-US" sz="2800" i="1" dirty="0"/>
              <a:t>P</a:t>
            </a:r>
            <a:r>
              <a:rPr lang="en-US" sz="2800" baseline="-25000" dirty="0"/>
              <a:t>3</a:t>
            </a:r>
            <a:r>
              <a:rPr lang="en-US" sz="2800" dirty="0"/>
              <a:t>	 	2 2 2</a:t>
            </a:r>
          </a:p>
          <a:p>
            <a:pPr algn="just"/>
            <a:endParaRPr lang="en-US" dirty="0"/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57200"/>
            <a:ext cx="8077200" cy="857250"/>
          </a:xfrm>
        </p:spPr>
        <p:txBody>
          <a:bodyPr>
            <a:normAutofit/>
          </a:bodyPr>
          <a:lstStyle/>
          <a:p>
            <a:r>
              <a:rPr lang="en-US" sz="4000" dirty="0"/>
              <a:t>Notations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0"/>
            <a:ext cx="8077200" cy="3657600"/>
          </a:xfrm>
        </p:spPr>
        <p:txBody>
          <a:bodyPr>
            <a:noAutofit/>
          </a:bodyPr>
          <a:lstStyle/>
          <a:p>
            <a:pPr algn="just"/>
            <a:r>
              <a:rPr lang="en-US" sz="2400" dirty="0"/>
              <a:t>If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 are vectors of length </a:t>
            </a:r>
            <a:r>
              <a:rPr lang="en-US" sz="2400" i="1" dirty="0"/>
              <a:t>n</a:t>
            </a:r>
          </a:p>
          <a:p>
            <a:pPr lvl="1" algn="just"/>
            <a:r>
              <a:rPr lang="en-US" sz="2400" i="1" dirty="0"/>
              <a:t>X </a:t>
            </a:r>
            <a:r>
              <a:rPr lang="en-US" sz="2400" dirty="0"/>
              <a:t>≤</a:t>
            </a:r>
            <a:r>
              <a:rPr lang="en-US" sz="2400" i="1" dirty="0"/>
              <a:t> Y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i="1" dirty="0"/>
              <a:t>X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/>
              <a:t>] ≤</a:t>
            </a:r>
            <a:r>
              <a:rPr lang="en-US" sz="2400" i="1" dirty="0"/>
              <a:t> Y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/>
              <a:t>] for all </a:t>
            </a:r>
            <a:r>
              <a:rPr lang="en-US" sz="2400" i="1" dirty="0" err="1"/>
              <a:t>i</a:t>
            </a:r>
            <a:r>
              <a:rPr lang="en-US" sz="2400" dirty="0"/>
              <a:t> = 1,2,…,</a:t>
            </a:r>
            <a:r>
              <a:rPr lang="en-US" sz="2400" i="1" dirty="0"/>
              <a:t>n</a:t>
            </a:r>
          </a:p>
          <a:p>
            <a:pPr algn="just"/>
            <a:r>
              <a:rPr lang="en-US" sz="2400" dirty="0">
                <a:solidFill>
                  <a:srgbClr val="FF0000"/>
                </a:solidFill>
              </a:rPr>
              <a:t>Example</a:t>
            </a:r>
          </a:p>
          <a:p>
            <a:pPr lvl="1" algn="just"/>
            <a:r>
              <a:rPr lang="en-US" sz="2400" dirty="0">
                <a:solidFill>
                  <a:srgbClr val="FF0000"/>
                </a:solidFill>
              </a:rPr>
              <a:t>If </a:t>
            </a:r>
            <a:r>
              <a:rPr lang="en-US" sz="2400" i="1" dirty="0">
                <a:solidFill>
                  <a:srgbClr val="FF0000"/>
                </a:solidFill>
              </a:rPr>
              <a:t>X</a:t>
            </a:r>
            <a:r>
              <a:rPr lang="en-US" sz="2400" dirty="0">
                <a:solidFill>
                  <a:srgbClr val="FF0000"/>
                </a:solidFill>
              </a:rPr>
              <a:t> = (1,7,3,2), </a:t>
            </a:r>
            <a:r>
              <a:rPr lang="en-US" sz="2400" i="1" dirty="0">
                <a:solidFill>
                  <a:srgbClr val="FF0000"/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 = (0,3,2,1) </a:t>
            </a:r>
          </a:p>
          <a:p>
            <a:pPr lvl="1" algn="just">
              <a:buNone/>
            </a:pPr>
            <a:r>
              <a:rPr lang="en-US" sz="2400" dirty="0">
                <a:solidFill>
                  <a:srgbClr val="FF0000"/>
                </a:solidFill>
              </a:rPr>
              <a:t>    </a:t>
            </a:r>
            <a:r>
              <a:rPr lang="en-US" sz="2400" i="1" dirty="0">
                <a:solidFill>
                  <a:srgbClr val="FF0000"/>
                </a:solidFill>
              </a:rPr>
              <a:t>Y</a:t>
            </a:r>
            <a:r>
              <a:rPr lang="en-US" sz="2400" dirty="0">
                <a:solidFill>
                  <a:srgbClr val="FF0000"/>
                </a:solidFill>
              </a:rPr>
              <a:t> ≤</a:t>
            </a:r>
            <a:r>
              <a:rPr lang="en-US" sz="2400" i="1" dirty="0">
                <a:solidFill>
                  <a:srgbClr val="FF0000"/>
                </a:solidFill>
              </a:rPr>
              <a:t> X</a:t>
            </a:r>
          </a:p>
          <a:p>
            <a:pPr algn="just"/>
            <a:r>
              <a:rPr lang="en-US" sz="2400" i="1" dirty="0"/>
              <a:t>Y &lt;  X, </a:t>
            </a:r>
            <a:r>
              <a:rPr lang="en-US" sz="2400" dirty="0"/>
              <a:t>if</a:t>
            </a:r>
            <a:r>
              <a:rPr lang="en-US" sz="2400" i="1" dirty="0"/>
              <a:t> Y </a:t>
            </a:r>
            <a:r>
              <a:rPr lang="en-US" sz="2400" dirty="0"/>
              <a:t>≤ </a:t>
            </a:r>
            <a:r>
              <a:rPr lang="en-US" sz="2400" i="1" dirty="0"/>
              <a:t>X</a:t>
            </a:r>
            <a:r>
              <a:rPr lang="en-US" sz="2400" dirty="0"/>
              <a:t> and </a:t>
            </a:r>
            <a:r>
              <a:rPr lang="en-US" sz="2400" i="1" dirty="0"/>
              <a:t>Y</a:t>
            </a:r>
            <a:r>
              <a:rPr lang="en-US" sz="2400" dirty="0"/>
              <a:t>≠ </a:t>
            </a:r>
            <a:r>
              <a:rPr lang="en-US" sz="2400" i="1" dirty="0"/>
              <a:t>X</a:t>
            </a:r>
          </a:p>
          <a:p>
            <a:pPr algn="just"/>
            <a:r>
              <a:rPr lang="en-US" sz="2400" dirty="0"/>
              <a:t>Rows in the matrices Allocation and Request are treated as vectors and referred to as </a:t>
            </a:r>
            <a:r>
              <a:rPr lang="en-US" sz="2400" dirty="0" err="1">
                <a:solidFill>
                  <a:srgbClr val="FF0000"/>
                </a:solidFill>
              </a:rPr>
              <a:t>Allocation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i="1" dirty="0"/>
              <a:t> </a:t>
            </a:r>
            <a:r>
              <a:rPr lang="en-US" sz="2400" dirty="0"/>
              <a:t>and </a:t>
            </a:r>
            <a:r>
              <a:rPr lang="en-US" sz="2400" dirty="0" err="1">
                <a:solidFill>
                  <a:srgbClr val="FF0000"/>
                </a:solidFill>
              </a:rPr>
              <a:t>Request</a:t>
            </a:r>
            <a:r>
              <a:rPr lang="en-US" sz="2400" i="1" dirty="0" err="1">
                <a:solidFill>
                  <a:srgbClr val="FF0000"/>
                </a:solidFill>
              </a:rPr>
              <a:t>i</a:t>
            </a:r>
            <a:r>
              <a:rPr lang="en-US" sz="2400" dirty="0"/>
              <a:t> respectively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36085"/>
            <a:ext cx="8001000" cy="358583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/>
              <a:t>1. Let </a:t>
            </a:r>
            <a:r>
              <a:rPr lang="en-US" sz="2400" i="1" dirty="0"/>
              <a:t>Work</a:t>
            </a:r>
            <a:r>
              <a:rPr lang="en-US" sz="2400" dirty="0"/>
              <a:t> and </a:t>
            </a:r>
            <a:r>
              <a:rPr lang="en-US" sz="2400" i="1" dirty="0"/>
              <a:t>Finish</a:t>
            </a:r>
            <a:r>
              <a:rPr lang="en-US" sz="2400" dirty="0"/>
              <a:t> be vectors of length </a:t>
            </a:r>
            <a:r>
              <a:rPr lang="en-US" sz="2400" i="1" dirty="0"/>
              <a:t>m</a:t>
            </a:r>
            <a:r>
              <a:rPr lang="en-US" sz="2400" dirty="0"/>
              <a:t> and </a:t>
            </a:r>
            <a:r>
              <a:rPr lang="en-US" sz="2400" i="1" dirty="0"/>
              <a:t>n</a:t>
            </a:r>
            <a:r>
              <a:rPr lang="en-US" sz="2400" dirty="0"/>
              <a:t>, respectively.</a:t>
            </a:r>
          </a:p>
          <a:p>
            <a:pPr>
              <a:buNone/>
            </a:pPr>
            <a:r>
              <a:rPr lang="en-US" sz="2400" dirty="0"/>
              <a:t>     Initialize:</a:t>
            </a:r>
          </a:p>
          <a:p>
            <a:pPr marL="850900" lvl="1" indent="-393700">
              <a:buNone/>
            </a:pPr>
            <a:r>
              <a:rPr lang="en-US" sz="2400" dirty="0"/>
              <a:t>(a) </a:t>
            </a:r>
            <a:r>
              <a:rPr lang="en-US" sz="2400" i="1" dirty="0"/>
              <a:t>Work</a:t>
            </a:r>
            <a:r>
              <a:rPr lang="en-US" sz="2400" dirty="0"/>
              <a:t> = </a:t>
            </a:r>
            <a:r>
              <a:rPr lang="en-US" sz="2400" i="1" dirty="0"/>
              <a:t>Available</a:t>
            </a:r>
            <a:endParaRPr lang="en-US" sz="2400" dirty="0"/>
          </a:p>
          <a:p>
            <a:pPr marL="850900" lvl="1" indent="-393700">
              <a:buNone/>
            </a:pPr>
            <a:r>
              <a:rPr lang="en-US" sz="2400" dirty="0"/>
              <a:t>(b)	For </a:t>
            </a:r>
            <a:r>
              <a:rPr lang="en-US" sz="2400" i="1" dirty="0" err="1"/>
              <a:t>i</a:t>
            </a:r>
            <a:r>
              <a:rPr lang="en-US" sz="2400" dirty="0"/>
              <a:t> = 1,2, …,</a:t>
            </a:r>
            <a:r>
              <a:rPr lang="en-US" sz="2400" i="1" dirty="0"/>
              <a:t> n</a:t>
            </a:r>
            <a:r>
              <a:rPr lang="en-US" sz="2400" dirty="0"/>
              <a:t>, if </a:t>
            </a:r>
            <a:r>
              <a:rPr lang="en-US" sz="2400" i="1" dirty="0" err="1"/>
              <a:t>Allocation</a:t>
            </a:r>
            <a:r>
              <a:rPr lang="en-US" sz="2400" i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 0, then </a:t>
            </a:r>
            <a:r>
              <a:rPr lang="en-US" sz="2400" i="1" dirty="0">
                <a:sym typeface="Symbol" charset="2"/>
              </a:rPr>
              <a:t>Finish</a:t>
            </a:r>
            <a:r>
              <a:rPr lang="en-US" sz="2400" dirty="0">
                <a:sym typeface="Symbol" charset="2"/>
              </a:rPr>
              <a:t>[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] = false; otherwise, </a:t>
            </a:r>
            <a:r>
              <a:rPr lang="en-US" sz="2400" i="1" dirty="0">
                <a:sym typeface="Symbol" charset="2"/>
              </a:rPr>
              <a:t>Finish</a:t>
            </a:r>
            <a:r>
              <a:rPr lang="en-US" sz="2400" dirty="0">
                <a:sym typeface="Symbol" charset="2"/>
              </a:rPr>
              <a:t>[</a:t>
            </a:r>
            <a:r>
              <a:rPr lang="en-US" sz="2400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] = </a:t>
            </a:r>
            <a:r>
              <a:rPr lang="en-US" sz="2400" i="1" dirty="0">
                <a:sym typeface="Symbol" charset="2"/>
              </a:rPr>
              <a:t>true</a:t>
            </a:r>
            <a:r>
              <a:rPr lang="en-US" sz="2400" dirty="0">
                <a:sym typeface="Symbol" charset="2"/>
              </a:rPr>
              <a:t>.</a:t>
            </a:r>
          </a:p>
          <a:p>
            <a:pPr marL="0" indent="0">
              <a:buNone/>
            </a:pPr>
            <a:r>
              <a:rPr lang="en-US" sz="2400" dirty="0"/>
              <a:t>2. Find an index </a:t>
            </a:r>
            <a:r>
              <a:rPr lang="en-US" sz="2400" i="1" dirty="0" err="1"/>
              <a:t>i</a:t>
            </a:r>
            <a:r>
              <a:rPr lang="en-US" sz="2400" i="1" dirty="0"/>
              <a:t> </a:t>
            </a:r>
            <a:r>
              <a:rPr lang="en-US" sz="2400" dirty="0"/>
              <a:t>such that both:</a:t>
            </a:r>
          </a:p>
          <a:p>
            <a:pPr marL="850900" lvl="1" indent="-393700">
              <a:buNone/>
            </a:pPr>
            <a:r>
              <a:rPr lang="en-US" sz="2400" dirty="0"/>
              <a:t>(a)	</a:t>
            </a:r>
            <a:r>
              <a:rPr lang="en-US" sz="2400" i="1" dirty="0"/>
              <a:t>Finish</a:t>
            </a:r>
            <a:r>
              <a:rPr lang="en-US" sz="2400" dirty="0"/>
              <a:t>[</a:t>
            </a:r>
            <a:r>
              <a:rPr lang="en-US" sz="2400" i="1" dirty="0" err="1"/>
              <a:t>i</a:t>
            </a:r>
            <a:r>
              <a:rPr lang="en-US" sz="2400" dirty="0"/>
              <a:t>] = </a:t>
            </a:r>
            <a:r>
              <a:rPr lang="en-US" sz="2400" i="1" dirty="0"/>
              <a:t>false</a:t>
            </a:r>
            <a:endParaRPr lang="en-US" sz="2400" dirty="0"/>
          </a:p>
          <a:p>
            <a:pPr marL="850900" lvl="1" indent="-393700">
              <a:buNone/>
            </a:pPr>
            <a:r>
              <a:rPr lang="en-US" sz="2400" dirty="0"/>
              <a:t>(b)	</a:t>
            </a:r>
            <a:r>
              <a:rPr lang="en-US" sz="2400" i="1" dirty="0" err="1"/>
              <a:t>Request</a:t>
            </a:r>
            <a:r>
              <a:rPr lang="en-US" sz="2400" i="1" baseline="-25000" dirty="0" err="1"/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charset="2"/>
              </a:rPr>
              <a:t> </a:t>
            </a:r>
            <a:r>
              <a:rPr lang="en-US" sz="2400" i="1" dirty="0">
                <a:sym typeface="Symbol" charset="2"/>
              </a:rPr>
              <a:t>Work</a:t>
            </a:r>
            <a:br>
              <a:rPr lang="en-US" sz="2400" i="1" dirty="0">
                <a:sym typeface="Symbol" charset="2"/>
              </a:rPr>
            </a:br>
            <a:endParaRPr lang="en-US" sz="2400" dirty="0">
              <a:sym typeface="Symbol" charset="2"/>
            </a:endParaRPr>
          </a:p>
          <a:p>
            <a:pPr marL="850900" lvl="1" indent="-393700">
              <a:buNone/>
            </a:pPr>
            <a:r>
              <a:rPr lang="en-US" sz="2400" dirty="0">
                <a:sym typeface="Symbol" charset="2"/>
              </a:rPr>
              <a:t>If no such </a:t>
            </a:r>
            <a:r>
              <a:rPr lang="en-US" sz="2400" i="1" dirty="0" err="1">
                <a:sym typeface="Symbol" charset="2"/>
              </a:rPr>
              <a:t>i</a:t>
            </a:r>
            <a:r>
              <a:rPr lang="en-US" sz="2400" dirty="0">
                <a:sym typeface="Symbol" charset="2"/>
              </a:rPr>
              <a:t> exists, go to step 4. </a:t>
            </a:r>
            <a:endParaRPr lang="en-US" sz="2400" dirty="0"/>
          </a:p>
          <a:p>
            <a:endParaRPr lang="en-US" sz="24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/>
              <a:t>Detection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76400"/>
            <a:ext cx="8001000" cy="4038600"/>
          </a:xfrm>
        </p:spPr>
        <p:txBody>
          <a:bodyPr>
            <a:normAutofit fontScale="25000" lnSpcReduction="20000"/>
          </a:bodyPr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9600" dirty="0"/>
              <a:t>3.	</a:t>
            </a:r>
            <a:r>
              <a:rPr lang="en-US" sz="9600" i="1" dirty="0"/>
              <a:t>Work</a:t>
            </a:r>
            <a:r>
              <a:rPr lang="en-US" sz="9600" dirty="0"/>
              <a:t> = </a:t>
            </a:r>
            <a:r>
              <a:rPr lang="en-US" sz="9600" i="1" dirty="0"/>
              <a:t>Work</a:t>
            </a:r>
            <a:r>
              <a:rPr lang="en-US" sz="9600" dirty="0"/>
              <a:t> + </a:t>
            </a:r>
            <a:r>
              <a:rPr lang="en-US" sz="9600" i="1" dirty="0" err="1"/>
              <a:t>Allocation</a:t>
            </a:r>
            <a:r>
              <a:rPr lang="en-US" sz="9600" i="1" baseline="-25000" dirty="0" err="1"/>
              <a:t>i</a:t>
            </a:r>
            <a:br>
              <a:rPr lang="en-US" sz="9600" dirty="0"/>
            </a:br>
            <a:r>
              <a:rPr lang="en-US" sz="9600" i="1" dirty="0"/>
              <a:t>Finish</a:t>
            </a:r>
            <a:r>
              <a:rPr lang="en-US" sz="9600" dirty="0"/>
              <a:t>[</a:t>
            </a:r>
            <a:r>
              <a:rPr lang="en-US" sz="9600" i="1" dirty="0" err="1"/>
              <a:t>i</a:t>
            </a:r>
            <a:r>
              <a:rPr lang="en-US" sz="9600" dirty="0"/>
              <a:t>] = </a:t>
            </a:r>
            <a:r>
              <a:rPr lang="en-US" sz="9600" i="1" dirty="0"/>
              <a:t>true</a:t>
            </a:r>
            <a:br>
              <a:rPr lang="en-US" sz="9600" dirty="0"/>
            </a:br>
            <a:r>
              <a:rPr lang="en-US" sz="9600" dirty="0"/>
              <a:t>go to step 2.</a:t>
            </a:r>
            <a:br>
              <a:rPr lang="en-US" sz="9600" dirty="0"/>
            </a:br>
            <a:endParaRPr lang="en-US" sz="9600" dirty="0"/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 startAt="4"/>
            </a:pPr>
            <a:r>
              <a:rPr lang="en-US" sz="9600" dirty="0"/>
              <a:t>If </a:t>
            </a:r>
            <a:r>
              <a:rPr lang="en-US" sz="9600" i="1" dirty="0"/>
              <a:t>Finish</a:t>
            </a:r>
            <a:r>
              <a:rPr lang="en-US" sz="9600" dirty="0"/>
              <a:t>[</a:t>
            </a:r>
            <a:r>
              <a:rPr lang="en-US" sz="9600" i="1" dirty="0" err="1"/>
              <a:t>i</a:t>
            </a:r>
            <a:r>
              <a:rPr lang="en-US" sz="9600" dirty="0"/>
              <a:t>] == false, for some </a:t>
            </a:r>
            <a:r>
              <a:rPr lang="en-US" sz="9600" i="1" dirty="0" err="1"/>
              <a:t>i</a:t>
            </a:r>
            <a:r>
              <a:rPr lang="en-US" sz="9600" dirty="0"/>
              <a:t>, 1 </a:t>
            </a:r>
            <a:r>
              <a:rPr lang="en-US" sz="9600" dirty="0">
                <a:sym typeface="Symbol" charset="2"/>
              </a:rPr>
              <a:t> </a:t>
            </a:r>
            <a:r>
              <a:rPr lang="en-US" sz="9600" i="1" dirty="0" err="1">
                <a:sym typeface="Symbol" charset="2"/>
              </a:rPr>
              <a:t>i</a:t>
            </a:r>
            <a:r>
              <a:rPr lang="en-US" sz="9600" dirty="0">
                <a:sym typeface="Symbol" charset="2"/>
              </a:rPr>
              <a:t>   </a:t>
            </a:r>
            <a:r>
              <a:rPr lang="en-US" sz="9600" i="1" dirty="0">
                <a:sym typeface="Symbol" charset="2"/>
              </a:rPr>
              <a:t>n</a:t>
            </a:r>
            <a:r>
              <a:rPr lang="en-US" sz="9600" dirty="0">
                <a:sym typeface="Symbol" charset="2"/>
              </a:rPr>
              <a:t>, then the system is in deadlock state. 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en-US" sz="9600" dirty="0">
                <a:sym typeface="Symbol" charset="2"/>
              </a:rPr>
              <a:t>     Moreover, if </a:t>
            </a:r>
            <a:r>
              <a:rPr lang="en-US" sz="9600" i="1" dirty="0">
                <a:sym typeface="Symbol" charset="2"/>
              </a:rPr>
              <a:t>Finish</a:t>
            </a:r>
            <a:r>
              <a:rPr lang="en-US" sz="9600" dirty="0">
                <a:sym typeface="Symbol" charset="2"/>
              </a:rPr>
              <a:t>[</a:t>
            </a:r>
            <a:r>
              <a:rPr lang="en-US" sz="9600" i="1" dirty="0" err="1">
                <a:sym typeface="Symbol" charset="2"/>
              </a:rPr>
              <a:t>i</a:t>
            </a:r>
            <a:r>
              <a:rPr lang="en-US" sz="9600" dirty="0">
                <a:sym typeface="Symbol" charset="2"/>
              </a:rPr>
              <a:t>] == </a:t>
            </a:r>
            <a:r>
              <a:rPr lang="en-US" sz="9600" i="1" dirty="0">
                <a:sym typeface="Symbol" charset="2"/>
              </a:rPr>
              <a:t>false</a:t>
            </a:r>
            <a:r>
              <a:rPr lang="en-US" sz="9600" dirty="0">
                <a:sym typeface="Symbol" charset="2"/>
              </a:rPr>
              <a:t>, then </a:t>
            </a:r>
            <a:r>
              <a:rPr lang="en-US" sz="9600" i="1" dirty="0">
                <a:sym typeface="Symbol" charset="2"/>
              </a:rPr>
              <a:t>P</a:t>
            </a:r>
            <a:r>
              <a:rPr lang="en-US" sz="9600" i="1" baseline="-25000" dirty="0">
                <a:sym typeface="Symbol" charset="2"/>
              </a:rPr>
              <a:t>i</a:t>
            </a:r>
            <a:r>
              <a:rPr lang="en-US" sz="9600" dirty="0">
                <a:sym typeface="Symbol" charset="2"/>
              </a:rPr>
              <a:t> is deadlocked.</a:t>
            </a: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 startAt="4"/>
            </a:pPr>
            <a:endParaRPr lang="en-US" sz="9600" dirty="0">
              <a:sym typeface="Symbol" charset="2"/>
            </a:endParaRPr>
          </a:p>
          <a:p>
            <a:pPr eaLnBrk="0" hangingPunct="0">
              <a:spcBef>
                <a:spcPct val="50000"/>
              </a:spcBef>
            </a:pPr>
            <a:endParaRPr lang="en-US" sz="9600" dirty="0">
              <a:latin typeface="Helvetica" charset="0"/>
            </a:endParaRPr>
          </a:p>
          <a:p>
            <a:pPr marL="457200" indent="-457200">
              <a:lnSpc>
                <a:spcPct val="90000"/>
              </a:lnSpc>
              <a:buFont typeface="Wingdings" pitchFamily="2" charset="2"/>
              <a:buAutoNum type="arabicPeriod" startAt="4"/>
            </a:pPr>
            <a:endParaRPr lang="en-US" sz="9600" dirty="0">
              <a:sym typeface="Symbol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9600" dirty="0">
                <a:sym typeface="Symbol" charset="2"/>
              </a:rPr>
              <a:t>	</a:t>
            </a:r>
            <a:endParaRPr lang="en-US" sz="9600" dirty="0"/>
          </a:p>
          <a:p>
            <a:endParaRPr lang="en-US" sz="9600" dirty="0">
              <a:solidFill>
                <a:srgbClr val="000000"/>
              </a:solidFill>
            </a:endParaRPr>
          </a:p>
          <a:p>
            <a:pPr algn="just"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10200</TotalTime>
  <Words>2417</Words>
  <Application>Microsoft Office PowerPoint</Application>
  <PresentationFormat>On-screen Show (4:3)</PresentationFormat>
  <Paragraphs>274</Paragraphs>
  <Slides>30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Helvetica</vt:lpstr>
      <vt:lpstr>Symbol</vt:lpstr>
      <vt:lpstr>Tahoma</vt:lpstr>
      <vt:lpstr>Times New Roman</vt:lpstr>
      <vt:lpstr>Wingdings</vt:lpstr>
      <vt:lpstr>Blueprint</vt:lpstr>
      <vt:lpstr>CS F372 Operating Systems  </vt:lpstr>
      <vt:lpstr>Text Book Reading</vt:lpstr>
      <vt:lpstr>Deadlock Detection</vt:lpstr>
      <vt:lpstr>Deadlock detection Several Instances of a Resource Type</vt:lpstr>
      <vt:lpstr>Deadlock detection</vt:lpstr>
      <vt:lpstr>Deadlock detection</vt:lpstr>
      <vt:lpstr>Notations Used</vt:lpstr>
      <vt:lpstr>Detection Algorithm</vt:lpstr>
      <vt:lpstr>Detection Algorithm</vt:lpstr>
      <vt:lpstr>Example of Detection Algorithm</vt:lpstr>
      <vt:lpstr>Example of Detection Algorithm</vt:lpstr>
      <vt:lpstr>Example of Detection Algorithm</vt:lpstr>
      <vt:lpstr>Example of Detection Algorithm</vt:lpstr>
      <vt:lpstr>Example of Detection Algorithm</vt:lpstr>
      <vt:lpstr>Example of Detection Algorithm</vt:lpstr>
      <vt:lpstr>Example of Detection Algorithm</vt:lpstr>
      <vt:lpstr>Example of Detection Algorithm</vt:lpstr>
      <vt:lpstr>Example of Detection Algorithm</vt:lpstr>
      <vt:lpstr>Example of Detection Algorithm</vt:lpstr>
      <vt:lpstr>Example of Detection Algorithm</vt:lpstr>
      <vt:lpstr>Example of Detection Algorithm</vt:lpstr>
      <vt:lpstr>Deadlock Detection Algorithm Usage</vt:lpstr>
      <vt:lpstr>Deadlock Detection Algorithm Usage</vt:lpstr>
      <vt:lpstr>Deadlock Detection Algorithm Usage</vt:lpstr>
      <vt:lpstr>Recovery from Deadlock</vt:lpstr>
      <vt:lpstr>Recovery from Deadlock:  Process Termination</vt:lpstr>
      <vt:lpstr>Recovery from Deadlock:  Process Termination</vt:lpstr>
      <vt:lpstr>Recovery from Deadlock: Resource Preemption</vt:lpstr>
      <vt:lpstr>Recovery from Deadlock: Resource Preemption</vt:lpstr>
      <vt:lpstr>Recovery from Deadlock: Resource Preemption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Angel Jothi</cp:lastModifiedBy>
  <cp:revision>1046</cp:revision>
  <dcterms:created xsi:type="dcterms:W3CDTF">2002-01-21T02:22:10Z</dcterms:created>
  <dcterms:modified xsi:type="dcterms:W3CDTF">2023-11-23T07:57:22Z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2</vt:i4>
  </property>
  <property fmtid="{D5CDD505-2E9C-101B-9397-08002B2CF9AE}" pid="3" name="GraphicType">
    <vt:i4>2</vt:i4>
  </property>
  <property fmtid="{D5CDD505-2E9C-101B-9397-08002B2CF9AE}" pid="4" name="Compression">
    <vt:i4>90</vt:i4>
  </property>
  <property fmtid="{D5CDD505-2E9C-101B-9397-08002B2CF9AE}" pid="5" name="ScreenSize">
    <vt:i4>2</vt:i4>
  </property>
  <property fmtid="{D5CDD505-2E9C-101B-9397-08002B2CF9AE}" pid="6" name="ScreenUsage">
    <vt:i4>2</vt:i4>
  </property>
  <property fmtid="{D5CDD505-2E9C-101B-9397-08002B2CF9AE}" pid="7" name="MailAddress">
    <vt:lpwstr/>
  </property>
  <property fmtid="{D5CDD505-2E9C-101B-9397-08002B2CF9AE}" pid="8" name="HomePage">
    <vt:lpwstr/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C:\Work\html</vt:lpwstr>
  </property>
</Properties>
</file>