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7"/>
  </p:notesMasterIdLst>
  <p:handoutMasterIdLst>
    <p:handoutMasterId r:id="rId28"/>
  </p:handoutMasterIdLst>
  <p:sldIdLst>
    <p:sldId id="336" r:id="rId2"/>
    <p:sldId id="347" r:id="rId3"/>
    <p:sldId id="348" r:id="rId4"/>
    <p:sldId id="351" r:id="rId5"/>
    <p:sldId id="376" r:id="rId6"/>
    <p:sldId id="378" r:id="rId7"/>
    <p:sldId id="379" r:id="rId8"/>
    <p:sldId id="353" r:id="rId9"/>
    <p:sldId id="354" r:id="rId10"/>
    <p:sldId id="355" r:id="rId11"/>
    <p:sldId id="357" r:id="rId12"/>
    <p:sldId id="382" r:id="rId13"/>
    <p:sldId id="381" r:id="rId14"/>
    <p:sldId id="359" r:id="rId15"/>
    <p:sldId id="361" r:id="rId16"/>
    <p:sldId id="365" r:id="rId17"/>
    <p:sldId id="383" r:id="rId18"/>
    <p:sldId id="380" r:id="rId19"/>
    <p:sldId id="366" r:id="rId20"/>
    <p:sldId id="367" r:id="rId21"/>
    <p:sldId id="368" r:id="rId22"/>
    <p:sldId id="369" r:id="rId23"/>
    <p:sldId id="370" r:id="rId24"/>
    <p:sldId id="371" r:id="rId25"/>
    <p:sldId id="372" r:id="rId26"/>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8182" autoAdjust="0"/>
  </p:normalViewPr>
  <p:slideViewPr>
    <p:cSldViewPr>
      <p:cViewPr varScale="1">
        <p:scale>
          <a:sx n="64" d="100"/>
          <a:sy n="64" d="100"/>
        </p:scale>
        <p:origin x="1518" y="66"/>
      </p:cViewPr>
      <p:guideLst>
        <p:guide orient="horz" pos="2160"/>
        <p:guide pos="2880"/>
      </p:guideLst>
    </p:cSldViewPr>
  </p:slideViewPr>
  <p:outlineViewPr>
    <p:cViewPr>
      <p:scale>
        <a:sx n="33" d="100"/>
        <a:sy n="33" d="100"/>
      </p:scale>
      <p:origin x="0" y="-11520"/>
    </p:cViewPr>
  </p:outlineViewPr>
  <p:notesTextViewPr>
    <p:cViewPr>
      <p:scale>
        <a:sx n="1" d="1"/>
        <a:sy n="1" d="1"/>
      </p:scale>
      <p:origin x="0" y="0"/>
    </p:cViewPr>
  </p:notesTextViewPr>
  <p:sorterViewPr>
    <p:cViewPr varScale="1">
      <p:scale>
        <a:sx n="100" d="100"/>
        <a:sy n="100" d="100"/>
      </p:scale>
      <p:origin x="0" y="-10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A5C43EB3-CD58-4EB2-B016-4421B17C6108}" type="slidenum">
              <a:rPr lang="en-US" altLang="en-US"/>
              <a:pPr/>
              <a:t>‹#›</a:t>
            </a:fld>
            <a:endParaRPr lang="en-US" altLang="en-US"/>
          </a:p>
        </p:txBody>
      </p:sp>
    </p:spTree>
    <p:extLst>
      <p:ext uri="{BB962C8B-B14F-4D97-AF65-F5344CB8AC3E}">
        <p14:creationId xmlns:p14="http://schemas.microsoft.com/office/powerpoint/2010/main" val="3687123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027"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78886364-F4C9-42E7-8823-233C0115F450}" type="slidenum">
              <a:rPr lang="en-US" altLang="en-US"/>
              <a:pPr/>
              <a:t>‹#›</a:t>
            </a:fld>
            <a:endParaRPr lang="en-US" altLang="en-US"/>
          </a:p>
        </p:txBody>
      </p:sp>
    </p:spTree>
    <p:extLst>
      <p:ext uri="{BB962C8B-B14F-4D97-AF65-F5344CB8AC3E}">
        <p14:creationId xmlns:p14="http://schemas.microsoft.com/office/powerpoint/2010/main" val="1166832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grpSp>
          <p:nvGrpSpPr>
            <p:cNvPr id="5123" name="Group 3"/>
            <p:cNvGrpSpPr>
              <a:grpSpLocks/>
            </p:cNvGrpSpPr>
            <p:nvPr/>
          </p:nvGrpSpPr>
          <p:grpSpPr bwMode="auto">
            <a:xfrm>
              <a:off x="0" y="0"/>
              <a:ext cx="5760" cy="4320"/>
              <a:chOff x="0" y="0"/>
              <a:chExt cx="5760" cy="4320"/>
            </a:xfrm>
          </p:grpSpPr>
          <p:sp>
            <p:nvSpPr>
              <p:cNvPr id="5124"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5" name="Group 5"/>
              <p:cNvGrpSpPr>
                <a:grpSpLocks/>
              </p:cNvGrpSpPr>
              <p:nvPr userDrawn="1"/>
            </p:nvGrpSpPr>
            <p:grpSpPr bwMode="auto">
              <a:xfrm>
                <a:off x="0" y="0"/>
                <a:ext cx="5760" cy="4320"/>
                <a:chOff x="0" y="0"/>
                <a:chExt cx="5760" cy="4320"/>
              </a:xfrm>
            </p:grpSpPr>
            <p:sp>
              <p:nvSpPr>
                <p:cNvPr id="5126"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3"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7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78" name="Group 58"/>
            <p:cNvGrpSpPr>
              <a:grpSpLocks/>
            </p:cNvGrpSpPr>
            <p:nvPr userDrawn="1"/>
          </p:nvGrpSpPr>
          <p:grpSpPr bwMode="auto">
            <a:xfrm>
              <a:off x="3" y="559"/>
              <a:ext cx="4192" cy="1796"/>
              <a:chOff x="3" y="559"/>
              <a:chExt cx="4192" cy="1796"/>
            </a:xfrm>
          </p:grpSpPr>
          <p:sp>
            <p:nvSpPr>
              <p:cNvPr id="5179"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0"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83" name="Group 63"/>
            <p:cNvGrpSpPr>
              <a:grpSpLocks/>
            </p:cNvGrpSpPr>
            <p:nvPr userDrawn="1"/>
          </p:nvGrpSpPr>
          <p:grpSpPr bwMode="auto">
            <a:xfrm>
              <a:off x="1480" y="1952"/>
              <a:ext cx="3808" cy="1812"/>
              <a:chOff x="1480" y="1952"/>
              <a:chExt cx="3808" cy="1812"/>
            </a:xfrm>
          </p:grpSpPr>
          <p:sp>
            <p:nvSpPr>
              <p:cNvPr id="5184"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5"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6"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altLang="en-US"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5189" name="Rectangle 69"/>
          <p:cNvSpPr>
            <a:spLocks noGrp="1" noChangeArrowheads="1"/>
          </p:cNvSpPr>
          <p:nvPr>
            <p:ph type="dt" sz="quarter" idx="2"/>
          </p:nvPr>
        </p:nvSpPr>
        <p:spPr/>
        <p:txBody>
          <a:bodyPr/>
          <a:lstStyle>
            <a:lvl1pPr>
              <a:defRPr/>
            </a:lvl1pPr>
          </a:lstStyle>
          <a:p>
            <a:fld id="{E46823DB-BD46-4D3B-BE88-60F5139BEAF5}" type="datetime1">
              <a:rPr lang="en-US" altLang="en-US" smtClean="0"/>
              <a:t>11/8/2023</a:t>
            </a:fld>
            <a:endParaRPr lang="en-US" altLang="en-US"/>
          </a:p>
        </p:txBody>
      </p:sp>
      <p:sp>
        <p:nvSpPr>
          <p:cNvPr id="5190" name="Rectangle 70"/>
          <p:cNvSpPr>
            <a:spLocks noGrp="1" noChangeArrowheads="1"/>
          </p:cNvSpPr>
          <p:nvPr>
            <p:ph type="ftr" sz="quarter" idx="3"/>
          </p:nvPr>
        </p:nvSpPr>
        <p:spPr/>
        <p:txBody>
          <a:bodyPr/>
          <a:lstStyle>
            <a:lvl1pPr>
              <a:defRPr/>
            </a:lvl1pPr>
          </a:lstStyle>
          <a:p>
            <a:r>
              <a:rPr lang="en-US" altLang="en-US"/>
              <a:t>CS F372 Deadlocks Intro</a:t>
            </a:r>
          </a:p>
        </p:txBody>
      </p:sp>
      <p:sp>
        <p:nvSpPr>
          <p:cNvPr id="5191" name="Rectangle 71"/>
          <p:cNvSpPr>
            <a:spLocks noGrp="1" noChangeArrowheads="1"/>
          </p:cNvSpPr>
          <p:nvPr>
            <p:ph type="sldNum" sz="quarter" idx="4"/>
          </p:nvPr>
        </p:nvSpPr>
        <p:spPr/>
        <p:txBody>
          <a:bodyPr/>
          <a:lstStyle>
            <a:lvl1pPr>
              <a:defRPr/>
            </a:lvl1pPr>
          </a:lstStyle>
          <a:p>
            <a:fld id="{5D6DF75B-C765-432B-9DCA-75D36108B05A}"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5FE51B5-4416-4F48-833F-0A94ACC8455C}" type="datetime1">
              <a:rPr lang="en-US" altLang="en-US" smtClean="0"/>
              <a:t>11/8/2023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Deadlocks Intro</a:t>
            </a:r>
          </a:p>
        </p:txBody>
      </p:sp>
      <p:sp>
        <p:nvSpPr>
          <p:cNvPr id="6" name="Slide Number Placeholder 5"/>
          <p:cNvSpPr>
            <a:spLocks noGrp="1"/>
          </p:cNvSpPr>
          <p:nvPr>
            <p:ph type="sldNum" sz="quarter" idx="12"/>
          </p:nvPr>
        </p:nvSpPr>
        <p:spPr/>
        <p:txBody>
          <a:bodyPr/>
          <a:lstStyle>
            <a:lvl1pPr>
              <a:defRPr/>
            </a:lvl1pPr>
          </a:lstStyle>
          <a:p>
            <a:fld id="{316592A3-ED1B-4EC0-B696-47536A427BE9}" type="slidenum">
              <a:rPr lang="en-US" altLang="en-US"/>
              <a:pPr/>
              <a:t>‹#›</a:t>
            </a:fld>
            <a:endParaRPr lang="en-US" altLang="en-US"/>
          </a:p>
        </p:txBody>
      </p:sp>
    </p:spTree>
    <p:extLst>
      <p:ext uri="{BB962C8B-B14F-4D97-AF65-F5344CB8AC3E}">
        <p14:creationId xmlns:p14="http://schemas.microsoft.com/office/powerpoint/2010/main" val="286382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BA173C5-13DE-4555-8E83-B37114F203D9}" type="datetime1">
              <a:rPr lang="en-US" altLang="en-US" smtClean="0"/>
              <a:t>11/8/2023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Deadlocks Intro</a:t>
            </a:r>
          </a:p>
        </p:txBody>
      </p:sp>
      <p:sp>
        <p:nvSpPr>
          <p:cNvPr id="6" name="Slide Number Placeholder 5"/>
          <p:cNvSpPr>
            <a:spLocks noGrp="1"/>
          </p:cNvSpPr>
          <p:nvPr>
            <p:ph type="sldNum" sz="quarter" idx="12"/>
          </p:nvPr>
        </p:nvSpPr>
        <p:spPr/>
        <p:txBody>
          <a:bodyPr/>
          <a:lstStyle>
            <a:lvl1pPr>
              <a:defRPr/>
            </a:lvl1pPr>
          </a:lstStyle>
          <a:p>
            <a:fld id="{755DE087-7C88-451A-BC8D-82C7AD51317E}" type="slidenum">
              <a:rPr lang="en-US" altLang="en-US"/>
              <a:pPr/>
              <a:t>‹#›</a:t>
            </a:fld>
            <a:endParaRPr lang="en-US" altLang="en-US"/>
          </a:p>
        </p:txBody>
      </p:sp>
    </p:spTree>
    <p:extLst>
      <p:ext uri="{BB962C8B-B14F-4D97-AF65-F5344CB8AC3E}">
        <p14:creationId xmlns:p14="http://schemas.microsoft.com/office/powerpoint/2010/main" val="341009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00600" y="19050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3B22D45A-B1C5-4B0B-BBCE-A6249AF213A7}" type="datetime1">
              <a:rPr lang="en-US" altLang="en-US" smtClean="0"/>
              <a:t>11/8/2023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Deadlocks Intro</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2FFAB64-95B5-4750-B94A-A4B9C3440EA7}" type="slidenum">
              <a:rPr lang="en-US" altLang="en-US"/>
              <a:pPr/>
              <a:t>‹#›</a:t>
            </a:fld>
            <a:endParaRPr lang="en-US" altLang="en-US"/>
          </a:p>
        </p:txBody>
      </p:sp>
    </p:spTree>
    <p:extLst>
      <p:ext uri="{BB962C8B-B14F-4D97-AF65-F5344CB8AC3E}">
        <p14:creationId xmlns:p14="http://schemas.microsoft.com/office/powerpoint/2010/main" val="1036748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9D5113BC-16B2-4714-8ADE-FAC043C95DDD}" type="datetime1">
              <a:rPr lang="en-US" altLang="en-US" smtClean="0"/>
              <a:t>11/8/2023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Deadlocks Intro</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3622930C-8673-4D9B-B8D5-AAE84DAD2EB6}" type="slidenum">
              <a:rPr lang="en-US" altLang="en-US"/>
              <a:pPr/>
              <a:t>‹#›</a:t>
            </a:fld>
            <a:endParaRPr lang="en-US" altLang="en-US"/>
          </a:p>
        </p:txBody>
      </p:sp>
    </p:spTree>
    <p:extLst>
      <p:ext uri="{BB962C8B-B14F-4D97-AF65-F5344CB8AC3E}">
        <p14:creationId xmlns:p14="http://schemas.microsoft.com/office/powerpoint/2010/main" val="288159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82BDC21-4323-4B91-8D2A-E31A516AD1BC}" type="datetime1">
              <a:rPr lang="en-US" altLang="en-US" smtClean="0"/>
              <a:t>11/8/2023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Deadlocks Intro</a:t>
            </a:r>
          </a:p>
        </p:txBody>
      </p:sp>
      <p:sp>
        <p:nvSpPr>
          <p:cNvPr id="6" name="Slide Number Placeholder 5"/>
          <p:cNvSpPr>
            <a:spLocks noGrp="1"/>
          </p:cNvSpPr>
          <p:nvPr>
            <p:ph type="sldNum" sz="quarter" idx="12"/>
          </p:nvPr>
        </p:nvSpPr>
        <p:spPr/>
        <p:txBody>
          <a:bodyPr/>
          <a:lstStyle>
            <a:lvl1pPr>
              <a:defRPr/>
            </a:lvl1pPr>
          </a:lstStyle>
          <a:p>
            <a:fld id="{775D0274-CAF4-47B1-B068-C7B390ADE8B6}" type="slidenum">
              <a:rPr lang="en-US" altLang="en-US"/>
              <a:pPr/>
              <a:t>‹#›</a:t>
            </a:fld>
            <a:endParaRPr lang="en-US" altLang="en-US"/>
          </a:p>
        </p:txBody>
      </p:sp>
    </p:spTree>
    <p:extLst>
      <p:ext uri="{BB962C8B-B14F-4D97-AF65-F5344CB8AC3E}">
        <p14:creationId xmlns:p14="http://schemas.microsoft.com/office/powerpoint/2010/main" val="253235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70FCE8A5-0305-4E30-B705-C6DB7725F933}" type="datetime1">
              <a:rPr lang="en-US" altLang="en-US" smtClean="0"/>
              <a:t>11/8/2023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Deadlocks Intro</a:t>
            </a:r>
          </a:p>
        </p:txBody>
      </p:sp>
      <p:sp>
        <p:nvSpPr>
          <p:cNvPr id="6" name="Slide Number Placeholder 5"/>
          <p:cNvSpPr>
            <a:spLocks noGrp="1"/>
          </p:cNvSpPr>
          <p:nvPr>
            <p:ph type="sldNum" sz="quarter" idx="12"/>
          </p:nvPr>
        </p:nvSpPr>
        <p:spPr/>
        <p:txBody>
          <a:bodyPr/>
          <a:lstStyle>
            <a:lvl1pPr>
              <a:defRPr/>
            </a:lvl1pPr>
          </a:lstStyle>
          <a:p>
            <a:fld id="{F444FC30-3D2B-4FD3-B039-F73E220C962E}" type="slidenum">
              <a:rPr lang="en-US" altLang="en-US"/>
              <a:pPr/>
              <a:t>‹#›</a:t>
            </a:fld>
            <a:endParaRPr lang="en-US" altLang="en-US"/>
          </a:p>
        </p:txBody>
      </p:sp>
    </p:spTree>
    <p:extLst>
      <p:ext uri="{BB962C8B-B14F-4D97-AF65-F5344CB8AC3E}">
        <p14:creationId xmlns:p14="http://schemas.microsoft.com/office/powerpoint/2010/main" val="403985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6854936-B7E6-48C9-A37F-769012E52EBE}" type="datetime1">
              <a:rPr lang="en-US" altLang="en-US" smtClean="0"/>
              <a:t>11/8/2023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Deadlocks Intro</a:t>
            </a:r>
          </a:p>
        </p:txBody>
      </p:sp>
      <p:sp>
        <p:nvSpPr>
          <p:cNvPr id="7" name="Slide Number Placeholder 6"/>
          <p:cNvSpPr>
            <a:spLocks noGrp="1"/>
          </p:cNvSpPr>
          <p:nvPr>
            <p:ph type="sldNum" sz="quarter" idx="12"/>
          </p:nvPr>
        </p:nvSpPr>
        <p:spPr/>
        <p:txBody>
          <a:bodyPr/>
          <a:lstStyle>
            <a:lvl1pPr>
              <a:defRPr/>
            </a:lvl1pPr>
          </a:lstStyle>
          <a:p>
            <a:fld id="{FE80E939-5DC5-4387-A5FF-AA41DA8237C6}" type="slidenum">
              <a:rPr lang="en-US" altLang="en-US"/>
              <a:pPr/>
              <a:t>‹#›</a:t>
            </a:fld>
            <a:endParaRPr lang="en-US" altLang="en-US"/>
          </a:p>
        </p:txBody>
      </p:sp>
    </p:spTree>
    <p:extLst>
      <p:ext uri="{BB962C8B-B14F-4D97-AF65-F5344CB8AC3E}">
        <p14:creationId xmlns:p14="http://schemas.microsoft.com/office/powerpoint/2010/main" val="43355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5EDF4DCA-CADD-44F6-BBBB-174601D160D5}" type="datetime1">
              <a:rPr lang="en-US" altLang="en-US" smtClean="0"/>
              <a:t>11/8/2023</a:t>
            </a:fld>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CS F372 Deadlocks Intro</a:t>
            </a:r>
          </a:p>
        </p:txBody>
      </p:sp>
      <p:sp>
        <p:nvSpPr>
          <p:cNvPr id="9" name="Slide Number Placeholder 8"/>
          <p:cNvSpPr>
            <a:spLocks noGrp="1"/>
          </p:cNvSpPr>
          <p:nvPr>
            <p:ph type="sldNum" sz="quarter" idx="12"/>
          </p:nvPr>
        </p:nvSpPr>
        <p:spPr/>
        <p:txBody>
          <a:bodyPr/>
          <a:lstStyle>
            <a:lvl1pPr>
              <a:defRPr/>
            </a:lvl1pPr>
          </a:lstStyle>
          <a:p>
            <a:fld id="{0AC86CF0-6F0B-4FD6-A0D6-654EC74DBAB4}" type="slidenum">
              <a:rPr lang="en-US" altLang="en-US"/>
              <a:pPr/>
              <a:t>‹#›</a:t>
            </a:fld>
            <a:endParaRPr lang="en-US" altLang="en-US"/>
          </a:p>
        </p:txBody>
      </p:sp>
    </p:spTree>
    <p:extLst>
      <p:ext uri="{BB962C8B-B14F-4D97-AF65-F5344CB8AC3E}">
        <p14:creationId xmlns:p14="http://schemas.microsoft.com/office/powerpoint/2010/main" val="259378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253D3907-08F4-4A35-BA1B-968503114298}" type="datetime1">
              <a:rPr lang="en-US" altLang="en-US" smtClean="0"/>
              <a:t>11/8/2023</a:t>
            </a:fld>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CS F372 Deadlocks Intro</a:t>
            </a:r>
          </a:p>
        </p:txBody>
      </p:sp>
      <p:sp>
        <p:nvSpPr>
          <p:cNvPr id="5" name="Slide Number Placeholder 4"/>
          <p:cNvSpPr>
            <a:spLocks noGrp="1"/>
          </p:cNvSpPr>
          <p:nvPr>
            <p:ph type="sldNum" sz="quarter" idx="12"/>
          </p:nvPr>
        </p:nvSpPr>
        <p:spPr/>
        <p:txBody>
          <a:bodyPr/>
          <a:lstStyle>
            <a:lvl1pPr>
              <a:defRPr/>
            </a:lvl1pPr>
          </a:lstStyle>
          <a:p>
            <a:fld id="{3222BE0F-F6D7-4DA3-B996-A963E61DFDFF}" type="slidenum">
              <a:rPr lang="en-US" altLang="en-US"/>
              <a:pPr/>
              <a:t>‹#›</a:t>
            </a:fld>
            <a:endParaRPr lang="en-US" altLang="en-US"/>
          </a:p>
        </p:txBody>
      </p:sp>
    </p:spTree>
    <p:extLst>
      <p:ext uri="{BB962C8B-B14F-4D97-AF65-F5344CB8AC3E}">
        <p14:creationId xmlns:p14="http://schemas.microsoft.com/office/powerpoint/2010/main" val="29140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1E01832-0BEC-4D39-97E4-DB1562FFD2E8}" type="datetime1">
              <a:rPr lang="en-US" altLang="en-US" smtClean="0"/>
              <a:t>11/8/2023</a:t>
            </a:fld>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CS F372 Deadlocks Intro</a:t>
            </a:r>
          </a:p>
        </p:txBody>
      </p:sp>
      <p:sp>
        <p:nvSpPr>
          <p:cNvPr id="4" name="Slide Number Placeholder 3"/>
          <p:cNvSpPr>
            <a:spLocks noGrp="1"/>
          </p:cNvSpPr>
          <p:nvPr>
            <p:ph type="sldNum" sz="quarter" idx="12"/>
          </p:nvPr>
        </p:nvSpPr>
        <p:spPr/>
        <p:txBody>
          <a:bodyPr/>
          <a:lstStyle>
            <a:lvl1pPr>
              <a:defRPr/>
            </a:lvl1pPr>
          </a:lstStyle>
          <a:p>
            <a:fld id="{E1F9F1D3-7672-43F0-B168-6223F7FBA241}" type="slidenum">
              <a:rPr lang="en-US" altLang="en-US"/>
              <a:pPr/>
              <a:t>‹#›</a:t>
            </a:fld>
            <a:endParaRPr lang="en-US" altLang="en-US"/>
          </a:p>
        </p:txBody>
      </p:sp>
    </p:spTree>
    <p:extLst>
      <p:ext uri="{BB962C8B-B14F-4D97-AF65-F5344CB8AC3E}">
        <p14:creationId xmlns:p14="http://schemas.microsoft.com/office/powerpoint/2010/main" val="83805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077B9CB-46B5-4735-887C-172E89998B90}" type="datetime1">
              <a:rPr lang="en-US" altLang="en-US" smtClean="0"/>
              <a:t>11/8/2023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Deadlocks Intro</a:t>
            </a:r>
          </a:p>
        </p:txBody>
      </p:sp>
      <p:sp>
        <p:nvSpPr>
          <p:cNvPr id="7" name="Slide Number Placeholder 6"/>
          <p:cNvSpPr>
            <a:spLocks noGrp="1"/>
          </p:cNvSpPr>
          <p:nvPr>
            <p:ph type="sldNum" sz="quarter" idx="12"/>
          </p:nvPr>
        </p:nvSpPr>
        <p:spPr/>
        <p:txBody>
          <a:bodyPr/>
          <a:lstStyle>
            <a:lvl1pPr>
              <a:defRPr/>
            </a:lvl1pPr>
          </a:lstStyle>
          <a:p>
            <a:fld id="{EDE987A5-0054-4973-B903-0E35664C8837}" type="slidenum">
              <a:rPr lang="en-US" altLang="en-US"/>
              <a:pPr/>
              <a:t>‹#›</a:t>
            </a:fld>
            <a:endParaRPr lang="en-US" altLang="en-US"/>
          </a:p>
        </p:txBody>
      </p:sp>
    </p:spTree>
    <p:extLst>
      <p:ext uri="{BB962C8B-B14F-4D97-AF65-F5344CB8AC3E}">
        <p14:creationId xmlns:p14="http://schemas.microsoft.com/office/powerpoint/2010/main" val="154214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B6E4CEF-4DE8-476E-A16D-95187A93776D}" type="datetime1">
              <a:rPr lang="en-US" altLang="en-US" smtClean="0"/>
              <a:t>11/8/2023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Deadlocks Intro</a:t>
            </a:r>
          </a:p>
        </p:txBody>
      </p:sp>
      <p:sp>
        <p:nvSpPr>
          <p:cNvPr id="7" name="Slide Number Placeholder 6"/>
          <p:cNvSpPr>
            <a:spLocks noGrp="1"/>
          </p:cNvSpPr>
          <p:nvPr>
            <p:ph type="sldNum" sz="quarter" idx="12"/>
          </p:nvPr>
        </p:nvSpPr>
        <p:spPr/>
        <p:txBody>
          <a:bodyPr/>
          <a:lstStyle>
            <a:lvl1pPr>
              <a:defRPr/>
            </a:lvl1pPr>
          </a:lstStyle>
          <a:p>
            <a:fld id="{E65C4E65-7232-4A02-9F5E-A53174854750}" type="slidenum">
              <a:rPr lang="en-US" altLang="en-US"/>
              <a:pPr/>
              <a:t>‹#›</a:t>
            </a:fld>
            <a:endParaRPr lang="en-US" altLang="en-US"/>
          </a:p>
        </p:txBody>
      </p:sp>
    </p:spTree>
    <p:extLst>
      <p:ext uri="{BB962C8B-B14F-4D97-AF65-F5344CB8AC3E}">
        <p14:creationId xmlns:p14="http://schemas.microsoft.com/office/powerpoint/2010/main" val="356926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grpSp>
            <p:nvGrpSpPr>
              <p:cNvPr id="4100"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23"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6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305D5CD1-6699-4546-B068-138E62319FBF}" type="datetime1">
              <a:rPr lang="en-US" altLang="en-US" smtClean="0"/>
              <a:t>11/8/2023</a:t>
            </a:fld>
            <a:endParaRPr lang="en-US" altLang="en-US"/>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ltLang="en-US"/>
              <a:t>CS F372 Deadlocks Intro</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EFEE144-E7EA-47E3-9DDB-F6A2073E08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5"/>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03400"/>
            <a:ext cx="7315200" cy="1825625"/>
          </a:xfrm>
        </p:spPr>
        <p:txBody>
          <a:bodyPr>
            <a:normAutofit fontScale="90000"/>
          </a:bodyPr>
          <a:lstStyle/>
          <a:p>
            <a:pPr fontAlgn="auto">
              <a:spcAft>
                <a:spcPts val="0"/>
              </a:spcAft>
              <a:defRPr/>
            </a:pPr>
            <a:r>
              <a:rPr lang="en-US" altLang="en-US" sz="5400" b="1" dirty="0">
                <a:solidFill>
                  <a:srgbClr val="CC3300"/>
                </a:solidFill>
              </a:rPr>
              <a:t>CS F372 Operating Systems </a:t>
            </a:r>
            <a:br>
              <a:rPr lang="en-US" altLang="en-US" sz="4800" dirty="0">
                <a:solidFill>
                  <a:srgbClr val="CC3300"/>
                </a:solidFill>
              </a:rPr>
            </a:br>
            <a:endParaRPr lang="en-US" dirty="0"/>
          </a:p>
        </p:txBody>
      </p:sp>
      <p:sp>
        <p:nvSpPr>
          <p:cNvPr id="3" name="Subtitle 2"/>
          <p:cNvSpPr>
            <a:spLocks noGrp="1"/>
          </p:cNvSpPr>
          <p:nvPr>
            <p:ph type="subTitle" idx="1"/>
          </p:nvPr>
        </p:nvSpPr>
        <p:spPr>
          <a:xfrm>
            <a:off x="914400" y="3632200"/>
            <a:ext cx="7620000" cy="685800"/>
          </a:xfrm>
        </p:spPr>
        <p:txBody>
          <a:bodyPr rtlCol="0">
            <a:noAutofit/>
          </a:bodyPr>
          <a:lstStyle/>
          <a:p>
            <a:pPr fontAlgn="auto">
              <a:spcAft>
                <a:spcPts val="0"/>
              </a:spcAft>
              <a:defRPr/>
            </a:pPr>
            <a:r>
              <a:rPr lang="en-US" altLang="en-US" dirty="0">
                <a:solidFill>
                  <a:srgbClr val="CC3300"/>
                </a:solidFill>
              </a:rPr>
              <a:t>12 – Deadlocks introduction</a:t>
            </a:r>
            <a:endParaRPr lang="en-US" dirty="0"/>
          </a:p>
        </p:txBody>
      </p:sp>
    </p:spTree>
    <p:extLst>
      <p:ext uri="{BB962C8B-B14F-4D97-AF65-F5344CB8AC3E}">
        <p14:creationId xmlns:p14="http://schemas.microsoft.com/office/powerpoint/2010/main" val="59132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09600" y="1622322"/>
            <a:ext cx="8077200" cy="3810000"/>
          </a:xfrm>
        </p:spPr>
        <p:txBody>
          <a:bodyPr/>
          <a:lstStyle/>
          <a:p>
            <a:pPr algn="just"/>
            <a:r>
              <a:rPr lang="en-US" sz="2400" dirty="0"/>
              <a:t>A system table (maintained by kernel)</a:t>
            </a:r>
          </a:p>
          <a:p>
            <a:pPr lvl="1" algn="just"/>
            <a:r>
              <a:rPr lang="en-US" sz="2400" dirty="0"/>
              <a:t>Records whether a resource is free or allocated</a:t>
            </a:r>
          </a:p>
          <a:p>
            <a:pPr lvl="1" algn="just"/>
            <a:r>
              <a:rPr lang="en-US" sz="2400" dirty="0"/>
              <a:t>If a resource is allocated, to which process</a:t>
            </a:r>
          </a:p>
          <a:p>
            <a:pPr algn="just"/>
            <a:r>
              <a:rPr lang="en-US" sz="2400" dirty="0"/>
              <a:t>If a process requests a resource currently allocated to another process</a:t>
            </a:r>
          </a:p>
          <a:p>
            <a:pPr lvl="1" algn="just"/>
            <a:r>
              <a:rPr lang="en-US" sz="2400" dirty="0"/>
              <a:t>Process added to a queue of processes waiting for that resource</a:t>
            </a:r>
          </a:p>
          <a:p>
            <a:pPr algn="just"/>
            <a:endParaRPr lang="en-US" sz="2400" dirty="0"/>
          </a:p>
          <a:p>
            <a:pPr algn="just"/>
            <a:endParaRPr lang="en-US" sz="2400" dirty="0"/>
          </a:p>
          <a:p>
            <a:pPr algn="just"/>
            <a:endParaRPr lang="en-US" sz="2400" dirty="0"/>
          </a:p>
          <a:p>
            <a:pPr lvl="1" algn="just">
              <a:buNone/>
            </a:pPr>
            <a:endParaRPr lang="en-US" sz="2400" dirty="0"/>
          </a:p>
          <a:p>
            <a:pPr algn="just"/>
            <a:endParaRPr lang="en-US" sz="2400" dirty="0"/>
          </a:p>
          <a:p>
            <a:pPr algn="just"/>
            <a:endParaRPr lang="en-US" sz="2400" dirty="0"/>
          </a:p>
        </p:txBody>
      </p:sp>
      <p:sp>
        <p:nvSpPr>
          <p:cNvPr id="4" name="Rectangle 2"/>
          <p:cNvSpPr>
            <a:spLocks noChangeArrowheads="1"/>
          </p:cNvSpPr>
          <p:nvPr/>
        </p:nvSpPr>
        <p:spPr bwMode="auto">
          <a:xfrm>
            <a:off x="381000" y="427703"/>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400" dirty="0">
                <a:solidFill>
                  <a:schemeClr val="tx2"/>
                </a:solidFill>
                <a:latin typeface="+mj-lt"/>
                <a:ea typeface="+mj-ea"/>
                <a:cs typeface="+mj-cs"/>
              </a:rPr>
              <a:t>System model</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1080481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09600" y="1600200"/>
            <a:ext cx="8229600" cy="4495800"/>
          </a:xfrm>
        </p:spPr>
        <p:txBody>
          <a:bodyPr/>
          <a:lstStyle/>
          <a:p>
            <a:pPr algn="just">
              <a:lnSpc>
                <a:spcPct val="90000"/>
              </a:lnSpc>
            </a:pPr>
            <a:r>
              <a:rPr lang="en-US" sz="2400" dirty="0"/>
              <a:t>Necessary conditions</a:t>
            </a:r>
          </a:p>
          <a:p>
            <a:pPr algn="just">
              <a:lnSpc>
                <a:spcPct val="90000"/>
              </a:lnSpc>
            </a:pPr>
            <a:r>
              <a:rPr lang="en-US" sz="2400" dirty="0"/>
              <a:t>Deadlock can arise if four conditions hold simultaneously</a:t>
            </a:r>
          </a:p>
          <a:p>
            <a:pPr lvl="1" algn="just">
              <a:lnSpc>
                <a:spcPct val="90000"/>
              </a:lnSpc>
            </a:pPr>
            <a:r>
              <a:rPr lang="en-US" sz="2400" dirty="0">
                <a:solidFill>
                  <a:srgbClr val="FF0000"/>
                </a:solidFill>
              </a:rPr>
              <a:t>Mutual exclusion:  </a:t>
            </a:r>
            <a:r>
              <a:rPr lang="en-GB" sz="2400" dirty="0"/>
              <a:t>At least one resource must be held in a </a:t>
            </a:r>
            <a:r>
              <a:rPr lang="en-GB" sz="2400" dirty="0" err="1"/>
              <a:t>nonsharable</a:t>
            </a:r>
            <a:r>
              <a:rPr lang="en-GB" sz="2400" dirty="0"/>
              <a:t> mode; that is, only one process at a time can use the resource. If another process requests that resource, the requesting process must be delayed until the resource has been released.</a:t>
            </a:r>
          </a:p>
          <a:p>
            <a:pPr lvl="1" algn="just">
              <a:lnSpc>
                <a:spcPct val="90000"/>
              </a:lnSpc>
            </a:pPr>
            <a:r>
              <a:rPr lang="en-US" sz="2400" dirty="0">
                <a:solidFill>
                  <a:srgbClr val="FF0000"/>
                </a:solidFill>
              </a:rPr>
              <a:t>Hold and wait</a:t>
            </a:r>
            <a:r>
              <a:rPr lang="en-US" sz="2400" dirty="0"/>
              <a:t>:  </a:t>
            </a:r>
            <a:r>
              <a:rPr lang="en-GB" sz="2400" dirty="0"/>
              <a:t>A process must be holding at least one resource and waiting to acquire additional resources that are currently being held by other processes</a:t>
            </a:r>
          </a:p>
          <a:p>
            <a:endParaRPr lang="en-US" sz="1100" dirty="0"/>
          </a:p>
        </p:txBody>
      </p:sp>
      <p:sp>
        <p:nvSpPr>
          <p:cNvPr id="4" name="Rectangle 2"/>
          <p:cNvSpPr>
            <a:spLocks noGrp="1" noChangeArrowheads="1"/>
          </p:cNvSpPr>
          <p:nvPr>
            <p:ph type="title"/>
          </p:nvPr>
        </p:nvSpPr>
        <p:spPr>
          <a:xfrm>
            <a:off x="609600" y="228600"/>
            <a:ext cx="8229600" cy="1066800"/>
          </a:xfrm>
        </p:spPr>
        <p:txBody>
          <a:bodyPr/>
          <a:lstStyle/>
          <a:p>
            <a:pPr eaLnBrk="1" hangingPunct="1"/>
            <a:r>
              <a:rPr lang="en-US" altLang="en-US" dirty="0"/>
              <a:t>Deadlock characterization</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80124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09600" y="1600200"/>
            <a:ext cx="8229600" cy="4495800"/>
          </a:xfrm>
        </p:spPr>
        <p:txBody>
          <a:bodyPr/>
          <a:lstStyle/>
          <a:p>
            <a:pPr algn="just">
              <a:lnSpc>
                <a:spcPct val="90000"/>
              </a:lnSpc>
            </a:pPr>
            <a:r>
              <a:rPr lang="en-US" sz="2400" dirty="0"/>
              <a:t>Necessary conditions</a:t>
            </a:r>
          </a:p>
          <a:p>
            <a:pPr algn="just">
              <a:lnSpc>
                <a:spcPct val="90000"/>
              </a:lnSpc>
            </a:pPr>
            <a:r>
              <a:rPr lang="en-US" sz="2400" dirty="0"/>
              <a:t>Deadlock can arise if four conditions hold simultaneously</a:t>
            </a:r>
          </a:p>
          <a:p>
            <a:pPr lvl="1" algn="just">
              <a:lnSpc>
                <a:spcPct val="90000"/>
              </a:lnSpc>
            </a:pPr>
            <a:r>
              <a:rPr lang="en-US" sz="2400" dirty="0">
                <a:solidFill>
                  <a:srgbClr val="FF0000"/>
                </a:solidFill>
              </a:rPr>
              <a:t>No preemption</a:t>
            </a:r>
            <a:r>
              <a:rPr lang="en-US" sz="2400" dirty="0"/>
              <a:t>:  </a:t>
            </a:r>
            <a:r>
              <a:rPr lang="en-GB" sz="2400" dirty="0"/>
              <a:t>Resources cannot be </a:t>
            </a:r>
            <a:r>
              <a:rPr lang="en-GB" sz="2400" dirty="0" err="1"/>
              <a:t>preempted</a:t>
            </a:r>
            <a:r>
              <a:rPr lang="en-GB" sz="2400" dirty="0"/>
              <a:t>; that is, a resource can be released only voluntarily by the process holding it, after that process has completed its task</a:t>
            </a:r>
            <a:r>
              <a:rPr lang="en-US" sz="2400" dirty="0"/>
              <a:t>.</a:t>
            </a:r>
          </a:p>
          <a:p>
            <a:pPr lvl="1" algn="just">
              <a:lnSpc>
                <a:spcPct val="90000"/>
              </a:lnSpc>
            </a:pPr>
            <a:r>
              <a:rPr lang="en-US" sz="2400" dirty="0">
                <a:solidFill>
                  <a:srgbClr val="FF0000"/>
                </a:solidFill>
              </a:rPr>
              <a:t>Circular wait</a:t>
            </a:r>
            <a:r>
              <a:rPr lang="en-US" sz="2400" dirty="0"/>
              <a:t>: There exists a set {</a:t>
            </a:r>
            <a:r>
              <a:rPr lang="en-US" sz="2400" i="1" dirty="0"/>
              <a:t>P</a:t>
            </a:r>
            <a:r>
              <a:rPr lang="en-US" sz="2400" baseline="-25000" dirty="0"/>
              <a:t>0</a:t>
            </a:r>
            <a:r>
              <a:rPr lang="en-US" sz="2400" dirty="0"/>
              <a:t>, </a:t>
            </a:r>
            <a:r>
              <a:rPr lang="en-US" sz="2400" i="1" dirty="0"/>
              <a:t>P</a:t>
            </a:r>
            <a:r>
              <a:rPr lang="en-US" sz="2400" baseline="-25000" dirty="0"/>
              <a:t>1</a:t>
            </a:r>
            <a:r>
              <a:rPr lang="en-US" sz="2400" dirty="0"/>
              <a:t>, …, </a:t>
            </a:r>
            <a:r>
              <a:rPr lang="en-US" sz="2400" i="1" dirty="0" err="1"/>
              <a:t>P</a:t>
            </a:r>
            <a:r>
              <a:rPr lang="en-US" sz="2400" baseline="-25000" dirty="0" err="1"/>
              <a:t>n</a:t>
            </a:r>
            <a:r>
              <a:rPr lang="en-US" sz="2400" dirty="0"/>
              <a:t>} of waiting processes such that </a:t>
            </a:r>
            <a:r>
              <a:rPr lang="en-US" sz="2400" i="1" dirty="0"/>
              <a:t>P</a:t>
            </a:r>
            <a:r>
              <a:rPr lang="en-US" sz="2400" baseline="-25000" dirty="0"/>
              <a:t>0 </a:t>
            </a:r>
            <a:r>
              <a:rPr lang="en-US" sz="2400" dirty="0"/>
              <a:t>is waiting for a resource that is held by </a:t>
            </a:r>
            <a:r>
              <a:rPr lang="en-US" sz="2400" i="1" dirty="0"/>
              <a:t>P</a:t>
            </a:r>
            <a:r>
              <a:rPr lang="en-US" sz="2400" baseline="-25000" dirty="0"/>
              <a:t>1</a:t>
            </a:r>
            <a:r>
              <a:rPr lang="en-US" sz="2400" dirty="0"/>
              <a:t>, </a:t>
            </a:r>
            <a:r>
              <a:rPr lang="en-US" sz="2400" i="1" dirty="0"/>
              <a:t>P</a:t>
            </a:r>
            <a:r>
              <a:rPr lang="en-US" sz="2400" baseline="-25000" dirty="0"/>
              <a:t>1</a:t>
            </a:r>
            <a:r>
              <a:rPr lang="en-US" sz="2400" dirty="0"/>
              <a:t> is waiting for a resource that is held by </a:t>
            </a:r>
            <a:r>
              <a:rPr lang="en-US" sz="2400" i="1" dirty="0"/>
              <a:t>P</a:t>
            </a:r>
            <a:r>
              <a:rPr lang="en-US" sz="2400" baseline="-25000" dirty="0"/>
              <a:t>2</a:t>
            </a:r>
            <a:r>
              <a:rPr lang="en-US" sz="2400" dirty="0"/>
              <a:t>, …, </a:t>
            </a:r>
            <a:r>
              <a:rPr lang="en-US" sz="2400" i="1" dirty="0" err="1"/>
              <a:t>P</a:t>
            </a:r>
            <a:r>
              <a:rPr lang="en-US" sz="2400" i="1" baseline="-25000" dirty="0" err="1"/>
              <a:t>n</a:t>
            </a:r>
            <a:r>
              <a:rPr lang="en-US" sz="2400" baseline="-25000" dirty="0"/>
              <a:t>–1</a:t>
            </a:r>
            <a:r>
              <a:rPr lang="en-US" sz="2400" dirty="0"/>
              <a:t> is waiting for a resource that is held by </a:t>
            </a:r>
            <a:r>
              <a:rPr lang="en-US" sz="2400" i="1" dirty="0" err="1"/>
              <a:t>P</a:t>
            </a:r>
            <a:r>
              <a:rPr lang="en-US" sz="2400" baseline="-25000" dirty="0" err="1"/>
              <a:t>n</a:t>
            </a:r>
            <a:r>
              <a:rPr lang="en-US" sz="2400" dirty="0"/>
              <a:t>, and </a:t>
            </a:r>
            <a:r>
              <a:rPr lang="en-US" sz="2400" i="1" dirty="0" err="1"/>
              <a:t>P</a:t>
            </a:r>
            <a:r>
              <a:rPr lang="en-US" sz="2400" baseline="-25000" dirty="0" err="1"/>
              <a:t>n</a:t>
            </a:r>
            <a:r>
              <a:rPr lang="en-US" sz="2400" dirty="0"/>
              <a:t> is waiting for a resource that is held by </a:t>
            </a:r>
            <a:r>
              <a:rPr lang="en-US" sz="2400" i="1" dirty="0"/>
              <a:t>P</a:t>
            </a:r>
            <a:r>
              <a:rPr lang="en-US" sz="2400" baseline="-25000" dirty="0"/>
              <a:t>0</a:t>
            </a:r>
            <a:r>
              <a:rPr lang="en-US" sz="2400" dirty="0"/>
              <a:t>.</a:t>
            </a:r>
          </a:p>
          <a:p>
            <a:endParaRPr lang="en-US" sz="1100" dirty="0"/>
          </a:p>
        </p:txBody>
      </p:sp>
      <p:sp>
        <p:nvSpPr>
          <p:cNvPr id="4" name="Rectangle 2"/>
          <p:cNvSpPr>
            <a:spLocks noGrp="1" noChangeArrowheads="1"/>
          </p:cNvSpPr>
          <p:nvPr>
            <p:ph type="title"/>
          </p:nvPr>
        </p:nvSpPr>
        <p:spPr>
          <a:xfrm>
            <a:off x="609600" y="228600"/>
            <a:ext cx="8229600" cy="1066800"/>
          </a:xfrm>
        </p:spPr>
        <p:txBody>
          <a:bodyPr/>
          <a:lstStyle/>
          <a:p>
            <a:pPr eaLnBrk="1" hangingPunct="1"/>
            <a:r>
              <a:rPr lang="en-US" altLang="en-US" dirty="0"/>
              <a:t>Deadlock characterization</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712240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592394" y="1524000"/>
            <a:ext cx="8153400" cy="4114800"/>
          </a:xfrm>
        </p:spPr>
        <p:txBody>
          <a:bodyPr/>
          <a:lstStyle/>
          <a:p>
            <a:pPr algn="just">
              <a:buFont typeface="Wingdings" panose="05000000000000000000" pitchFamily="2" charset="2"/>
              <a:buChar char="v"/>
            </a:pPr>
            <a:r>
              <a:rPr lang="en-US" sz="2400" dirty="0"/>
              <a:t>RAG describes deadlock</a:t>
            </a:r>
          </a:p>
          <a:p>
            <a:pPr algn="just">
              <a:buFont typeface="Wingdings" panose="05000000000000000000" pitchFamily="2" charset="2"/>
              <a:buChar char="v"/>
            </a:pPr>
            <a:r>
              <a:rPr lang="en-US" sz="2400" dirty="0"/>
              <a:t>Directed graph used to describe deadlock</a:t>
            </a:r>
          </a:p>
          <a:p>
            <a:pPr algn="just">
              <a:buFont typeface="Wingdings" panose="05000000000000000000" pitchFamily="2" charset="2"/>
              <a:buChar char="v"/>
            </a:pPr>
            <a:r>
              <a:rPr lang="en-US" sz="2400" dirty="0"/>
              <a:t>A set of vertices </a:t>
            </a:r>
            <a:r>
              <a:rPr lang="en-US" sz="2400" i="1" dirty="0"/>
              <a:t>V</a:t>
            </a:r>
            <a:r>
              <a:rPr lang="en-US" sz="2400" dirty="0"/>
              <a:t> and a set of edges </a:t>
            </a:r>
            <a:r>
              <a:rPr lang="en-US" sz="2400" i="1" dirty="0"/>
              <a:t>E</a:t>
            </a:r>
          </a:p>
          <a:p>
            <a:pPr marL="0" indent="0" algn="just">
              <a:buNone/>
            </a:pPr>
            <a:endParaRPr lang="en-US" sz="2400" dirty="0"/>
          </a:p>
          <a:p>
            <a:r>
              <a:rPr lang="en-US" sz="2400" dirty="0"/>
              <a:t>V is partitioned into two types:</a:t>
            </a:r>
          </a:p>
          <a:p>
            <a:pPr lvl="1"/>
            <a:r>
              <a:rPr lang="en-US" sz="2400" i="1" dirty="0"/>
              <a:t>P</a:t>
            </a:r>
            <a:r>
              <a:rPr lang="en-US" sz="2400" dirty="0"/>
              <a:t> = {</a:t>
            </a:r>
            <a:r>
              <a:rPr lang="en-US" sz="2400" i="1" dirty="0"/>
              <a:t>P</a:t>
            </a:r>
            <a:r>
              <a:rPr lang="en-US" sz="2400" baseline="-25000" dirty="0"/>
              <a:t>1</a:t>
            </a:r>
            <a:r>
              <a:rPr lang="en-US" sz="2400" dirty="0"/>
              <a:t>, </a:t>
            </a:r>
            <a:r>
              <a:rPr lang="en-US" sz="2400" i="1" dirty="0"/>
              <a:t>P</a:t>
            </a:r>
            <a:r>
              <a:rPr lang="en-US" sz="2400" baseline="-25000" dirty="0"/>
              <a:t>2</a:t>
            </a:r>
            <a:r>
              <a:rPr lang="en-US" sz="2400" dirty="0"/>
              <a:t>, …, </a:t>
            </a:r>
            <a:r>
              <a:rPr lang="en-US" sz="2400" i="1" dirty="0" err="1"/>
              <a:t>P</a:t>
            </a:r>
            <a:r>
              <a:rPr lang="en-US" sz="2400" i="1" baseline="-25000" dirty="0" err="1"/>
              <a:t>n</a:t>
            </a:r>
            <a:r>
              <a:rPr lang="en-US" sz="2400" dirty="0"/>
              <a:t>}, the set consisting of all the processes in the system.</a:t>
            </a:r>
            <a:br>
              <a:rPr lang="en-US" sz="2400" dirty="0"/>
            </a:br>
            <a:endParaRPr lang="en-US" sz="2400" dirty="0"/>
          </a:p>
          <a:p>
            <a:pPr lvl="1" algn="just"/>
            <a:r>
              <a:rPr lang="en-US" sz="2400" i="1" dirty="0"/>
              <a:t>R</a:t>
            </a:r>
            <a:r>
              <a:rPr lang="en-US" sz="2400" dirty="0"/>
              <a:t> = {</a:t>
            </a:r>
            <a:r>
              <a:rPr lang="en-US" sz="2400" i="1" dirty="0"/>
              <a:t>R</a:t>
            </a:r>
            <a:r>
              <a:rPr lang="en-US" sz="2400" baseline="-25000" dirty="0"/>
              <a:t>1</a:t>
            </a:r>
            <a:r>
              <a:rPr lang="en-US" sz="2400" dirty="0"/>
              <a:t>, </a:t>
            </a:r>
            <a:r>
              <a:rPr lang="en-US" sz="2400" i="1" dirty="0"/>
              <a:t>R</a:t>
            </a:r>
            <a:r>
              <a:rPr lang="en-US" sz="2400" baseline="-25000" dirty="0"/>
              <a:t>2</a:t>
            </a:r>
            <a:r>
              <a:rPr lang="en-US" sz="2400" dirty="0"/>
              <a:t>, …, </a:t>
            </a:r>
            <a:r>
              <a:rPr lang="en-US" sz="2400" i="1" dirty="0"/>
              <a:t>R</a:t>
            </a:r>
            <a:r>
              <a:rPr lang="en-US" sz="2400" i="1" baseline="-25000" dirty="0"/>
              <a:t>m</a:t>
            </a:r>
            <a:r>
              <a:rPr lang="en-US" sz="2400" dirty="0"/>
              <a:t>}, the set consisting of all resource types in the system.</a:t>
            </a:r>
          </a:p>
        </p:txBody>
      </p:sp>
      <p:sp>
        <p:nvSpPr>
          <p:cNvPr id="4" name="Rectangle 2"/>
          <p:cNvSpPr>
            <a:spLocks noGrp="1" noChangeArrowheads="1"/>
          </p:cNvSpPr>
          <p:nvPr>
            <p:ph type="title"/>
          </p:nvPr>
        </p:nvSpPr>
        <p:spPr>
          <a:xfrm>
            <a:off x="592394" y="381000"/>
            <a:ext cx="8246806" cy="838200"/>
          </a:xfrm>
        </p:spPr>
        <p:txBody>
          <a:bodyPr/>
          <a:lstStyle/>
          <a:p>
            <a:pPr eaLnBrk="1" hangingPunct="1"/>
            <a:r>
              <a:rPr lang="en-US" altLang="en-US" dirty="0"/>
              <a:t>Resource allocation graph (RAG) </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327539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592394" y="1524000"/>
            <a:ext cx="8153400" cy="4114800"/>
          </a:xfrm>
        </p:spPr>
        <p:txBody>
          <a:bodyPr/>
          <a:lstStyle/>
          <a:p>
            <a:pPr algn="just">
              <a:buNone/>
            </a:pPr>
            <a:r>
              <a:rPr lang="en-US" sz="2400" i="1" dirty="0"/>
              <a:t>E </a:t>
            </a:r>
            <a:r>
              <a:rPr lang="en-US" sz="2400" dirty="0"/>
              <a:t> is partitioned into two types:</a:t>
            </a:r>
          </a:p>
          <a:p>
            <a:r>
              <a:rPr lang="en-US" sz="2400" dirty="0">
                <a:solidFill>
                  <a:srgbClr val="000000"/>
                </a:solidFill>
              </a:rPr>
              <a:t>request edge – directed edge </a:t>
            </a:r>
          </a:p>
          <a:p>
            <a:pPr>
              <a:buNone/>
            </a:pPr>
            <a:r>
              <a:rPr lang="en-US" sz="2400" i="1" dirty="0">
                <a:solidFill>
                  <a:srgbClr val="000000"/>
                </a:solidFill>
              </a:rPr>
              <a:t>    	P</a:t>
            </a:r>
            <a:r>
              <a:rPr lang="en-US" sz="2400" baseline="-25000" dirty="0">
                <a:solidFill>
                  <a:srgbClr val="000000"/>
                </a:solidFill>
              </a:rPr>
              <a:t>i </a:t>
            </a:r>
            <a:r>
              <a:rPr lang="en-US" sz="2400" dirty="0">
                <a:solidFill>
                  <a:srgbClr val="000000"/>
                </a:solidFill>
                <a:sym typeface="Symbol" charset="2"/>
              </a:rPr>
              <a:t> </a:t>
            </a:r>
            <a:r>
              <a:rPr lang="en-US" sz="2400" i="1" dirty="0" err="1">
                <a:solidFill>
                  <a:srgbClr val="000000"/>
                </a:solidFill>
                <a:sym typeface="Symbol" charset="2"/>
              </a:rPr>
              <a:t>R</a:t>
            </a:r>
            <a:r>
              <a:rPr lang="en-US" sz="2400" i="1" baseline="-25000" dirty="0" err="1">
                <a:solidFill>
                  <a:srgbClr val="000000"/>
                </a:solidFill>
                <a:sym typeface="Symbol" charset="2"/>
              </a:rPr>
              <a:t>j</a:t>
            </a:r>
            <a:r>
              <a:rPr lang="en-US" sz="2400" i="1" baseline="-25000" dirty="0">
                <a:solidFill>
                  <a:srgbClr val="000000"/>
                </a:solidFill>
                <a:sym typeface="Symbol" charset="2"/>
              </a:rPr>
              <a:t> </a:t>
            </a:r>
          </a:p>
          <a:p>
            <a:pPr>
              <a:buNone/>
            </a:pPr>
            <a:r>
              <a:rPr lang="en-US" altLang="en-US" sz="2400" dirty="0"/>
              <a:t>	indicating that process Pi has requested </a:t>
            </a:r>
            <a:r>
              <a:rPr lang="en-US" altLang="en-US" sz="2400" dirty="0" err="1"/>
              <a:t>Rj</a:t>
            </a:r>
            <a:r>
              <a:rPr lang="en-US" altLang="en-US" sz="2400" dirty="0"/>
              <a:t>, and is currently waiting for that resource to become available</a:t>
            </a:r>
            <a:endParaRPr lang="en-US" sz="2400" i="1" baseline="-25000" dirty="0">
              <a:solidFill>
                <a:srgbClr val="000000"/>
              </a:solidFill>
              <a:sym typeface="Symbol" charset="2"/>
            </a:endParaRPr>
          </a:p>
          <a:p>
            <a:r>
              <a:rPr lang="en-US" sz="2400" dirty="0">
                <a:solidFill>
                  <a:srgbClr val="000000"/>
                </a:solidFill>
                <a:sym typeface="Symbol" charset="2"/>
              </a:rPr>
              <a:t>assignment edge </a:t>
            </a:r>
            <a:r>
              <a:rPr lang="en-US" sz="2400" dirty="0">
                <a:solidFill>
                  <a:srgbClr val="000000"/>
                </a:solidFill>
              </a:rPr>
              <a:t>– directed edge </a:t>
            </a:r>
          </a:p>
          <a:p>
            <a:pPr marL="0" indent="0">
              <a:buNone/>
            </a:pPr>
            <a:r>
              <a:rPr lang="en-US" sz="2400" i="1" dirty="0">
                <a:solidFill>
                  <a:srgbClr val="000000"/>
                </a:solidFill>
              </a:rPr>
              <a:t>	</a:t>
            </a:r>
            <a:r>
              <a:rPr lang="en-US" sz="2400" i="1" dirty="0" err="1">
                <a:solidFill>
                  <a:srgbClr val="000000"/>
                </a:solidFill>
              </a:rPr>
              <a:t>R</a:t>
            </a:r>
            <a:r>
              <a:rPr lang="en-US" sz="2400" i="1" baseline="-25000" dirty="0" err="1">
                <a:solidFill>
                  <a:srgbClr val="000000"/>
                </a:solidFill>
              </a:rPr>
              <a:t>j</a:t>
            </a:r>
            <a:r>
              <a:rPr lang="en-US" sz="2400" i="1" dirty="0">
                <a:solidFill>
                  <a:srgbClr val="000000"/>
                </a:solidFill>
              </a:rPr>
              <a:t> </a:t>
            </a:r>
            <a:r>
              <a:rPr lang="en-US" sz="2400" dirty="0">
                <a:solidFill>
                  <a:srgbClr val="000000"/>
                </a:solidFill>
                <a:sym typeface="Symbol" charset="2"/>
              </a:rPr>
              <a:t> </a:t>
            </a:r>
            <a:r>
              <a:rPr lang="en-US" sz="2400" i="1" dirty="0">
                <a:solidFill>
                  <a:srgbClr val="000000"/>
                </a:solidFill>
                <a:sym typeface="Symbol" charset="2"/>
              </a:rPr>
              <a:t>P</a:t>
            </a:r>
            <a:r>
              <a:rPr lang="en-US" sz="2400" i="1" baseline="-25000" dirty="0">
                <a:solidFill>
                  <a:srgbClr val="000000"/>
                </a:solidFill>
                <a:sym typeface="Symbol" charset="2"/>
              </a:rPr>
              <a:t>i</a:t>
            </a:r>
            <a:endParaRPr lang="en-US" sz="2400" dirty="0"/>
          </a:p>
          <a:p>
            <a:pPr marL="0" indent="0">
              <a:buNone/>
            </a:pPr>
            <a:r>
              <a:rPr lang="en-US" altLang="en-US" sz="2400" dirty="0"/>
              <a:t>indicating that resource </a:t>
            </a:r>
            <a:r>
              <a:rPr lang="en-US" altLang="en-US" sz="2400" dirty="0" err="1"/>
              <a:t>Rj</a:t>
            </a:r>
            <a:r>
              <a:rPr lang="en-US" altLang="en-US" sz="2400" dirty="0"/>
              <a:t> has been allocated to process Pi, and that Pi is currently holding resource </a:t>
            </a:r>
            <a:r>
              <a:rPr lang="en-US" altLang="en-US" sz="2400" dirty="0" err="1"/>
              <a:t>Rj</a:t>
            </a:r>
            <a:endParaRPr lang="en-US" sz="2400" dirty="0"/>
          </a:p>
        </p:txBody>
      </p:sp>
      <p:sp>
        <p:nvSpPr>
          <p:cNvPr id="4" name="Rectangle 2"/>
          <p:cNvSpPr>
            <a:spLocks noGrp="1" noChangeArrowheads="1"/>
          </p:cNvSpPr>
          <p:nvPr>
            <p:ph type="title"/>
          </p:nvPr>
        </p:nvSpPr>
        <p:spPr>
          <a:xfrm>
            <a:off x="592394" y="-228600"/>
            <a:ext cx="7772400" cy="1066800"/>
          </a:xfrm>
        </p:spPr>
        <p:txBody>
          <a:bodyPr/>
          <a:lstStyle/>
          <a:p>
            <a:pPr eaLnBrk="1" hangingPunct="1"/>
            <a:r>
              <a:rPr lang="en-US" altLang="en-US" dirty="0"/>
              <a:t>Resource allocation graph</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84937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09599" y="1524000"/>
            <a:ext cx="8077201" cy="4572000"/>
          </a:xfrm>
        </p:spPr>
        <p:txBody>
          <a:bodyPr/>
          <a:lstStyle/>
          <a:p>
            <a:r>
              <a:rPr lang="en-US" sz="2400" dirty="0"/>
              <a:t>Process</a:t>
            </a:r>
          </a:p>
          <a:p>
            <a:endParaRPr lang="en-US" sz="2400" dirty="0"/>
          </a:p>
          <a:p>
            <a:r>
              <a:rPr lang="en-US" sz="2400" dirty="0"/>
              <a:t>Resource Type with 4 instances </a:t>
            </a:r>
          </a:p>
          <a:p>
            <a:endParaRPr lang="en-US" sz="2400" dirty="0"/>
          </a:p>
          <a:p>
            <a:r>
              <a:rPr lang="en-US" sz="2400" i="1" dirty="0"/>
              <a:t>P</a:t>
            </a:r>
            <a:r>
              <a:rPr lang="en-US" sz="2400" i="1" baseline="-25000" dirty="0"/>
              <a:t>i</a:t>
            </a:r>
            <a:r>
              <a:rPr lang="en-US" sz="2400" i="1" dirty="0"/>
              <a:t> </a:t>
            </a:r>
            <a:r>
              <a:rPr lang="en-US" sz="2400" dirty="0"/>
              <a:t>requests instance of </a:t>
            </a:r>
            <a:r>
              <a:rPr lang="en-US" sz="2400" i="1" dirty="0" err="1"/>
              <a:t>R</a:t>
            </a:r>
            <a:r>
              <a:rPr lang="en-US" sz="2400" i="1" baseline="-25000" dirty="0" err="1"/>
              <a:t>j</a:t>
            </a:r>
            <a:r>
              <a:rPr lang="en-US" sz="2400" i="1" baseline="-25000" dirty="0"/>
              <a:t>    </a:t>
            </a:r>
          </a:p>
          <a:p>
            <a:endParaRPr lang="en-US" sz="2400" i="1" baseline="-25000" dirty="0"/>
          </a:p>
          <a:p>
            <a:endParaRPr lang="en-US" sz="2400" i="1" baseline="-25000" dirty="0"/>
          </a:p>
          <a:p>
            <a:r>
              <a:rPr lang="en-US" sz="2400" i="1" dirty="0"/>
              <a:t>P</a:t>
            </a:r>
            <a:r>
              <a:rPr lang="en-US" sz="2400" i="1" baseline="-25000" dirty="0"/>
              <a:t>i</a:t>
            </a:r>
            <a:r>
              <a:rPr lang="en-US" sz="2400" dirty="0"/>
              <a:t> is holding an instance of </a:t>
            </a:r>
            <a:r>
              <a:rPr lang="en-US" sz="2400" i="1" dirty="0" err="1"/>
              <a:t>R</a:t>
            </a:r>
            <a:r>
              <a:rPr lang="en-US" sz="2400" i="1" baseline="-25000" dirty="0" err="1"/>
              <a:t>j</a:t>
            </a:r>
            <a:r>
              <a:rPr lang="en-US" sz="2400" i="1" baseline="-25000" dirty="0"/>
              <a:t>        </a:t>
            </a:r>
            <a:endParaRPr lang="en-US" sz="2400" i="1" dirty="0"/>
          </a:p>
          <a:p>
            <a:pPr marL="0" indent="0">
              <a:buNone/>
            </a:pPr>
            <a:endParaRPr lang="en-US" sz="2400" i="1" baseline="-25000" dirty="0"/>
          </a:p>
          <a:p>
            <a:endParaRPr lang="en-US" sz="2400" dirty="0"/>
          </a:p>
          <a:p>
            <a:endParaRPr lang="en-US" sz="2400" dirty="0"/>
          </a:p>
          <a:p>
            <a:endParaRPr lang="en-US" sz="2400" dirty="0"/>
          </a:p>
          <a:p>
            <a:pPr>
              <a:buNone/>
            </a:pPr>
            <a:r>
              <a:rPr lang="en-US" sz="2400" dirty="0"/>
              <a:t> </a:t>
            </a:r>
          </a:p>
          <a:p>
            <a:endParaRPr lang="en-US" sz="2400" dirty="0">
              <a:solidFill>
                <a:srgbClr val="000000"/>
              </a:solidFill>
            </a:endParaRPr>
          </a:p>
        </p:txBody>
      </p:sp>
      <p:sp>
        <p:nvSpPr>
          <p:cNvPr id="4" name="Oval 4"/>
          <p:cNvSpPr>
            <a:spLocks noChangeArrowheads="1"/>
          </p:cNvSpPr>
          <p:nvPr/>
        </p:nvSpPr>
        <p:spPr bwMode="auto">
          <a:xfrm>
            <a:off x="2876550" y="1524000"/>
            <a:ext cx="495300" cy="495300"/>
          </a:xfrm>
          <a:prstGeom prst="ellipse">
            <a:avLst/>
          </a:prstGeom>
          <a:solidFill>
            <a:schemeClr val="accent1"/>
          </a:solidFill>
          <a:ln w="9525">
            <a:solidFill>
              <a:schemeClr val="tx1"/>
            </a:solidFill>
            <a:round/>
            <a:headEnd/>
            <a:tailEnd/>
          </a:ln>
        </p:spPr>
        <p:txBody>
          <a:bodyPr wrap="none" anchor="ctr"/>
          <a:lstStyle/>
          <a:p>
            <a:r>
              <a:rPr lang="en-US" dirty="0"/>
              <a:t>         </a:t>
            </a:r>
          </a:p>
        </p:txBody>
      </p:sp>
      <p:grpSp>
        <p:nvGrpSpPr>
          <p:cNvPr id="6" name="Group 7"/>
          <p:cNvGrpSpPr>
            <a:grpSpLocks/>
          </p:cNvGrpSpPr>
          <p:nvPr/>
        </p:nvGrpSpPr>
        <p:grpSpPr bwMode="auto">
          <a:xfrm>
            <a:off x="5791200" y="2590800"/>
            <a:ext cx="438150" cy="419100"/>
            <a:chOff x="2666" y="1966"/>
            <a:chExt cx="276" cy="264"/>
          </a:xfrm>
        </p:grpSpPr>
        <p:sp>
          <p:nvSpPr>
            <p:cNvPr id="7" name="Rectangle 8"/>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9" name="Rectangle 9"/>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0" name="Rectangle 10"/>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1" name="Rectangle 11"/>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2" name="Rectangle 12"/>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13" name="Oval 6"/>
          <p:cNvSpPr>
            <a:spLocks noChangeArrowheads="1"/>
          </p:cNvSpPr>
          <p:nvPr/>
        </p:nvSpPr>
        <p:spPr bwMode="auto">
          <a:xfrm>
            <a:off x="5283200" y="3403697"/>
            <a:ext cx="495300" cy="495300"/>
          </a:xfrm>
          <a:prstGeom prst="ellipse">
            <a:avLst/>
          </a:prstGeom>
          <a:solidFill>
            <a:schemeClr val="accent1"/>
          </a:solidFill>
          <a:ln w="9525">
            <a:solidFill>
              <a:schemeClr val="tx1"/>
            </a:solidFill>
            <a:round/>
            <a:headEnd/>
            <a:tailEnd/>
          </a:ln>
        </p:spPr>
        <p:txBody>
          <a:bodyPr wrap="none" anchor="ctr"/>
          <a:lstStyle/>
          <a:p>
            <a:pPr algn="ctr" eaLnBrk="0" hangingPunct="0"/>
            <a:r>
              <a:rPr lang="en-US" i="1" dirty="0">
                <a:latin typeface="Helvetica" charset="0"/>
              </a:rPr>
              <a:t>P</a:t>
            </a:r>
            <a:r>
              <a:rPr lang="en-US" i="1" baseline="-25000" dirty="0">
                <a:latin typeface="Helvetica" charset="0"/>
              </a:rPr>
              <a:t>i</a:t>
            </a:r>
            <a:endParaRPr lang="en-US" i="1" dirty="0">
              <a:latin typeface="Helvetica" charset="0"/>
            </a:endParaRPr>
          </a:p>
        </p:txBody>
      </p:sp>
      <p:grpSp>
        <p:nvGrpSpPr>
          <p:cNvPr id="14" name="Group 13"/>
          <p:cNvGrpSpPr>
            <a:grpSpLocks/>
          </p:cNvGrpSpPr>
          <p:nvPr/>
        </p:nvGrpSpPr>
        <p:grpSpPr bwMode="auto">
          <a:xfrm>
            <a:off x="6115050" y="3467197"/>
            <a:ext cx="438150" cy="419100"/>
            <a:chOff x="2666" y="1966"/>
            <a:chExt cx="276" cy="264"/>
          </a:xfrm>
        </p:grpSpPr>
        <p:sp>
          <p:nvSpPr>
            <p:cNvPr id="15" name="Rectangle 14"/>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7" name="Rectangle 16"/>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20" name="Line 19"/>
          <p:cNvSpPr>
            <a:spLocks noChangeShapeType="1"/>
          </p:cNvSpPr>
          <p:nvPr/>
        </p:nvSpPr>
        <p:spPr bwMode="auto">
          <a:xfrm>
            <a:off x="5788025" y="3670397"/>
            <a:ext cx="304800" cy="0"/>
          </a:xfrm>
          <a:prstGeom prst="line">
            <a:avLst/>
          </a:prstGeom>
          <a:noFill/>
          <a:ln w="9525">
            <a:solidFill>
              <a:schemeClr val="tx1"/>
            </a:solidFill>
            <a:round/>
            <a:headEnd/>
            <a:tailEnd type="triangle" w="med" len="med"/>
          </a:ln>
        </p:spPr>
        <p:txBody>
          <a:bodyPr wrap="none" anchor="ctr"/>
          <a:lstStyle/>
          <a:p>
            <a:endParaRPr lang="en-US"/>
          </a:p>
        </p:txBody>
      </p:sp>
      <p:sp>
        <p:nvSpPr>
          <p:cNvPr id="21" name="Text Box 20"/>
          <p:cNvSpPr txBox="1">
            <a:spLocks noChangeArrowheads="1"/>
          </p:cNvSpPr>
          <p:nvPr/>
        </p:nvSpPr>
        <p:spPr bwMode="auto">
          <a:xfrm>
            <a:off x="6173564" y="3883223"/>
            <a:ext cx="341760" cy="307777"/>
          </a:xfrm>
          <a:prstGeom prst="rect">
            <a:avLst/>
          </a:prstGeom>
          <a:noFill/>
          <a:ln w="9525">
            <a:noFill/>
            <a:miter lim="800000"/>
            <a:headEnd/>
            <a:tailEnd/>
          </a:ln>
        </p:spPr>
        <p:txBody>
          <a:bodyPr wrap="none" anchor="ctr">
            <a:spAutoFit/>
          </a:bodyPr>
          <a:lstStyle/>
          <a:p>
            <a:pPr algn="ctr" eaLnBrk="0" hangingPunct="0">
              <a:spcBef>
                <a:spcPct val="50000"/>
              </a:spcBef>
            </a:pPr>
            <a:r>
              <a:rPr lang="en-US" sz="1400" i="1">
                <a:latin typeface="Helvetica" charset="0"/>
              </a:rPr>
              <a:t>R</a:t>
            </a:r>
            <a:r>
              <a:rPr lang="en-US" sz="1400" i="1" baseline="-25000">
                <a:latin typeface="Helvetica" charset="0"/>
              </a:rPr>
              <a:t>j</a:t>
            </a:r>
            <a:endParaRPr lang="en-US" sz="1400" i="1">
              <a:latin typeface="Helvetica" charset="0"/>
            </a:endParaRPr>
          </a:p>
        </p:txBody>
      </p:sp>
      <p:sp>
        <p:nvSpPr>
          <p:cNvPr id="22" name="Oval 5"/>
          <p:cNvSpPr>
            <a:spLocks noChangeArrowheads="1"/>
          </p:cNvSpPr>
          <p:nvPr/>
        </p:nvSpPr>
        <p:spPr bwMode="auto">
          <a:xfrm>
            <a:off x="5473700" y="4533900"/>
            <a:ext cx="495300" cy="495300"/>
          </a:xfrm>
          <a:prstGeom prst="ellipse">
            <a:avLst/>
          </a:prstGeom>
          <a:solidFill>
            <a:schemeClr val="accent1"/>
          </a:solidFill>
          <a:ln w="9525">
            <a:solidFill>
              <a:schemeClr val="tx1"/>
            </a:solidFill>
            <a:round/>
            <a:headEnd/>
            <a:tailEnd/>
          </a:ln>
        </p:spPr>
        <p:txBody>
          <a:bodyPr wrap="none" anchor="ctr"/>
          <a:lstStyle/>
          <a:p>
            <a:pPr algn="ctr" eaLnBrk="0" hangingPunct="0"/>
            <a:r>
              <a:rPr lang="en-US" i="1" dirty="0">
                <a:latin typeface="Helvetica" charset="0"/>
              </a:rPr>
              <a:t>P</a:t>
            </a:r>
            <a:r>
              <a:rPr lang="en-US" i="1" baseline="-25000" dirty="0">
                <a:latin typeface="Helvetica" charset="0"/>
              </a:rPr>
              <a:t>i</a:t>
            </a:r>
            <a:endParaRPr lang="en-US" dirty="0">
              <a:latin typeface="Helvetica" charset="0"/>
            </a:endParaRPr>
          </a:p>
        </p:txBody>
      </p:sp>
      <p:grpSp>
        <p:nvGrpSpPr>
          <p:cNvPr id="23" name="Group 21"/>
          <p:cNvGrpSpPr>
            <a:grpSpLocks/>
          </p:cNvGrpSpPr>
          <p:nvPr/>
        </p:nvGrpSpPr>
        <p:grpSpPr bwMode="auto">
          <a:xfrm>
            <a:off x="6267450" y="4597400"/>
            <a:ext cx="438150" cy="419100"/>
            <a:chOff x="2666" y="1966"/>
            <a:chExt cx="276" cy="264"/>
          </a:xfrm>
        </p:grpSpPr>
        <p:sp>
          <p:nvSpPr>
            <p:cNvPr id="24" name="Rectangle 22"/>
            <p:cNvSpPr>
              <a:spLocks noChangeArrowheads="1"/>
            </p:cNvSpPr>
            <p:nvPr/>
          </p:nvSpPr>
          <p:spPr bwMode="auto">
            <a:xfrm>
              <a:off x="2666" y="1966"/>
              <a:ext cx="276" cy="264"/>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5" name="Rectangle 23"/>
            <p:cNvSpPr>
              <a:spLocks noChangeArrowheads="1"/>
            </p:cNvSpPr>
            <p:nvPr/>
          </p:nvSpPr>
          <p:spPr bwMode="auto">
            <a:xfrm>
              <a:off x="2736"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6" name="Rectangle 24"/>
            <p:cNvSpPr>
              <a:spLocks noChangeArrowheads="1"/>
            </p:cNvSpPr>
            <p:nvPr/>
          </p:nvSpPr>
          <p:spPr bwMode="auto">
            <a:xfrm>
              <a:off x="2832" y="2026"/>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 name="Rectangle 25"/>
            <p:cNvSpPr>
              <a:spLocks noChangeArrowheads="1"/>
            </p:cNvSpPr>
            <p:nvPr/>
          </p:nvSpPr>
          <p:spPr bwMode="auto">
            <a:xfrm>
              <a:off x="2736"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8" name="Rectangle 26"/>
            <p:cNvSpPr>
              <a:spLocks noChangeArrowheads="1"/>
            </p:cNvSpPr>
            <p:nvPr/>
          </p:nvSpPr>
          <p:spPr bwMode="auto">
            <a:xfrm>
              <a:off x="2832" y="2108"/>
              <a:ext cx="47" cy="47"/>
            </a:xfrm>
            <a:prstGeom prst="rect">
              <a:avLst/>
            </a:prstGeom>
            <a:solidFill>
              <a:schemeClr val="accent1"/>
            </a:solidFill>
            <a:ln w="9525">
              <a:solidFill>
                <a:schemeClr val="tx1"/>
              </a:solidFill>
              <a:miter lim="800000"/>
              <a:headEnd/>
              <a:tailEnd/>
            </a:ln>
          </p:spPr>
          <p:txBody>
            <a:bodyPr wrap="none" anchor="ctr"/>
            <a:lstStyle/>
            <a:p>
              <a:endParaRPr lang="en-US"/>
            </a:p>
          </p:txBody>
        </p:sp>
      </p:grpSp>
      <p:sp>
        <p:nvSpPr>
          <p:cNvPr id="29" name="Line 27"/>
          <p:cNvSpPr>
            <a:spLocks noChangeShapeType="1"/>
          </p:cNvSpPr>
          <p:nvPr/>
        </p:nvSpPr>
        <p:spPr bwMode="auto">
          <a:xfrm flipH="1">
            <a:off x="5940425" y="4743451"/>
            <a:ext cx="476250" cy="104775"/>
          </a:xfrm>
          <a:prstGeom prst="line">
            <a:avLst/>
          </a:prstGeom>
          <a:noFill/>
          <a:ln w="9525">
            <a:solidFill>
              <a:schemeClr val="tx1"/>
            </a:solidFill>
            <a:round/>
            <a:headEnd/>
            <a:tailEnd type="triangle" w="med" len="med"/>
          </a:ln>
        </p:spPr>
        <p:txBody>
          <a:bodyPr wrap="none" anchor="ctr"/>
          <a:lstStyle/>
          <a:p>
            <a:endParaRPr lang="en-US"/>
          </a:p>
        </p:txBody>
      </p:sp>
      <p:sp>
        <p:nvSpPr>
          <p:cNvPr id="30" name="Rectangle 2"/>
          <p:cNvSpPr>
            <a:spLocks noGrp="1" noChangeArrowheads="1"/>
          </p:cNvSpPr>
          <p:nvPr>
            <p:ph type="title"/>
          </p:nvPr>
        </p:nvSpPr>
        <p:spPr>
          <a:xfrm>
            <a:off x="592394" y="0"/>
            <a:ext cx="7772400" cy="1066800"/>
          </a:xfrm>
        </p:spPr>
        <p:txBody>
          <a:bodyPr/>
          <a:lstStyle/>
          <a:p>
            <a:pPr eaLnBrk="1" hangingPunct="1"/>
            <a:r>
              <a:rPr lang="en-US" altLang="en-US" dirty="0"/>
              <a:t>Resource allocation graph</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335223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ppt_x"/>
                                          </p:val>
                                        </p:tav>
                                        <p:tav tm="100000">
                                          <p:val>
                                            <p:strVal val="#ppt_x"/>
                                          </p:val>
                                        </p:tav>
                                      </p:tavLst>
                                    </p:anim>
                                    <p:anim calcmode="lin" valueType="num">
                                      <p:cBhvr additive="base">
                                        <p:cTn id="23" dur="500" fill="hold"/>
                                        <p:tgtEl>
                                          <p:spTgt spid="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fill="hold"/>
                                        <p:tgtEl>
                                          <p:spTgt spid="21"/>
                                        </p:tgtEl>
                                        <p:attrNameLst>
                                          <p:attrName>ppt_x</p:attrName>
                                        </p:attrNameLst>
                                      </p:cBhvr>
                                      <p:tavLst>
                                        <p:tav tm="0">
                                          <p:val>
                                            <p:strVal val="#ppt_x"/>
                                          </p:val>
                                        </p:tav>
                                        <p:tav tm="100000">
                                          <p:val>
                                            <p:strVal val="#ppt_x"/>
                                          </p:val>
                                        </p:tav>
                                      </p:tavLst>
                                    </p:anim>
                                    <p:anim calcmode="lin" valueType="num">
                                      <p:cBhvr additive="base">
                                        <p:cTn id="3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fill="hold"/>
                                        <p:tgtEl>
                                          <p:spTgt spid="23"/>
                                        </p:tgtEl>
                                        <p:attrNameLst>
                                          <p:attrName>ppt_x</p:attrName>
                                        </p:attrNameLst>
                                      </p:cBhvr>
                                      <p:tavLst>
                                        <p:tav tm="0">
                                          <p:val>
                                            <p:strVal val="#ppt_x"/>
                                          </p:val>
                                        </p:tav>
                                        <p:tav tm="100000">
                                          <p:val>
                                            <p:strVal val="#ppt_x"/>
                                          </p:val>
                                        </p:tav>
                                      </p:tavLst>
                                    </p:anim>
                                    <p:anim calcmode="lin" valueType="num">
                                      <p:cBhvr additive="base">
                                        <p:cTn id="41" dur="500" fill="hold"/>
                                        <p:tgtEl>
                                          <p:spTgt spid="23"/>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fill="hold"/>
                                        <p:tgtEl>
                                          <p:spTgt spid="29"/>
                                        </p:tgtEl>
                                        <p:attrNameLst>
                                          <p:attrName>ppt_x</p:attrName>
                                        </p:attrNameLst>
                                      </p:cBhvr>
                                      <p:tavLst>
                                        <p:tav tm="0">
                                          <p:val>
                                            <p:strVal val="#ppt_x"/>
                                          </p:val>
                                        </p:tav>
                                        <p:tav tm="100000">
                                          <p:val>
                                            <p:strVal val="#ppt_x"/>
                                          </p:val>
                                        </p:tav>
                                      </p:tavLst>
                                    </p:anim>
                                    <p:anim calcmode="lin" valueType="num">
                                      <p:cBhvr additive="base">
                                        <p:cTn id="45"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20" grpId="0" animBg="1"/>
      <p:bldP spid="21" grpId="0"/>
      <p:bldP spid="22"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duotone>
              <a:schemeClr val="accent1">
                <a:shade val="45000"/>
                <a:satMod val="135000"/>
              </a:schemeClr>
              <a:prstClr val="white"/>
            </a:duotone>
          </a:blip>
          <a:srcRect l="23024" t="871" r="23206" b="1060"/>
          <a:stretch>
            <a:fillRect/>
          </a:stretch>
        </p:blipFill>
        <p:spPr bwMode="auto">
          <a:xfrm>
            <a:off x="762000" y="1676400"/>
            <a:ext cx="3596592" cy="2914962"/>
          </a:xfrm>
          <a:prstGeom prst="rect">
            <a:avLst/>
          </a:prstGeom>
          <a:noFill/>
          <a:ln w="57150" cmpd="thickThin">
            <a:solidFill>
              <a:schemeClr val="tx1"/>
            </a:solidFill>
            <a:miter lim="800000"/>
            <a:headEnd/>
            <a:tailEnd/>
          </a:ln>
        </p:spPr>
      </p:pic>
      <p:sp>
        <p:nvSpPr>
          <p:cNvPr id="6" name="Rectangle 2"/>
          <p:cNvSpPr>
            <a:spLocks noGrp="1" noChangeArrowheads="1"/>
          </p:cNvSpPr>
          <p:nvPr>
            <p:ph type="title"/>
          </p:nvPr>
        </p:nvSpPr>
        <p:spPr>
          <a:xfrm>
            <a:off x="533400" y="228600"/>
            <a:ext cx="8077200" cy="1066800"/>
          </a:xfrm>
        </p:spPr>
        <p:txBody>
          <a:bodyPr/>
          <a:lstStyle/>
          <a:p>
            <a:pPr eaLnBrk="1" hangingPunct="1"/>
            <a:r>
              <a:rPr lang="en-US" altLang="en-US" dirty="0"/>
              <a:t>Resource allocation graph- example</a:t>
            </a:r>
          </a:p>
        </p:txBody>
      </p:sp>
      <p:sp>
        <p:nvSpPr>
          <p:cNvPr id="3" name="Footer Placeholder 2"/>
          <p:cNvSpPr>
            <a:spLocks noGrp="1"/>
          </p:cNvSpPr>
          <p:nvPr>
            <p:ph type="ftr" sz="quarter" idx="11"/>
          </p:nvPr>
        </p:nvSpPr>
        <p:spPr/>
        <p:txBody>
          <a:bodyPr/>
          <a:lstStyle/>
          <a:p>
            <a:r>
              <a:rPr lang="en-US" altLang="en-US"/>
              <a:t>CS F372 Deadlocks Intro</a:t>
            </a:r>
          </a:p>
        </p:txBody>
      </p:sp>
      <p:sp>
        <p:nvSpPr>
          <p:cNvPr id="8" name="Rectangle 7">
            <a:extLst>
              <a:ext uri="{FF2B5EF4-FFF2-40B4-BE49-F238E27FC236}">
                <a16:creationId xmlns:a16="http://schemas.microsoft.com/office/drawing/2014/main" id="{4201DD27-B2B0-47B0-81F5-6D0D4C6B2EFF}"/>
              </a:ext>
            </a:extLst>
          </p:cNvPr>
          <p:cNvSpPr/>
          <p:nvPr/>
        </p:nvSpPr>
        <p:spPr>
          <a:xfrm>
            <a:off x="4785410" y="1946777"/>
            <a:ext cx="3977590" cy="2308324"/>
          </a:xfrm>
          <a:prstGeom prst="rect">
            <a:avLst/>
          </a:prstGeom>
        </p:spPr>
        <p:txBody>
          <a:bodyPr wrap="square">
            <a:spAutoFit/>
          </a:bodyPr>
          <a:lstStyle/>
          <a:p>
            <a:r>
              <a:rPr lang="en-AE" dirty="0"/>
              <a:t>The sets P, R, and E:</a:t>
            </a:r>
          </a:p>
          <a:p>
            <a:r>
              <a:rPr lang="en-AE" dirty="0"/>
              <a:t>◦ P = {P1, P2, P3}</a:t>
            </a:r>
          </a:p>
          <a:p>
            <a:r>
              <a:rPr lang="en-AE" dirty="0"/>
              <a:t>◦ R = {R1, R2, R3, R4}</a:t>
            </a:r>
          </a:p>
          <a:p>
            <a:r>
              <a:rPr lang="en-AE" dirty="0"/>
              <a:t>◦ E = {P1 → R1, P2 → R3, R1 → P2, R2 → P2, R2 → P1, R3 → P3}</a:t>
            </a:r>
          </a:p>
        </p:txBody>
      </p:sp>
    </p:spTree>
    <p:extLst>
      <p:ext uri="{BB962C8B-B14F-4D97-AF65-F5344CB8AC3E}">
        <p14:creationId xmlns:p14="http://schemas.microsoft.com/office/powerpoint/2010/main" val="2206336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160338" y="2068514"/>
            <a:ext cx="5402262" cy="3360737"/>
          </a:xfrm>
        </p:spPr>
        <p:txBody>
          <a:bodyPr/>
          <a:lstStyle/>
          <a:p>
            <a:pPr>
              <a:lnSpc>
                <a:spcPct val="90000"/>
              </a:lnSpc>
            </a:pPr>
            <a:endParaRPr lang="en-US" sz="1400" dirty="0"/>
          </a:p>
          <a:p>
            <a:endParaRPr lang="en-US" sz="1100" dirty="0"/>
          </a:p>
        </p:txBody>
      </p:sp>
      <p:pic>
        <p:nvPicPr>
          <p:cNvPr id="10" name="Picture 3"/>
          <p:cNvPicPr>
            <a:picLocks noChangeAspect="1" noChangeArrowheads="1"/>
          </p:cNvPicPr>
          <p:nvPr/>
        </p:nvPicPr>
        <p:blipFill>
          <a:blip r:embed="rId2">
            <a:duotone>
              <a:schemeClr val="accent1">
                <a:shade val="45000"/>
                <a:satMod val="135000"/>
              </a:schemeClr>
              <a:prstClr val="white"/>
            </a:duotone>
          </a:blip>
          <a:srcRect l="23024" t="871" r="23206" b="1060"/>
          <a:stretch>
            <a:fillRect/>
          </a:stretch>
        </p:blipFill>
        <p:spPr bwMode="auto">
          <a:xfrm>
            <a:off x="762000" y="1676400"/>
            <a:ext cx="5486400" cy="4446612"/>
          </a:xfrm>
          <a:prstGeom prst="rect">
            <a:avLst/>
          </a:prstGeom>
          <a:noFill/>
          <a:ln w="57150" cmpd="thickThin">
            <a:solidFill>
              <a:schemeClr val="tx1"/>
            </a:solidFill>
            <a:miter lim="800000"/>
            <a:headEnd/>
            <a:tailEnd/>
          </a:ln>
        </p:spPr>
      </p:pic>
      <p:sp>
        <p:nvSpPr>
          <p:cNvPr id="6" name="Rectangle 2"/>
          <p:cNvSpPr>
            <a:spLocks noGrp="1" noChangeArrowheads="1"/>
          </p:cNvSpPr>
          <p:nvPr>
            <p:ph type="title"/>
          </p:nvPr>
        </p:nvSpPr>
        <p:spPr>
          <a:xfrm>
            <a:off x="533400" y="228600"/>
            <a:ext cx="8077200" cy="1066800"/>
          </a:xfrm>
        </p:spPr>
        <p:txBody>
          <a:bodyPr/>
          <a:lstStyle/>
          <a:p>
            <a:pPr eaLnBrk="1" hangingPunct="1"/>
            <a:r>
              <a:rPr lang="en-US" altLang="en-US" dirty="0"/>
              <a:t>Resource allocation graph- example</a:t>
            </a:r>
          </a:p>
        </p:txBody>
      </p:sp>
      <p:pic>
        <p:nvPicPr>
          <p:cNvPr id="2" name="Picture 1"/>
          <p:cNvPicPr>
            <a:picLocks noChangeAspect="1"/>
          </p:cNvPicPr>
          <p:nvPr/>
        </p:nvPicPr>
        <p:blipFill>
          <a:blip r:embed="rId3"/>
          <a:stretch>
            <a:fillRect/>
          </a:stretch>
        </p:blipFill>
        <p:spPr>
          <a:xfrm>
            <a:off x="6380828" y="1676400"/>
            <a:ext cx="2733675" cy="1752600"/>
          </a:xfrm>
          <a:prstGeom prst="rect">
            <a:avLst/>
          </a:prstGeom>
        </p:spPr>
      </p:pic>
      <p:sp>
        <p:nvSpPr>
          <p:cNvPr id="3" name="Footer Placeholder 2"/>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418495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160338" y="2068514"/>
            <a:ext cx="5402262" cy="3360737"/>
          </a:xfrm>
        </p:spPr>
        <p:txBody>
          <a:bodyPr/>
          <a:lstStyle/>
          <a:p>
            <a:pPr>
              <a:lnSpc>
                <a:spcPct val="90000"/>
              </a:lnSpc>
            </a:pPr>
            <a:endParaRPr lang="en-US" sz="1400" dirty="0"/>
          </a:p>
          <a:p>
            <a:endParaRPr lang="en-US" sz="1100" dirty="0"/>
          </a:p>
        </p:txBody>
      </p:sp>
      <p:pic>
        <p:nvPicPr>
          <p:cNvPr id="10" name="Picture 3"/>
          <p:cNvPicPr>
            <a:picLocks noChangeAspect="1" noChangeArrowheads="1"/>
          </p:cNvPicPr>
          <p:nvPr/>
        </p:nvPicPr>
        <p:blipFill>
          <a:blip r:embed="rId2">
            <a:duotone>
              <a:schemeClr val="accent1">
                <a:shade val="45000"/>
                <a:satMod val="135000"/>
              </a:schemeClr>
              <a:prstClr val="white"/>
            </a:duotone>
          </a:blip>
          <a:srcRect l="23024" t="871" r="23206" b="1060"/>
          <a:stretch>
            <a:fillRect/>
          </a:stretch>
        </p:blipFill>
        <p:spPr bwMode="auto">
          <a:xfrm>
            <a:off x="914400" y="1295400"/>
            <a:ext cx="4800600" cy="3890786"/>
          </a:xfrm>
          <a:prstGeom prst="rect">
            <a:avLst/>
          </a:prstGeom>
          <a:noFill/>
          <a:ln w="57150" cmpd="thickThin">
            <a:solidFill>
              <a:schemeClr val="tx1"/>
            </a:solidFill>
            <a:miter lim="800000"/>
            <a:headEnd/>
            <a:tailEnd/>
          </a:ln>
        </p:spPr>
      </p:pic>
      <p:sp>
        <p:nvSpPr>
          <p:cNvPr id="6" name="Rectangle 2"/>
          <p:cNvSpPr>
            <a:spLocks noGrp="1" noChangeArrowheads="1"/>
          </p:cNvSpPr>
          <p:nvPr>
            <p:ph type="title"/>
          </p:nvPr>
        </p:nvSpPr>
        <p:spPr>
          <a:xfrm>
            <a:off x="533400" y="228600"/>
            <a:ext cx="7772400" cy="1066800"/>
          </a:xfrm>
        </p:spPr>
        <p:txBody>
          <a:bodyPr/>
          <a:lstStyle/>
          <a:p>
            <a:pPr eaLnBrk="1" hangingPunct="1"/>
            <a:r>
              <a:rPr lang="en-US" altLang="en-US" dirty="0"/>
              <a:t>Resource allocation graph- example</a:t>
            </a:r>
          </a:p>
        </p:txBody>
      </p:sp>
      <p:pic>
        <p:nvPicPr>
          <p:cNvPr id="3" name="Picture 2"/>
          <p:cNvPicPr>
            <a:picLocks noChangeAspect="1"/>
          </p:cNvPicPr>
          <p:nvPr/>
        </p:nvPicPr>
        <p:blipFill>
          <a:blip r:embed="rId3"/>
          <a:stretch>
            <a:fillRect/>
          </a:stretch>
        </p:blipFill>
        <p:spPr>
          <a:xfrm>
            <a:off x="809624" y="5259212"/>
            <a:ext cx="7724775" cy="1400175"/>
          </a:xfrm>
          <a:prstGeom prst="rect">
            <a:avLst/>
          </a:prstGeom>
        </p:spPr>
      </p:pic>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1136107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342900" y="1366603"/>
            <a:ext cx="8458200" cy="4648200"/>
          </a:xfrm>
        </p:spPr>
        <p:txBody>
          <a:bodyPr/>
          <a:lstStyle/>
          <a:p>
            <a:pPr algn="just"/>
            <a:r>
              <a:rPr lang="en-US" sz="2400" dirty="0">
                <a:solidFill>
                  <a:srgbClr val="000000"/>
                </a:solidFill>
              </a:rPr>
              <a:t>Given a RAG it can be shown that:</a:t>
            </a:r>
          </a:p>
          <a:p>
            <a:pPr lvl="1" algn="just"/>
            <a:r>
              <a:rPr lang="en-US" sz="2400" dirty="0">
                <a:solidFill>
                  <a:srgbClr val="000000"/>
                </a:solidFill>
              </a:rPr>
              <a:t>If resource-allocation graph contains no cycles, no process is deadlocked</a:t>
            </a:r>
          </a:p>
          <a:p>
            <a:pPr lvl="1" algn="just"/>
            <a:r>
              <a:rPr lang="en-US" sz="2400" dirty="0">
                <a:solidFill>
                  <a:srgbClr val="000000"/>
                </a:solidFill>
              </a:rPr>
              <a:t>If resource-allocation graph contains cycles, deadlock may exist</a:t>
            </a:r>
          </a:p>
          <a:p>
            <a:pPr lvl="2" algn="just"/>
            <a:r>
              <a:rPr lang="en-US" dirty="0">
                <a:solidFill>
                  <a:srgbClr val="000000"/>
                </a:solidFill>
              </a:rPr>
              <a:t>If only one instance of each resource type and a cycle, there is a deadlock (</a:t>
            </a:r>
            <a:r>
              <a:rPr lang="en-GB" dirty="0">
                <a:solidFill>
                  <a:srgbClr val="000000"/>
                </a:solidFill>
              </a:rPr>
              <a:t>In this case, a cycle in the graph is both a necessary and a sufficient condition for the existence of deadlock)</a:t>
            </a:r>
            <a:endParaRPr lang="en-US" dirty="0">
              <a:solidFill>
                <a:srgbClr val="000000"/>
              </a:solidFill>
            </a:endParaRPr>
          </a:p>
          <a:p>
            <a:pPr lvl="2" algn="just"/>
            <a:r>
              <a:rPr lang="en-US" dirty="0">
                <a:solidFill>
                  <a:srgbClr val="000000"/>
                </a:solidFill>
              </a:rPr>
              <a:t>If each resource type has several instances, then a cycle does not necessarily imply that a deadlock has occurred (</a:t>
            </a:r>
            <a:r>
              <a:rPr lang="en-GB" dirty="0">
                <a:solidFill>
                  <a:srgbClr val="000000"/>
                </a:solidFill>
              </a:rPr>
              <a:t>In this case, a cycle in the graph is a necessary but not a sufficient condition for the existence of deadlock)</a:t>
            </a:r>
            <a:endParaRPr lang="en-US" dirty="0">
              <a:solidFill>
                <a:srgbClr val="000000"/>
              </a:solidFill>
            </a:endParaRPr>
          </a:p>
          <a:p>
            <a:pPr algn="just"/>
            <a:endParaRPr lang="en-US" sz="2400" dirty="0">
              <a:solidFill>
                <a:srgbClr val="000000"/>
              </a:solidFill>
            </a:endParaRPr>
          </a:p>
        </p:txBody>
      </p:sp>
      <p:sp>
        <p:nvSpPr>
          <p:cNvPr id="4" name="Rectangle 2"/>
          <p:cNvSpPr>
            <a:spLocks noGrp="1" noChangeArrowheads="1"/>
          </p:cNvSpPr>
          <p:nvPr>
            <p:ph type="title"/>
          </p:nvPr>
        </p:nvSpPr>
        <p:spPr>
          <a:xfrm>
            <a:off x="533400" y="304800"/>
            <a:ext cx="7772400" cy="1066800"/>
          </a:xfrm>
        </p:spPr>
        <p:txBody>
          <a:bodyPr/>
          <a:lstStyle/>
          <a:p>
            <a:pPr eaLnBrk="1" hangingPunct="1"/>
            <a:r>
              <a:rPr lang="en-US" altLang="en-US" dirty="0"/>
              <a:t>Resource allocation graph and deadlock</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256906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 Reading</a:t>
            </a:r>
          </a:p>
        </p:txBody>
      </p:sp>
      <p:sp>
        <p:nvSpPr>
          <p:cNvPr id="3" name="Content Placeholder 2"/>
          <p:cNvSpPr>
            <a:spLocks noGrp="1"/>
          </p:cNvSpPr>
          <p:nvPr>
            <p:ph idx="1"/>
          </p:nvPr>
        </p:nvSpPr>
        <p:spPr>
          <a:xfrm>
            <a:off x="609600" y="1600200"/>
            <a:ext cx="8001000" cy="4419600"/>
          </a:xfrm>
        </p:spPr>
        <p:txBody>
          <a:bodyPr/>
          <a:lstStyle/>
          <a:p>
            <a:r>
              <a:rPr lang="en-US" dirty="0"/>
              <a:t>Chapter 7 </a:t>
            </a:r>
          </a:p>
          <a:p>
            <a:r>
              <a:rPr lang="en-US" dirty="0"/>
              <a:t>Sections 7.1, 7.2. </a:t>
            </a:r>
            <a:r>
              <a:rPr lang="en-US"/>
              <a:t>7.3</a:t>
            </a:r>
            <a:endParaRPr lang="en-US" dirty="0"/>
          </a:p>
        </p:txBody>
      </p:sp>
      <p:sp>
        <p:nvSpPr>
          <p:cNvPr id="4" name="Footer Placeholder 3"/>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321342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160338" y="2068514"/>
            <a:ext cx="5402262" cy="3360737"/>
          </a:xfrm>
        </p:spPr>
        <p:txBody>
          <a:bodyPr/>
          <a:lstStyle/>
          <a:p>
            <a:pPr>
              <a:lnSpc>
                <a:spcPct val="90000"/>
              </a:lnSpc>
            </a:pPr>
            <a:endParaRPr lang="en-US" sz="1400" dirty="0"/>
          </a:p>
          <a:p>
            <a:endParaRPr lang="en-US" sz="1100" dirty="0"/>
          </a:p>
        </p:txBody>
      </p:sp>
      <p:pic>
        <p:nvPicPr>
          <p:cNvPr id="6" name="Picture 3"/>
          <p:cNvPicPr>
            <a:picLocks noChangeAspect="1" noChangeArrowheads="1"/>
          </p:cNvPicPr>
          <p:nvPr/>
        </p:nvPicPr>
        <p:blipFill>
          <a:blip r:embed="rId2">
            <a:duotone>
              <a:schemeClr val="accent1">
                <a:shade val="45000"/>
                <a:satMod val="135000"/>
              </a:schemeClr>
              <a:prstClr val="white"/>
            </a:duotone>
          </a:blip>
          <a:srcRect l="23473" t="919" r="23195" b="1358"/>
          <a:stretch>
            <a:fillRect/>
          </a:stretch>
        </p:blipFill>
        <p:spPr bwMode="auto">
          <a:xfrm>
            <a:off x="152400" y="2379657"/>
            <a:ext cx="4279263" cy="3752851"/>
          </a:xfrm>
          <a:prstGeom prst="rect">
            <a:avLst/>
          </a:prstGeom>
          <a:noFill/>
          <a:ln w="57150" cmpd="thickThin">
            <a:solidFill>
              <a:schemeClr val="tx1"/>
            </a:solidFill>
            <a:miter lim="800000"/>
            <a:headEnd/>
            <a:tailEnd/>
          </a:ln>
        </p:spPr>
      </p:pic>
      <p:sp>
        <p:nvSpPr>
          <p:cNvPr id="7" name="Rectangle 2"/>
          <p:cNvSpPr>
            <a:spLocks noGrp="1" noChangeArrowheads="1"/>
          </p:cNvSpPr>
          <p:nvPr>
            <p:ph type="title"/>
          </p:nvPr>
        </p:nvSpPr>
        <p:spPr>
          <a:xfrm>
            <a:off x="304800" y="310745"/>
            <a:ext cx="7772400" cy="1066800"/>
          </a:xfrm>
        </p:spPr>
        <p:txBody>
          <a:bodyPr/>
          <a:lstStyle/>
          <a:p>
            <a:pPr eaLnBrk="1" hangingPunct="1"/>
            <a:r>
              <a:rPr lang="en-US" altLang="en-US" dirty="0"/>
              <a:t>Resource allocation graph with deadlock</a:t>
            </a:r>
          </a:p>
        </p:txBody>
      </p:sp>
      <p:sp>
        <p:nvSpPr>
          <p:cNvPr id="2" name="Rectangle 1"/>
          <p:cNvSpPr/>
          <p:nvPr/>
        </p:nvSpPr>
        <p:spPr>
          <a:xfrm>
            <a:off x="4572000" y="2716188"/>
            <a:ext cx="4572000" cy="3416320"/>
          </a:xfrm>
          <a:prstGeom prst="rect">
            <a:avLst/>
          </a:prstGeom>
        </p:spPr>
        <p:txBody>
          <a:bodyPr>
            <a:spAutoFit/>
          </a:bodyPr>
          <a:lstStyle/>
          <a:p>
            <a:r>
              <a:rPr lang="en-US" dirty="0"/>
              <a:t>Processes P1, P2, and P3 are deadlocked. Process P2 is waiting for the resource R3, which is held by process P3. Process P3 is waiting for either process P1 or process P2 to release resource R2. In addition, process P1 is waiting for process</a:t>
            </a:r>
          </a:p>
          <a:p>
            <a:r>
              <a:rPr lang="en-US" dirty="0"/>
              <a:t>P2 to release resource R1</a:t>
            </a:r>
          </a:p>
        </p:txBody>
      </p:sp>
      <p:sp>
        <p:nvSpPr>
          <p:cNvPr id="3" name="Rectangle 2"/>
          <p:cNvSpPr/>
          <p:nvPr/>
        </p:nvSpPr>
        <p:spPr>
          <a:xfrm>
            <a:off x="2824598" y="712613"/>
            <a:ext cx="4572000" cy="1200329"/>
          </a:xfrm>
          <a:prstGeom prst="rect">
            <a:avLst/>
          </a:prstGeom>
        </p:spPr>
        <p:txBody>
          <a:bodyPr>
            <a:spAutoFit/>
          </a:bodyPr>
          <a:lstStyle/>
          <a:p>
            <a:r>
              <a:rPr lang="en-US" dirty="0">
                <a:solidFill>
                  <a:srgbClr val="231F20"/>
                </a:solidFill>
                <a:latin typeface="Palatino-Roman"/>
              </a:rPr>
              <a:t>Suppose that process </a:t>
            </a:r>
            <a:r>
              <a:rPr lang="en-US" i="1" dirty="0">
                <a:solidFill>
                  <a:srgbClr val="231F20"/>
                </a:solidFill>
                <a:latin typeface="Palatino-Italic"/>
              </a:rPr>
              <a:t>P</a:t>
            </a:r>
            <a:r>
              <a:rPr lang="en-US" sz="1800" dirty="0">
                <a:solidFill>
                  <a:srgbClr val="231F20"/>
                </a:solidFill>
                <a:latin typeface="Palatino-Roman"/>
              </a:rPr>
              <a:t>3 </a:t>
            </a:r>
            <a:r>
              <a:rPr lang="en-US" dirty="0">
                <a:solidFill>
                  <a:srgbClr val="231F20"/>
                </a:solidFill>
                <a:latin typeface="Palatino-Roman"/>
              </a:rPr>
              <a:t>requests an instance of resource type R2</a:t>
            </a:r>
            <a:endParaRPr lang="en-US" dirty="0"/>
          </a:p>
        </p:txBody>
      </p:sp>
      <p:pic>
        <p:nvPicPr>
          <p:cNvPr id="4" name="Picture 3"/>
          <p:cNvPicPr>
            <a:picLocks noChangeAspect="1"/>
          </p:cNvPicPr>
          <p:nvPr/>
        </p:nvPicPr>
        <p:blipFill>
          <a:blip r:embed="rId3"/>
          <a:stretch>
            <a:fillRect/>
          </a:stretch>
        </p:blipFill>
        <p:spPr>
          <a:xfrm>
            <a:off x="4572000" y="1913504"/>
            <a:ext cx="4460621" cy="647112"/>
          </a:xfrm>
          <a:prstGeom prst="rect">
            <a:avLst/>
          </a:prstGeom>
        </p:spPr>
      </p:pic>
      <p:sp>
        <p:nvSpPr>
          <p:cNvPr id="8" name="Footer Placeholder 7"/>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441034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160338" y="2068514"/>
            <a:ext cx="5402262" cy="3360737"/>
          </a:xfrm>
        </p:spPr>
        <p:txBody>
          <a:bodyPr/>
          <a:lstStyle/>
          <a:p>
            <a:pPr>
              <a:lnSpc>
                <a:spcPct val="90000"/>
              </a:lnSpc>
            </a:pPr>
            <a:endParaRPr lang="en-US" sz="1400" dirty="0"/>
          </a:p>
          <a:p>
            <a:endParaRPr lang="en-US" sz="1100" dirty="0"/>
          </a:p>
        </p:txBody>
      </p:sp>
      <p:pic>
        <p:nvPicPr>
          <p:cNvPr id="6" name="Picture 3"/>
          <p:cNvPicPr>
            <a:picLocks noChangeAspect="1" noChangeArrowheads="1"/>
          </p:cNvPicPr>
          <p:nvPr/>
        </p:nvPicPr>
        <p:blipFill>
          <a:blip r:embed="rId2">
            <a:duotone>
              <a:schemeClr val="accent1">
                <a:shade val="45000"/>
                <a:satMod val="135000"/>
              </a:schemeClr>
              <a:prstClr val="white"/>
            </a:duotone>
          </a:blip>
          <a:srcRect l="19093" t="700" r="19093" b="700"/>
          <a:stretch>
            <a:fillRect/>
          </a:stretch>
        </p:blipFill>
        <p:spPr bwMode="auto">
          <a:xfrm>
            <a:off x="801361" y="1752600"/>
            <a:ext cx="4761239" cy="3867252"/>
          </a:xfrm>
          <a:prstGeom prst="rect">
            <a:avLst/>
          </a:prstGeom>
          <a:noFill/>
          <a:ln w="57150" cmpd="thickThin">
            <a:solidFill>
              <a:schemeClr val="tx1"/>
            </a:solidFill>
            <a:miter lim="800000"/>
            <a:headEnd/>
            <a:tailEnd/>
          </a:ln>
        </p:spPr>
      </p:pic>
      <p:sp>
        <p:nvSpPr>
          <p:cNvPr id="7" name="Rectangle 2"/>
          <p:cNvSpPr>
            <a:spLocks noGrp="1" noChangeArrowheads="1"/>
          </p:cNvSpPr>
          <p:nvPr>
            <p:ph type="title"/>
          </p:nvPr>
        </p:nvSpPr>
        <p:spPr>
          <a:xfrm>
            <a:off x="609600" y="228600"/>
            <a:ext cx="7772400" cy="1066800"/>
          </a:xfrm>
        </p:spPr>
        <p:txBody>
          <a:bodyPr/>
          <a:lstStyle/>
          <a:p>
            <a:pPr eaLnBrk="1" hangingPunct="1"/>
            <a:r>
              <a:rPr lang="en-US" altLang="en-US" dirty="0"/>
              <a:t>Resource allocation graph with cycle but no deadlock</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1038186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09600" y="1600200"/>
            <a:ext cx="7924800" cy="3886201"/>
          </a:xfrm>
        </p:spPr>
        <p:txBody>
          <a:bodyPr/>
          <a:lstStyle/>
          <a:p>
            <a:r>
              <a:rPr lang="en-US" sz="2400" dirty="0"/>
              <a:t>If graph contains no cycles </a:t>
            </a:r>
            <a:r>
              <a:rPr lang="en-US" sz="2400" dirty="0">
                <a:sym typeface="Symbol" charset="2"/>
              </a:rPr>
              <a:t> no deadlock.</a:t>
            </a:r>
            <a:br>
              <a:rPr lang="en-US" sz="2400" dirty="0">
                <a:sym typeface="Symbol" charset="2"/>
              </a:rPr>
            </a:br>
            <a:endParaRPr lang="en-US" sz="2400" dirty="0">
              <a:sym typeface="Symbol" charset="2"/>
            </a:endParaRPr>
          </a:p>
          <a:p>
            <a:r>
              <a:rPr lang="en-US" sz="2400" dirty="0">
                <a:sym typeface="Symbol" charset="2"/>
              </a:rPr>
              <a:t>If graph contains a cycle </a:t>
            </a:r>
          </a:p>
          <a:p>
            <a:pPr lvl="1"/>
            <a:r>
              <a:rPr lang="en-US" sz="2000" dirty="0">
                <a:sym typeface="Symbol" charset="2"/>
              </a:rPr>
              <a:t>if only one instance per resource type, then deadlock.</a:t>
            </a:r>
          </a:p>
          <a:p>
            <a:pPr lvl="1"/>
            <a:r>
              <a:rPr lang="en-US" sz="2000" dirty="0">
                <a:sym typeface="Symbol" charset="2"/>
              </a:rPr>
              <a:t>if several instances per resource type, possibility of deadlock.</a:t>
            </a:r>
          </a:p>
          <a:p>
            <a:pPr>
              <a:lnSpc>
                <a:spcPct val="90000"/>
              </a:lnSpc>
              <a:buFont typeface="Wingdings" pitchFamily="2" charset="2"/>
              <a:buNone/>
            </a:pPr>
            <a:r>
              <a:rPr lang="en-US" sz="1100" dirty="0"/>
              <a:t>.</a:t>
            </a:r>
          </a:p>
          <a:p>
            <a:pPr>
              <a:lnSpc>
                <a:spcPct val="90000"/>
              </a:lnSpc>
            </a:pPr>
            <a:endParaRPr lang="en-US" sz="1100" dirty="0"/>
          </a:p>
          <a:p>
            <a:endParaRPr lang="en-US" sz="1000" dirty="0"/>
          </a:p>
        </p:txBody>
      </p:sp>
      <p:sp>
        <p:nvSpPr>
          <p:cNvPr id="4" name="Rectangle 2"/>
          <p:cNvSpPr>
            <a:spLocks noGrp="1" noChangeArrowheads="1"/>
          </p:cNvSpPr>
          <p:nvPr>
            <p:ph type="title"/>
          </p:nvPr>
        </p:nvSpPr>
        <p:spPr>
          <a:xfrm>
            <a:off x="685800" y="457200"/>
            <a:ext cx="7772400" cy="762000"/>
          </a:xfrm>
        </p:spPr>
        <p:txBody>
          <a:bodyPr/>
          <a:lstStyle/>
          <a:p>
            <a:pPr eaLnBrk="1" hangingPunct="1"/>
            <a:endParaRPr lang="en-US" altLang="en-US" dirty="0"/>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397160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85800" y="1600200"/>
            <a:ext cx="8001000" cy="3360737"/>
          </a:xfrm>
        </p:spPr>
        <p:txBody>
          <a:bodyPr/>
          <a:lstStyle/>
          <a:p>
            <a:pPr algn="just"/>
            <a:r>
              <a:rPr lang="en-US" sz="2400" dirty="0"/>
              <a:t>Ensure that the system will </a:t>
            </a:r>
            <a:r>
              <a:rPr lang="en-US" sz="2400" i="1" dirty="0">
                <a:solidFill>
                  <a:srgbClr val="FF0000"/>
                </a:solidFill>
              </a:rPr>
              <a:t>never</a:t>
            </a:r>
            <a:r>
              <a:rPr lang="en-US" sz="2400" dirty="0">
                <a:solidFill>
                  <a:srgbClr val="FF0000"/>
                </a:solidFill>
              </a:rPr>
              <a:t> enter</a:t>
            </a:r>
            <a:r>
              <a:rPr lang="en-US" sz="2400" dirty="0"/>
              <a:t> a deadlock state by using a protocol to </a:t>
            </a:r>
            <a:r>
              <a:rPr lang="en-US" sz="2400" dirty="0">
                <a:solidFill>
                  <a:srgbClr val="FF0000"/>
                </a:solidFill>
              </a:rPr>
              <a:t>prevent or avoid </a:t>
            </a:r>
            <a:r>
              <a:rPr lang="en-US" sz="2400" dirty="0"/>
              <a:t>deadlock</a:t>
            </a:r>
          </a:p>
          <a:p>
            <a:pPr algn="just"/>
            <a:r>
              <a:rPr lang="en-US" sz="2400" dirty="0"/>
              <a:t>Allow the system to </a:t>
            </a:r>
            <a:r>
              <a:rPr lang="en-US" sz="2400" dirty="0">
                <a:solidFill>
                  <a:srgbClr val="FF0000"/>
                </a:solidFill>
              </a:rPr>
              <a:t>enter</a:t>
            </a:r>
            <a:r>
              <a:rPr lang="en-US" sz="2400" dirty="0"/>
              <a:t> a deadlock state, </a:t>
            </a:r>
            <a:r>
              <a:rPr lang="en-US" sz="2400" dirty="0">
                <a:solidFill>
                  <a:srgbClr val="FF0000"/>
                </a:solidFill>
              </a:rPr>
              <a:t>detect and then recover</a:t>
            </a:r>
          </a:p>
          <a:p>
            <a:pPr algn="just"/>
            <a:r>
              <a:rPr lang="en-US" sz="2400" dirty="0">
                <a:solidFill>
                  <a:srgbClr val="FF0000"/>
                </a:solidFill>
              </a:rPr>
              <a:t>Ignore</a:t>
            </a:r>
            <a:r>
              <a:rPr lang="en-US" sz="2400" dirty="0"/>
              <a:t> the problem and pretend that deadlocks never occur in the system; used by most operating systems, including UNIX.</a:t>
            </a:r>
          </a:p>
          <a:p>
            <a:pPr algn="just">
              <a:lnSpc>
                <a:spcPct val="90000"/>
              </a:lnSpc>
            </a:pPr>
            <a:endParaRPr lang="en-US" sz="2400" dirty="0"/>
          </a:p>
          <a:p>
            <a:endParaRPr lang="en-US" sz="2400" dirty="0"/>
          </a:p>
        </p:txBody>
      </p:sp>
      <p:sp>
        <p:nvSpPr>
          <p:cNvPr id="4" name="Rectangle 2"/>
          <p:cNvSpPr>
            <a:spLocks noGrp="1" noChangeArrowheads="1"/>
          </p:cNvSpPr>
          <p:nvPr>
            <p:ph type="title"/>
          </p:nvPr>
        </p:nvSpPr>
        <p:spPr>
          <a:xfrm>
            <a:off x="685800" y="457200"/>
            <a:ext cx="7772400" cy="762000"/>
          </a:xfrm>
        </p:spPr>
        <p:txBody>
          <a:bodyPr/>
          <a:lstStyle/>
          <a:p>
            <a:pPr eaLnBrk="1" hangingPunct="1"/>
            <a:r>
              <a:rPr lang="en-US" altLang="en-US" dirty="0"/>
              <a:t>Methods for handling deadlock</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38741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39096" y="1243781"/>
            <a:ext cx="7772400" cy="4876800"/>
          </a:xfrm>
        </p:spPr>
        <p:txBody>
          <a:bodyPr/>
          <a:lstStyle/>
          <a:p>
            <a:pPr algn="just"/>
            <a:r>
              <a:rPr lang="en-US" sz="2400" dirty="0"/>
              <a:t>Deadlock Prevention </a:t>
            </a:r>
          </a:p>
          <a:p>
            <a:pPr lvl="1" algn="just"/>
            <a:r>
              <a:rPr lang="en-US" sz="2400" dirty="0"/>
              <a:t>Methods ensuring that at least one of the necessary conditions does not hold</a:t>
            </a:r>
          </a:p>
          <a:p>
            <a:pPr algn="just"/>
            <a:r>
              <a:rPr lang="en-US" sz="2400" dirty="0"/>
              <a:t>Deadlock Avoidance</a:t>
            </a:r>
          </a:p>
          <a:p>
            <a:pPr lvl="1" algn="just"/>
            <a:r>
              <a:rPr lang="en-US" sz="2400" dirty="0"/>
              <a:t>OS given additional information about which resources a process will request and use in its life time</a:t>
            </a:r>
          </a:p>
          <a:p>
            <a:pPr lvl="1" algn="just"/>
            <a:r>
              <a:rPr lang="en-US" sz="2400" dirty="0"/>
              <a:t>The operating system can decide for each request whether or not the process should wait</a:t>
            </a:r>
          </a:p>
          <a:p>
            <a:pPr lvl="1" algn="just"/>
            <a:r>
              <a:rPr lang="en-US" sz="2400" dirty="0"/>
              <a:t>To decide whether the current request can be satisfied or must be delayed, the system must consider the resources currently available, the resources currently allocated to each process, and the future requests and releases of each process</a:t>
            </a:r>
          </a:p>
          <a:p>
            <a:pPr algn="just">
              <a:lnSpc>
                <a:spcPct val="90000"/>
              </a:lnSpc>
            </a:pPr>
            <a:endParaRPr lang="en-US" sz="2400" dirty="0"/>
          </a:p>
          <a:p>
            <a:endParaRPr lang="en-US" sz="2400" dirty="0"/>
          </a:p>
        </p:txBody>
      </p:sp>
      <p:sp>
        <p:nvSpPr>
          <p:cNvPr id="4" name="Rectangle 2"/>
          <p:cNvSpPr>
            <a:spLocks noGrp="1" noChangeArrowheads="1"/>
          </p:cNvSpPr>
          <p:nvPr>
            <p:ph type="title"/>
          </p:nvPr>
        </p:nvSpPr>
        <p:spPr>
          <a:xfrm>
            <a:off x="685800" y="457200"/>
            <a:ext cx="7772400" cy="762000"/>
          </a:xfrm>
        </p:spPr>
        <p:txBody>
          <a:bodyPr/>
          <a:lstStyle/>
          <a:p>
            <a:pPr eaLnBrk="1" hangingPunct="1"/>
            <a:r>
              <a:rPr lang="en-US" altLang="en-US" dirty="0"/>
              <a:t>Methods for handling deadlock</a:t>
            </a:r>
          </a:p>
        </p:txBody>
      </p:sp>
      <p:sp>
        <p:nvSpPr>
          <p:cNvPr id="2" name="Footer Placeholder 1"/>
          <p:cNvSpPr>
            <a:spLocks noGrp="1"/>
          </p:cNvSpPr>
          <p:nvPr>
            <p:ph type="ftr" sz="quarter" idx="11"/>
          </p:nvPr>
        </p:nvSpPr>
        <p:spPr>
          <a:xfrm>
            <a:off x="8421328" y="6400800"/>
            <a:ext cx="722671" cy="457200"/>
          </a:xfrm>
        </p:spPr>
        <p:txBody>
          <a:bodyPr/>
          <a:lstStyle/>
          <a:p>
            <a:r>
              <a:rPr lang="en-US" altLang="en-US" dirty="0"/>
              <a:t>CS F372 Deadlocks Intro</a:t>
            </a:r>
          </a:p>
        </p:txBody>
      </p:sp>
    </p:spTree>
    <p:extLst>
      <p:ext uri="{BB962C8B-B14F-4D97-AF65-F5344CB8AC3E}">
        <p14:creationId xmlns:p14="http://schemas.microsoft.com/office/powerpoint/2010/main" val="1760005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85800" y="1676400"/>
            <a:ext cx="7848600" cy="4724400"/>
          </a:xfrm>
        </p:spPr>
        <p:txBody>
          <a:bodyPr/>
          <a:lstStyle/>
          <a:p>
            <a:r>
              <a:rPr lang="en-GB" sz="2400" dirty="0"/>
              <a:t>If a system does not employ either a deadlock-prevention or a deadlock avoidance algorithm, then</a:t>
            </a:r>
            <a:r>
              <a:rPr lang="en-US" sz="2400" dirty="0"/>
              <a:t> deadlocks occur</a:t>
            </a:r>
          </a:p>
          <a:p>
            <a:pPr lvl="1"/>
            <a:r>
              <a:rPr lang="en-US" sz="2400" dirty="0"/>
              <a:t>Deadlock detection: examine state of a system and determine if deadlock has occurred and a algorithm to recover </a:t>
            </a:r>
          </a:p>
          <a:p>
            <a:r>
              <a:rPr lang="en-US" sz="2400" dirty="0"/>
              <a:t>If no deadlock detection and recovery</a:t>
            </a:r>
          </a:p>
          <a:p>
            <a:pPr lvl="1"/>
            <a:r>
              <a:rPr lang="en-US" sz="2400" dirty="0"/>
              <a:t>Deadlock occurs</a:t>
            </a:r>
          </a:p>
          <a:p>
            <a:pPr lvl="1"/>
            <a:r>
              <a:rPr lang="en-US" sz="2400" dirty="0"/>
              <a:t>System performance deteriorates</a:t>
            </a:r>
          </a:p>
          <a:p>
            <a:pPr lvl="1"/>
            <a:r>
              <a:rPr lang="en-US" sz="2400" dirty="0"/>
              <a:t>System should be restarted manually</a:t>
            </a:r>
          </a:p>
          <a:p>
            <a:pPr lvl="1">
              <a:buNone/>
            </a:pPr>
            <a:endParaRPr lang="en-US" sz="2400" dirty="0"/>
          </a:p>
        </p:txBody>
      </p:sp>
      <p:sp>
        <p:nvSpPr>
          <p:cNvPr id="4" name="Rectangle 2"/>
          <p:cNvSpPr>
            <a:spLocks noGrp="1" noChangeArrowheads="1"/>
          </p:cNvSpPr>
          <p:nvPr>
            <p:ph type="title"/>
          </p:nvPr>
        </p:nvSpPr>
        <p:spPr>
          <a:xfrm>
            <a:off x="685800" y="457200"/>
            <a:ext cx="7772400" cy="762000"/>
          </a:xfrm>
        </p:spPr>
        <p:txBody>
          <a:bodyPr/>
          <a:lstStyle/>
          <a:p>
            <a:pPr eaLnBrk="1" hangingPunct="1"/>
            <a:r>
              <a:rPr lang="en-US" altLang="en-US" dirty="0"/>
              <a:t>Methods for handling deadlock</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171797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594852" y="1524000"/>
            <a:ext cx="8229600" cy="4648200"/>
          </a:xfrm>
        </p:spPr>
        <p:txBody>
          <a:bodyPr/>
          <a:lstStyle/>
          <a:p>
            <a:pPr algn="just"/>
            <a:r>
              <a:rPr lang="en-US" sz="2400" dirty="0"/>
              <a:t>In a multiprogramming environment:</a:t>
            </a:r>
          </a:p>
          <a:p>
            <a:pPr lvl="1" algn="just"/>
            <a:r>
              <a:rPr lang="en-US" sz="2400" dirty="0"/>
              <a:t>The system has different categories of resources</a:t>
            </a:r>
          </a:p>
          <a:p>
            <a:pPr lvl="1" algn="just"/>
            <a:r>
              <a:rPr lang="en-US" sz="2400" dirty="0"/>
              <a:t>The number of resources in each category is limited</a:t>
            </a:r>
          </a:p>
          <a:p>
            <a:pPr lvl="1" algn="just"/>
            <a:r>
              <a:rPr lang="en-US" sz="2400" dirty="0"/>
              <a:t>Process requests resources</a:t>
            </a:r>
          </a:p>
          <a:p>
            <a:pPr lvl="1" algn="just"/>
            <a:r>
              <a:rPr lang="en-US" sz="2400" dirty="0"/>
              <a:t>If resources are not available, process waits</a:t>
            </a:r>
          </a:p>
          <a:p>
            <a:pPr lvl="1" algn="just"/>
            <a:r>
              <a:rPr lang="en-US" sz="2400" dirty="0"/>
              <a:t>If the requested resources are held by other waiting processes, process continues to </a:t>
            </a:r>
            <a:r>
              <a:rPr lang="en-US" sz="2400"/>
              <a:t>wait forever</a:t>
            </a:r>
            <a:endParaRPr lang="en-US" sz="2400" dirty="0"/>
          </a:p>
          <a:p>
            <a:pPr lvl="1" algn="just"/>
            <a:r>
              <a:rPr lang="en-US" sz="2400" dirty="0"/>
              <a:t>Situation is deadlock</a:t>
            </a:r>
          </a:p>
        </p:txBody>
      </p:sp>
      <p:sp>
        <p:nvSpPr>
          <p:cNvPr id="4" name="Title 1"/>
          <p:cNvSpPr>
            <a:spLocks noGrp="1"/>
          </p:cNvSpPr>
          <p:nvPr>
            <p:ph type="title"/>
          </p:nvPr>
        </p:nvSpPr>
        <p:spPr>
          <a:xfrm>
            <a:off x="594852" y="152400"/>
            <a:ext cx="7772400" cy="1143000"/>
          </a:xfrm>
        </p:spPr>
        <p:txBody>
          <a:bodyPr/>
          <a:lstStyle/>
          <a:p>
            <a:r>
              <a:rPr lang="en-US" dirty="0"/>
              <a:t>Deadlocks</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2911135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09600" y="1524000"/>
            <a:ext cx="8153400" cy="3570287"/>
          </a:xfrm>
        </p:spPr>
        <p:txBody>
          <a:bodyPr/>
          <a:lstStyle/>
          <a:p>
            <a:pPr algn="just"/>
            <a:r>
              <a:rPr lang="en-US" sz="2400" dirty="0"/>
              <a:t>A set of blocked processes each holding a resource and waiting to acquire a resource held by another process in the set.</a:t>
            </a:r>
          </a:p>
          <a:p>
            <a:r>
              <a:rPr lang="en-US" sz="2400" dirty="0"/>
              <a:t>Example 1 </a:t>
            </a:r>
          </a:p>
          <a:p>
            <a:pPr lvl="1"/>
            <a:r>
              <a:rPr lang="en-US" sz="2400" dirty="0"/>
              <a:t>System has 2 tape drives</a:t>
            </a:r>
          </a:p>
          <a:p>
            <a:pPr lvl="1"/>
            <a:r>
              <a:rPr lang="en-US" sz="2400" i="1" dirty="0"/>
              <a:t>P</a:t>
            </a:r>
            <a:r>
              <a:rPr lang="en-US" sz="2400" baseline="-25000" dirty="0"/>
              <a:t>1</a:t>
            </a:r>
            <a:r>
              <a:rPr lang="en-US" sz="2400" dirty="0"/>
              <a:t> and </a:t>
            </a:r>
            <a:r>
              <a:rPr lang="en-US" sz="2400" i="1" dirty="0"/>
              <a:t>P</a:t>
            </a:r>
            <a:r>
              <a:rPr lang="en-US" sz="2400" baseline="-25000" dirty="0"/>
              <a:t>2</a:t>
            </a:r>
            <a:r>
              <a:rPr lang="en-US" sz="2400" dirty="0"/>
              <a:t> each hold one tape drive and each needs another one</a:t>
            </a:r>
          </a:p>
          <a:p>
            <a:pPr lvl="1"/>
            <a:endParaRPr lang="en-US" sz="2000" dirty="0"/>
          </a:p>
        </p:txBody>
      </p:sp>
      <p:sp>
        <p:nvSpPr>
          <p:cNvPr id="4" name="Title 1"/>
          <p:cNvSpPr>
            <a:spLocks noGrp="1"/>
          </p:cNvSpPr>
          <p:nvPr>
            <p:ph type="title"/>
          </p:nvPr>
        </p:nvSpPr>
        <p:spPr>
          <a:xfrm>
            <a:off x="609600" y="304800"/>
            <a:ext cx="7772400" cy="1143000"/>
          </a:xfrm>
        </p:spPr>
        <p:txBody>
          <a:bodyPr/>
          <a:lstStyle/>
          <a:p>
            <a:r>
              <a:rPr lang="en-US" dirty="0"/>
              <a:t>Deadlock and examples</a:t>
            </a:r>
          </a:p>
        </p:txBody>
      </p:sp>
      <p:sp>
        <p:nvSpPr>
          <p:cNvPr id="6" name="Rectangle 3"/>
          <p:cNvSpPr txBox="1">
            <a:spLocks noChangeArrowheads="1"/>
          </p:cNvSpPr>
          <p:nvPr/>
        </p:nvSpPr>
        <p:spPr bwMode="auto">
          <a:xfrm>
            <a:off x="685800" y="4321277"/>
            <a:ext cx="64008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110000"/>
              <a:buFont typeface="Wingdings" panose="05000000000000000000" pitchFamily="2" charset="2"/>
              <a:buBlip>
                <a:blip r:embed="rId2"/>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Example 2</a:t>
            </a:r>
          </a:p>
          <a:p>
            <a:pPr lvl="1"/>
            <a:r>
              <a:rPr lang="en-US" sz="2400" dirty="0"/>
              <a:t>semaphores </a:t>
            </a:r>
            <a:r>
              <a:rPr lang="en-US" sz="2400" i="1" dirty="0"/>
              <a:t>A</a:t>
            </a:r>
            <a:r>
              <a:rPr lang="en-US" sz="2400" dirty="0"/>
              <a:t> and</a:t>
            </a:r>
            <a:r>
              <a:rPr lang="en-US" sz="2400" i="1" dirty="0"/>
              <a:t> B</a:t>
            </a:r>
            <a:r>
              <a:rPr lang="en-US" sz="2400" dirty="0"/>
              <a:t>, initialized to 1</a:t>
            </a:r>
          </a:p>
          <a:p>
            <a:pPr lvl="4">
              <a:buFont typeface="Wingdings" panose="05000000000000000000" pitchFamily="2" charset="2"/>
              <a:buNone/>
            </a:pPr>
            <a:r>
              <a:rPr lang="en-US" sz="2400" dirty="0"/>
              <a:t>    </a:t>
            </a:r>
            <a:r>
              <a:rPr lang="en-US" sz="2400" i="1" dirty="0"/>
              <a:t>P</a:t>
            </a:r>
            <a:r>
              <a:rPr lang="en-US" sz="2400" baseline="-25000" dirty="0"/>
              <a:t>0</a:t>
            </a:r>
            <a:r>
              <a:rPr lang="en-US" sz="2400" dirty="0"/>
              <a:t>		             </a:t>
            </a:r>
            <a:r>
              <a:rPr lang="en-US" sz="2400" i="1" dirty="0"/>
              <a:t>P</a:t>
            </a:r>
            <a:r>
              <a:rPr lang="en-US" sz="2400" baseline="-25000" dirty="0"/>
              <a:t>1</a:t>
            </a:r>
            <a:endParaRPr lang="en-US" sz="2400" dirty="0"/>
          </a:p>
          <a:p>
            <a:pPr lvl="4">
              <a:buFont typeface="Wingdings" panose="05000000000000000000" pitchFamily="2" charset="2"/>
              <a:buNone/>
            </a:pPr>
            <a:r>
              <a:rPr lang="en-US" sz="2400" i="1" dirty="0"/>
              <a:t>wait (A);		wait(B);</a:t>
            </a:r>
          </a:p>
          <a:p>
            <a:pPr lvl="4">
              <a:buFont typeface="Wingdings" panose="05000000000000000000" pitchFamily="2" charset="2"/>
              <a:buNone/>
            </a:pPr>
            <a:r>
              <a:rPr lang="en-US" sz="2400" i="1" dirty="0"/>
              <a:t>wait (B);		wait(A);</a:t>
            </a:r>
          </a:p>
          <a:p>
            <a:pPr lvl="1"/>
            <a:endParaRPr lang="en-US" dirty="0"/>
          </a:p>
        </p:txBody>
      </p:sp>
      <p:sp>
        <p:nvSpPr>
          <p:cNvPr id="2" name="Footer Placeholder 1"/>
          <p:cNvSpPr>
            <a:spLocks noGrp="1"/>
          </p:cNvSpPr>
          <p:nvPr>
            <p:ph type="ftr" sz="quarter" idx="11"/>
          </p:nvPr>
        </p:nvSpPr>
        <p:spPr/>
        <p:txBody>
          <a:bodyPr/>
          <a:lstStyle/>
          <a:p>
            <a:r>
              <a:rPr lang="en-US" altLang="en-US" dirty="0"/>
              <a:t>CS F372 Deadlocks Intro</a:t>
            </a:r>
          </a:p>
        </p:txBody>
      </p:sp>
    </p:spTree>
    <p:extLst>
      <p:ext uri="{BB962C8B-B14F-4D97-AF65-F5344CB8AC3E}">
        <p14:creationId xmlns:p14="http://schemas.microsoft.com/office/powerpoint/2010/main" val="1422814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04800" y="244500"/>
            <a:ext cx="7086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400" dirty="0">
                <a:solidFill>
                  <a:schemeClr val="tx2"/>
                </a:solidFill>
                <a:latin typeface="+mj-lt"/>
                <a:ea typeface="+mj-ea"/>
                <a:cs typeface="+mj-cs"/>
              </a:rPr>
              <a:t>Example of Deadlock</a:t>
            </a:r>
          </a:p>
        </p:txBody>
      </p:sp>
      <p:sp>
        <p:nvSpPr>
          <p:cNvPr id="6147" name="Rectangle 3"/>
          <p:cNvSpPr>
            <a:spLocks noChangeArrowheads="1"/>
          </p:cNvSpPr>
          <p:nvPr/>
        </p:nvSpPr>
        <p:spPr bwMode="auto">
          <a:xfrm>
            <a:off x="381000" y="16002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r>
              <a:rPr lang="en-US" altLang="en-US" sz="2400" dirty="0">
                <a:latin typeface="+mn-lt"/>
              </a:rPr>
              <a:t>Space is available for allocation of 200K bytes, and the following sequence of events occur</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2400" dirty="0">
                <a:latin typeface="+mn-lt"/>
              </a:rPr>
              <a:t>Deadlock occurs if both processes progress to their second request</a:t>
            </a:r>
          </a:p>
          <a:p>
            <a:pPr eaLnBrk="1" hangingPunct="1"/>
            <a:endParaRPr lang="en-US" altLang="en-US" dirty="0"/>
          </a:p>
        </p:txBody>
      </p:sp>
      <p:sp>
        <p:nvSpPr>
          <p:cNvPr id="6148" name="Rectangle 4"/>
          <p:cNvSpPr>
            <a:spLocks noChangeArrowheads="1"/>
          </p:cNvSpPr>
          <p:nvPr/>
        </p:nvSpPr>
        <p:spPr bwMode="auto">
          <a:xfrm>
            <a:off x="1752600" y="2971800"/>
            <a:ext cx="2667000" cy="1752600"/>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6149" name="Rectangle 5"/>
          <p:cNvSpPr>
            <a:spLocks noChangeArrowheads="1"/>
          </p:cNvSpPr>
          <p:nvPr/>
        </p:nvSpPr>
        <p:spPr bwMode="auto">
          <a:xfrm>
            <a:off x="2831306" y="2986881"/>
            <a:ext cx="354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200" b="1" dirty="0"/>
              <a:t>P1</a:t>
            </a:r>
          </a:p>
        </p:txBody>
      </p:sp>
      <p:sp>
        <p:nvSpPr>
          <p:cNvPr id="6150" name="Rectangle 6"/>
          <p:cNvSpPr>
            <a:spLocks noChangeArrowheads="1"/>
          </p:cNvSpPr>
          <p:nvPr/>
        </p:nvSpPr>
        <p:spPr bwMode="auto">
          <a:xfrm>
            <a:off x="2286000" y="3259394"/>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b="1" dirty="0"/>
              <a:t>. . .</a:t>
            </a:r>
          </a:p>
        </p:txBody>
      </p:sp>
      <p:sp>
        <p:nvSpPr>
          <p:cNvPr id="6151" name="Rectangle 7"/>
          <p:cNvSpPr>
            <a:spLocks noChangeArrowheads="1"/>
          </p:cNvSpPr>
          <p:nvPr/>
        </p:nvSpPr>
        <p:spPr bwMode="auto">
          <a:xfrm>
            <a:off x="2286000" y="3854450"/>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b="1"/>
              <a:t>. . .</a:t>
            </a:r>
          </a:p>
        </p:txBody>
      </p:sp>
      <p:sp>
        <p:nvSpPr>
          <p:cNvPr id="6152" name="Rectangle 8"/>
          <p:cNvSpPr>
            <a:spLocks noChangeArrowheads="1"/>
          </p:cNvSpPr>
          <p:nvPr/>
        </p:nvSpPr>
        <p:spPr bwMode="auto">
          <a:xfrm>
            <a:off x="1854952" y="3551772"/>
            <a:ext cx="230672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dirty="0"/>
              <a:t>Request 80K bytes;</a:t>
            </a:r>
          </a:p>
        </p:txBody>
      </p:sp>
      <p:sp>
        <p:nvSpPr>
          <p:cNvPr id="6153" name="Rectangle 9"/>
          <p:cNvSpPr>
            <a:spLocks noChangeArrowheads="1"/>
          </p:cNvSpPr>
          <p:nvPr/>
        </p:nvSpPr>
        <p:spPr bwMode="auto">
          <a:xfrm>
            <a:off x="1854952" y="4191000"/>
            <a:ext cx="230672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dirty="0"/>
              <a:t>Request 60K bytes;</a:t>
            </a:r>
          </a:p>
        </p:txBody>
      </p:sp>
      <p:sp>
        <p:nvSpPr>
          <p:cNvPr id="6154" name="Rectangle 10"/>
          <p:cNvSpPr>
            <a:spLocks noChangeArrowheads="1"/>
          </p:cNvSpPr>
          <p:nvPr/>
        </p:nvSpPr>
        <p:spPr bwMode="auto">
          <a:xfrm>
            <a:off x="5498306" y="2986881"/>
            <a:ext cx="2578894" cy="1604871"/>
          </a:xfrm>
          <a:prstGeom prst="rect">
            <a:avLst/>
          </a:prstGeom>
          <a:solidFill>
            <a:schemeClr val="bg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6155" name="Rectangle 11"/>
          <p:cNvSpPr>
            <a:spLocks noChangeArrowheads="1"/>
          </p:cNvSpPr>
          <p:nvPr/>
        </p:nvSpPr>
        <p:spPr bwMode="auto">
          <a:xfrm>
            <a:off x="6629400" y="3200400"/>
            <a:ext cx="354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200" b="1" dirty="0"/>
              <a:t>P2</a:t>
            </a:r>
          </a:p>
        </p:txBody>
      </p:sp>
      <p:sp>
        <p:nvSpPr>
          <p:cNvPr id="6156" name="Rectangle 12"/>
          <p:cNvSpPr>
            <a:spLocks noChangeArrowheads="1"/>
          </p:cNvSpPr>
          <p:nvPr/>
        </p:nvSpPr>
        <p:spPr bwMode="auto">
          <a:xfrm>
            <a:off x="5791200" y="3284665"/>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b="1" dirty="0"/>
              <a:t>. . .</a:t>
            </a:r>
          </a:p>
        </p:txBody>
      </p:sp>
      <p:sp>
        <p:nvSpPr>
          <p:cNvPr id="6157" name="Rectangle 13"/>
          <p:cNvSpPr>
            <a:spLocks noChangeArrowheads="1"/>
          </p:cNvSpPr>
          <p:nvPr/>
        </p:nvSpPr>
        <p:spPr bwMode="auto">
          <a:xfrm>
            <a:off x="5791200" y="3854450"/>
            <a:ext cx="438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b="1"/>
              <a:t>. . .</a:t>
            </a:r>
          </a:p>
        </p:txBody>
      </p:sp>
      <p:sp>
        <p:nvSpPr>
          <p:cNvPr id="6158" name="Rectangle 14"/>
          <p:cNvSpPr>
            <a:spLocks noChangeArrowheads="1"/>
          </p:cNvSpPr>
          <p:nvPr/>
        </p:nvSpPr>
        <p:spPr bwMode="auto">
          <a:xfrm>
            <a:off x="5739388" y="3616187"/>
            <a:ext cx="209672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b="1" dirty="0"/>
              <a:t>Request 70K bytes;</a:t>
            </a:r>
          </a:p>
        </p:txBody>
      </p:sp>
      <p:sp>
        <p:nvSpPr>
          <p:cNvPr id="6159" name="Rectangle 15"/>
          <p:cNvSpPr>
            <a:spLocks noChangeArrowheads="1"/>
          </p:cNvSpPr>
          <p:nvPr/>
        </p:nvSpPr>
        <p:spPr bwMode="auto">
          <a:xfrm>
            <a:off x="5809635" y="4160874"/>
            <a:ext cx="209672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800" b="1" dirty="0"/>
              <a:t>Request 80K bytes;</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2947737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762000"/>
          </a:xfrm>
        </p:spPr>
        <p:txBody>
          <a:bodyPr/>
          <a:lstStyle/>
          <a:p>
            <a:pPr eaLnBrk="1" hangingPunct="1"/>
            <a:r>
              <a:rPr lang="en-US" altLang="en-US" dirty="0"/>
              <a:t>Resource classification</a:t>
            </a:r>
          </a:p>
        </p:txBody>
      </p:sp>
      <p:sp>
        <p:nvSpPr>
          <p:cNvPr id="8195" name="Rectangle 3"/>
          <p:cNvSpPr>
            <a:spLocks noGrp="1" noChangeArrowheads="1"/>
          </p:cNvSpPr>
          <p:nvPr>
            <p:ph type="body" idx="1"/>
          </p:nvPr>
        </p:nvSpPr>
        <p:spPr>
          <a:xfrm>
            <a:off x="685800" y="1447800"/>
            <a:ext cx="8153400" cy="4800600"/>
          </a:xfrm>
        </p:spPr>
        <p:txBody>
          <a:bodyPr/>
          <a:lstStyle/>
          <a:p>
            <a:pPr eaLnBrk="1" hangingPunct="1">
              <a:buFontTx/>
              <a:buNone/>
            </a:pPr>
            <a:r>
              <a:rPr lang="en-US" altLang="en-US" sz="2800" u="sng" dirty="0" err="1"/>
              <a:t>Preemptable</a:t>
            </a:r>
            <a:r>
              <a:rPr lang="en-US" altLang="en-US" sz="2800" u="sng" dirty="0"/>
              <a:t> resource:</a:t>
            </a:r>
          </a:p>
          <a:p>
            <a:pPr eaLnBrk="1" hangingPunct="1"/>
            <a:r>
              <a:rPr lang="en-US" altLang="en-US" sz="2000" dirty="0"/>
              <a:t>Can be taken away from the process owning it</a:t>
            </a:r>
          </a:p>
          <a:p>
            <a:pPr eaLnBrk="1" hangingPunct="1"/>
            <a:r>
              <a:rPr lang="en-US" altLang="en-US" sz="2000" dirty="0"/>
              <a:t>Primary memory is a preemptable resource</a:t>
            </a:r>
          </a:p>
          <a:p>
            <a:pPr eaLnBrk="1" hangingPunct="1"/>
            <a:r>
              <a:rPr lang="en-US" altLang="en-US" sz="2000" dirty="0"/>
              <a:t>Consider a system with 512K of user memory, one printer and two 512K processes A and B</a:t>
            </a:r>
          </a:p>
          <a:p>
            <a:pPr eaLnBrk="1" hangingPunct="1"/>
            <a:r>
              <a:rPr lang="en-US" altLang="en-US" sz="2000" dirty="0"/>
              <a:t>Process A requests and gets the printer</a:t>
            </a:r>
          </a:p>
          <a:p>
            <a:pPr eaLnBrk="1" hangingPunct="1"/>
            <a:r>
              <a:rPr lang="en-US" altLang="en-US" sz="2000" dirty="0"/>
              <a:t>Starts to compute the values to print</a:t>
            </a:r>
          </a:p>
          <a:p>
            <a:pPr eaLnBrk="1" hangingPunct="1"/>
            <a:r>
              <a:rPr lang="en-US" altLang="en-US" sz="2000" dirty="0"/>
              <a:t>Before it finished with the computation it exceeds its time quantum and is swapped out</a:t>
            </a:r>
          </a:p>
          <a:p>
            <a:pPr eaLnBrk="1" hangingPunct="1"/>
            <a:r>
              <a:rPr lang="en-US" altLang="en-US" sz="2000" dirty="0"/>
              <a:t>Process B now runs and tries </a:t>
            </a:r>
            <a:r>
              <a:rPr lang="en-US" altLang="en-US" sz="2000" dirty="0" err="1"/>
              <a:t>unsucessfully</a:t>
            </a:r>
            <a:r>
              <a:rPr lang="en-US" altLang="en-US" sz="2000" dirty="0"/>
              <a:t> to acquire the printer</a:t>
            </a:r>
          </a:p>
          <a:p>
            <a:pPr eaLnBrk="1" hangingPunct="1"/>
            <a:r>
              <a:rPr lang="en-US" altLang="en-US" sz="2000" dirty="0"/>
              <a:t>Potentially a dead lock ( A has the printer B has the memory )</a:t>
            </a:r>
          </a:p>
          <a:p>
            <a:pPr eaLnBrk="1" hangingPunct="1"/>
            <a:r>
              <a:rPr lang="en-US" altLang="en-US" sz="2000" dirty="0"/>
              <a:t>It is possible to preempt the memory from B and swap it to secondary storage thus moving the process A to main memory</a:t>
            </a:r>
          </a:p>
          <a:p>
            <a:pPr eaLnBrk="1" hangingPunct="1"/>
            <a:endParaRPr lang="en-US" altLang="en-US" sz="2800" dirty="0"/>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33376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0"/>
            <a:ext cx="7772400" cy="1066800"/>
          </a:xfrm>
        </p:spPr>
        <p:txBody>
          <a:bodyPr/>
          <a:lstStyle/>
          <a:p>
            <a:pPr eaLnBrk="1" hangingPunct="1"/>
            <a:r>
              <a:rPr lang="en-US" altLang="en-US" dirty="0"/>
              <a:t>Resource classification</a:t>
            </a:r>
          </a:p>
        </p:txBody>
      </p:sp>
      <p:sp>
        <p:nvSpPr>
          <p:cNvPr id="9219" name="Rectangle 3"/>
          <p:cNvSpPr>
            <a:spLocks noGrp="1" noChangeArrowheads="1"/>
          </p:cNvSpPr>
          <p:nvPr>
            <p:ph type="body" idx="1"/>
          </p:nvPr>
        </p:nvSpPr>
        <p:spPr>
          <a:xfrm>
            <a:off x="685800" y="1600200"/>
            <a:ext cx="7772400" cy="4495800"/>
          </a:xfrm>
        </p:spPr>
        <p:txBody>
          <a:bodyPr/>
          <a:lstStyle/>
          <a:p>
            <a:pPr eaLnBrk="1" hangingPunct="1">
              <a:lnSpc>
                <a:spcPct val="90000"/>
              </a:lnSpc>
              <a:buFontTx/>
              <a:buNone/>
            </a:pPr>
            <a:r>
              <a:rPr lang="en-US" altLang="en-US" sz="2400" u="sng" dirty="0"/>
              <a:t>Non-</a:t>
            </a:r>
            <a:r>
              <a:rPr lang="en-US" altLang="en-US" sz="2400" u="sng" dirty="0" err="1"/>
              <a:t>preemptable</a:t>
            </a:r>
            <a:r>
              <a:rPr lang="en-US" altLang="en-US" sz="2400" u="sng" dirty="0"/>
              <a:t> resource</a:t>
            </a:r>
          </a:p>
          <a:p>
            <a:pPr eaLnBrk="1" hangingPunct="1">
              <a:lnSpc>
                <a:spcPct val="90000"/>
              </a:lnSpc>
            </a:pPr>
            <a:r>
              <a:rPr lang="en-US" altLang="en-US" sz="2400" dirty="0"/>
              <a:t>Can not be taken away  from its current owner without causing the computation to fail</a:t>
            </a:r>
          </a:p>
          <a:p>
            <a:pPr eaLnBrk="1" hangingPunct="1">
              <a:lnSpc>
                <a:spcPct val="90000"/>
              </a:lnSpc>
            </a:pPr>
            <a:r>
              <a:rPr lang="en-US" altLang="en-US" sz="2400" dirty="0"/>
              <a:t>If a process has begun to print output, taking the printer away from it and giving to another process will result in chaos</a:t>
            </a:r>
          </a:p>
          <a:p>
            <a:pPr eaLnBrk="1" hangingPunct="1">
              <a:lnSpc>
                <a:spcPct val="90000"/>
              </a:lnSpc>
            </a:pPr>
            <a:r>
              <a:rPr lang="en-US" altLang="en-US" sz="2400" dirty="0">
                <a:solidFill>
                  <a:schemeClr val="accent2"/>
                </a:solidFill>
              </a:rPr>
              <a:t>Printers are not </a:t>
            </a:r>
            <a:r>
              <a:rPr lang="en-US" altLang="en-US" sz="2400" dirty="0" err="1">
                <a:solidFill>
                  <a:schemeClr val="accent2"/>
                </a:solidFill>
              </a:rPr>
              <a:t>preemptable</a:t>
            </a:r>
            <a:endParaRPr lang="en-US" altLang="en-US" sz="2400" dirty="0">
              <a:solidFill>
                <a:schemeClr val="accent2"/>
              </a:solidFill>
            </a:endParaRPr>
          </a:p>
          <a:p>
            <a:pPr eaLnBrk="1" hangingPunct="1">
              <a:lnSpc>
                <a:spcPct val="90000"/>
              </a:lnSpc>
            </a:pPr>
            <a:r>
              <a:rPr lang="en-US" altLang="en-US" sz="2400" dirty="0"/>
              <a:t>In dead locks we will deal with </a:t>
            </a:r>
            <a:r>
              <a:rPr lang="en-US" altLang="en-US" sz="2400" dirty="0" err="1"/>
              <a:t>nonpreemptable</a:t>
            </a:r>
            <a:r>
              <a:rPr lang="en-US" altLang="en-US" sz="2400" dirty="0"/>
              <a:t> resources</a:t>
            </a:r>
          </a:p>
          <a:p>
            <a:pPr eaLnBrk="1" hangingPunct="1">
              <a:lnSpc>
                <a:spcPct val="90000"/>
              </a:lnSpc>
            </a:pPr>
            <a:endParaRPr lang="en-US" altLang="en-US" sz="2400" dirty="0"/>
          </a:p>
          <a:p>
            <a:pPr eaLnBrk="1" hangingPunct="1">
              <a:lnSpc>
                <a:spcPct val="90000"/>
              </a:lnSpc>
            </a:pPr>
            <a:endParaRPr lang="en-US" altLang="en-US" sz="2400" dirty="0"/>
          </a:p>
          <a:p>
            <a:pPr eaLnBrk="1" hangingPunct="1">
              <a:lnSpc>
                <a:spcPct val="90000"/>
              </a:lnSpc>
            </a:pPr>
            <a:endParaRPr lang="en-US" altLang="en-US" sz="2400" dirty="0"/>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3590674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586248" y="1600200"/>
            <a:ext cx="7848600" cy="4724400"/>
          </a:xfrm>
        </p:spPr>
        <p:txBody>
          <a:bodyPr/>
          <a:lstStyle/>
          <a:p>
            <a:pPr algn="just"/>
            <a:r>
              <a:rPr lang="en-US" sz="2400" dirty="0"/>
              <a:t>Finite number of resources, distributed among competing processes</a:t>
            </a:r>
          </a:p>
          <a:p>
            <a:pPr algn="just"/>
            <a:r>
              <a:rPr lang="en-US" sz="2400" dirty="0"/>
              <a:t>Resource types </a:t>
            </a:r>
            <a:r>
              <a:rPr lang="en-US" sz="2400" i="1" dirty="0"/>
              <a:t>R</a:t>
            </a:r>
            <a:r>
              <a:rPr lang="en-US" sz="2400" baseline="-25000" dirty="0"/>
              <a:t>1</a:t>
            </a:r>
            <a:r>
              <a:rPr lang="en-US" sz="2400" dirty="0"/>
              <a:t>, </a:t>
            </a:r>
            <a:r>
              <a:rPr lang="en-US" sz="2400" i="1" dirty="0"/>
              <a:t>R</a:t>
            </a:r>
            <a:r>
              <a:rPr lang="en-US" sz="2400" baseline="-25000" dirty="0"/>
              <a:t>2</a:t>
            </a:r>
            <a:r>
              <a:rPr lang="en-US" sz="2400" dirty="0"/>
              <a:t>, ..., </a:t>
            </a:r>
            <a:r>
              <a:rPr lang="en-US" sz="2400" i="1" dirty="0" err="1"/>
              <a:t>R</a:t>
            </a:r>
            <a:r>
              <a:rPr lang="en-US" sz="2400" baseline="-25000" dirty="0" err="1"/>
              <a:t>m</a:t>
            </a:r>
            <a:endParaRPr lang="en-US" sz="2400" baseline="-25000" dirty="0"/>
          </a:p>
          <a:p>
            <a:pPr lvl="1" algn="just"/>
            <a:r>
              <a:rPr lang="en-US" sz="1800" i="1" dirty="0">
                <a:solidFill>
                  <a:srgbClr val="FF0000"/>
                </a:solidFill>
              </a:rPr>
              <a:t>CPU cycles, memory space, I/O devices, printers, tape drives, CD ROMS, database record</a:t>
            </a:r>
          </a:p>
          <a:p>
            <a:pPr algn="just"/>
            <a:r>
              <a:rPr lang="en-US" sz="2400" dirty="0"/>
              <a:t>Each resource type </a:t>
            </a:r>
            <a:r>
              <a:rPr lang="en-US" sz="2400" i="1" dirty="0" err="1"/>
              <a:t>R</a:t>
            </a:r>
            <a:r>
              <a:rPr lang="en-US" sz="2400" baseline="-25000" dirty="0" err="1"/>
              <a:t>i</a:t>
            </a:r>
            <a:r>
              <a:rPr lang="en-US" sz="2400" dirty="0"/>
              <a:t> may have some number of instances</a:t>
            </a:r>
          </a:p>
          <a:p>
            <a:pPr lvl="1" algn="just"/>
            <a:r>
              <a:rPr lang="en-US" sz="2000" dirty="0">
                <a:solidFill>
                  <a:srgbClr val="FF0000"/>
                </a:solidFill>
              </a:rPr>
              <a:t>Printer may have 5 instances</a:t>
            </a:r>
          </a:p>
          <a:p>
            <a:pPr algn="just"/>
            <a:r>
              <a:rPr lang="en-US" sz="2400" dirty="0"/>
              <a:t>Each process utilizes a resource as follows: </a:t>
            </a:r>
          </a:p>
          <a:p>
            <a:pPr lvl="1" algn="just"/>
            <a:r>
              <a:rPr lang="en-US" sz="2400" dirty="0"/>
              <a:t>Request  </a:t>
            </a:r>
          </a:p>
          <a:p>
            <a:pPr lvl="1" algn="just"/>
            <a:r>
              <a:rPr lang="en-US" sz="2400" dirty="0"/>
              <a:t>Use  </a:t>
            </a:r>
          </a:p>
          <a:p>
            <a:pPr lvl="1" algn="just"/>
            <a:r>
              <a:rPr lang="en-US" sz="2400" dirty="0"/>
              <a:t>Release</a:t>
            </a:r>
          </a:p>
          <a:p>
            <a:pPr lvl="1" algn="just"/>
            <a:endParaRPr lang="en-US" sz="1600" dirty="0"/>
          </a:p>
          <a:p>
            <a:pPr algn="just"/>
            <a:endParaRPr lang="en-US" sz="2400" dirty="0">
              <a:solidFill>
                <a:srgbClr val="FF0000"/>
              </a:solidFill>
            </a:endParaRPr>
          </a:p>
        </p:txBody>
      </p:sp>
      <p:sp>
        <p:nvSpPr>
          <p:cNvPr id="4" name="Rectangle 2"/>
          <p:cNvSpPr>
            <a:spLocks noChangeArrowheads="1"/>
          </p:cNvSpPr>
          <p:nvPr/>
        </p:nvSpPr>
        <p:spPr bwMode="auto">
          <a:xfrm>
            <a:off x="357648" y="1524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400" dirty="0">
                <a:solidFill>
                  <a:schemeClr val="tx2"/>
                </a:solidFill>
                <a:latin typeface="+mj-lt"/>
                <a:ea typeface="+mj-ea"/>
                <a:cs typeface="+mj-cs"/>
              </a:rPr>
              <a:t>System model</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2125947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idx="1"/>
          </p:nvPr>
        </p:nvSpPr>
        <p:spPr>
          <a:xfrm>
            <a:off x="609600" y="1524000"/>
            <a:ext cx="8077200" cy="3646487"/>
          </a:xfrm>
        </p:spPr>
        <p:txBody>
          <a:bodyPr/>
          <a:lstStyle/>
          <a:p>
            <a:pPr algn="just"/>
            <a:r>
              <a:rPr lang="en-US" altLang="en-US" sz="2400" dirty="0"/>
              <a:t>Request - If the request cannot be immediately granted, then the process must wait until the resource(s) it needs become available. For example the system calls open( ), </a:t>
            </a:r>
            <a:r>
              <a:rPr lang="en-US" altLang="en-US" sz="2400" dirty="0" err="1"/>
              <a:t>malloc</a:t>
            </a:r>
            <a:r>
              <a:rPr lang="en-US" altLang="en-US" sz="2400" dirty="0"/>
              <a:t>( )</a:t>
            </a:r>
          </a:p>
          <a:p>
            <a:pPr marL="0" indent="0" algn="just">
              <a:buNone/>
            </a:pPr>
            <a:endParaRPr lang="en-US" altLang="en-US" sz="2400" dirty="0"/>
          </a:p>
          <a:p>
            <a:pPr algn="just"/>
            <a:r>
              <a:rPr lang="en-US" altLang="en-US" sz="2400" dirty="0"/>
              <a:t>Use - The process uses the resource, e.g. prints to the printer or reads from the file</a:t>
            </a:r>
          </a:p>
          <a:p>
            <a:pPr marL="0" indent="0" algn="just">
              <a:buNone/>
            </a:pPr>
            <a:endParaRPr lang="en-US" altLang="en-US" sz="2400" dirty="0"/>
          </a:p>
          <a:p>
            <a:pPr algn="just"/>
            <a:r>
              <a:rPr lang="en-US" altLang="en-US" sz="2400" dirty="0"/>
              <a:t>Release - The process relinquishes the resource so that it becomes available for other processes. For example, close( ), free( ), delete( )</a:t>
            </a:r>
            <a:endParaRPr lang="en-US" sz="2400" dirty="0"/>
          </a:p>
          <a:p>
            <a:pPr algn="just"/>
            <a:endParaRPr lang="en-US" sz="2400" dirty="0"/>
          </a:p>
          <a:p>
            <a:pPr algn="just"/>
            <a:endParaRPr lang="en-US" sz="2400" dirty="0"/>
          </a:p>
        </p:txBody>
      </p:sp>
      <p:sp>
        <p:nvSpPr>
          <p:cNvPr id="4" name="Rectangle 2"/>
          <p:cNvSpPr>
            <a:spLocks noChangeArrowheads="1"/>
          </p:cNvSpPr>
          <p:nvPr/>
        </p:nvSpPr>
        <p:spPr bwMode="auto">
          <a:xfrm>
            <a:off x="381000" y="152400"/>
            <a:ext cx="8305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400" dirty="0">
                <a:solidFill>
                  <a:schemeClr val="tx2"/>
                </a:solidFill>
                <a:latin typeface="+mj-lt"/>
                <a:ea typeface="+mj-ea"/>
                <a:cs typeface="+mj-cs"/>
              </a:rPr>
              <a:t>System model</a:t>
            </a:r>
          </a:p>
        </p:txBody>
      </p:sp>
      <p:sp>
        <p:nvSpPr>
          <p:cNvPr id="2" name="Footer Placeholder 1"/>
          <p:cNvSpPr>
            <a:spLocks noGrp="1"/>
          </p:cNvSpPr>
          <p:nvPr>
            <p:ph type="ftr" sz="quarter" idx="11"/>
          </p:nvPr>
        </p:nvSpPr>
        <p:spPr/>
        <p:txBody>
          <a:bodyPr/>
          <a:lstStyle/>
          <a:p>
            <a:r>
              <a:rPr lang="en-US" altLang="en-US"/>
              <a:t>CS F372 Deadlocks Intro</a:t>
            </a:r>
          </a:p>
        </p:txBody>
      </p:sp>
    </p:spTree>
    <p:extLst>
      <p:ext uri="{BB962C8B-B14F-4D97-AF65-F5344CB8AC3E}">
        <p14:creationId xmlns:p14="http://schemas.microsoft.com/office/powerpoint/2010/main" val="241105434"/>
      </p:ext>
    </p:extLst>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8681</TotalTime>
  <Words>1577</Words>
  <Application>Microsoft Office PowerPoint</Application>
  <PresentationFormat>On-screen Show (4:3)</PresentationFormat>
  <Paragraphs>194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Helvetica</vt:lpstr>
      <vt:lpstr>Palatino-Italic</vt:lpstr>
      <vt:lpstr>Palatino-Roman</vt:lpstr>
      <vt:lpstr>Symbol</vt:lpstr>
      <vt:lpstr>Tahoma</vt:lpstr>
      <vt:lpstr>Times New Roman</vt:lpstr>
      <vt:lpstr>Wingdings</vt:lpstr>
      <vt:lpstr>Blueprint</vt:lpstr>
      <vt:lpstr>CS F372 Operating Systems  </vt:lpstr>
      <vt:lpstr>Text Book Reading</vt:lpstr>
      <vt:lpstr>Deadlocks</vt:lpstr>
      <vt:lpstr>Deadlock and examples</vt:lpstr>
      <vt:lpstr>PowerPoint Presentation</vt:lpstr>
      <vt:lpstr>Resource classification</vt:lpstr>
      <vt:lpstr>Resource classification</vt:lpstr>
      <vt:lpstr>PowerPoint Presentation</vt:lpstr>
      <vt:lpstr>PowerPoint Presentation</vt:lpstr>
      <vt:lpstr>PowerPoint Presentation</vt:lpstr>
      <vt:lpstr>Deadlock characterization</vt:lpstr>
      <vt:lpstr>Deadlock characterization</vt:lpstr>
      <vt:lpstr>Resource allocation graph (RAG) </vt:lpstr>
      <vt:lpstr>Resource allocation graph</vt:lpstr>
      <vt:lpstr>Resource allocation graph</vt:lpstr>
      <vt:lpstr>Resource allocation graph- example</vt:lpstr>
      <vt:lpstr>Resource allocation graph- example</vt:lpstr>
      <vt:lpstr>Resource allocation graph- example</vt:lpstr>
      <vt:lpstr>Resource allocation graph and deadlock</vt:lpstr>
      <vt:lpstr>Resource allocation graph with deadlock</vt:lpstr>
      <vt:lpstr>Resource allocation graph with cycle but no deadlock</vt:lpstr>
      <vt:lpstr>PowerPoint Presentation</vt:lpstr>
      <vt:lpstr>Methods for handling deadlock</vt:lpstr>
      <vt:lpstr>Methods for handling deadlock</vt:lpstr>
      <vt:lpstr>Methods for handling deadlock</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Angel Jothi</cp:lastModifiedBy>
  <cp:revision>1018</cp:revision>
  <dcterms:created xsi:type="dcterms:W3CDTF">2002-01-21T02:22:10Z</dcterms:created>
  <dcterms:modified xsi:type="dcterms:W3CDTF">2023-11-08T13:33:16Z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