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36" r:id="rId2"/>
    <p:sldId id="347" r:id="rId3"/>
    <p:sldId id="42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2" r:id="rId26"/>
    <p:sldId id="521" r:id="rId27"/>
    <p:sldId id="523" r:id="rId2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8182" autoAdjust="0"/>
  </p:normalViewPr>
  <p:slideViewPr>
    <p:cSldViewPr>
      <p:cViewPr varScale="1">
        <p:scale>
          <a:sx n="64" d="100"/>
          <a:sy n="64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44CA8D-E4AE-4A94-9FE7-D7091B629C20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55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429023-C8A0-4290-9B56-63BE9CBE92B9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33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4D5D42C-DC8C-49B9-A5F2-304945E4FBB0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66333-016C-4870-AEAC-6C0507698B37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13BABE-86CA-4767-957B-4042DC5D2D2C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C373E3D-2A4E-47EB-839C-E399EDCFAD51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0993AC-AF0E-4513-AD28-2C751A9DD461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D54E4-29CB-4ACD-89BC-2D25CB69850F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2A30-C667-41AE-9EE9-77502FCD2A0B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F68B9-E9CC-4E0B-8081-F711F0D23A48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FF85F-8248-49C4-A461-E255AC427B7C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6E7A5-E587-4D44-8197-7956AC461D80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CCF4C-0426-4BC0-98F6-642E38AC7CD0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D962-6397-4986-A2EB-2BED0795A5EF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19F72-86E4-4569-B090-222BDFA2C333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F427463-2D68-4C2F-B06E-5D23596AF233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Memory management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rgbClr val="CC3300"/>
                </a:solidFill>
              </a:rPr>
              <a:t>16– </a:t>
            </a:r>
            <a:r>
              <a:rPr lang="en-US" altLang="en-US" dirty="0">
                <a:solidFill>
                  <a:srgbClr val="CC3300"/>
                </a:solidFill>
              </a:rPr>
              <a:t>Memory management – Memory Allocation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1000"/>
            <a:ext cx="8153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Program relocation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1600200"/>
            <a:ext cx="8229600" cy="3886200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How does a simple MMU scheme performs relocation?</a:t>
            </a:r>
          </a:p>
          <a:p>
            <a:pPr lvl="1" algn="just"/>
            <a:r>
              <a:rPr lang="en-US" sz="1900" dirty="0"/>
              <a:t>A relocation register is present</a:t>
            </a:r>
          </a:p>
          <a:p>
            <a:pPr lvl="1" algn="just"/>
            <a:r>
              <a:rPr lang="en-US" sz="1900" dirty="0"/>
              <a:t>The value in the relocation register (starting address) is added to every address generated by a user process at the time it is sent to memory</a:t>
            </a:r>
          </a:p>
          <a:p>
            <a:pPr algn="just"/>
            <a:r>
              <a:rPr lang="en-US" sz="2300" dirty="0"/>
              <a:t>The user program generates </a:t>
            </a:r>
            <a:r>
              <a:rPr lang="en-US" sz="2300" i="1" dirty="0"/>
              <a:t>logical</a:t>
            </a:r>
            <a:r>
              <a:rPr lang="en-US" sz="2300" dirty="0"/>
              <a:t> addresses; it never sees the </a:t>
            </a:r>
            <a:r>
              <a:rPr lang="en-US" sz="2300" i="1" dirty="0"/>
              <a:t>real</a:t>
            </a:r>
            <a:r>
              <a:rPr lang="en-US" sz="2300" dirty="0"/>
              <a:t> physical addresses </a:t>
            </a:r>
          </a:p>
          <a:p>
            <a:pPr algn="just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749-39FA-47DA-B6AD-9EF1B16C2C0B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95639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81534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Dynamic relocation using a relocation register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" t="4951" r="1523" b="4655"/>
          <a:stretch>
            <a:fillRect/>
          </a:stretch>
        </p:blipFill>
        <p:spPr bwMode="auto">
          <a:xfrm>
            <a:off x="914401" y="2129170"/>
            <a:ext cx="5145163" cy="343343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72200" y="2228671"/>
            <a:ext cx="236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Logical addresses  range from 0 to </a:t>
            </a:r>
            <a:r>
              <a:rPr lang="en-US" i="1" dirty="0"/>
              <a:t>max.</a:t>
            </a:r>
          </a:p>
          <a:p>
            <a:pPr algn="just"/>
            <a:endParaRPr lang="en-US" i="1" dirty="0"/>
          </a:p>
          <a:p>
            <a:pPr algn="just"/>
            <a:r>
              <a:rPr lang="en-US" dirty="0"/>
              <a:t>Physical addresses range from </a:t>
            </a:r>
            <a:r>
              <a:rPr lang="en-US" i="1" dirty="0"/>
              <a:t>R</a:t>
            </a:r>
            <a:r>
              <a:rPr lang="en-US" dirty="0"/>
              <a:t>+0 to </a:t>
            </a:r>
            <a:r>
              <a:rPr lang="en-US" i="1" dirty="0" err="1"/>
              <a:t>R</a:t>
            </a:r>
            <a:r>
              <a:rPr lang="en-US" dirty="0" err="1"/>
              <a:t>+</a:t>
            </a:r>
            <a:r>
              <a:rPr lang="en-US" i="1" dirty="0" err="1"/>
              <a:t>max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5F11-2A5B-4633-8E36-56C1814FAC4F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0019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55" y="1600200"/>
            <a:ext cx="7772400" cy="30480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Relocation-register scheme used to protect user processes from each other, and from changing operating-system code and data.</a:t>
            </a:r>
          </a:p>
          <a:p>
            <a:pPr algn="just"/>
            <a:r>
              <a:rPr lang="en-US" sz="2800" dirty="0"/>
              <a:t>Relocation register contains value of smallest physical address; limit register contains range of logical addresses – each logical address must be less than the limit register</a:t>
            </a:r>
            <a:endParaRPr lang="en-US" sz="2100" dirty="0">
              <a:solidFill>
                <a:srgbClr val="7030A0"/>
              </a:solidFill>
            </a:endParaRP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17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27D3-B676-448E-9680-80B05A554BB7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953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81000"/>
            <a:ext cx="90678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Hardware Support for Relocation and Limit Registers for protection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2514600" y="2299934"/>
            <a:ext cx="5181600" cy="350963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D9D-6829-4038-8E85-E459AA4D4F2A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49576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7_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05001"/>
            <a:ext cx="457026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Hardware Support for Relocation and Limit Registers for protection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B30-B5BD-4453-98B5-FD9FE5992371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21676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0678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Contiguous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13" y="1524000"/>
            <a:ext cx="8305800" cy="3505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Allocates single contiguous section of memory to a  process</a:t>
            </a:r>
          </a:p>
          <a:p>
            <a:pPr algn="just"/>
            <a:r>
              <a:rPr lang="en-US" sz="2400" dirty="0"/>
              <a:t>Single partition</a:t>
            </a:r>
          </a:p>
          <a:p>
            <a:pPr lvl="1" algn="just"/>
            <a:r>
              <a:rPr lang="en-US" sz="2000" dirty="0"/>
              <a:t>Main memory usually divided into two partitions:</a:t>
            </a:r>
          </a:p>
          <a:p>
            <a:pPr lvl="2" algn="just"/>
            <a:r>
              <a:rPr lang="en-US" sz="2000" dirty="0"/>
              <a:t>Resident operating system, usually held in low memory with interrupt vector</a:t>
            </a:r>
          </a:p>
          <a:p>
            <a:pPr lvl="2" algn="just"/>
            <a:r>
              <a:rPr lang="en-US" sz="2000" dirty="0"/>
              <a:t>User process then held in high memory</a:t>
            </a:r>
          </a:p>
          <a:p>
            <a:pPr lvl="2" algn="just"/>
            <a:r>
              <a:rPr lang="en-US" sz="2000" dirty="0"/>
              <a:t>Only one process/job is kept in main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5EAF-75F6-4FF2-9F87-FF0B8D95A159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7055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13" y="381000"/>
            <a:ext cx="90678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13" y="1524000"/>
            <a:ext cx="8382000" cy="4267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Multiple-partition allocation</a:t>
            </a:r>
          </a:p>
          <a:p>
            <a:pPr lvl="1" algn="just"/>
            <a:r>
              <a:rPr lang="en-US" sz="2000" dirty="0"/>
              <a:t>Motivation: Multiple processes/jobs are kept in memory</a:t>
            </a:r>
          </a:p>
          <a:p>
            <a:pPr marL="342900" lvl="1" indent="-342900" algn="just">
              <a:buFont typeface="Arial"/>
              <a:buChar char="•"/>
            </a:pPr>
            <a:r>
              <a:rPr lang="en-US" sz="2200" dirty="0"/>
              <a:t>Fixed sized partitions</a:t>
            </a:r>
          </a:p>
          <a:p>
            <a:pPr lvl="1" algn="just"/>
            <a:r>
              <a:rPr lang="en-US" sz="2200" dirty="0"/>
              <a:t>Memory divided into several fixed sized partitions</a:t>
            </a:r>
          </a:p>
          <a:p>
            <a:pPr lvl="1" algn="just"/>
            <a:r>
              <a:rPr lang="en-US" sz="2200" dirty="0"/>
              <a:t>When a partition is free, a process is selected from the input queue and is loaded to the free partition</a:t>
            </a:r>
          </a:p>
          <a:p>
            <a:pPr lvl="1" algn="just"/>
            <a:r>
              <a:rPr lang="en-US" sz="2200" dirty="0"/>
              <a:t>Types</a:t>
            </a:r>
          </a:p>
          <a:p>
            <a:pPr lvl="2" algn="just"/>
            <a:r>
              <a:rPr lang="en-US" sz="1800" dirty="0"/>
              <a:t>Equal and unequal partitions</a:t>
            </a:r>
          </a:p>
          <a:p>
            <a:pPr lvl="1" algn="just">
              <a:buNone/>
            </a:pPr>
            <a:endParaRPr lang="en-US" sz="2200" dirty="0"/>
          </a:p>
          <a:p>
            <a:pPr algn="just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EF9C-269A-463C-8724-6FA1CD705AD8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32578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Equal-size partitions</a:t>
            </a:r>
          </a:p>
          <a:p>
            <a:pPr lvl="1"/>
            <a:r>
              <a:rPr lang="en-US" altLang="en-US" sz="2400" dirty="0"/>
              <a:t>Any process whose size is less than or equal to the partition size can be loaded into an available partition</a:t>
            </a:r>
          </a:p>
          <a:p>
            <a:pPr lvl="1"/>
            <a:r>
              <a:rPr lang="en-US" altLang="en-US" sz="2400" dirty="0"/>
              <a:t>If all partitions are full, the operating system can swap a process out of a partition</a:t>
            </a:r>
          </a:p>
          <a:p>
            <a:r>
              <a:rPr lang="en-US" altLang="en-US" sz="2400" dirty="0"/>
              <a:t>Unequal-size partitions</a:t>
            </a:r>
          </a:p>
          <a:p>
            <a:pPr lvl="1"/>
            <a:r>
              <a:rPr lang="en-US" altLang="en-US" sz="2400" dirty="0"/>
              <a:t>Can assign each process to the smallest partition within which it will fit</a:t>
            </a:r>
          </a:p>
          <a:p>
            <a:pPr lvl="1"/>
            <a:r>
              <a:rPr lang="en-US" altLang="en-US" sz="2400" dirty="0"/>
              <a:t>Processes are assigned in such a way as to minimize wasted memory within a partition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9301-725F-448A-8AD6-74BA99D053C5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58092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7" y="1600200"/>
            <a:ext cx="7850335" cy="339447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Disadvantages (Fixed partition)</a:t>
            </a:r>
          </a:p>
          <a:p>
            <a:pPr lvl="1"/>
            <a:r>
              <a:rPr lang="en-US" altLang="en-US" sz="2400" dirty="0"/>
              <a:t>A program may not fit in a partition if its size is greater than the size of available partition</a:t>
            </a:r>
          </a:p>
          <a:p>
            <a:pPr lvl="1"/>
            <a:r>
              <a:rPr lang="en-US" altLang="en-US" sz="2400" dirty="0"/>
              <a:t>Main memory use is inefficient.  Any program, no matter how small, occupies an entire partition.  This is called </a:t>
            </a:r>
            <a:r>
              <a:rPr lang="en-US" altLang="en-US" sz="2400" dirty="0">
                <a:solidFill>
                  <a:srgbClr val="FF0000"/>
                </a:solidFill>
              </a:rPr>
              <a:t>internal fragmentation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1DCC-8139-4FCC-A4C0-0B0D068806CB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2286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pic>
        <p:nvPicPr>
          <p:cNvPr id="4" name="Picture 4" descr="7_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4" y="1731962"/>
            <a:ext cx="4243466" cy="45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F350-43F3-4905-A477-E7F327350B09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41041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  <a:p>
            <a:r>
              <a:rPr lang="en-US" dirty="0"/>
              <a:t>Sections 8.2 and 8.3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8922-A653-4C17-9C30-2AB8707AAA63}" type="datetime1">
              <a:rPr lang="en-US" altLang="en-US" smtClean="0"/>
              <a:t>12/15/2023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90678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8" y="1676400"/>
            <a:ext cx="8303342" cy="30480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Dynamic partition allocation</a:t>
            </a:r>
          </a:p>
          <a:p>
            <a:pPr lvl="1" algn="just"/>
            <a:r>
              <a:rPr lang="en-US" sz="2000" dirty="0"/>
              <a:t>Partitions are created dynamically as processes enter and leave main memory</a:t>
            </a:r>
          </a:p>
          <a:p>
            <a:pPr lvl="1" algn="just"/>
            <a:r>
              <a:rPr lang="en-US" sz="2000" i="1" dirty="0"/>
              <a:t>Hole</a:t>
            </a:r>
            <a:r>
              <a:rPr lang="en-US" sz="2000" dirty="0"/>
              <a:t> – block of available memory</a:t>
            </a:r>
          </a:p>
          <a:p>
            <a:pPr lvl="1" algn="just"/>
            <a:r>
              <a:rPr lang="en-US" sz="2000" dirty="0"/>
              <a:t>Operating system maintains a table that holds information about:</a:t>
            </a:r>
            <a:br>
              <a:rPr lang="en-US" sz="2000" dirty="0"/>
            </a:br>
            <a:r>
              <a:rPr lang="en-US" sz="2000" dirty="0"/>
              <a:t>a) allocated partitions    b) free partitions (hole)</a:t>
            </a:r>
          </a:p>
          <a:p>
            <a:pPr lvl="1" algn="just"/>
            <a:r>
              <a:rPr lang="en-US" sz="2000" dirty="0"/>
              <a:t>When a process arrives, </a:t>
            </a:r>
            <a:r>
              <a:rPr lang="en-US" altLang="en-US" sz="2000" dirty="0">
                <a:latin typeface="CMSS10" charset="0"/>
              </a:rPr>
              <a:t>the table is searched for a large enough hole and if available </a:t>
            </a:r>
            <a:r>
              <a:rPr lang="en-US" sz="2000" dirty="0"/>
              <a:t>it is allocated to the process</a:t>
            </a:r>
          </a:p>
          <a:p>
            <a:pPr lvl="1" algn="just"/>
            <a:r>
              <a:rPr lang="en-US" sz="2000" dirty="0"/>
              <a:t>When a process terminates, the space is freed and is added to the set of holes</a:t>
            </a:r>
          </a:p>
          <a:p>
            <a:pPr lvl="1" algn="just"/>
            <a:r>
              <a:rPr lang="en-US" sz="2000" dirty="0"/>
              <a:t>Adjacent holes can be combined to form a single large hole</a:t>
            </a:r>
          </a:p>
          <a:p>
            <a:pPr algn="just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000" dirty="0">
              <a:solidFill>
                <a:srgbClr val="7030A0"/>
              </a:solidFill>
            </a:endParaRPr>
          </a:p>
          <a:p>
            <a:pPr algn="just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000" dirty="0"/>
          </a:p>
          <a:p>
            <a:pPr algn="just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000" dirty="0"/>
          </a:p>
          <a:p>
            <a:pPr algn="just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534-B445-4D21-8F53-C8DC50EFB4C8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53642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42" y="457200"/>
            <a:ext cx="90678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772400" cy="3429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Disadvantages</a:t>
            </a:r>
          </a:p>
          <a:p>
            <a:pPr lvl="1" algn="just"/>
            <a:r>
              <a:rPr lang="en-US" sz="2000" dirty="0"/>
              <a:t>Suffer from </a:t>
            </a:r>
            <a:r>
              <a:rPr lang="en-US" sz="2000" dirty="0">
                <a:solidFill>
                  <a:srgbClr val="FF0000"/>
                </a:solidFill>
              </a:rPr>
              <a:t>external fragmentation</a:t>
            </a:r>
          </a:p>
          <a:p>
            <a:pPr lvl="1" algn="just"/>
            <a:r>
              <a:rPr lang="en-US" sz="2000" dirty="0"/>
              <a:t>Holes of various size are scattered throughout memory</a:t>
            </a:r>
          </a:p>
          <a:p>
            <a:pPr lvl="1" algn="just"/>
            <a:r>
              <a:rPr lang="en-US" sz="2200" dirty="0"/>
              <a:t>Total memory space exists to satisfy a request, but it is not contiguous</a:t>
            </a:r>
          </a:p>
          <a:p>
            <a:pPr algn="just"/>
            <a:r>
              <a:rPr lang="en-US" sz="2600" dirty="0"/>
              <a:t>Compaction</a:t>
            </a:r>
          </a:p>
          <a:p>
            <a:pPr lvl="1" algn="just"/>
            <a:r>
              <a:rPr lang="en-US" sz="2200" dirty="0"/>
              <a:t>Reduce external fragmentation </a:t>
            </a:r>
          </a:p>
          <a:p>
            <a:pPr lvl="1" algn="just"/>
            <a:r>
              <a:rPr lang="en-US" sz="2200" dirty="0"/>
              <a:t>Shuffle memory contents to place all free memory together in one large block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Compaction is possible </a:t>
            </a:r>
            <a:r>
              <a:rPr lang="en-US" sz="2200" i="1" dirty="0"/>
              <a:t>only</a:t>
            </a:r>
            <a:r>
              <a:rPr lang="en-US" sz="2200" dirty="0"/>
              <a:t> if relocation is dynamic, and is done at execution time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 algn="just"/>
            <a:endParaRPr lang="en-US" sz="2400" dirty="0"/>
          </a:p>
          <a:p>
            <a:pPr algn="just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>
              <a:solidFill>
                <a:srgbClr val="7030A0"/>
              </a:solidFill>
            </a:endParaRPr>
          </a:p>
          <a:p>
            <a:pPr algn="just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  <a:p>
            <a:pPr algn="just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DFD-45E6-4AC4-A83F-08ED20088C34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97287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4" descr="7_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7620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9605-7DDE-4CC7-8B09-2BDB8AC97591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88513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4" descr="7_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1"/>
            <a:ext cx="7772400" cy="33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334001"/>
            <a:ext cx="6525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a process of size 10M comes?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D20-C360-40FF-BD1A-0435011E26DA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97652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90678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Dynamic Storage-Allocation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95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  <a:latin typeface="Helvetica" charset="0"/>
              </a:rPr>
              <a:t>How OS satisfies a request of size </a:t>
            </a:r>
            <a:r>
              <a:rPr lang="en-US" sz="2400" i="1" dirty="0">
                <a:solidFill>
                  <a:srgbClr val="FF0000"/>
                </a:solidFill>
                <a:latin typeface="Helvetica" charset="0"/>
              </a:rPr>
              <a:t>n</a:t>
            </a:r>
            <a:r>
              <a:rPr lang="en-US" sz="2400" dirty="0">
                <a:solidFill>
                  <a:srgbClr val="00B0F0"/>
                </a:solidFill>
                <a:latin typeface="Helvetica" charset="0"/>
              </a:rPr>
              <a:t> from a process given a list of holes?</a:t>
            </a:r>
          </a:p>
          <a:p>
            <a:pPr algn="just"/>
            <a:r>
              <a:rPr lang="en-US" sz="2400" dirty="0"/>
              <a:t>First-fit:  </a:t>
            </a:r>
          </a:p>
          <a:p>
            <a:pPr lvl="1" algn="just"/>
            <a:r>
              <a:rPr lang="en-US" sz="2400" dirty="0"/>
              <a:t>Allocate the first hole that is big enough</a:t>
            </a:r>
          </a:p>
          <a:p>
            <a:pPr lvl="1" algn="just"/>
            <a:r>
              <a:rPr lang="en-US" sz="2400" dirty="0"/>
              <a:t>Search for the hole start from the beginning </a:t>
            </a:r>
          </a:p>
          <a:p>
            <a:pPr algn="just"/>
            <a:r>
              <a:rPr lang="en-US" sz="2400" dirty="0"/>
              <a:t>Next fit:</a:t>
            </a:r>
          </a:p>
          <a:p>
            <a:pPr lvl="1" algn="just"/>
            <a:r>
              <a:rPr lang="en-US" sz="2400" dirty="0"/>
              <a:t>Search for the hole from where the previous search ended</a:t>
            </a:r>
          </a:p>
          <a:p>
            <a:pPr algn="just"/>
            <a:r>
              <a:rPr lang="en-US" sz="2400" dirty="0"/>
              <a:t>Best-fit:  </a:t>
            </a:r>
          </a:p>
          <a:p>
            <a:pPr lvl="1" algn="just"/>
            <a:r>
              <a:rPr lang="en-US" sz="2400" dirty="0"/>
              <a:t>Allocate the </a:t>
            </a:r>
            <a:r>
              <a:rPr lang="en-US" sz="2400" i="1" dirty="0"/>
              <a:t>smallest</a:t>
            </a:r>
            <a:r>
              <a:rPr lang="en-US" sz="2400" dirty="0"/>
              <a:t> hole that is big enough</a:t>
            </a:r>
          </a:p>
          <a:p>
            <a:pPr lvl="1" algn="just"/>
            <a:r>
              <a:rPr lang="en-US" sz="2400" dirty="0"/>
              <a:t>Produces the smallest leftover hole</a:t>
            </a:r>
          </a:p>
          <a:p>
            <a:pPr algn="just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83E0-C367-49C8-91AF-37FF0B21F3BF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136432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7_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9"/>
          <a:stretch/>
        </p:blipFill>
        <p:spPr bwMode="auto">
          <a:xfrm>
            <a:off x="304800" y="990600"/>
            <a:ext cx="788277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45303"/>
            <a:ext cx="773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and after allocation of 16Mbyte Block</a:t>
            </a:r>
          </a:p>
          <a:p>
            <a:r>
              <a:rPr lang="en-US" dirty="0"/>
              <a:t>First fit, best fit and next fit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8D6-1121-41A9-B926-B3D1A967821D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49598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0678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Dynamic Storage-Allocation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543800" cy="3429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Worst-fit:  </a:t>
            </a:r>
          </a:p>
          <a:p>
            <a:pPr lvl="1" algn="just"/>
            <a:r>
              <a:rPr lang="en-US" sz="2000" dirty="0"/>
              <a:t>Allocate the </a:t>
            </a:r>
            <a:r>
              <a:rPr lang="en-US" sz="2000" i="1" dirty="0"/>
              <a:t>largest</a:t>
            </a:r>
            <a:r>
              <a:rPr lang="en-US" sz="2000" dirty="0"/>
              <a:t> hole</a:t>
            </a:r>
          </a:p>
          <a:p>
            <a:pPr lvl="1" algn="just"/>
            <a:r>
              <a:rPr lang="en-US" sz="2000" dirty="0"/>
              <a:t>Produces the largest leftover hole</a:t>
            </a:r>
          </a:p>
          <a:p>
            <a:pPr lvl="1" algn="just"/>
            <a:r>
              <a:rPr lang="en-US" sz="2000" dirty="0"/>
              <a:t>Search entire list or order list of holes based on size</a:t>
            </a:r>
          </a:p>
          <a:p>
            <a:pPr lvl="1" algn="just"/>
            <a:endParaRPr lang="en-US" sz="1600" dirty="0"/>
          </a:p>
          <a:p>
            <a:pPr algn="just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EEC-C77A-49EB-A5D6-AA217356CEDB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54157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18" y="5451475"/>
            <a:ext cx="4419600" cy="41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18" y="381000"/>
            <a:ext cx="8229600" cy="857250"/>
          </a:xfrm>
        </p:spPr>
        <p:txBody>
          <a:bodyPr/>
          <a:lstStyle/>
          <a:p>
            <a:r>
              <a:rPr lang="en-US" dirty="0"/>
              <a:t>Worst 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182" y="2057401"/>
            <a:ext cx="5353637" cy="33940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A8DD-EAE4-41BB-A686-6E1B05D4F7CD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33137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3943350"/>
          </a:xfrm>
        </p:spPr>
        <p:txBody>
          <a:bodyPr>
            <a:normAutofit/>
          </a:bodyPr>
          <a:lstStyle/>
          <a:p>
            <a:r>
              <a:rPr lang="en-US" sz="2400" dirty="0"/>
              <a:t>Program must be brought into memory for it to run</a:t>
            </a:r>
          </a:p>
          <a:p>
            <a:r>
              <a:rPr lang="en-US" sz="2400" dirty="0"/>
              <a:t>To increase the system performance, several processes must be kept in memory – must share memory</a:t>
            </a:r>
          </a:p>
          <a:p>
            <a:r>
              <a:rPr lang="en-US" sz="2400" dirty="0"/>
              <a:t>Memory Management is essential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B1EB-2FA5-408A-8A76-800B0A525703}" type="datetime1">
              <a:rPr lang="en-US" altLang="en-US" smtClean="0"/>
              <a:t>12/15/2023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2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400" dirty="0"/>
              <a:t>Memory consists of a large array of bytes each with its own address</a:t>
            </a:r>
          </a:p>
          <a:p>
            <a:r>
              <a:rPr lang="en-US" sz="2400" dirty="0"/>
              <a:t>Instruction-execution cycle</a:t>
            </a:r>
          </a:p>
          <a:p>
            <a:r>
              <a:rPr lang="en-US" sz="2400" dirty="0"/>
              <a:t>CPU fetches the instructions from the memory based on the value of the program counter</a:t>
            </a:r>
          </a:p>
          <a:p>
            <a:r>
              <a:rPr lang="en-US" sz="2400" dirty="0"/>
              <a:t>Instruction is decoded, operands may need to be fetched</a:t>
            </a:r>
          </a:p>
          <a:p>
            <a:r>
              <a:rPr lang="en-US" sz="2400" dirty="0"/>
              <a:t>After execution of instructions, the results may be stored back in the memory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06E5-0578-4027-AED5-CF0672D6F9DD}" type="datetime1">
              <a:rPr lang="en-US" altLang="en-US" smtClean="0"/>
              <a:t>12/15/2023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82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vs. Physical Address </a:t>
            </a:r>
            <a:r>
              <a:rPr lang="en-US"/>
              <a:t>and Address </a:t>
            </a:r>
            <a:r>
              <a:rPr lang="en-US" dirty="0"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64" y="1600200"/>
            <a:ext cx="8133735" cy="4114800"/>
          </a:xfrm>
        </p:spPr>
        <p:txBody>
          <a:bodyPr/>
          <a:lstStyle/>
          <a:p>
            <a:r>
              <a:rPr lang="en-US" sz="2400" dirty="0"/>
              <a:t>Logical address</a:t>
            </a:r>
          </a:p>
          <a:p>
            <a:pPr lvl="1"/>
            <a:r>
              <a:rPr lang="en-US" sz="2000" dirty="0"/>
              <a:t>Address generated by the CPU; also referred to as virtual address</a:t>
            </a:r>
          </a:p>
          <a:p>
            <a:r>
              <a:rPr lang="en-US" sz="2400" dirty="0"/>
              <a:t>Physical address</a:t>
            </a:r>
          </a:p>
          <a:p>
            <a:pPr lvl="1"/>
            <a:r>
              <a:rPr lang="en-US" sz="2000" dirty="0"/>
              <a:t>Address seen by the memory unit (i.e.) the one loaded into the memory address register</a:t>
            </a:r>
          </a:p>
          <a:p>
            <a:r>
              <a:rPr lang="en-US" sz="2400" dirty="0"/>
              <a:t>Logical address space </a:t>
            </a:r>
          </a:p>
          <a:p>
            <a:pPr lvl="1"/>
            <a:r>
              <a:rPr lang="en-US" sz="2000" dirty="0"/>
              <a:t>The set of all logical addresses generated by the CPU for a program</a:t>
            </a:r>
          </a:p>
          <a:p>
            <a:r>
              <a:rPr lang="en-US" sz="2400" dirty="0"/>
              <a:t>Physical address space</a:t>
            </a:r>
          </a:p>
          <a:p>
            <a:pPr lvl="1"/>
            <a:r>
              <a:rPr lang="en-US" sz="2000" dirty="0"/>
              <a:t>The set of all physical addresses corresponding to the logical addresses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3202-8FBF-4BD0-B282-59766C0083E0}" type="datetime1">
              <a:rPr lang="en-US" altLang="en-US" smtClean="0"/>
              <a:t>12/15/2023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0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Memory-Management Unit (</a:t>
            </a:r>
            <a:r>
              <a:rPr lang="en-US" sz="2400" dirty="0"/>
              <a:t>MMU</a:t>
            </a:r>
            <a:r>
              <a:rPr lang="en-US" sz="32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676400"/>
            <a:ext cx="8077200" cy="2667000"/>
          </a:xfrm>
        </p:spPr>
        <p:txBody>
          <a:bodyPr>
            <a:noAutofit/>
          </a:bodyPr>
          <a:lstStyle/>
          <a:p>
            <a:r>
              <a:rPr lang="en-US" sz="2400" dirty="0"/>
              <a:t>Hardware device that maps virtual (logical) address to physical address - MMU</a:t>
            </a:r>
          </a:p>
          <a:p>
            <a:pPr algn="just"/>
            <a:r>
              <a:rPr lang="en-US" sz="2400" dirty="0"/>
              <a:t>Many schemes available – paging, segmentation, paged segmentation</a:t>
            </a:r>
          </a:p>
          <a:p>
            <a:pPr algn="just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546A-BE91-4ACF-929D-7C077113ECB4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80648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74" y="1581150"/>
            <a:ext cx="8222226" cy="424815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Process needs to be in memory to be executed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process can be </a:t>
            </a:r>
            <a:r>
              <a:rPr lang="en-US" sz="2400" i="1" dirty="0"/>
              <a:t>swapped</a:t>
            </a:r>
            <a:r>
              <a:rPr lang="en-US" sz="2400" dirty="0"/>
              <a:t> temporarily out of memory to a </a:t>
            </a:r>
            <a:r>
              <a:rPr lang="en-US" sz="2400" i="1" dirty="0"/>
              <a:t>backing store</a:t>
            </a:r>
            <a:r>
              <a:rPr lang="en-US" sz="2400" dirty="0"/>
              <a:t>, and then brought back into memory for continued execution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Allows the total physical address space of all processes to exceed the real physical memory of the system and hence increases the degree of multiprogramming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Backing store – fast disk large enough to accommodate copies of all memory images for all users</a:t>
            </a:r>
          </a:p>
          <a:p>
            <a:pPr marL="0" lvl="1" indent="0" algn="just">
              <a:lnSpc>
                <a:spcPct val="90000"/>
              </a:lnSpc>
              <a:buNone/>
            </a:pPr>
            <a:r>
              <a:rPr lang="en-US" sz="2000" dirty="0"/>
              <a:t>	Roll out, roll in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Major part of swap time is transfer time; total transfer time is directly proportional to the </a:t>
            </a:r>
            <a:r>
              <a:rPr lang="en-US" sz="2400" i="1" dirty="0"/>
              <a:t>amount</a:t>
            </a:r>
            <a:r>
              <a:rPr lang="en-US" sz="2400" dirty="0"/>
              <a:t> of memory swapped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CAD-F035-4525-A9F9-FD6CCBE43555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7308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Schematic View of Swapping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3653" r="650" b="3856"/>
          <a:stretch>
            <a:fillRect/>
          </a:stretch>
        </p:blipFill>
        <p:spPr bwMode="auto">
          <a:xfrm>
            <a:off x="2095500" y="2129170"/>
            <a:ext cx="5922126" cy="404303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B4B9-8371-4739-82DE-C592A7DE9D23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85332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0386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Programmer does not know where the program will be placed in memory when it is executed</a:t>
            </a:r>
          </a:p>
          <a:p>
            <a:pPr lvl="1"/>
            <a:r>
              <a:rPr lang="en-US" altLang="en-US" dirty="0"/>
              <a:t>While the program is executing, it may be swapped to disk and returned to main memory at a different location (relocated)</a:t>
            </a:r>
          </a:p>
          <a:p>
            <a:pPr lvl="1"/>
            <a:r>
              <a:rPr lang="en-US" altLang="en-US" dirty="0"/>
              <a:t>Memory references must be translated in the code to actual physical memory address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06-EA56-42B2-89A9-5E2C9C6971A0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50806611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7836</TotalTime>
  <Words>1151</Words>
  <Application>Microsoft Office PowerPoint</Application>
  <PresentationFormat>On-screen Show (4:3)</PresentationFormat>
  <Paragraphs>182</Paragraphs>
  <Slides>27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CMSS10</vt:lpstr>
      <vt:lpstr>Helvetica</vt:lpstr>
      <vt:lpstr>Tahoma</vt:lpstr>
      <vt:lpstr>Times New Roman</vt:lpstr>
      <vt:lpstr>Wingdings</vt:lpstr>
      <vt:lpstr>Blueprint</vt:lpstr>
      <vt:lpstr>CS F372 Operating Systems  </vt:lpstr>
      <vt:lpstr>Text Book Reading</vt:lpstr>
      <vt:lpstr>Introduction</vt:lpstr>
      <vt:lpstr>Introduction</vt:lpstr>
      <vt:lpstr>Logical vs. Physical Address and Address Space</vt:lpstr>
      <vt:lpstr>Memory-Management Unit (MMU)</vt:lpstr>
      <vt:lpstr>Swapping</vt:lpstr>
      <vt:lpstr>Schematic View of Swapping</vt:lpstr>
      <vt:lpstr>Relocation</vt:lpstr>
      <vt:lpstr>Program relocation</vt:lpstr>
      <vt:lpstr>Dynamic relocation using a relocation register</vt:lpstr>
      <vt:lpstr>Protection</vt:lpstr>
      <vt:lpstr>Hardware Support for Relocation and Limit Registers for protection</vt:lpstr>
      <vt:lpstr>Hardware Support for Relocation and Limit Registers for protection</vt:lpstr>
      <vt:lpstr>Contiguous Memory Allocation</vt:lpstr>
      <vt:lpstr>Contiguous Allocation</vt:lpstr>
      <vt:lpstr>Contiguous Allocation</vt:lpstr>
      <vt:lpstr>Contiguous Allocation</vt:lpstr>
      <vt:lpstr>Contiguous Allocation</vt:lpstr>
      <vt:lpstr>Contiguous Allocation</vt:lpstr>
      <vt:lpstr>Contiguous Allocation</vt:lpstr>
      <vt:lpstr>PowerPoint Presentation</vt:lpstr>
      <vt:lpstr>PowerPoint Presentation</vt:lpstr>
      <vt:lpstr>Dynamic Storage-Allocation Problem</vt:lpstr>
      <vt:lpstr>PowerPoint Presentation</vt:lpstr>
      <vt:lpstr>Dynamic Storage-Allocation Problem</vt:lpstr>
      <vt:lpstr>Worst fit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985</cp:revision>
  <dcterms:created xsi:type="dcterms:W3CDTF">2002-01-21T02:22:10Z</dcterms:created>
  <dcterms:modified xsi:type="dcterms:W3CDTF">2023-12-15T12:58:43Z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