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36" r:id="rId2"/>
    <p:sldId id="347" r:id="rId3"/>
    <p:sldId id="563" r:id="rId4"/>
    <p:sldId id="564" r:id="rId5"/>
    <p:sldId id="565" r:id="rId6"/>
    <p:sldId id="583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8182" autoAdjust="0"/>
  </p:normalViewPr>
  <p:slideViewPr>
    <p:cSldViewPr>
      <p:cViewPr varScale="1">
        <p:scale>
          <a:sx n="64" d="100"/>
          <a:sy n="64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5428E3A5-3354-4D8D-8A17-BF575EB751A0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311D2-DD99-4050-87AF-C733F8E52D80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82E611-9103-4CBD-80A6-5FD4BE65D324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5CD96F-73E9-4200-9D46-BD344BC78CA1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707525-5747-4508-A503-9CF3FD5F0D6C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FD67B-C8CA-4C25-873A-AC187B90EBC9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15BC47-1390-42DA-8105-14490233741A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EC55-F0A8-4934-A002-CEBA900719E3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03C96C-C6EB-48B5-8F08-826F6723F0FB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BE3D8-DF73-4B8C-88E1-4A0EADDF4132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734DE-A2A3-4BC0-AA74-A88391B23464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2D85F-A72E-41E2-848F-D6436CB4816E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9080A-0AB7-490D-95F0-2C73CC532AB7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51AD01D-43E5-4689-AA1D-5E1DD3C7F669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6200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rgbClr val="CC3300"/>
                </a:solidFill>
              </a:rPr>
              <a:t>19 </a:t>
            </a:r>
            <a:r>
              <a:rPr lang="en-US" altLang="en-US" dirty="0">
                <a:solidFill>
                  <a:srgbClr val="CC3300"/>
                </a:solidFill>
              </a:rPr>
              <a:t>– Memory management – Page replacement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87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03" y="1600200"/>
            <a:ext cx="8030497" cy="3124200"/>
          </a:xfrm>
        </p:spPr>
        <p:txBody>
          <a:bodyPr>
            <a:noAutofit/>
          </a:bodyPr>
          <a:lstStyle/>
          <a:p>
            <a:pPr marL="381000" indent="-381000" algn="just"/>
            <a:r>
              <a:rPr lang="en-US" sz="2400" dirty="0"/>
              <a:t>Two problems to solve to implement demand paging</a:t>
            </a:r>
          </a:p>
          <a:p>
            <a:pPr marL="781050" lvl="1" indent="-381000" algn="just"/>
            <a:r>
              <a:rPr lang="en-US" sz="2400" dirty="0"/>
              <a:t>Frame-allocation algorithm</a:t>
            </a:r>
          </a:p>
          <a:p>
            <a:pPr marL="781050" lvl="1" indent="-381000" algn="just"/>
            <a:r>
              <a:rPr lang="en-US" sz="2400" dirty="0"/>
              <a:t>Page replacement algorithm</a:t>
            </a:r>
          </a:p>
          <a:p>
            <a:pPr marL="381000" indent="-381000" algn="just"/>
            <a:r>
              <a:rPr lang="en-US" sz="2400" dirty="0"/>
              <a:t>When multiple processes are in memory, should decide how many frames to allocate to each process</a:t>
            </a:r>
          </a:p>
          <a:p>
            <a:pPr marL="381000" indent="-381000" algn="just"/>
            <a:r>
              <a:rPr lang="en-US" sz="2400" dirty="0"/>
              <a:t>When page replacement is needed, which page should be selected for replacement</a:t>
            </a:r>
          </a:p>
        </p:txBody>
      </p:sp>
    </p:spTree>
    <p:extLst>
      <p:ext uri="{BB962C8B-B14F-4D97-AF65-F5344CB8AC3E}">
        <p14:creationId xmlns:p14="http://schemas.microsoft.com/office/powerpoint/2010/main" val="51970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07285"/>
            <a:ext cx="9064330" cy="857250"/>
          </a:xfrm>
        </p:spPr>
        <p:txBody>
          <a:bodyPr>
            <a:normAutofit/>
          </a:bodyPr>
          <a:lstStyle/>
          <a:p>
            <a:r>
              <a:rPr lang="en-US" sz="2800" dirty="0"/>
              <a:t>Graph of Page Faults Versus The Number of Frames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9670" y="2129171"/>
            <a:ext cx="54829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2744" t="12727" r="1289" b="12070"/>
          <a:stretch>
            <a:fillRect/>
          </a:stretch>
        </p:blipFill>
        <p:spPr bwMode="auto">
          <a:xfrm>
            <a:off x="2362200" y="2058597"/>
            <a:ext cx="5482930" cy="337220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438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839199" cy="857250"/>
          </a:xfrm>
        </p:spPr>
        <p:txBody>
          <a:bodyPr>
            <a:noAutofit/>
          </a:bodyPr>
          <a:lstStyle/>
          <a:p>
            <a:r>
              <a:rPr lang="en-US" sz="3200" dirty="0"/>
              <a:t>First-In-First-Out (FIFO)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0"/>
            <a:ext cx="8039099" cy="387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Simplest page-replacement algorithm</a:t>
            </a:r>
          </a:p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With each page is attached the time when it was brought into memory</a:t>
            </a:r>
          </a:p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When a page must be replaced, the oldest page must be selected</a:t>
            </a:r>
          </a:p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Can be implemented using a FIFO queue to hold all pages in memory</a:t>
            </a:r>
          </a:p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When a page is brought into memory, it is inserted into the tail of the queue</a:t>
            </a:r>
          </a:p>
        </p:txBody>
      </p:sp>
    </p:spTree>
    <p:extLst>
      <p:ext uri="{BB962C8B-B14F-4D97-AF65-F5344CB8AC3E}">
        <p14:creationId xmlns:p14="http://schemas.microsoft.com/office/powerpoint/2010/main" val="340052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FIFO Page Replacement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670" y="2129171"/>
            <a:ext cx="54829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11" t="32248" r="1999" b="32661"/>
          <a:stretch>
            <a:fillRect/>
          </a:stretch>
        </p:blipFill>
        <p:spPr bwMode="auto">
          <a:xfrm>
            <a:off x="152400" y="2129171"/>
            <a:ext cx="8763000" cy="341632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5620435"/>
            <a:ext cx="800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15 page faults 						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839199" cy="857250"/>
          </a:xfrm>
        </p:spPr>
        <p:txBody>
          <a:bodyPr>
            <a:noAutofit/>
          </a:bodyPr>
          <a:lstStyle/>
          <a:p>
            <a:r>
              <a:rPr lang="en-US" sz="3200" dirty="0"/>
              <a:t>First-In-First-Out (FIFO)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00200"/>
            <a:ext cx="8229600" cy="290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pitchFamily="34" charset="0"/>
              </a:rPr>
              <a:t>Performance not good</a:t>
            </a:r>
          </a:p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Initialization module used long ago – not used now</a:t>
            </a:r>
          </a:p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pitchFamily="34" charset="0"/>
              </a:rPr>
              <a:t>Variable initialized long ago but constantly in use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Even if a constantly used page is moved out, it will only slow down the performance – does not cause incorrect execution</a:t>
            </a:r>
          </a:p>
          <a:p>
            <a:pPr marL="342900" indent="-342900" algn="just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800" dirty="0">
              <a:latin typeface="Arial" pitchFamily="34" charset="0"/>
            </a:endParaRPr>
          </a:p>
          <a:p>
            <a:pPr marL="342900" indent="-342900" algn="just" defTabSz="4572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94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97" y="389282"/>
            <a:ext cx="8839199" cy="857250"/>
          </a:xfrm>
        </p:spPr>
        <p:txBody>
          <a:bodyPr>
            <a:noAutofit/>
          </a:bodyPr>
          <a:lstStyle/>
          <a:p>
            <a:r>
              <a:rPr lang="en-US" sz="3200" dirty="0"/>
              <a:t>First-In-First-Out (FIFO)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407484"/>
            <a:ext cx="8153400" cy="400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pitchFamily="34" charset="0"/>
              </a:rPr>
              <a:t>Reference string: 1, 2, 3, 4, 1, 2, 5, 1, 2, 3, 4, 5</a:t>
            </a: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pitchFamily="34" charset="0"/>
              </a:rPr>
              <a:t>3 frames (</a:t>
            </a:r>
            <a:r>
              <a:rPr lang="en-US" dirty="0"/>
              <a:t>3 </a:t>
            </a:r>
            <a:r>
              <a:rPr lang="en-US" dirty="0">
                <a:latin typeface="Arial" pitchFamily="34" charset="0"/>
              </a:rPr>
              <a:t>pages can be in memory at a time per process)</a:t>
            </a: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dirty="0"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 pitchFamily="34" charset="0"/>
              </a:rPr>
              <a:t>9 page faults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3048000"/>
          <a:ext cx="53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3048000"/>
          <a:ext cx="457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95600" y="3048000"/>
          <a:ext cx="53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57400" y="3048000"/>
          <a:ext cx="53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57600" y="3048000"/>
          <a:ext cx="53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48200" y="3048000"/>
          <a:ext cx="5334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62600" y="3048000"/>
          <a:ext cx="436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78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1795"/>
            <a:ext cx="8839199" cy="857250"/>
          </a:xfrm>
        </p:spPr>
        <p:txBody>
          <a:bodyPr>
            <a:noAutofit/>
          </a:bodyPr>
          <a:lstStyle/>
          <a:p>
            <a:r>
              <a:rPr lang="en-US" sz="3200" dirty="0"/>
              <a:t>First-In-First-Out (FIFO) Algorithm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5913" y="1600200"/>
            <a:ext cx="7928487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latin typeface="Arial" pitchFamily="34" charset="0"/>
              </a:rPr>
              <a:t>Reference string: 1, 2, 3, 4, 1, 2, 5, 1, 2, 3, 4, 5</a:t>
            </a: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solidFill>
                  <a:srgbClr val="7030A0"/>
                </a:solidFill>
              </a:rPr>
              <a:t>4</a:t>
            </a:r>
            <a:r>
              <a:rPr lang="en-US" sz="2800" dirty="0">
                <a:solidFill>
                  <a:srgbClr val="7030A0"/>
                </a:solidFill>
                <a:latin typeface="Arial" pitchFamily="34" charset="0"/>
              </a:rPr>
              <a:t> frames (</a:t>
            </a:r>
            <a:r>
              <a:rPr lang="en-US" sz="2800" dirty="0">
                <a:solidFill>
                  <a:srgbClr val="7030A0"/>
                </a:solidFill>
              </a:rPr>
              <a:t>4</a:t>
            </a:r>
            <a:r>
              <a:rPr lang="en-US" sz="2800" dirty="0">
                <a:solidFill>
                  <a:srgbClr val="7030A0"/>
                </a:solidFill>
                <a:latin typeface="Arial" pitchFamily="34" charset="0"/>
              </a:rPr>
              <a:t> pages can be in memory at a time per process)</a:t>
            </a: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800" dirty="0">
              <a:solidFill>
                <a:srgbClr val="7030A0"/>
              </a:solidFill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800" dirty="0">
              <a:solidFill>
                <a:srgbClr val="7030A0"/>
              </a:solidFill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800" dirty="0">
              <a:solidFill>
                <a:srgbClr val="7030A0"/>
              </a:solidFill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800" dirty="0"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800" dirty="0"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800" dirty="0">
              <a:latin typeface="Arial" pitchFamily="34" charset="0"/>
            </a:endParaRP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2800" dirty="0"/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10 page faults</a:t>
            </a: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Usually </a:t>
            </a:r>
            <a:r>
              <a:rPr lang="en-US" sz="2800" dirty="0">
                <a:solidFill>
                  <a:srgbClr val="7030A0"/>
                </a:solidFill>
                <a:latin typeface="Arial" pitchFamily="34" charset="0"/>
              </a:rPr>
              <a:t>more frames </a:t>
            </a:r>
            <a:r>
              <a:rPr lang="en-US" sz="2800" dirty="0">
                <a:solidFill>
                  <a:srgbClr val="7030A0"/>
                </a:solidFill>
                <a:latin typeface="Arial" pitchFamily="34" charset="0"/>
                <a:sym typeface="Symbol" pitchFamily="18" charset="2"/>
              </a:rPr>
              <a:t> less page faults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But FIFO Replacement suffers from </a:t>
            </a:r>
            <a:r>
              <a:rPr lang="en-US" sz="2800" dirty="0" err="1"/>
              <a:t>Belady’s</a:t>
            </a:r>
            <a:r>
              <a:rPr lang="en-US" sz="2800" dirty="0"/>
              <a:t> Anomaly </a:t>
            </a:r>
          </a:p>
          <a:p>
            <a:pPr marL="342900" indent="-342900" defTabSz="4572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/>
              <a:t>For some page-replacement algorithms, the page-fault rate may increase as the number of allocated frames increases</a:t>
            </a:r>
          </a:p>
          <a:p>
            <a:pPr fontAlgn="t"/>
            <a:r>
              <a:rPr lang="en-US" dirty="0"/>
              <a:t> 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" y="316484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66800" y="312420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1905000" y="316484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667000" y="316484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029200" y="308864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791200" y="308864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629400" y="308864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467600" y="308864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191000" y="312420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429000" y="312420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26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45" y="381000"/>
            <a:ext cx="7728155" cy="857250"/>
          </a:xfrm>
        </p:spPr>
        <p:txBody>
          <a:bodyPr>
            <a:noAutofit/>
          </a:bodyPr>
          <a:lstStyle/>
          <a:p>
            <a:r>
              <a:rPr lang="en-US" sz="3200" dirty="0"/>
              <a:t>Optimal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  <a:tabLst>
                <a:tab pos="1890713" algn="l"/>
              </a:tabLst>
            </a:pPr>
            <a:r>
              <a:rPr lang="en-US" dirty="0"/>
              <a:t> Replace page that will not be used for longest period of time</a:t>
            </a:r>
          </a:p>
          <a:p>
            <a:pPr algn="just">
              <a:buFont typeface="Arial" pitchFamily="34" charset="0"/>
              <a:buChar char="•"/>
              <a:tabLst>
                <a:tab pos="1890713" algn="l"/>
              </a:tabLst>
            </a:pPr>
            <a:r>
              <a:rPr lang="en-US" dirty="0"/>
              <a:t> Lowest page-fault of all algorithms</a:t>
            </a:r>
          </a:p>
          <a:p>
            <a:pPr algn="just">
              <a:buFont typeface="Arial" pitchFamily="34" charset="0"/>
              <a:buChar char="•"/>
              <a:tabLst>
                <a:tab pos="1890713" algn="l"/>
              </a:tabLst>
            </a:pPr>
            <a:r>
              <a:rPr lang="en-US" dirty="0"/>
              <a:t> Does not suffer from </a:t>
            </a:r>
            <a:r>
              <a:rPr lang="en-US" dirty="0" err="1"/>
              <a:t>Belady’s</a:t>
            </a:r>
            <a:r>
              <a:rPr lang="en-US" dirty="0"/>
              <a:t> anomaly</a:t>
            </a:r>
          </a:p>
          <a:p>
            <a:pPr algn="just">
              <a:buFont typeface="Arial" pitchFamily="34" charset="0"/>
              <a:buChar char="•"/>
              <a:tabLst>
                <a:tab pos="18907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3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0"/>
            <a:ext cx="81534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Optimal Page Replacement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1949" t="32106" r="1828" b="32675"/>
          <a:stretch>
            <a:fillRect/>
          </a:stretch>
        </p:blipFill>
        <p:spPr bwMode="auto">
          <a:xfrm>
            <a:off x="76201" y="2021329"/>
            <a:ext cx="8991599" cy="35052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1" y="5638801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page faults</a:t>
            </a:r>
          </a:p>
        </p:txBody>
      </p:sp>
    </p:spTree>
    <p:extLst>
      <p:ext uri="{BB962C8B-B14F-4D97-AF65-F5344CB8AC3E}">
        <p14:creationId xmlns:p14="http://schemas.microsoft.com/office/powerpoint/2010/main" val="200733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991600" cy="857250"/>
          </a:xfrm>
        </p:spPr>
        <p:txBody>
          <a:bodyPr>
            <a:noAutofit/>
          </a:bodyPr>
          <a:lstStyle/>
          <a:p>
            <a:r>
              <a:rPr lang="en-US" sz="3200" dirty="0"/>
              <a:t>Optimal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538316" y="1600200"/>
            <a:ext cx="77724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90713" algn="l"/>
              </a:tabLst>
            </a:pPr>
            <a:r>
              <a:rPr lang="en-US" dirty="0"/>
              <a:t>Difficult to implement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90713" algn="l"/>
              </a:tabLst>
            </a:pPr>
            <a:r>
              <a:rPr lang="en-US" dirty="0"/>
              <a:t>Requires future knowledge of the replacement string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90713" algn="l"/>
              </a:tabLst>
            </a:pPr>
            <a:r>
              <a:rPr lang="en-US" dirty="0"/>
              <a:t>Similar to the situation in the SJF CPU scheduling algorithm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90713" algn="l"/>
              </a:tabLst>
            </a:pPr>
            <a:r>
              <a:rPr lang="en-US" dirty="0"/>
              <a:t>Used mainly for comparison studies</a:t>
            </a:r>
          </a:p>
          <a:p>
            <a:pPr algn="just">
              <a:buFont typeface="Arial" pitchFamily="34" charset="0"/>
              <a:buChar char="•"/>
              <a:tabLst>
                <a:tab pos="1890713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  <a:p>
            <a:r>
              <a:rPr lang="en-US" dirty="0"/>
              <a:t>Sections 9.4.1, 9.4.2, 9.4.3 and 9.4.4 till page no. 416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Virtual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BBB-2AE0-4706-B1F0-E4CCDA03EC07}" type="datetime1">
              <a:rPr lang="en-US" altLang="en-US" smtClean="0"/>
              <a:t>12/15/2023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Least Recently Used (LRU)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5135" cy="36576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Optimal algorithm is not feasible</a:t>
            </a:r>
          </a:p>
          <a:p>
            <a:pPr lvl="1" algn="just"/>
            <a:r>
              <a:rPr lang="en-US" sz="2100" dirty="0"/>
              <a:t>Approximation to optimal algorithm</a:t>
            </a:r>
          </a:p>
          <a:p>
            <a:pPr algn="just"/>
            <a:r>
              <a:rPr lang="en-US" sz="2400" dirty="0"/>
              <a:t>FIFO uses the time when a page was brought into memory</a:t>
            </a:r>
          </a:p>
          <a:p>
            <a:pPr algn="just"/>
            <a:r>
              <a:rPr lang="en-US" sz="2400" dirty="0"/>
              <a:t>OPT uses the time when the page will be used</a:t>
            </a:r>
          </a:p>
          <a:p>
            <a:pPr algn="just"/>
            <a:r>
              <a:rPr lang="en-US" sz="2400" dirty="0"/>
              <a:t>Recent past is looked at as an approximation of the near future</a:t>
            </a:r>
          </a:p>
          <a:p>
            <a:pPr lvl="1" algn="just"/>
            <a:r>
              <a:rPr lang="en-US" sz="2000" dirty="0"/>
              <a:t>Replace the page that has not been used for the longest period of time</a:t>
            </a:r>
          </a:p>
          <a:p>
            <a:pPr algn="just">
              <a:buFont typeface="Monotype Sort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59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Least Recently Used (LRU)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48" y="1752600"/>
            <a:ext cx="8380265" cy="2667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Associate with each page the time of last use</a:t>
            </a:r>
          </a:p>
          <a:p>
            <a:pPr algn="just"/>
            <a:r>
              <a:rPr lang="en-US" sz="2400" dirty="0"/>
              <a:t>The page that has not been used for the longest period of time is chosen for replacement</a:t>
            </a:r>
          </a:p>
          <a:p>
            <a:pPr algn="just"/>
            <a:r>
              <a:rPr lang="en-US" sz="2400" dirty="0"/>
              <a:t>Compared to OPT, this is looking backward in time, rather than looking forward in time</a:t>
            </a:r>
          </a:p>
          <a:p>
            <a:pPr algn="just"/>
            <a:r>
              <a:rPr lang="en-US" sz="2400" dirty="0"/>
              <a:t>Does not suffer from </a:t>
            </a:r>
            <a:r>
              <a:rPr lang="en-US" sz="2400" dirty="0" err="1"/>
              <a:t>Belady’s</a:t>
            </a:r>
            <a:r>
              <a:rPr lang="en-US" sz="2400" dirty="0"/>
              <a:t> anomaly</a:t>
            </a:r>
          </a:p>
          <a:p>
            <a:pPr algn="just"/>
            <a:endParaRPr lang="en-US" sz="2400" dirty="0"/>
          </a:p>
          <a:p>
            <a:pPr algn="just">
              <a:buFont typeface="Monotype Sort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443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LRU Page Replacement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961" t="32031" r="1259" b="32426"/>
          <a:stretch>
            <a:fillRect/>
          </a:stretch>
        </p:blipFill>
        <p:spPr bwMode="auto">
          <a:xfrm>
            <a:off x="349045" y="1752600"/>
            <a:ext cx="8763000" cy="349126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5791200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page faults</a:t>
            </a:r>
          </a:p>
        </p:txBody>
      </p:sp>
    </p:spTree>
    <p:extLst>
      <p:ext uri="{BB962C8B-B14F-4D97-AF65-F5344CB8AC3E}">
        <p14:creationId xmlns:p14="http://schemas.microsoft.com/office/powerpoint/2010/main" val="2378717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Least Recently Used (LRU)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001000" cy="2743200"/>
          </a:xfrm>
        </p:spPr>
        <p:txBody>
          <a:bodyPr>
            <a:noAutofit/>
          </a:bodyPr>
          <a:lstStyle/>
          <a:p>
            <a:r>
              <a:rPr lang="en-US" sz="2400" dirty="0"/>
              <a:t>Good replacement algorithm and is used often</a:t>
            </a:r>
          </a:p>
          <a:p>
            <a:r>
              <a:rPr lang="en-US" sz="2400" dirty="0"/>
              <a:t>Implementation of LRU</a:t>
            </a:r>
          </a:p>
          <a:p>
            <a:pPr lvl="1"/>
            <a:r>
              <a:rPr lang="en-US" sz="2000" dirty="0"/>
              <a:t>Requires hardware support</a:t>
            </a:r>
          </a:p>
          <a:p>
            <a:pPr lvl="1"/>
            <a:r>
              <a:rPr lang="en-US" sz="2000" dirty="0"/>
              <a:t>To determine the order of use based on the time of last use</a:t>
            </a:r>
          </a:p>
          <a:p>
            <a:pPr lvl="1"/>
            <a:r>
              <a:rPr lang="en-US" sz="2000" dirty="0"/>
              <a:t>Counter implementation</a:t>
            </a:r>
          </a:p>
          <a:p>
            <a:pPr lvl="1"/>
            <a:r>
              <a:rPr lang="en-US" sz="2000" dirty="0"/>
              <a:t>Stack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50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671"/>
            <a:ext cx="8078935" cy="3124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 demand paging, pages are brought into memory only when needed</a:t>
            </a:r>
          </a:p>
          <a:p>
            <a:pPr algn="just"/>
            <a:r>
              <a:rPr lang="en-US" sz="2400" dirty="0"/>
              <a:t>If a process has ‘n’ pages, it is not necessary to allocate ‘n’ page frames in the physical memory</a:t>
            </a:r>
          </a:p>
          <a:p>
            <a:pPr algn="just"/>
            <a:r>
              <a:rPr lang="en-US" sz="2400" dirty="0"/>
              <a:t>Suppose a process with 10 pages uses only half of them, the unused 5 pages need not be brought into the memory</a:t>
            </a:r>
          </a:p>
          <a:p>
            <a:pPr lvl="1" algn="just"/>
            <a:r>
              <a:rPr lang="en-US" sz="2000" dirty="0"/>
              <a:t>This saves I/O </a:t>
            </a:r>
          </a:p>
          <a:p>
            <a:pPr lvl="1" algn="just"/>
            <a:r>
              <a:rPr lang="en-US" sz="2000" dirty="0"/>
              <a:t>Degree of multiprogramming can be increased</a:t>
            </a:r>
          </a:p>
          <a:p>
            <a:pPr lvl="1" algn="just"/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47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1664" cy="28194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Suppose there are 50 frames in the physical memory. There are 10 processes and each has 10 pages</a:t>
            </a:r>
          </a:p>
          <a:p>
            <a:pPr algn="just"/>
            <a:r>
              <a:rPr lang="en-US" sz="2400" dirty="0"/>
              <a:t>If the entire process is put into the memory, 5 processes can be accommodated</a:t>
            </a:r>
          </a:p>
          <a:p>
            <a:pPr algn="just"/>
            <a:r>
              <a:rPr lang="en-US" sz="2400" dirty="0"/>
              <a:t>If only 5 frames are allocated for each process, all 10 processes can be accommodated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401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671"/>
            <a:ext cx="8534400" cy="2286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If, suddenly, one process tries to use all 10 pages</a:t>
            </a:r>
          </a:p>
          <a:p>
            <a:pPr lvl="1" algn="just"/>
            <a:r>
              <a:rPr lang="en-US" sz="2400" dirty="0"/>
              <a:t>Page fault occurs for the 5 pages which are to be brought in</a:t>
            </a:r>
          </a:p>
          <a:p>
            <a:pPr lvl="1" algn="just"/>
            <a:r>
              <a:rPr lang="en-US" sz="2400" dirty="0"/>
              <a:t>While bringing in the pages from the secondary storage device, it is found that there are no free frames in the physical memory- over allocation</a:t>
            </a:r>
          </a:p>
          <a:p>
            <a:pPr lvl="1" algn="just"/>
            <a:r>
              <a:rPr lang="en-US" sz="2400" dirty="0"/>
              <a:t>We need page replacement</a:t>
            </a:r>
          </a:p>
          <a:p>
            <a:pPr lvl="2" algn="just"/>
            <a:r>
              <a:rPr lang="en-US" dirty="0"/>
              <a:t>Algorithm that chooses a victim frame in memory swap it out and swap in the required page</a:t>
            </a:r>
          </a:p>
          <a:p>
            <a:pPr lvl="2" algn="just"/>
            <a:r>
              <a:rPr lang="en-US" dirty="0"/>
              <a:t>algorithm which will result in minimum number of page faults</a:t>
            </a:r>
          </a:p>
          <a:p>
            <a:pPr lvl="2" algn="just"/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8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4670"/>
            <a:ext cx="8534400" cy="415412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While bringing in the pages from the secondary storage device, it is found that there are no free frames in the physical memory</a:t>
            </a:r>
          </a:p>
          <a:p>
            <a:pPr lvl="1" algn="just"/>
            <a:r>
              <a:rPr lang="en-US" sz="2400" dirty="0"/>
              <a:t>We need page replacement</a:t>
            </a:r>
          </a:p>
          <a:p>
            <a:pPr lvl="2" algn="just"/>
            <a:r>
              <a:rPr lang="en-US" dirty="0"/>
              <a:t>Algorithm that chooses a victim frame in memory swap it out and swap in the required page</a:t>
            </a:r>
          </a:p>
          <a:p>
            <a:pPr lvl="2" algn="just"/>
            <a:r>
              <a:rPr lang="en-US" dirty="0"/>
              <a:t>algorithm which will result in minimum number of page faults</a:t>
            </a:r>
          </a:p>
          <a:p>
            <a:pPr lvl="2" algn="just"/>
            <a:endParaRPr lang="en-US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90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632" y="4572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48" y="1524000"/>
            <a:ext cx="8459935" cy="3181350"/>
          </a:xfrm>
        </p:spPr>
        <p:txBody>
          <a:bodyPr>
            <a:noAutofit/>
          </a:bodyPr>
          <a:lstStyle/>
          <a:p>
            <a:pPr marL="381000" indent="-381000" algn="just"/>
            <a:r>
              <a:rPr lang="en-US" sz="2400" dirty="0"/>
              <a:t>Page fault service routine is modified to include page replacement</a:t>
            </a:r>
          </a:p>
          <a:p>
            <a:pPr marL="381000" indent="-381000" algn="just"/>
            <a:r>
              <a:rPr lang="en-US" sz="2400" dirty="0"/>
              <a:t>Find the location of the desired page on disk</a:t>
            </a:r>
          </a:p>
          <a:p>
            <a:pPr marL="381000" indent="-381000"/>
            <a:r>
              <a:rPr lang="en-US" sz="2400" dirty="0"/>
              <a:t>Find a free frame:</a:t>
            </a:r>
            <a:br>
              <a:rPr lang="en-US" sz="2400" dirty="0"/>
            </a:br>
            <a:r>
              <a:rPr lang="en-US" sz="2400" dirty="0"/>
              <a:t>	- If there is a free frame, use it</a:t>
            </a:r>
            <a:br>
              <a:rPr lang="en-US" sz="2400" dirty="0"/>
            </a:br>
            <a:r>
              <a:rPr lang="en-US" sz="2400" dirty="0"/>
              <a:t>	- If there is no free frame, use a page replacement algorithm to select a </a:t>
            </a:r>
            <a:r>
              <a:rPr lang="en-US" sz="2400" i="1" dirty="0"/>
              <a:t>victim</a:t>
            </a:r>
            <a:r>
              <a:rPr lang="en-US" sz="2400" dirty="0"/>
              <a:t> frame</a:t>
            </a:r>
          </a:p>
          <a:p>
            <a:pPr marL="781050" lvl="1" indent="-381000"/>
            <a:r>
              <a:rPr lang="en-US" sz="2400" dirty="0"/>
              <a:t>Write the victim page to the disk; change the page and frame tables accordingly for the victim page</a:t>
            </a:r>
          </a:p>
          <a:p>
            <a:pPr marL="381000" indent="-381000"/>
            <a:r>
              <a:rPr lang="en-US" sz="2400" dirty="0"/>
              <a:t>Read the desired page into the (new) free frame</a:t>
            </a:r>
          </a:p>
          <a:p>
            <a:pPr marL="381000" indent="-381000"/>
            <a:r>
              <a:rPr lang="en-US" sz="2400" dirty="0"/>
              <a:t>Update the page and frame tables for the page being brought in</a:t>
            </a:r>
          </a:p>
          <a:p>
            <a:pPr marL="381000" indent="-381000"/>
            <a:r>
              <a:rPr lang="en-US" sz="2400" dirty="0"/>
              <a:t>Restart the process</a:t>
            </a:r>
          </a:p>
          <a:p>
            <a:pPr marL="381000" indent="-381000"/>
            <a:endParaRPr lang="en-US" sz="2400" dirty="0"/>
          </a:p>
          <a:p>
            <a:pPr marL="381000" indent="-381000" algn="just">
              <a:buNone/>
            </a:pPr>
            <a:endParaRPr lang="en-US" sz="2400" dirty="0"/>
          </a:p>
          <a:p>
            <a:pPr marL="381000" indent="-381000" algn="just"/>
            <a:endParaRPr lang="en-US" sz="2400" dirty="0"/>
          </a:p>
          <a:p>
            <a:pPr marL="381000" indent="-381000" algn="just"/>
            <a:endParaRPr lang="en-US" sz="2400" dirty="0"/>
          </a:p>
          <a:p>
            <a:pPr marL="381000" indent="-381000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1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501" y="2057401"/>
            <a:ext cx="2892999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7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7" y="3048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07" y="1600200"/>
            <a:ext cx="8043293" cy="3886200"/>
          </a:xfrm>
        </p:spPr>
        <p:txBody>
          <a:bodyPr>
            <a:noAutofit/>
          </a:bodyPr>
          <a:lstStyle/>
          <a:p>
            <a:pPr marL="381000" indent="-381000" algn="just"/>
            <a:r>
              <a:rPr lang="en-US" sz="2400" dirty="0"/>
              <a:t>If no frame is free, two page transfers are required (one out and one in)</a:t>
            </a:r>
          </a:p>
          <a:p>
            <a:pPr marL="781050" lvl="1" indent="-381000" algn="just"/>
            <a:r>
              <a:rPr lang="en-US" sz="2400" dirty="0"/>
              <a:t>Doubles the page fault service time and increases the effective access time</a:t>
            </a:r>
          </a:p>
          <a:p>
            <a:pPr algn="just"/>
            <a:r>
              <a:rPr lang="en-US" sz="2400" dirty="0"/>
              <a:t>Use </a:t>
            </a:r>
            <a:r>
              <a:rPr lang="en-US" sz="2400" i="1" dirty="0"/>
              <a:t>modify</a:t>
            </a:r>
            <a:r>
              <a:rPr lang="en-US" sz="2400" dirty="0"/>
              <a:t> (</a:t>
            </a:r>
            <a:r>
              <a:rPr lang="en-US" sz="2400" i="1" dirty="0"/>
              <a:t>dirty</a:t>
            </a:r>
            <a:r>
              <a:rPr lang="en-US" sz="2400" dirty="0"/>
              <a:t>) </a:t>
            </a:r>
            <a:r>
              <a:rPr lang="en-US" sz="2400" i="1" dirty="0"/>
              <a:t>bit</a:t>
            </a:r>
            <a:r>
              <a:rPr lang="en-US" sz="2400" dirty="0"/>
              <a:t> to reduce overhead of page transfers – only modified pages are written to disk.</a:t>
            </a:r>
          </a:p>
          <a:p>
            <a:pPr algn="just"/>
            <a:r>
              <a:rPr lang="en-US" sz="2400" dirty="0"/>
              <a:t>Modify bit is set when the page is modified since it has been brought into main memory</a:t>
            </a:r>
          </a:p>
        </p:txBody>
      </p:sp>
    </p:spTree>
    <p:extLst>
      <p:ext uri="{BB962C8B-B14F-4D97-AF65-F5344CB8AC3E}">
        <p14:creationId xmlns:p14="http://schemas.microsoft.com/office/powerpoint/2010/main" val="53859200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7432</TotalTime>
  <Words>1090</Words>
  <Application>Microsoft Office PowerPoint</Application>
  <PresentationFormat>On-screen Show (4:3)</PresentationFormat>
  <Paragraphs>204</Paragraphs>
  <Slides>23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Monotype Sorts</vt:lpstr>
      <vt:lpstr>Symbol</vt:lpstr>
      <vt:lpstr>Tahoma</vt:lpstr>
      <vt:lpstr>Times New Roman</vt:lpstr>
      <vt:lpstr>Wingdings</vt:lpstr>
      <vt:lpstr>Blueprint</vt:lpstr>
      <vt:lpstr>CS F372 Operating Systems  </vt:lpstr>
      <vt:lpstr>Text Book Reading</vt:lpstr>
      <vt:lpstr>Page Replacement</vt:lpstr>
      <vt:lpstr>Page Replacement</vt:lpstr>
      <vt:lpstr>Page Replacement</vt:lpstr>
      <vt:lpstr>Page Replacement</vt:lpstr>
      <vt:lpstr>Page Replacement</vt:lpstr>
      <vt:lpstr>Page Replacement</vt:lpstr>
      <vt:lpstr>Page Replacement</vt:lpstr>
      <vt:lpstr>Page Replacement</vt:lpstr>
      <vt:lpstr>Graph of Page Faults Versus The Number of Frames</vt:lpstr>
      <vt:lpstr>First-In-First-Out (FIFO) Algorithm</vt:lpstr>
      <vt:lpstr>FIFO Page Replacement</vt:lpstr>
      <vt:lpstr>First-In-First-Out (FIFO) Algorithm</vt:lpstr>
      <vt:lpstr>First-In-First-Out (FIFO) Algorithm</vt:lpstr>
      <vt:lpstr>First-In-First-Out (FIFO) Algorithm</vt:lpstr>
      <vt:lpstr>Optimal Algorithm</vt:lpstr>
      <vt:lpstr>Optimal Page Replacement</vt:lpstr>
      <vt:lpstr>Optimal Algorithm</vt:lpstr>
      <vt:lpstr>Least Recently Used (LRU) Algorithm</vt:lpstr>
      <vt:lpstr>Least Recently Used (LRU) Algorithm</vt:lpstr>
      <vt:lpstr>LRU Page Replacement</vt:lpstr>
      <vt:lpstr>Least Recently Used (LRU) Algorithm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996</cp:revision>
  <dcterms:created xsi:type="dcterms:W3CDTF">2002-01-21T02:22:10Z</dcterms:created>
  <dcterms:modified xsi:type="dcterms:W3CDTF">2023-12-15T13:01:03Z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