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336" r:id="rId2"/>
    <p:sldId id="347" r:id="rId3"/>
    <p:sldId id="524" r:id="rId4"/>
    <p:sldId id="525" r:id="rId5"/>
    <p:sldId id="526" r:id="rId6"/>
    <p:sldId id="527" r:id="rId7"/>
    <p:sldId id="528" r:id="rId8"/>
    <p:sldId id="529" r:id="rId9"/>
    <p:sldId id="530" r:id="rId10"/>
    <p:sldId id="550" r:id="rId11"/>
    <p:sldId id="531" r:id="rId12"/>
    <p:sldId id="532" r:id="rId13"/>
    <p:sldId id="533" r:id="rId14"/>
    <p:sldId id="534" r:id="rId15"/>
    <p:sldId id="535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4" r:id="rId25"/>
    <p:sldId id="545" r:id="rId26"/>
    <p:sldId id="549" r:id="rId27"/>
    <p:sldId id="547" r:id="rId28"/>
    <p:sldId id="548" r:id="rId2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88182" autoAdjust="0"/>
  </p:normalViewPr>
  <p:slideViewPr>
    <p:cSldViewPr>
      <p:cViewPr>
        <p:scale>
          <a:sx n="66" d="100"/>
          <a:sy n="66" d="100"/>
        </p:scale>
        <p:origin x="145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A17C08-B1E7-442B-81B5-F523A6D23AB2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40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90FC79-DAEE-4FFA-B0F6-ECA43A0FEAFE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0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B17EA0-7F77-42D9-8410-56697C407CC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9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24B39F89-D0D4-4325-B136-04DEE13C808D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A19EA-C22F-4787-A605-F4F69003D04A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28FD18-FDCB-490A-8D08-224BE0841901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A57E0C0-E675-428A-AF1D-C2746A3A6077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837708-E8A4-4F3D-991B-54688C4E26F9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1153F5-8B93-4D54-AA17-15FDAE17E8C3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7E7B69-9E3A-4F9F-BDB1-C5DB56AD9ADA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224853-2AF8-43ED-B71E-C4003E382FED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A42A1-B8CE-4547-A0E8-56668C971828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F728A4-8C40-48DD-ABBA-BC32039F6925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4D2834-609E-4738-B679-6DAAB3429AE7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34E4D7-48F5-40C3-A174-71A910F3B0FB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BBF3D-A04E-4064-B900-D1D030E9B083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87E79228-039D-46CC-BDB4-326DD354A745}" type="datetime1">
              <a:rPr lang="en-US" altLang="en-US" smtClean="0"/>
              <a:t>12/6/2023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 Paging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6200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3300"/>
                </a:solidFill>
              </a:rPr>
              <a:t>17 – Memory management –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55" y="273194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Address Translation Architecture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5410200" cy="3943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			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   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09600" y="15240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Consider a logical-address space of eight pages of 1,024 words each mapped onto a physical memory of 32 frames. Assume 1 word = 1 byte.</a:t>
            </a:r>
          </a:p>
          <a:p>
            <a:pPr marL="457200" indent="-457200">
              <a:buAutoNum type="alphaLcPeriod"/>
            </a:pPr>
            <a:r>
              <a:rPr lang="en-US" dirty="0">
                <a:solidFill>
                  <a:srgbClr val="3333CC"/>
                </a:solidFill>
              </a:rPr>
              <a:t>How many bits in the logical address?</a:t>
            </a:r>
          </a:p>
          <a:p>
            <a:pPr marL="457200" indent="-457200">
              <a:buAutoNum type="alphaLcPeriod"/>
            </a:pPr>
            <a:r>
              <a:rPr lang="en-US" dirty="0">
                <a:solidFill>
                  <a:srgbClr val="3333CC"/>
                </a:solidFill>
              </a:rPr>
              <a:t>How many bits are in the physical address?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ADB0-3AE2-4B12-9881-63F06F923708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56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55" y="273194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Address Translation Architecture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5410200" cy="3943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			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   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09600" y="15240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Consider a logical-address space of eight pages of 1,024 words each mapped onto a physical memory of 32 frames. Assume 1 word = 1 byte.</a:t>
            </a:r>
          </a:p>
          <a:p>
            <a:pPr marL="457200" indent="-457200">
              <a:buAutoNum type="alphaLcPeriod"/>
            </a:pPr>
            <a:r>
              <a:rPr lang="en-US" dirty="0">
                <a:solidFill>
                  <a:srgbClr val="3333CC"/>
                </a:solidFill>
              </a:rPr>
              <a:t>How many bits in the logical address?</a:t>
            </a:r>
          </a:p>
          <a:p>
            <a:pPr marL="457200" indent="-457200">
              <a:buAutoNum type="alphaLcPeriod"/>
            </a:pPr>
            <a:r>
              <a:rPr lang="en-US" dirty="0">
                <a:solidFill>
                  <a:srgbClr val="3333CC"/>
                </a:solidFill>
              </a:rPr>
              <a:t>How many bits are in the physical address?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Size of page = 1,024 words = 2</a:t>
            </a:r>
            <a:r>
              <a:rPr lang="en-US" sz="2000" baseline="30000" dirty="0"/>
              <a:t>10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Number bits for offset = 10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To address one of the 8 (23) pages, 3 bits needed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Logical address = 13 bits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To address one of the 32 (25) frames, 5 bits needed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Physical address = 15 bits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ADB0-3AE2-4B12-9881-63F06F923708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86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923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37491"/>
            <a:ext cx="7924800" cy="31242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No external fragmentation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Internal fragmentation is possible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If size of process is not a multiple of page size, internal fragmentation is possible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If page size is 2048 bytes, size of process is 72, 766 bytes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000" dirty="0"/>
              <a:t>Will need 36 frames – 35 full frames + 1086 bytes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000" dirty="0"/>
              <a:t>Internal fragmentation of 2048  - 1086 = 962 bytes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000" dirty="0">
              <a:solidFill>
                <a:srgbClr val="3333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21E47-9A35-4651-A6DE-89CFFCAAFF1B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25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19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9267"/>
            <a:ext cx="7999264" cy="3429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Worst case n-1 bytes may get wasted if page size is n bytes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On the average one-half page gets wasted per process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Small page sizes are desirable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000" dirty="0"/>
              <a:t>Number of page-table entries gets increased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000" dirty="0"/>
              <a:t>Disk I/O is more efficient when the number of data being transferred is larger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Large page sizes are used now. ex. Solaris 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Even on-the-fly page-size support has been proposed by researchers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EF74-AB42-4448-9870-14E956B905F3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88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65" y="4572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Frame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9765" y="1847850"/>
            <a:ext cx="8001000" cy="340995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Operating system maintains a frame table</a:t>
            </a:r>
          </a:p>
          <a:p>
            <a:pPr algn="just"/>
            <a:r>
              <a:rPr lang="en-US" sz="2200" dirty="0"/>
              <a:t>Frame table has one entry for each physical page frame</a:t>
            </a:r>
          </a:p>
          <a:p>
            <a:pPr algn="just"/>
            <a:r>
              <a:rPr lang="en-US" sz="2200" dirty="0"/>
              <a:t>Each entry gives details on whether the frame is free or allocated, if allocated, to which page of which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976F-0CA7-4D57-8E09-CBD775165663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428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Free Frames</a:t>
            </a: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" t="4521" r="2406" b="4019"/>
          <a:stretch>
            <a:fillRect/>
          </a:stretch>
        </p:blipFill>
        <p:spPr bwMode="auto">
          <a:xfrm>
            <a:off x="1295400" y="1847850"/>
            <a:ext cx="6497458" cy="401955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8300-C5EB-4829-8B0B-55E5D35D0BE3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315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6" name="Picture 4" descr="7_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6477000" cy="4237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0" y="1256110"/>
            <a:ext cx="990600" cy="1228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500" y="2763242"/>
            <a:ext cx="1143000" cy="130175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A6DAC-8EBC-49A5-8400-15E09F06B9AC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38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4" descr="7_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143001"/>
            <a:ext cx="6372225" cy="443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857250"/>
            <a:ext cx="971550" cy="1314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76" y="2220371"/>
            <a:ext cx="981075" cy="1162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0" y="4979276"/>
            <a:ext cx="933450" cy="971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3447423"/>
            <a:ext cx="971550" cy="14668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49D1-81D1-4597-84B4-1F120B65843B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4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of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905000"/>
            <a:ext cx="7620000" cy="2590800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Page table kept in main memory</a:t>
            </a:r>
          </a:p>
          <a:p>
            <a:pPr algn="just"/>
            <a:r>
              <a:rPr lang="en-US" sz="2000" i="1" dirty="0">
                <a:solidFill>
                  <a:srgbClr val="3333CC"/>
                </a:solidFill>
              </a:rPr>
              <a:t>Page-table</a:t>
            </a:r>
            <a:r>
              <a:rPr lang="en-US" sz="2000" dirty="0">
                <a:solidFill>
                  <a:srgbClr val="3333CC"/>
                </a:solidFill>
              </a:rPr>
              <a:t> </a:t>
            </a:r>
            <a:r>
              <a:rPr lang="en-US" sz="2000" i="1" dirty="0">
                <a:solidFill>
                  <a:srgbClr val="3333CC"/>
                </a:solidFill>
              </a:rPr>
              <a:t>base register</a:t>
            </a:r>
            <a:r>
              <a:rPr lang="en-US" sz="2000" i="1" dirty="0"/>
              <a:t> (</a:t>
            </a:r>
            <a:r>
              <a:rPr lang="en-US" sz="2000" dirty="0"/>
              <a:t>PTBR) points to the page table</a:t>
            </a:r>
          </a:p>
          <a:p>
            <a:pPr algn="just"/>
            <a:r>
              <a:rPr lang="en-US" sz="2000" dirty="0"/>
              <a:t>Changing the page table by the dispatcher requires changing only this register</a:t>
            </a:r>
          </a:p>
          <a:p>
            <a:pPr algn="just"/>
            <a:r>
              <a:rPr lang="en-US" sz="2000" i="1" dirty="0">
                <a:solidFill>
                  <a:srgbClr val="3333CC"/>
                </a:solidFill>
              </a:rPr>
              <a:t>Page-table length register</a:t>
            </a:r>
            <a:r>
              <a:rPr lang="en-US" sz="2000" dirty="0"/>
              <a:t> (PTLR) indicates size of the page table</a:t>
            </a:r>
          </a:p>
          <a:p>
            <a:r>
              <a:rPr lang="en-US" sz="2000" dirty="0"/>
              <a:t>In this scheme every data/instruction access requires two memory accesses</a:t>
            </a:r>
          </a:p>
          <a:p>
            <a:pPr lvl="1"/>
            <a:r>
              <a:rPr lang="en-US" sz="2000" dirty="0"/>
              <a:t>One for the page table and one for the data/instruction.</a:t>
            </a:r>
          </a:p>
          <a:p>
            <a:pPr lvl="1"/>
            <a:r>
              <a:rPr lang="en-US" sz="2000" dirty="0"/>
              <a:t>Access is slowed down by a factor of 2</a:t>
            </a:r>
          </a:p>
          <a:p>
            <a:pPr algn="just"/>
            <a:endParaRPr lang="en-US" sz="20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E95B-02D0-48FA-85E3-FAB26EAAC254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164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Implementation of Page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305243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This problem can be solved by the use of a special, small, fast-lookup hardware cache called associative memory or translation look-aside buffers (TLBs)</a:t>
            </a:r>
          </a:p>
          <a:p>
            <a:pPr algn="just"/>
            <a:r>
              <a:rPr lang="en-US" sz="2400" dirty="0"/>
              <a:t>64 or 128 locations/entries</a:t>
            </a:r>
          </a:p>
          <a:p>
            <a:pPr algn="just"/>
            <a:r>
              <a:rPr lang="en-US" sz="2400" dirty="0"/>
              <a:t>Each entry has two parts – a key (tag) and a value</a:t>
            </a:r>
          </a:p>
          <a:p>
            <a:pPr algn="just"/>
            <a:r>
              <a:rPr lang="en-US" sz="2400" dirty="0"/>
              <a:t>When presented with an item, it is compared with all keys simultaneously for a match</a:t>
            </a:r>
          </a:p>
          <a:p>
            <a:pPr algn="just"/>
            <a:r>
              <a:rPr lang="en-US" sz="2400" dirty="0"/>
              <a:t>If a key is matched, the corresponding value is returned</a:t>
            </a:r>
          </a:p>
          <a:p>
            <a:pPr algn="just"/>
            <a:r>
              <a:rPr lang="en-US" sz="2400" dirty="0"/>
              <a:t>Costly but faster</a:t>
            </a:r>
          </a:p>
          <a:p>
            <a:pPr algn="just"/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F248-5FB3-4986-A6FA-B20632AC8B9E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52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  <a:p>
            <a:r>
              <a:rPr lang="en-US" dirty="0"/>
              <a:t>Sections 8.5.1, 8.5.2, 8.5.3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4DFFA-8BC8-4008-976E-7F8A6ACBD9D7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Paging with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4807"/>
            <a:ext cx="5029200" cy="3124200"/>
          </a:xfrm>
        </p:spPr>
        <p:txBody>
          <a:bodyPr>
            <a:noAutofit/>
          </a:bodyPr>
          <a:lstStyle/>
          <a:p>
            <a:r>
              <a:rPr lang="en-US" sz="1800" dirty="0"/>
              <a:t>TLB </a:t>
            </a:r>
          </a:p>
          <a:p>
            <a:pPr lvl="1"/>
            <a:r>
              <a:rPr lang="en-US" sz="1800" dirty="0"/>
              <a:t>Tag field: page number</a:t>
            </a:r>
          </a:p>
          <a:p>
            <a:pPr lvl="1"/>
            <a:r>
              <a:rPr lang="en-US" sz="1800" dirty="0"/>
              <a:t>Value field: frame number</a:t>
            </a:r>
          </a:p>
          <a:p>
            <a:r>
              <a:rPr lang="en-US" sz="1800" dirty="0"/>
              <a:t>Address translation</a:t>
            </a:r>
          </a:p>
          <a:p>
            <a:pPr lvl="1"/>
            <a:r>
              <a:rPr lang="en-US" sz="1800" dirty="0"/>
              <a:t>Logical address has page no and page offset</a:t>
            </a:r>
          </a:p>
          <a:p>
            <a:pPr lvl="1"/>
            <a:r>
              <a:rPr lang="en-US" sz="1800" dirty="0"/>
              <a:t>Page number is compared with the tag field of the TLB</a:t>
            </a:r>
          </a:p>
          <a:p>
            <a:pPr lvl="1"/>
            <a:r>
              <a:rPr lang="en-US" sz="1800" dirty="0"/>
              <a:t>If page number is in TLB, then the frame number is got</a:t>
            </a:r>
          </a:p>
          <a:p>
            <a:pPr lvl="1"/>
            <a:r>
              <a:rPr lang="en-US" sz="1800" dirty="0"/>
              <a:t>Otherwise get frame number from page table in memory</a:t>
            </a:r>
          </a:p>
          <a:p>
            <a:pPr marL="628650" lvl="1"/>
            <a:endParaRPr lang="en-US" sz="18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18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1800" b="1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33600" y="25622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400" dirty="0">
              <a:latin typeface="Helvetica" charset="0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352800" y="2562225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400" dirty="0">
              <a:latin typeface="Helvetic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18634"/>
              </p:ext>
            </p:extLst>
          </p:nvPr>
        </p:nvGraphicFramePr>
        <p:xfrm>
          <a:off x="5257800" y="1805437"/>
          <a:ext cx="354635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175">
                  <a:extLst>
                    <a:ext uri="{9D8B030D-6E8A-4147-A177-3AD203B41FA5}">
                      <a16:colId xmlns:a16="http://schemas.microsoft.com/office/drawing/2014/main" val="51989661"/>
                    </a:ext>
                  </a:extLst>
                </a:gridCol>
                <a:gridCol w="1773175">
                  <a:extLst>
                    <a:ext uri="{9D8B030D-6E8A-4147-A177-3AD203B41FA5}">
                      <a16:colId xmlns:a16="http://schemas.microsoft.com/office/drawing/2014/main" val="2528991219"/>
                    </a:ext>
                  </a:extLst>
                </a:gridCol>
              </a:tblGrid>
              <a:tr h="44036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</a:rPr>
                        <a:t>Page number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</a:rPr>
                        <a:t>Frame number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45490"/>
                  </a:ext>
                </a:extLst>
              </a:tr>
              <a:tr h="254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98056"/>
                  </a:ext>
                </a:extLst>
              </a:tr>
              <a:tr h="2544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374546"/>
                  </a:ext>
                </a:extLst>
              </a:tr>
              <a:tr h="2544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8048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0E939-5DC5-4387-A5FF-AA41DA8237C6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BCD2C-C88A-4975-959F-98417B9341E1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012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Paging Hardware With TLB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157" r="1537" b="1157"/>
          <a:stretch>
            <a:fillRect/>
          </a:stretch>
        </p:blipFill>
        <p:spPr bwMode="auto">
          <a:xfrm>
            <a:off x="1066800" y="1847850"/>
            <a:ext cx="6781800" cy="385602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FD25E-62B1-4F54-9406-5298C24E194A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41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Paging with TLB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64" y="1792839"/>
            <a:ext cx="8155136" cy="2823830"/>
          </a:xfrm>
        </p:spPr>
        <p:txBody>
          <a:bodyPr>
            <a:noAutofit/>
          </a:bodyPr>
          <a:lstStyle/>
          <a:p>
            <a:pPr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TLB hit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If page number is found in TLB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TLB Miss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If page not found in TLB (</a:t>
            </a:r>
            <a:r>
              <a:rPr lang="en-US" sz="1800" dirty="0">
                <a:solidFill>
                  <a:srgbClr val="FF0000"/>
                </a:solidFill>
                <a:sym typeface="Symbol" charset="2"/>
              </a:rPr>
              <a:t>TLB miss</a:t>
            </a:r>
            <a:r>
              <a:rPr lang="en-US" sz="1800" dirty="0">
                <a:sym typeface="Symbol" charset="2"/>
              </a:rPr>
              <a:t>)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Get the frame number from the page table present in the memory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Add this page no, frame no to the TLB to use in the next reference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If TLB is already full, select one entry for replacement</a:t>
            </a:r>
          </a:p>
          <a:p>
            <a:pPr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Replacement policies 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Least Recently Used (LRU): the entry to be replaced is the one that is not used recently 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Random </a:t>
            </a:r>
          </a:p>
          <a:p>
            <a:pPr lvl="1">
              <a:tabLst>
                <a:tab pos="2063750" algn="l"/>
                <a:tab pos="2568575" algn="l"/>
              </a:tabLst>
            </a:pPr>
            <a:r>
              <a:rPr lang="en-US" sz="1800" dirty="0">
                <a:sym typeface="Symbol" charset="2"/>
              </a:rPr>
              <a:t>Round robin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6278-3B38-46A4-9EC0-81F89D96CFEA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03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23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Effective 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47850"/>
            <a:ext cx="8051817" cy="3638550"/>
          </a:xfrm>
        </p:spPr>
        <p:txBody>
          <a:bodyPr>
            <a:normAutofit/>
          </a:bodyPr>
          <a:lstStyle/>
          <a:p>
            <a:pPr algn="just">
              <a:tabLst>
                <a:tab pos="2063750" algn="l"/>
                <a:tab pos="2568575" algn="l"/>
              </a:tabLst>
            </a:pPr>
            <a:r>
              <a:rPr lang="en-US" sz="2400" dirty="0"/>
              <a:t>Associative Lookup = </a:t>
            </a:r>
            <a:r>
              <a:rPr lang="en-US" sz="2400" dirty="0">
                <a:sym typeface="Symbol" charset="2"/>
              </a:rPr>
              <a:t> time unit</a:t>
            </a:r>
          </a:p>
          <a:p>
            <a:pPr algn="just">
              <a:tabLst>
                <a:tab pos="2063750" algn="l"/>
                <a:tab pos="2568575" algn="l"/>
              </a:tabLst>
            </a:pPr>
            <a:r>
              <a:rPr lang="en-US" sz="2400" dirty="0">
                <a:sym typeface="Symbol" charset="2"/>
              </a:rPr>
              <a:t>Assume memory cycle time is 1 microsecond</a:t>
            </a:r>
          </a:p>
          <a:p>
            <a:pPr algn="just">
              <a:tabLst>
                <a:tab pos="2063750" algn="l"/>
                <a:tab pos="2568575" algn="l"/>
              </a:tabLst>
            </a:pPr>
            <a:r>
              <a:rPr lang="en-US" sz="2400" dirty="0">
                <a:sym typeface="Symbol" charset="2"/>
              </a:rPr>
              <a:t>Hit ratio  – Fraction of times a page number is found in the TLB</a:t>
            </a:r>
          </a:p>
          <a:p>
            <a:pPr algn="just">
              <a:tabLst>
                <a:tab pos="2063750" algn="l"/>
                <a:tab pos="2568575" algn="l"/>
              </a:tabLst>
            </a:pPr>
            <a:r>
              <a:rPr lang="en-US" sz="2400" dirty="0">
                <a:sym typeface="Symbol" charset="2"/>
              </a:rPr>
              <a:t>Effective Access Time (EAT)</a:t>
            </a:r>
          </a:p>
          <a:p>
            <a:pPr lvl="1" algn="just">
              <a:buNone/>
              <a:tabLst>
                <a:tab pos="2063750" algn="l"/>
                <a:tab pos="2568575" algn="l"/>
              </a:tabLst>
            </a:pPr>
            <a:r>
              <a:rPr lang="en-US" sz="2000" dirty="0"/>
              <a:t>	EAT = (1 + </a:t>
            </a:r>
            <a:r>
              <a:rPr lang="en-US" sz="2000" dirty="0">
                <a:sym typeface="Symbol" charset="2"/>
              </a:rPr>
              <a:t>)  + (2 + )(1 – )</a:t>
            </a:r>
          </a:p>
          <a:p>
            <a:pPr lvl="1" algn="just">
              <a:buNone/>
              <a:tabLst>
                <a:tab pos="2063750" algn="l"/>
                <a:tab pos="2568575" algn="l"/>
              </a:tabLst>
            </a:pPr>
            <a:r>
              <a:rPr lang="en-US" sz="2000" dirty="0">
                <a:sym typeface="Symbol" charset="2"/>
              </a:rPr>
              <a:t>	        = 2 +  – 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51024-6561-4E3E-BBBE-FCA1EE7455BC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23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1" y="4572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Effective 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0" y="1493210"/>
            <a:ext cx="8229599" cy="3871580"/>
          </a:xfrm>
        </p:spPr>
        <p:txBody>
          <a:bodyPr>
            <a:normAutofit/>
          </a:bodyPr>
          <a:lstStyle/>
          <a:p>
            <a:r>
              <a:rPr lang="en-US" sz="2400"/>
              <a:t>Example: Suppose </a:t>
            </a:r>
            <a:r>
              <a:rPr lang="en-US" sz="2400" dirty="0"/>
              <a:t>it takes 20 </a:t>
            </a:r>
            <a:r>
              <a:rPr lang="en-US" sz="2400" dirty="0" err="1"/>
              <a:t>nsecs</a:t>
            </a:r>
            <a:r>
              <a:rPr lang="en-US" sz="2400" dirty="0"/>
              <a:t> to search TLB and 100 </a:t>
            </a:r>
            <a:r>
              <a:rPr lang="en-US" sz="2400" dirty="0" err="1"/>
              <a:t>nsecs</a:t>
            </a:r>
            <a:r>
              <a:rPr lang="en-US" sz="2400" dirty="0"/>
              <a:t> to access memory. If TLB hit ratio is 80 %, compute effective memory-access time</a:t>
            </a:r>
          </a:p>
          <a:p>
            <a:pPr algn="just"/>
            <a:r>
              <a:rPr lang="en-US" sz="2400" dirty="0"/>
              <a:t>If page no. is present in the TLB,  memory access time = 120 </a:t>
            </a:r>
            <a:r>
              <a:rPr lang="en-US" sz="2400" dirty="0" err="1"/>
              <a:t>nsecs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If page no. is not present in the TLB,  memory access time = 220 </a:t>
            </a:r>
            <a:r>
              <a:rPr lang="en-US" sz="2400" dirty="0" err="1"/>
              <a:t>nsec</a:t>
            </a:r>
            <a:r>
              <a:rPr lang="en-US" sz="2400" dirty="0"/>
              <a:t>.</a:t>
            </a:r>
          </a:p>
          <a:p>
            <a:pPr algn="just">
              <a:buFont typeface="Wingdings" pitchFamily="2" charset="2"/>
              <a:buNone/>
            </a:pPr>
            <a:r>
              <a:rPr lang="en-US" sz="2400" dirty="0"/>
              <a:t>EAT/EMAT    = 0.80 x 120 + 0.20 x 220 = 140 </a:t>
            </a:r>
            <a:r>
              <a:rPr lang="en-US" sz="2400" dirty="0" err="1"/>
              <a:t>nsecs</a:t>
            </a:r>
            <a:r>
              <a:rPr lang="en-US" sz="2400" dirty="0"/>
              <a:t>.</a:t>
            </a:r>
          </a:p>
          <a:p>
            <a:pPr algn="just">
              <a:buNone/>
              <a:tabLst>
                <a:tab pos="2063750" algn="l"/>
                <a:tab pos="2568575" algn="l"/>
              </a:tabLst>
            </a:pPr>
            <a:endParaRPr lang="en-US" sz="2400" dirty="0">
              <a:sym typeface="Symbol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04DC-DF8F-439B-956D-1A36652FFDDF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53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465" y="2057400"/>
            <a:ext cx="8304064" cy="221423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Memory protection implemented by associating protection bit with each frame</a:t>
            </a:r>
          </a:p>
          <a:p>
            <a:pPr algn="just"/>
            <a:r>
              <a:rPr lang="en-US" sz="2400" dirty="0"/>
              <a:t>Protection bits are kept in page table</a:t>
            </a:r>
          </a:p>
          <a:p>
            <a:pPr lvl="1"/>
            <a:r>
              <a:rPr lang="en-US" sz="2400" dirty="0"/>
              <a:t>Read-only, read-write</a:t>
            </a:r>
          </a:p>
          <a:p>
            <a:pPr lvl="2"/>
            <a:r>
              <a:rPr lang="en-US" sz="2000" dirty="0"/>
              <a:t>Read-only = 0</a:t>
            </a:r>
          </a:p>
          <a:p>
            <a:pPr lvl="2"/>
            <a:r>
              <a:rPr lang="en-US" sz="2000" dirty="0"/>
              <a:t>Read-write = 1</a:t>
            </a:r>
          </a:p>
          <a:p>
            <a:pPr lvl="1"/>
            <a:r>
              <a:rPr lang="en-US" altLang="en-US" sz="2400" dirty="0">
                <a:latin typeface="CMSS10" charset="0"/>
              </a:rPr>
              <a:t>Trap on memory protection violation</a:t>
            </a:r>
            <a:br>
              <a:rPr lang="en-US" sz="2400" dirty="0">
                <a:solidFill>
                  <a:srgbClr val="3333CC"/>
                </a:solidFill>
              </a:rPr>
            </a:br>
            <a:endParaRPr lang="en-US" sz="2400" dirty="0">
              <a:solidFill>
                <a:srgbClr val="3333C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9C3B-6E5C-4022-ADAC-C91FB550B2CF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97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1" y="1600200"/>
            <a:ext cx="8078935" cy="358583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Valid-invalid bit attached to each entry in the page table:</a:t>
            </a:r>
          </a:p>
          <a:p>
            <a:pPr lvl="1" algn="just"/>
            <a:r>
              <a:rPr lang="en-US" sz="2000" dirty="0"/>
              <a:t>“valid” indicates that the associated page is in the process’ logical address space, and is in main memory</a:t>
            </a:r>
          </a:p>
          <a:p>
            <a:pPr lvl="1" algn="just"/>
            <a:r>
              <a:rPr lang="en-US" sz="2000" dirty="0"/>
              <a:t>“invalid” indicates that the page is</a:t>
            </a:r>
          </a:p>
          <a:p>
            <a:pPr lvl="2" algn="just"/>
            <a:r>
              <a:rPr lang="en-US" sz="2000" dirty="0"/>
              <a:t>Not in the process’ logical address space (illegal) (or)</a:t>
            </a:r>
          </a:p>
          <a:p>
            <a:pPr lvl="2" algn="just"/>
            <a:r>
              <a:rPr lang="en-US" sz="2000" dirty="0"/>
              <a:t>Legal but it is not present in the memory but it is present in the disk</a:t>
            </a:r>
          </a:p>
          <a:p>
            <a:pPr lvl="2" algn="just"/>
            <a:r>
              <a:rPr lang="en-US" sz="2000" dirty="0"/>
              <a:t>Computer traps to the operating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FCAB-C87C-455B-A009-367C05AFDCF9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225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8935" cy="328103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Suppose, for example, that in a system with a 14-bit address space (0 to 16383 locations), we have a program that should use only addresses 0 to 12287. Given a page size of 2 KB, we have 8 possible pages.</a:t>
            </a:r>
          </a:p>
          <a:p>
            <a:pPr algn="just"/>
            <a:r>
              <a:rPr lang="en-US" sz="2400"/>
              <a:t>But 12288 </a:t>
            </a:r>
            <a:r>
              <a:rPr lang="en-US" sz="2400" dirty="0"/>
              <a:t>address at the max will </a:t>
            </a:r>
            <a:r>
              <a:rPr lang="en-US" sz="2400"/>
              <a:t>need 12288/2048 </a:t>
            </a:r>
            <a:r>
              <a:rPr lang="en-US" sz="2400" dirty="0"/>
              <a:t>= 6 pages</a:t>
            </a:r>
          </a:p>
          <a:p>
            <a:pPr algn="just"/>
            <a:r>
              <a:rPr lang="en-US" sz="2400" dirty="0"/>
              <a:t>The remaining two pages are considered invalid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E458-360A-40E8-9488-9C03AF5CD6EB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311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dirty="0"/>
              <a:t>Valid (v) or Invalid (i) Bit In A Page Table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6" t="1071" r="8238" b="1254"/>
          <a:stretch>
            <a:fillRect/>
          </a:stretch>
        </p:blipFill>
        <p:spPr bwMode="auto">
          <a:xfrm>
            <a:off x="685800" y="1570844"/>
            <a:ext cx="7782588" cy="42672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145C-E81D-4447-92F1-D5812BCB49DC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60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348" y="1600200"/>
            <a:ext cx="8305800" cy="3048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Memory management scheme that lets physical address space of a process to be noncontiguous</a:t>
            </a:r>
          </a:p>
          <a:p>
            <a:pPr algn="just"/>
            <a:r>
              <a:rPr lang="en-US" sz="2400" dirty="0"/>
              <a:t>Process is allocated physical memory wherever it is available</a:t>
            </a:r>
          </a:p>
          <a:p>
            <a:pPr algn="just"/>
            <a:r>
              <a:rPr lang="en-US" sz="2400" dirty="0"/>
              <a:t>Divide physical memory into fixed-sized blocks called </a:t>
            </a:r>
            <a:r>
              <a:rPr lang="en-US" sz="2400" b="1" dirty="0"/>
              <a:t>frames</a:t>
            </a:r>
            <a:r>
              <a:rPr lang="en-US" sz="2400" dirty="0"/>
              <a:t> (size is power of 2)</a:t>
            </a:r>
          </a:p>
          <a:p>
            <a:pPr algn="just"/>
            <a:r>
              <a:rPr lang="en-US" sz="2400" dirty="0"/>
              <a:t>Divide logical memory into blocks of same size called </a:t>
            </a:r>
            <a:r>
              <a:rPr lang="en-US" sz="2400" b="1" dirty="0"/>
              <a:t>pages</a:t>
            </a:r>
            <a:endParaRPr lang="en-US" sz="2400" dirty="0"/>
          </a:p>
          <a:p>
            <a:pPr algn="just"/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EABA-F46E-46A7-B4B5-DA83556D31F7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173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181" y="1600200"/>
            <a:ext cx="8229600" cy="2981018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dirty="0"/>
              <a:t>To run a program of size </a:t>
            </a:r>
            <a:r>
              <a:rPr lang="en-US" sz="2400" i="1" dirty="0"/>
              <a:t>n</a:t>
            </a:r>
            <a:r>
              <a:rPr lang="en-US" sz="2400" dirty="0"/>
              <a:t> pages, need to find </a:t>
            </a:r>
            <a:r>
              <a:rPr lang="en-US" sz="2400" i="1" dirty="0"/>
              <a:t>n</a:t>
            </a:r>
            <a:r>
              <a:rPr lang="en-US" sz="2400" dirty="0"/>
              <a:t> free frames and load the pages of the program into the frames</a:t>
            </a:r>
          </a:p>
          <a:p>
            <a:pPr algn="just"/>
            <a:r>
              <a:rPr lang="en-US" sz="2400" dirty="0"/>
              <a:t>A page table is used to translate logical to physical addresses</a:t>
            </a:r>
          </a:p>
          <a:p>
            <a:pPr algn="just"/>
            <a:r>
              <a:rPr lang="en-US" sz="2400" dirty="0"/>
              <a:t>Every process has a page table</a:t>
            </a:r>
          </a:p>
          <a:p>
            <a:pPr algn="just"/>
            <a:r>
              <a:rPr lang="en-US" sz="2400" dirty="0"/>
              <a:t>Page table </a:t>
            </a:r>
          </a:p>
          <a:p>
            <a:pPr lvl="1" algn="just"/>
            <a:r>
              <a:rPr lang="en-US" sz="2000" dirty="0"/>
              <a:t>Indexed by the page number</a:t>
            </a:r>
          </a:p>
          <a:p>
            <a:pPr lvl="1" algn="just"/>
            <a:r>
              <a:rPr lang="en-US" sz="2000" dirty="0"/>
              <a:t>Stores the base address of each page in physical memory (or) the frame number</a:t>
            </a:r>
          </a:p>
          <a:p>
            <a:pPr algn="just"/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3AA47-7C12-4834-983C-11D49394E0CA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25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Paging Example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" t="800" r="7520" b="999"/>
          <a:stretch>
            <a:fillRect/>
          </a:stretch>
        </p:blipFill>
        <p:spPr bwMode="auto">
          <a:xfrm>
            <a:off x="873214" y="1600201"/>
            <a:ext cx="7356386" cy="424894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ED3F-1868-4CE2-AEAC-A574DDFCA9A1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13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65" y="30480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Address Translation Scheme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65" y="1905000"/>
            <a:ext cx="8153400" cy="3505200"/>
          </a:xfrm>
        </p:spPr>
        <p:txBody>
          <a:bodyPr>
            <a:normAutofit/>
          </a:bodyPr>
          <a:lstStyle/>
          <a:p>
            <a:r>
              <a:rPr lang="en-US" sz="2800" dirty="0"/>
              <a:t>Logical address generated by CPU is divided into</a:t>
            </a:r>
          </a:p>
          <a:p>
            <a:pPr lvl="1"/>
            <a:r>
              <a:rPr lang="en-US" sz="2400" i="1" dirty="0">
                <a:solidFill>
                  <a:srgbClr val="3333CC"/>
                </a:solidFill>
              </a:rPr>
              <a:t>Page number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400" i="1" dirty="0">
                <a:solidFill>
                  <a:srgbClr val="3333CC"/>
                </a:solidFill>
              </a:rPr>
              <a:t>(p)</a:t>
            </a:r>
            <a:r>
              <a:rPr lang="en-US" sz="2400" dirty="0"/>
              <a:t> – used as an index into a </a:t>
            </a:r>
            <a:r>
              <a:rPr lang="en-US" sz="2400" i="1" dirty="0"/>
              <a:t>page</a:t>
            </a:r>
            <a:r>
              <a:rPr lang="en-US" sz="2400" dirty="0"/>
              <a:t> </a:t>
            </a:r>
            <a:r>
              <a:rPr lang="en-US" sz="2400" i="1" dirty="0"/>
              <a:t>table</a:t>
            </a:r>
            <a:r>
              <a:rPr lang="en-US" sz="2400" dirty="0"/>
              <a:t> which contains base address of each page in physical memory</a:t>
            </a:r>
            <a:br>
              <a:rPr lang="en-US" sz="2400" dirty="0"/>
            </a:br>
            <a:endParaRPr lang="en-US" sz="2400" dirty="0"/>
          </a:p>
          <a:p>
            <a:pPr lvl="1" algn="just"/>
            <a:r>
              <a:rPr lang="en-US" sz="2400" i="1" dirty="0">
                <a:solidFill>
                  <a:srgbClr val="3333CC"/>
                </a:solidFill>
              </a:rPr>
              <a:t>Page offset</a:t>
            </a:r>
            <a:r>
              <a:rPr lang="en-US" sz="2400" dirty="0">
                <a:solidFill>
                  <a:srgbClr val="3333CC"/>
                </a:solidFill>
              </a:rPr>
              <a:t> </a:t>
            </a:r>
            <a:r>
              <a:rPr lang="en-US" sz="2400" i="1" dirty="0">
                <a:solidFill>
                  <a:srgbClr val="3333CC"/>
                </a:solidFill>
              </a:rPr>
              <a:t>(d)</a:t>
            </a:r>
            <a:r>
              <a:rPr lang="en-US" sz="2400" dirty="0"/>
              <a:t> – combined with base address to define the physical memory address that is sent to the memory unit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73F2-B83C-4809-941F-BF0A9325ACDE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91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610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Address Translation Architecture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5410200" cy="3943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			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   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" t="3032" r="2821" b="2776"/>
          <a:stretch>
            <a:fillRect/>
          </a:stretch>
        </p:blipFill>
        <p:spPr bwMode="auto">
          <a:xfrm>
            <a:off x="1152197" y="1714500"/>
            <a:ext cx="6315403" cy="411883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6A8D-5984-4B44-B6F0-F680FF6C6DB6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67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2454"/>
            <a:ext cx="8229600" cy="857250"/>
          </a:xfrm>
        </p:spPr>
        <p:txBody>
          <a:bodyPr>
            <a:normAutofit/>
          </a:bodyPr>
          <a:lstStyle/>
          <a:p>
            <a:r>
              <a:rPr lang="en-US" sz="2800" dirty="0"/>
              <a:t>Address Translation Architecture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5410200" cy="3943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			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   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21315" t="1199" r="22215" b="2017"/>
          <a:stretch>
            <a:fillRect/>
          </a:stretch>
        </p:blipFill>
        <p:spPr bwMode="auto">
          <a:xfrm>
            <a:off x="1371600" y="1847851"/>
            <a:ext cx="5943600" cy="397710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D43-C5AD-48AB-8C57-E038F40B8B25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6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4793"/>
            <a:ext cx="7772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Address Translation Architecture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5410200" cy="39433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			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     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21315" t="1199" r="22215" b="2017"/>
          <a:stretch>
            <a:fillRect/>
          </a:stretch>
        </p:blipFill>
        <p:spPr bwMode="auto">
          <a:xfrm>
            <a:off x="228600" y="2057401"/>
            <a:ext cx="5410200" cy="362018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094265" y="1951583"/>
            <a:ext cx="3276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 bytes page size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4 = 2</a:t>
            </a:r>
            <a:r>
              <a:rPr lang="en-US" baseline="30000" dirty="0"/>
              <a:t>2</a:t>
            </a:r>
          </a:p>
          <a:p>
            <a:pPr>
              <a:buFont typeface="Wingdings" pitchFamily="2" charset="2"/>
              <a:buNone/>
            </a:pPr>
            <a:r>
              <a:rPr lang="en-US" baseline="30000" dirty="0"/>
              <a:t>	</a:t>
            </a:r>
            <a:r>
              <a:rPr lang="en-US" dirty="0"/>
              <a:t>2 bits for offset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LA is 4 bits,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remaining 2 bits for page number</a:t>
            </a:r>
          </a:p>
          <a:p>
            <a:r>
              <a:rPr lang="en-US" dirty="0"/>
              <a:t>Logical address 1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p     off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00   01</a:t>
            </a:r>
          </a:p>
          <a:p>
            <a:r>
              <a:rPr lang="en-US" dirty="0"/>
              <a:t>Logical address 10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10  10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 Paging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8507-FC72-4440-8E81-D413CBBCC2FB}" type="datetime1">
              <a:rPr lang="en-US" altLang="en-US" smtClean="0"/>
              <a:t>12/6/2023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943469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7968</TotalTime>
  <Words>1391</Words>
  <Application>Microsoft Office PowerPoint</Application>
  <PresentationFormat>On-screen Show (4:3)</PresentationFormat>
  <Paragraphs>243</Paragraphs>
  <Slides>28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CMSS10</vt:lpstr>
      <vt:lpstr>Helvetica</vt:lpstr>
      <vt:lpstr>Symbol</vt:lpstr>
      <vt:lpstr>Tahoma</vt:lpstr>
      <vt:lpstr>Times New Roman</vt:lpstr>
      <vt:lpstr>Wingdings</vt:lpstr>
      <vt:lpstr>Blueprint</vt:lpstr>
      <vt:lpstr>CS F372 Operating Systems  </vt:lpstr>
      <vt:lpstr>Text Book Reading</vt:lpstr>
      <vt:lpstr>Paging</vt:lpstr>
      <vt:lpstr>Paging</vt:lpstr>
      <vt:lpstr>Paging Example </vt:lpstr>
      <vt:lpstr>Address Translation Scheme</vt:lpstr>
      <vt:lpstr>Address Translation Architecture </vt:lpstr>
      <vt:lpstr>Address Translation Architecture </vt:lpstr>
      <vt:lpstr>Address Translation Architecture </vt:lpstr>
      <vt:lpstr>Address Translation Architecture </vt:lpstr>
      <vt:lpstr>Address Translation Architecture </vt:lpstr>
      <vt:lpstr>Paging</vt:lpstr>
      <vt:lpstr>Paging</vt:lpstr>
      <vt:lpstr>Frame Table</vt:lpstr>
      <vt:lpstr>Free Frames</vt:lpstr>
      <vt:lpstr>PowerPoint Presentation</vt:lpstr>
      <vt:lpstr>PowerPoint Presentation</vt:lpstr>
      <vt:lpstr>Implementation of Page Table</vt:lpstr>
      <vt:lpstr>Implementation of Page Table</vt:lpstr>
      <vt:lpstr>Paging with TLB</vt:lpstr>
      <vt:lpstr>Paging Hardware With TLB</vt:lpstr>
      <vt:lpstr>Paging with TLB</vt:lpstr>
      <vt:lpstr>Effective Access Time</vt:lpstr>
      <vt:lpstr>Effective Access Time</vt:lpstr>
      <vt:lpstr>Memory Protection</vt:lpstr>
      <vt:lpstr>Memory Protection</vt:lpstr>
      <vt:lpstr>Memory Protection</vt:lpstr>
      <vt:lpstr>Valid (v) or Invalid (i) Bit In A Page Table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989</cp:revision>
  <dcterms:created xsi:type="dcterms:W3CDTF">2002-01-21T02:22:10Z</dcterms:created>
  <dcterms:modified xsi:type="dcterms:W3CDTF">2023-12-06T02:38:56Z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