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36" r:id="rId2"/>
    <p:sldId id="347" r:id="rId3"/>
    <p:sldId id="549" r:id="rId4"/>
    <p:sldId id="550" r:id="rId5"/>
    <p:sldId id="551" r:id="rId6"/>
    <p:sldId id="552" r:id="rId7"/>
    <p:sldId id="553" r:id="rId8"/>
    <p:sldId id="554" r:id="rId9"/>
    <p:sldId id="566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291" autoAdjust="0"/>
  </p:normalViewPr>
  <p:slideViewPr>
    <p:cSldViewPr>
      <p:cViewPr varScale="1">
        <p:scale>
          <a:sx n="72" d="100"/>
          <a:sy n="72" d="100"/>
        </p:scale>
        <p:origin x="12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03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5C43EB3-CD58-4EB2-B016-4421B17C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2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8886364-F4C9-42E7-8823-233C0115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6364-F4C9-42E7-8823-233C0115F45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325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16844C-6734-4476-ABFA-362163CB3E60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306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8D3603-977A-4E93-A702-2E7F7403D761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333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CFBE0D-2147-4397-8314-8FB1C0BD2150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994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5428E3A5-3354-4D8D-8A17-BF575EB751A0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DF75B-C765-432B-9DCA-75D36108B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1311D2-DD99-4050-87AF-C733F8E52D80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92A3-ED1B-4EC0-B696-47536A42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82E611-9103-4CBD-80A6-5FD4BE65D324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087-7C88-451A-BC8D-82C7AD513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9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5CD96F-73E9-4200-9D46-BD344BC78CA1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AB64-95B5-4750-B94A-A4B9C344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4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707525-5747-4508-A503-9CF3FD5F0D6C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2930C-8673-4D9B-B8D5-AAE84DAD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FD67B-C8CA-4C25-873A-AC187B90EBC9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D0274-CAF4-47B1-B068-C7B390ADE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15BC47-1390-42DA-8105-14490233741A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FC30-3D2B-4FD3-B039-F73E220C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AEC55-F0A8-4934-A002-CEBA900719E3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E939-5DC5-4387-A5FF-AA41DA823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03C96C-C6EB-48B5-8F08-826F6723F0FB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6CF0-6F0B-4FD6-A0D6-654EC74DB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BE3D8-DF73-4B8C-88E1-4A0EADDF4132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BE0F-F6D7-4DA3-B996-A963E61D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6734DE-A2A3-4BC0-AA74-A88391B23464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9F1D3-7672-43F0-B168-6223F7FBA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D2D85F-A72E-41E2-848F-D6436CB4816E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87A5-0054-4973-B903-0E35664C8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99080A-0AB7-490D-95F0-2C73CC532AB7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4E65-7232-4A02-9F5E-A53174854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51AD01D-43E5-4689-AA1D-5E1DD3C7F669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F372 Virtual memory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EE144-E7EA-47E3-9DDB-F6A2073E0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CC3300"/>
                </a:solidFill>
              </a:rPr>
              <a:t>CS F372 Operating Systems </a:t>
            </a:r>
            <a:br>
              <a:rPr lang="en-US" altLang="en-US" sz="4800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620000" cy="68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>
                <a:solidFill>
                  <a:srgbClr val="CC3300"/>
                </a:solidFill>
              </a:rPr>
              <a:t>18 </a:t>
            </a:r>
            <a:r>
              <a:rPr lang="en-US" altLang="en-US" dirty="0">
                <a:solidFill>
                  <a:srgbClr val="CC3300"/>
                </a:solidFill>
              </a:rPr>
              <a:t>– Memory management – Virtual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991600" cy="857250"/>
          </a:xfrm>
        </p:spPr>
        <p:txBody>
          <a:bodyPr>
            <a:noAutofit/>
          </a:bodyPr>
          <a:lstStyle/>
          <a:p>
            <a:r>
              <a:rPr lang="en-US" sz="2600" dirty="0"/>
              <a:t>Page Table When Some Pages Are Not in Main Memory</a:t>
            </a:r>
          </a:p>
        </p:txBody>
      </p:sp>
      <p:pic>
        <p:nvPicPr>
          <p:cNvPr id="7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57912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405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9143999" cy="857250"/>
          </a:xfrm>
        </p:spPr>
        <p:txBody>
          <a:bodyPr>
            <a:normAutofit/>
          </a:bodyPr>
          <a:lstStyle/>
          <a:p>
            <a:r>
              <a:rPr lang="en-US" sz="3200" dirty="0"/>
              <a:t>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4" y="1676400"/>
            <a:ext cx="8077200" cy="394335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When the process accesses the pages that are in memory, execution proceeds as normal</a:t>
            </a:r>
          </a:p>
          <a:p>
            <a:pPr algn="just"/>
            <a:r>
              <a:rPr lang="en-US" sz="2400" dirty="0"/>
              <a:t>When the process accesses a page that is not in memory</a:t>
            </a:r>
          </a:p>
          <a:p>
            <a:pPr lvl="1" algn="just"/>
            <a:r>
              <a:rPr lang="en-US" sz="2000" dirty="0"/>
              <a:t>Page fault</a:t>
            </a:r>
          </a:p>
          <a:p>
            <a:pPr lvl="1" algn="just"/>
            <a:r>
              <a:rPr lang="en-US" sz="2000" dirty="0"/>
              <a:t>Access to a page marked invalid causes a page fault</a:t>
            </a:r>
          </a:p>
          <a:p>
            <a:pPr lvl="1" algn="just"/>
            <a:r>
              <a:rPr lang="en-US" sz="2000" dirty="0"/>
              <a:t>Cause a trap (interrupt) to the operating system</a:t>
            </a:r>
          </a:p>
          <a:p>
            <a:pPr algn="just"/>
            <a:endParaRPr lang="en-US" sz="28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9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06" y="3810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Servicing a 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606" y="1524000"/>
            <a:ext cx="8141110" cy="394335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Trap is generated and control is transferred to the OS</a:t>
            </a:r>
          </a:p>
          <a:p>
            <a:pPr algn="just"/>
            <a:r>
              <a:rPr lang="en-US" sz="2400" dirty="0"/>
              <a:t>Save the user registers and process state</a:t>
            </a:r>
          </a:p>
          <a:p>
            <a:pPr algn="just"/>
            <a:r>
              <a:rPr lang="en-US" sz="2400" dirty="0"/>
              <a:t>OS determine that the interrupt was a page fault</a:t>
            </a:r>
          </a:p>
          <a:p>
            <a:pPr algn="just"/>
            <a:r>
              <a:rPr lang="en-US" sz="2400" dirty="0"/>
              <a:t>OS looks at another internal table kept in PCB to decide</a:t>
            </a:r>
          </a:p>
          <a:p>
            <a:pPr lvl="1" algn="just"/>
            <a:r>
              <a:rPr lang="en-US" sz="2400" dirty="0"/>
              <a:t>Invalid reference =&gt; abort</a:t>
            </a:r>
          </a:p>
          <a:p>
            <a:pPr lvl="1" algn="just"/>
            <a:r>
              <a:rPr lang="en-US" sz="2400" dirty="0"/>
              <a:t>Just not in memory </a:t>
            </a:r>
          </a:p>
          <a:p>
            <a:pPr algn="just"/>
            <a:r>
              <a:rPr lang="en-US" sz="2400" dirty="0"/>
              <a:t>Get empty frame from free-frame list</a:t>
            </a:r>
          </a:p>
          <a:p>
            <a:pPr algn="just"/>
            <a:r>
              <a:rPr lang="en-US" sz="2400" dirty="0"/>
              <a:t>Swap page into frame</a:t>
            </a:r>
          </a:p>
          <a:p>
            <a:pPr lvl="1" algn="just"/>
            <a:r>
              <a:rPr lang="en-US" sz="2400" dirty="0"/>
              <a:t>Issue a read from the disk to a free frame</a:t>
            </a:r>
          </a:p>
          <a:p>
            <a:pPr lvl="1" algn="just"/>
            <a:r>
              <a:rPr lang="en-US" sz="2400" dirty="0"/>
              <a:t>Wait in a queue for the disk until read request is serviced</a:t>
            </a:r>
          </a:p>
          <a:p>
            <a:pPr lvl="1" algn="just"/>
            <a:r>
              <a:rPr lang="en-US" sz="2400" dirty="0"/>
              <a:t>Begin the transfer of page to a free frame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908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Servicing a page 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2362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While waiting, allocate the CPU to some other user</a:t>
            </a:r>
          </a:p>
          <a:p>
            <a:pPr algn="just"/>
            <a:r>
              <a:rPr lang="en-US" sz="2400" dirty="0"/>
              <a:t>Receive an interrupt from the disk (I/O completed)</a:t>
            </a:r>
          </a:p>
          <a:p>
            <a:pPr algn="just"/>
            <a:r>
              <a:rPr lang="en-US" sz="2400" dirty="0"/>
              <a:t>Save registers and process state for currently executing process</a:t>
            </a:r>
          </a:p>
          <a:p>
            <a:pPr algn="just"/>
            <a:r>
              <a:rPr lang="en-US" sz="2400" dirty="0"/>
              <a:t>Determine that the interrupt was from the disk</a:t>
            </a:r>
          </a:p>
          <a:p>
            <a:pPr algn="just"/>
            <a:r>
              <a:rPr lang="en-US" sz="2400" dirty="0"/>
              <a:t>Correct the page table and other tables to show that the desired page is now in memory</a:t>
            </a:r>
          </a:p>
          <a:p>
            <a:r>
              <a:rPr lang="en-US" sz="2400" dirty="0"/>
              <a:t>Wait for the CPU to be allocated to this process again</a:t>
            </a:r>
          </a:p>
          <a:p>
            <a:r>
              <a:rPr lang="en-US" sz="2400" dirty="0"/>
              <a:t>Restore the user registers, process state, new page table</a:t>
            </a:r>
          </a:p>
          <a:p>
            <a:r>
              <a:rPr lang="en-US" sz="2400" dirty="0"/>
              <a:t>Restart the interrupted instruction</a:t>
            </a:r>
          </a:p>
          <a:p>
            <a:pPr algn="just"/>
            <a:endParaRPr lang="en-US" sz="2400" dirty="0"/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689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Steps in Handling a Page Fault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5911" t="1289" r="5911" b="995"/>
          <a:stretch>
            <a:fillRect/>
          </a:stretch>
        </p:blipFill>
        <p:spPr bwMode="auto">
          <a:xfrm>
            <a:off x="152400" y="1828800"/>
            <a:ext cx="8839200" cy="3491265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1525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Performance of 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39" y="1600200"/>
            <a:ext cx="8229599" cy="3052430"/>
          </a:xfrm>
        </p:spPr>
        <p:txBody>
          <a:bodyPr>
            <a:noAutofit/>
          </a:bodyPr>
          <a:lstStyle/>
          <a:p>
            <a:pPr algn="just">
              <a:tabLst>
                <a:tab pos="2165350" algn="l"/>
                <a:tab pos="2857500" algn="l"/>
              </a:tabLst>
            </a:pPr>
            <a:r>
              <a:rPr lang="en-US" sz="2400" dirty="0"/>
              <a:t>Demand paging can significantly affect the performance of a computer system</a:t>
            </a:r>
          </a:p>
          <a:p>
            <a:pPr lvl="1" algn="just">
              <a:tabLst>
                <a:tab pos="2165350" algn="l"/>
                <a:tab pos="2857500" algn="l"/>
              </a:tabLst>
            </a:pPr>
            <a:r>
              <a:rPr lang="en-US" sz="2400" dirty="0"/>
              <a:t>effective access time</a:t>
            </a:r>
          </a:p>
          <a:p>
            <a:pPr algn="just">
              <a:tabLst>
                <a:tab pos="2165350" algn="l"/>
                <a:tab pos="2857500" algn="l"/>
              </a:tabLst>
            </a:pPr>
            <a:r>
              <a:rPr lang="en-US" sz="2400" dirty="0"/>
              <a:t>When there is no page fault</a:t>
            </a:r>
          </a:p>
          <a:p>
            <a:pPr lvl="1" algn="just">
              <a:tabLst>
                <a:tab pos="2165350" algn="l"/>
                <a:tab pos="2857500" algn="l"/>
              </a:tabLst>
            </a:pPr>
            <a:r>
              <a:rPr lang="en-US" sz="2400" dirty="0">
                <a:sym typeface="Symbol" pitchFamily="18" charset="2"/>
              </a:rPr>
              <a:t>effective access time is same as the memory access time (10 -200 </a:t>
            </a:r>
            <a:r>
              <a:rPr lang="en-US" sz="2400" dirty="0" err="1">
                <a:sym typeface="Symbol" pitchFamily="18" charset="2"/>
              </a:rPr>
              <a:t>nsec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 algn="just">
              <a:tabLst>
                <a:tab pos="2165350" algn="l"/>
                <a:tab pos="2857500" algn="l"/>
              </a:tabLst>
            </a:pPr>
            <a:r>
              <a:rPr lang="en-US" sz="2400" dirty="0">
                <a:sym typeface="Symbol" pitchFamily="18" charset="2"/>
              </a:rPr>
              <a:t>If page fault occurs</a:t>
            </a:r>
          </a:p>
          <a:p>
            <a:pPr lvl="1" algn="just">
              <a:tabLst>
                <a:tab pos="2165350" algn="l"/>
                <a:tab pos="2857500" algn="l"/>
              </a:tabLst>
            </a:pPr>
            <a:r>
              <a:rPr lang="en-US" sz="2400" dirty="0">
                <a:sym typeface="Symbol" pitchFamily="18" charset="2"/>
              </a:rPr>
              <a:t>Read the relevant page from disk</a:t>
            </a:r>
          </a:p>
          <a:p>
            <a:pPr lvl="1" algn="just">
              <a:tabLst>
                <a:tab pos="2165350" algn="l"/>
                <a:tab pos="2857500" algn="l"/>
              </a:tabLst>
            </a:pPr>
            <a:r>
              <a:rPr lang="en-US" sz="2400" dirty="0">
                <a:sym typeface="Symbol" pitchFamily="18" charset="2"/>
              </a:rPr>
              <a:t>Then access memory to access the desired word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12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81" y="4572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Performance of 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765" y="1981200"/>
            <a:ext cx="8001000" cy="3486150"/>
          </a:xfrm>
        </p:spPr>
        <p:txBody>
          <a:bodyPr>
            <a:noAutofit/>
          </a:bodyPr>
          <a:lstStyle/>
          <a:p>
            <a:pPr>
              <a:tabLst>
                <a:tab pos="2165350" algn="l"/>
                <a:tab pos="2857500" algn="l"/>
              </a:tabLst>
            </a:pPr>
            <a:r>
              <a:rPr lang="en-US" sz="2400" dirty="0"/>
              <a:t>p - Probability of a page fault 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sz="2300" dirty="0"/>
              <a:t> 0 </a:t>
            </a:r>
            <a:r>
              <a:rPr lang="en-US" sz="2300" dirty="0">
                <a:sym typeface="Symbol" pitchFamily="18" charset="2"/>
              </a:rPr>
              <a:t> </a:t>
            </a:r>
            <a:r>
              <a:rPr lang="en-US" sz="2300" i="1" dirty="0">
                <a:sym typeface="Symbol" pitchFamily="18" charset="2"/>
              </a:rPr>
              <a:t>p</a:t>
            </a:r>
            <a:r>
              <a:rPr lang="en-US" sz="2300" dirty="0">
                <a:sym typeface="Symbol" pitchFamily="18" charset="2"/>
              </a:rPr>
              <a:t>  1.0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sz="2300" dirty="0">
                <a:sym typeface="Symbol" pitchFamily="18" charset="2"/>
              </a:rPr>
              <a:t>if </a:t>
            </a:r>
            <a:r>
              <a:rPr lang="en-US" sz="2300" i="1" dirty="0">
                <a:sym typeface="Symbol" pitchFamily="18" charset="2"/>
              </a:rPr>
              <a:t>p</a:t>
            </a:r>
            <a:r>
              <a:rPr lang="en-US" sz="2300" dirty="0">
                <a:sym typeface="Symbol" pitchFamily="18" charset="2"/>
              </a:rPr>
              <a:t> = 0, no page faults 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sz="2300" dirty="0">
                <a:sym typeface="Symbol" pitchFamily="18" charset="2"/>
              </a:rPr>
              <a:t>if </a:t>
            </a:r>
            <a:r>
              <a:rPr lang="en-US" sz="2300" i="1" dirty="0">
                <a:sym typeface="Symbol" pitchFamily="18" charset="2"/>
              </a:rPr>
              <a:t>p</a:t>
            </a:r>
            <a:r>
              <a:rPr lang="en-US" sz="2300" dirty="0">
                <a:sym typeface="Symbol" pitchFamily="18" charset="2"/>
              </a:rPr>
              <a:t> = 1, every reference is a fault</a:t>
            </a:r>
          </a:p>
          <a:p>
            <a:pPr>
              <a:tabLst>
                <a:tab pos="2165350" algn="l"/>
                <a:tab pos="2857500" algn="l"/>
              </a:tabLst>
            </a:pPr>
            <a:r>
              <a:rPr lang="en-US" sz="2400" dirty="0">
                <a:sym typeface="Symbol" pitchFamily="18" charset="2"/>
              </a:rPr>
              <a:t>Effective Access Time (EAT)</a:t>
            </a:r>
          </a:p>
          <a:p>
            <a:pPr>
              <a:buNone/>
              <a:tabLst>
                <a:tab pos="2165350" algn="l"/>
                <a:tab pos="2857500" algn="l"/>
              </a:tabLst>
            </a:pPr>
            <a:r>
              <a:rPr lang="en-US" sz="2400" dirty="0">
                <a:sym typeface="Symbol" pitchFamily="18" charset="2"/>
              </a:rPr>
              <a:t>	 = </a:t>
            </a:r>
            <a:r>
              <a:rPr lang="en-US" sz="2000" dirty="0">
                <a:sym typeface="Symbol" pitchFamily="18" charset="2"/>
              </a:rPr>
              <a:t>(1 – </a:t>
            </a:r>
            <a:r>
              <a:rPr lang="en-US" sz="2000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) x memory access time + </a:t>
            </a:r>
            <a:r>
              <a:rPr lang="en-US" sz="2000" i="1" dirty="0">
                <a:sym typeface="Symbol" pitchFamily="18" charset="2"/>
              </a:rPr>
              <a:t>p x</a:t>
            </a:r>
            <a:r>
              <a:rPr lang="en-US" sz="2000" dirty="0">
                <a:sym typeface="Symbol" pitchFamily="18" charset="2"/>
              </a:rPr>
              <a:t> page fault service time</a:t>
            </a:r>
          </a:p>
        </p:txBody>
      </p:sp>
    </p:spTree>
    <p:extLst>
      <p:ext uri="{BB962C8B-B14F-4D97-AF65-F5344CB8AC3E}">
        <p14:creationId xmlns:p14="http://schemas.microsoft.com/office/powerpoint/2010/main" val="109160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24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Effective Access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3871580"/>
          </a:xfrm>
        </p:spPr>
        <p:txBody>
          <a:bodyPr>
            <a:noAutofit/>
          </a:bodyPr>
          <a:lstStyle/>
          <a:p>
            <a:r>
              <a:rPr lang="en-US" sz="2400" dirty="0"/>
              <a:t>Page fault service time – 8 ms</a:t>
            </a:r>
          </a:p>
          <a:p>
            <a:r>
              <a:rPr lang="en-US" sz="2400" dirty="0"/>
              <a:t>Memory-access time – 200 ns</a:t>
            </a:r>
          </a:p>
          <a:p>
            <a:r>
              <a:rPr lang="en-US" sz="2400" dirty="0"/>
              <a:t>Effective memory access time = (1-p) x 200 + 8,000,000 x p</a:t>
            </a:r>
          </a:p>
          <a:p>
            <a:r>
              <a:rPr lang="en-US" sz="2400" dirty="0"/>
              <a:t>Effective memory access time = 200 + 7,999,800 x p</a:t>
            </a:r>
          </a:p>
          <a:p>
            <a:r>
              <a:rPr lang="en-US" sz="2400" dirty="0"/>
              <a:t>Effective access time is directly proportional to page fault rate </a:t>
            </a:r>
          </a:p>
          <a:p>
            <a:r>
              <a:rPr lang="en-US" sz="2400" dirty="0"/>
              <a:t>Suppose if one access out of 1,000 causes a page fault,  p = 0.001</a:t>
            </a:r>
          </a:p>
          <a:p>
            <a:r>
              <a:rPr lang="en-US" sz="2400" dirty="0"/>
              <a:t>Effective memory access time = 8,200 = 8.2 microseconds</a:t>
            </a:r>
          </a:p>
          <a:p>
            <a:r>
              <a:rPr lang="en-US" sz="2400" dirty="0"/>
              <a:t>The computer will be slowed down by a factor of 40 because of demand paging!</a:t>
            </a:r>
          </a:p>
          <a:p>
            <a:r>
              <a:rPr lang="en-US" sz="2400" dirty="0"/>
              <a:t>It is important to keep the page-fault rate low otherwise, the effective access time increases, slowing process execution</a:t>
            </a:r>
          </a:p>
        </p:txBody>
      </p:sp>
    </p:spTree>
    <p:extLst>
      <p:ext uri="{BB962C8B-B14F-4D97-AF65-F5344CB8AC3E}">
        <p14:creationId xmlns:p14="http://schemas.microsoft.com/office/powerpoint/2010/main" val="29047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Buddy System </a:t>
            </a:r>
            <a:r>
              <a:rPr lang="en-US" dirty="0"/>
              <a:t>of memory allocation</a:t>
            </a:r>
            <a:endParaRPr lang="en-US" altLang="en-US" dirty="0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432" y="1440426"/>
            <a:ext cx="8001000" cy="4114800"/>
          </a:xfrm>
        </p:spPr>
        <p:txBody>
          <a:bodyPr/>
          <a:lstStyle/>
          <a:p>
            <a:r>
              <a:rPr lang="en-US" altLang="en-US" sz="2400" dirty="0"/>
              <a:t>Allocates memory contiguously</a:t>
            </a:r>
          </a:p>
          <a:p>
            <a:r>
              <a:rPr lang="en-US" altLang="en-US" sz="2400" dirty="0"/>
              <a:t>Memory is allocated in powers of 2</a:t>
            </a:r>
          </a:p>
          <a:p>
            <a:r>
              <a:rPr lang="en-US" altLang="en-US" sz="2400" dirty="0"/>
              <a:t>If the incoming request is not an exact power of 2 it is rounded off to the next highest nearest power of 2</a:t>
            </a:r>
          </a:p>
          <a:p>
            <a:pPr lvl="1"/>
            <a:r>
              <a:rPr lang="en-US" altLang="en-US" sz="2400" dirty="0"/>
              <a:t>Example request size is 11 KB = 16 KB</a:t>
            </a:r>
          </a:p>
          <a:p>
            <a:r>
              <a:rPr lang="en-US" altLang="en-US" sz="2400" dirty="0"/>
              <a:t>From the available memory, a suitable sized block is then allocated to the requesting process</a:t>
            </a:r>
          </a:p>
          <a:p>
            <a:r>
              <a:rPr lang="en-US" altLang="en-US" sz="2400" dirty="0"/>
              <a:t>Entire space available is treated as a single block of 2</a:t>
            </a:r>
            <a:r>
              <a:rPr lang="en-US" altLang="en-US" sz="2400" baseline="30000" dirty="0"/>
              <a:t>U</a:t>
            </a:r>
          </a:p>
          <a:p>
            <a:r>
              <a:rPr lang="en-US" altLang="en-US" sz="2400" dirty="0"/>
              <a:t>If a request of size s such that 2</a:t>
            </a:r>
            <a:r>
              <a:rPr lang="en-US" altLang="en-US" sz="2400" baseline="30000" dirty="0"/>
              <a:t>U-1 </a:t>
            </a:r>
            <a:r>
              <a:rPr lang="en-US" altLang="en-US" sz="2400" dirty="0"/>
              <a:t>&lt; s &lt;= 2</a:t>
            </a:r>
            <a:r>
              <a:rPr lang="en-US" altLang="en-US" sz="2400" baseline="30000" dirty="0"/>
              <a:t>U</a:t>
            </a:r>
            <a:r>
              <a:rPr lang="en-US" altLang="en-US" sz="2400" dirty="0"/>
              <a:t>, entire block is allocated</a:t>
            </a:r>
          </a:p>
          <a:p>
            <a:pPr lvl="1"/>
            <a:r>
              <a:rPr lang="en-US" altLang="en-US" sz="2400" dirty="0"/>
              <a:t>Otherwise block is split into two equal buddies</a:t>
            </a:r>
          </a:p>
          <a:p>
            <a:pPr lvl="1"/>
            <a:r>
              <a:rPr lang="en-US" altLang="en-US" sz="2400" dirty="0"/>
              <a:t>Process continues until smallest block greater than or equal to s is generated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82E1-A2E7-4B79-9624-009728759350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Disk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3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4" descr="7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85471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E5717-295E-44F0-915E-86370F9A1B0A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Disk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32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  <a:p>
            <a:r>
              <a:rPr lang="en-US" dirty="0"/>
              <a:t>Sections 9.1, 9.2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Virtual memory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F0BBB-2AE0-4706-B1F0-E4CCDA03EC07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42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4" descr="7_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393700"/>
            <a:ext cx="8102600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B62A-0948-4FB4-8FC7-81B1ED1A3299}" type="datetime1">
              <a:rPr lang="en-US" altLang="en-US" smtClean="0"/>
              <a:t>12/11/2023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Disk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17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Virtual memory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394" y="1600200"/>
            <a:ext cx="8304064" cy="38100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Virtual memory is a technique that allows</a:t>
            </a:r>
          </a:p>
          <a:p>
            <a:pPr lvl="1" algn="just"/>
            <a:r>
              <a:rPr lang="en-US" sz="2400" dirty="0"/>
              <a:t>execution of processes that are not completely in main memory</a:t>
            </a:r>
          </a:p>
          <a:p>
            <a:pPr lvl="1" algn="just"/>
            <a:r>
              <a:rPr lang="en-US" sz="2400" dirty="0"/>
              <a:t>programs can be larger than physical memory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Instructions that are currently being executed must be placed in physical memory</a:t>
            </a:r>
          </a:p>
          <a:p>
            <a:pPr algn="just"/>
            <a:r>
              <a:rPr lang="en-US" sz="2400" dirty="0"/>
              <a:t>Place the entire program in physical memory</a:t>
            </a:r>
          </a:p>
          <a:p>
            <a:pPr lvl="1" algn="just"/>
            <a:r>
              <a:rPr lang="en-US" sz="2400" dirty="0"/>
              <a:t>Limits the size of the program to the size of the physical memory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739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516" y="1524000"/>
            <a:ext cx="8077200" cy="3124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Virtual memory - motivation</a:t>
            </a:r>
          </a:p>
          <a:p>
            <a:pPr lvl="1" algn="just"/>
            <a:r>
              <a:rPr lang="en-US" sz="2400" dirty="0"/>
              <a:t>Code for handling error conditions</a:t>
            </a:r>
          </a:p>
          <a:p>
            <a:pPr lvl="1" algn="just"/>
            <a:r>
              <a:rPr lang="en-US" sz="2400" dirty="0"/>
              <a:t>Unused space occupied by arrays, lists, tables etc.</a:t>
            </a:r>
          </a:p>
          <a:p>
            <a:pPr lvl="1" algn="just"/>
            <a:r>
              <a:rPr lang="en-US" sz="2400" dirty="0"/>
              <a:t>Code for rarely used features</a:t>
            </a:r>
          </a:p>
          <a:p>
            <a:pPr algn="just"/>
            <a:r>
              <a:rPr lang="en-US" sz="2400" dirty="0"/>
              <a:t>Even when entire program is used, all portions of the program may not be used at the same time</a:t>
            </a:r>
          </a:p>
          <a:p>
            <a:pPr algn="just"/>
            <a:r>
              <a:rPr lang="en-US" sz="2400" dirty="0"/>
              <a:t>Virtual memory - advantages</a:t>
            </a:r>
          </a:p>
          <a:p>
            <a:pPr lvl="1" algn="just"/>
            <a:r>
              <a:rPr lang="en-US" sz="2400" dirty="0"/>
              <a:t>Programs not constrained by the physical memory available</a:t>
            </a:r>
          </a:p>
          <a:p>
            <a:pPr lvl="1" algn="just"/>
            <a:r>
              <a:rPr lang="en-US" altLang="en-US" sz="2400" dirty="0"/>
              <a:t>Increased CPU utilization</a:t>
            </a:r>
          </a:p>
          <a:p>
            <a:pPr lvl="1" algn="just"/>
            <a:r>
              <a:rPr lang="en-US" sz="2400" dirty="0"/>
              <a:t>Less I/O is needed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>
              <a:buNone/>
            </a:pPr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972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7620000" cy="35052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Separation of user logical memory from physical memory</a:t>
            </a:r>
          </a:p>
          <a:p>
            <a:pPr lvl="1" algn="just"/>
            <a:r>
              <a:rPr lang="en-US" sz="2400" dirty="0"/>
              <a:t>Only part of a program needs to be in physical memory for execution</a:t>
            </a:r>
          </a:p>
          <a:p>
            <a:pPr lvl="1" algn="just"/>
            <a:r>
              <a:rPr lang="en-US" sz="2400" dirty="0"/>
              <a:t>Logical address space can therefore be much larger than physical address space</a:t>
            </a:r>
          </a:p>
          <a:p>
            <a:pPr lvl="1" algn="just"/>
            <a:r>
              <a:rPr lang="en-US" sz="2400" dirty="0"/>
              <a:t>Allows a large virtual memory to be available for programmers when only small physical memory is available</a:t>
            </a:r>
          </a:p>
        </p:txBody>
      </p:sp>
    </p:spTree>
    <p:extLst>
      <p:ext uri="{BB962C8B-B14F-4D97-AF65-F5344CB8AC3E}">
        <p14:creationId xmlns:p14="http://schemas.microsoft.com/office/powerpoint/2010/main" val="34052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19" y="457200"/>
            <a:ext cx="8229600" cy="704850"/>
          </a:xfrm>
        </p:spPr>
        <p:txBody>
          <a:bodyPr>
            <a:normAutofit/>
          </a:bodyPr>
          <a:lstStyle/>
          <a:p>
            <a:r>
              <a:rPr lang="en-US" sz="3200" dirty="0"/>
              <a:t>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819" y="1596513"/>
            <a:ext cx="8151665" cy="34290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Virtual memory can be implemented by Demand paging </a:t>
            </a:r>
          </a:p>
          <a:p>
            <a:pPr lvl="1" algn="just"/>
            <a:r>
              <a:rPr lang="en-US" sz="2400" dirty="0"/>
              <a:t>Load pages in primary memory only when they are needed (demanded)	during execution</a:t>
            </a:r>
          </a:p>
          <a:p>
            <a:pPr lvl="1" algn="just"/>
            <a:r>
              <a:rPr lang="en-US" sz="2400" dirty="0"/>
              <a:t>Pages that are never accessed are thus never loaded into physical memory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Paging system with swapping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Process reside in secondary memory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When needed to be executed, process is swapped into main memory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Instead of bringing in the whole process, only the pages which are currently needed are brought in</a:t>
            </a:r>
          </a:p>
          <a:p>
            <a:pPr lvl="1"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72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23064" cy="30480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800" dirty="0"/>
              <a:t>Avoids bringing in pages which will not be used at all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600" dirty="0"/>
              <a:t>Less I/O needed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600" dirty="0"/>
              <a:t>Less physical memory needed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600" dirty="0"/>
              <a:t>More users (Degree of multi programming is increased)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600" dirty="0"/>
              <a:t>High CPU utilization and throughput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	      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960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6945"/>
            <a:ext cx="8458200" cy="32004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Need to differentiate between the pages in main memory and those on disk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Valid (v) / invalid (</a:t>
            </a:r>
            <a:r>
              <a:rPr lang="en-US" sz="2400" dirty="0" err="1"/>
              <a:t>i</a:t>
            </a:r>
            <a:r>
              <a:rPr lang="en-US" sz="2400" dirty="0"/>
              <a:t>) bit is used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Bit is set as valid</a:t>
            </a:r>
          </a:p>
          <a:p>
            <a:pPr lvl="2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dirty="0"/>
              <a:t>Page is present in main memory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Bit is set as invalid </a:t>
            </a:r>
          </a:p>
          <a:p>
            <a:pPr lvl="2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dirty="0"/>
              <a:t>Page is not present in the main memory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	      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9670" y="2129171"/>
            <a:ext cx="54829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5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Demand Paging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6945"/>
            <a:ext cx="8458200" cy="32004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Need to differentiate between the pages in main memory and those on disk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Valid (v) / invalid (</a:t>
            </a:r>
            <a:r>
              <a:rPr lang="en-US" sz="2400" dirty="0" err="1"/>
              <a:t>i</a:t>
            </a:r>
            <a:r>
              <a:rPr lang="en-US" sz="2400" dirty="0"/>
              <a:t>) bit is used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Bit is set as valid</a:t>
            </a:r>
          </a:p>
          <a:p>
            <a:pPr lvl="2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000" dirty="0"/>
              <a:t>Page is in the logical address space of the process and present in main memory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Bit is set as invalid </a:t>
            </a:r>
          </a:p>
          <a:p>
            <a:pPr lvl="2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dirty="0"/>
              <a:t>Page is not valid (not in the logical address space of the process) or </a:t>
            </a:r>
          </a:p>
          <a:p>
            <a:pPr lvl="2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r>
              <a:rPr lang="en-US" dirty="0"/>
              <a:t>Page is valid but not present in the main memory</a:t>
            </a:r>
          </a:p>
          <a:p>
            <a:pPr lvl="1"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r>
              <a:rPr lang="en-US" sz="2400" dirty="0"/>
              <a:t>	      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dirty="0"/>
          </a:p>
          <a:p>
            <a:pPr algn="just">
              <a:lnSpc>
                <a:spcPct val="90000"/>
              </a:lnSpc>
              <a:spcBef>
                <a:spcPct val="15000"/>
              </a:spcBef>
              <a:buNone/>
              <a:tabLst>
                <a:tab pos="1941513" algn="l"/>
                <a:tab pos="2168525" algn="l"/>
                <a:tab pos="2459038" algn="l"/>
              </a:tabLst>
            </a:pP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79670" y="2129171"/>
            <a:ext cx="548293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73138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8621</TotalTime>
  <Words>1058</Words>
  <Application>Microsoft Office PowerPoint</Application>
  <PresentationFormat>On-screen Show (4:3)</PresentationFormat>
  <Paragraphs>170</Paragraphs>
  <Slides>20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Symbol</vt:lpstr>
      <vt:lpstr>Tahoma</vt:lpstr>
      <vt:lpstr>Times New Roman</vt:lpstr>
      <vt:lpstr>Wingdings</vt:lpstr>
      <vt:lpstr>Blueprint</vt:lpstr>
      <vt:lpstr>CS F372 Operating Systems  </vt:lpstr>
      <vt:lpstr>Text Book Reading</vt:lpstr>
      <vt:lpstr>Virtual memory</vt:lpstr>
      <vt:lpstr>Virtual memory</vt:lpstr>
      <vt:lpstr>Virtual Memory</vt:lpstr>
      <vt:lpstr>Demand Paging</vt:lpstr>
      <vt:lpstr>Demand Paging</vt:lpstr>
      <vt:lpstr>Demand Paging</vt:lpstr>
      <vt:lpstr>Demand Paging</vt:lpstr>
      <vt:lpstr>Page Table When Some Pages Are Not in Main Memory</vt:lpstr>
      <vt:lpstr>Page Fault</vt:lpstr>
      <vt:lpstr>Servicing a page fault</vt:lpstr>
      <vt:lpstr>Servicing a page fault</vt:lpstr>
      <vt:lpstr>Steps in Handling a Page Fault</vt:lpstr>
      <vt:lpstr>Performance of Demand Paging</vt:lpstr>
      <vt:lpstr>Performance of Demand Paging</vt:lpstr>
      <vt:lpstr>Effective Access Time</vt:lpstr>
      <vt:lpstr>Buddy System of memory allocation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Angel Jothi</cp:lastModifiedBy>
  <cp:revision>992</cp:revision>
  <dcterms:created xsi:type="dcterms:W3CDTF">2002-01-21T02:22:10Z</dcterms:created>
  <dcterms:modified xsi:type="dcterms:W3CDTF">2023-12-11T03:00:42Z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