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336" r:id="rId2"/>
    <p:sldId id="347" r:id="rId3"/>
    <p:sldId id="428" r:id="rId4"/>
    <p:sldId id="429" r:id="rId5"/>
    <p:sldId id="430" r:id="rId6"/>
    <p:sldId id="499" r:id="rId7"/>
    <p:sldId id="432" r:id="rId8"/>
    <p:sldId id="433" r:id="rId9"/>
    <p:sldId id="435" r:id="rId10"/>
    <p:sldId id="457" r:id="rId11"/>
    <p:sldId id="458" r:id="rId12"/>
    <p:sldId id="459" r:id="rId13"/>
    <p:sldId id="460" r:id="rId14"/>
    <p:sldId id="461" r:id="rId15"/>
    <p:sldId id="463" r:id="rId16"/>
    <p:sldId id="465" r:id="rId17"/>
    <p:sldId id="466" r:id="rId18"/>
    <p:sldId id="467" r:id="rId19"/>
    <p:sldId id="464" r:id="rId20"/>
    <p:sldId id="468" r:id="rId21"/>
    <p:sldId id="485" r:id="rId22"/>
    <p:sldId id="470" r:id="rId23"/>
    <p:sldId id="471" r:id="rId24"/>
    <p:sldId id="486" r:id="rId25"/>
    <p:sldId id="472" r:id="rId26"/>
    <p:sldId id="473" r:id="rId27"/>
    <p:sldId id="487" r:id="rId28"/>
    <p:sldId id="488" r:id="rId29"/>
    <p:sldId id="489" r:id="rId30"/>
    <p:sldId id="490" r:id="rId31"/>
    <p:sldId id="491" r:id="rId32"/>
    <p:sldId id="494" r:id="rId33"/>
    <p:sldId id="495" r:id="rId34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0D0"/>
    <a:srgbClr val="F2E4AA"/>
    <a:srgbClr val="000000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88182" autoAdjust="0"/>
  </p:normalViewPr>
  <p:slideViewPr>
    <p:cSldViewPr>
      <p:cViewPr varScale="1">
        <p:scale>
          <a:sx n="64" d="100"/>
          <a:sy n="64" d="100"/>
        </p:scale>
        <p:origin x="151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9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BA620C76-5931-4820-9DBC-0B0D7FC34660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707B50-F5E2-446C-B7E8-F2D2A57DEFFB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41C843-0A8C-4067-B3DE-8A97A199922D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DC09EE0-9216-426E-8EB5-6213E8B5E2A1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4B6EC3F-9EE1-467F-B27B-8A2B1B48CF60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9FF8F3-69A8-40C6-AAB8-72F2119C7521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2198EE-A676-4667-AB19-F69AD2DFEF06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8F0F4-A60A-483D-BF93-3A8BA034B784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2664B-15BC-434B-886C-120FA3C70561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6B823F-2559-4241-A665-858CCBD6C191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71CB2-F347-4E19-B680-E5BF3B8A3A37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3FC204-7239-4C5B-986C-028CECC5E3E2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32CABF-1138-4897-8985-774616A295BD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64ADDD6-AA60-47C9-9D20-E88A8C2D4B4B}" type="datetime1">
              <a:rPr lang="en-US" altLang="en-US" smtClean="0"/>
              <a:t>12/4/2022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Classic problems on synchronization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3300"/>
                </a:solidFill>
              </a:rPr>
              <a:t>11 – Classic problems on synchronization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Producer wants to place an item into buffer</a:t>
            </a:r>
          </a:p>
          <a:p>
            <a:pPr marL="0" lvl="1" indent="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0, empty = 4,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3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1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1, empty = 3,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189451"/>
              </p:ext>
            </p:extLst>
          </p:nvPr>
        </p:nvGraphicFramePr>
        <p:xfrm>
          <a:off x="805016" y="3920613"/>
          <a:ext cx="4828868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38800" y="1641987"/>
            <a:ext cx="3276600" cy="27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 an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2459038" algn="l"/>
                <a:tab pos="2740025" algn="l"/>
                <a:tab pos="3084513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00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Producer wants to place an item into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1, empty = 3,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2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2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2, empty = 2,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05016" y="3920613"/>
          <a:ext cx="4828868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38800" y="1641987"/>
            <a:ext cx="3276600" cy="27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 an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2459038" algn="l"/>
                <a:tab pos="2740025" algn="l"/>
                <a:tab pos="3084513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24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Producer wants to place an item into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0, empty = 2, mutex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1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1, empty = 1, mutex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160057"/>
              </p:ext>
            </p:extLst>
          </p:nvPr>
        </p:nvGraphicFramePr>
        <p:xfrm>
          <a:off x="805016" y="3920613"/>
          <a:ext cx="2416892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38800" y="1641987"/>
            <a:ext cx="3276600" cy="27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 an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2459038" algn="l"/>
                <a:tab pos="2740025" algn="l"/>
                <a:tab pos="3084513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45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Producer wants to place an item into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1, empty = 1, mutex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2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2, empty = 0, mutex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918881"/>
              </p:ext>
            </p:extLst>
          </p:nvPr>
        </p:nvGraphicFramePr>
        <p:xfrm>
          <a:off x="805016" y="3920613"/>
          <a:ext cx="241443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38800" y="1641987"/>
            <a:ext cx="3276600" cy="27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 an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2459038" algn="l"/>
                <a:tab pos="2740025" algn="l"/>
                <a:tab pos="3084513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45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Producer wants to place an item into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2, empty = 0, mutex = 1 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Since empty = -1 producer blocks or waits on semaphore empty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126321"/>
              </p:ext>
            </p:extLst>
          </p:nvPr>
        </p:nvGraphicFramePr>
        <p:xfrm>
          <a:off x="709767" y="4390103"/>
          <a:ext cx="241443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38800" y="1641987"/>
            <a:ext cx="3276600" cy="27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produce an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2459038" algn="l"/>
                <a:tab pos="2740025" algn="l"/>
                <a:tab pos="3084513" algn="l"/>
              </a:tabLst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67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Consumer wants to consume an item from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4, empty = 0,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3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1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3, empty = 1,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63925"/>
              </p:ext>
            </p:extLst>
          </p:nvPr>
        </p:nvGraphicFramePr>
        <p:xfrm>
          <a:off x="805016" y="3920613"/>
          <a:ext cx="4828868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87064" y="1600200"/>
            <a:ext cx="30283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wait(full)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798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Consumer wants to consume an item from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3, empty = 1,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2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2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2, empty = 2,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480999"/>
              </p:ext>
            </p:extLst>
          </p:nvPr>
        </p:nvGraphicFramePr>
        <p:xfrm>
          <a:off x="805016" y="3920613"/>
          <a:ext cx="4828868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87064" y="1600200"/>
            <a:ext cx="30283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wait(full)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45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5240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Consumer wants to consume an item from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2, empty = -1, mutex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0 – wakes up producer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1, empty = 0, mutex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44670"/>
              </p:ext>
            </p:extLst>
          </p:nvPr>
        </p:nvGraphicFramePr>
        <p:xfrm>
          <a:off x="805016" y="3920613"/>
          <a:ext cx="241443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Item2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87064" y="1600200"/>
            <a:ext cx="30283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wait(full)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54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Consumer wants to consume an item from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1, empty = 0, mutex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full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empty = 1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0, empty = 1, mutex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00584"/>
              </p:ext>
            </p:extLst>
          </p:nvPr>
        </p:nvGraphicFramePr>
        <p:xfrm>
          <a:off x="805016" y="3920613"/>
          <a:ext cx="241443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87064" y="1600200"/>
            <a:ext cx="30283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wait(full)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54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257800" cy="44958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Consumer wants to consume an item from buffer</a:t>
            </a: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>
                <a:solidFill>
                  <a:srgbClr val="000000"/>
                </a:solidFill>
              </a:rPr>
              <a:t>full = 0, empty = 1, mutex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Since full = -1 consumer blocks or waits on semaphore full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94666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03693"/>
              </p:ext>
            </p:extLst>
          </p:nvPr>
        </p:nvGraphicFramePr>
        <p:xfrm>
          <a:off x="843731" y="4267200"/>
          <a:ext cx="2414434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887064" y="1600200"/>
            <a:ext cx="302833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wait(full)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panose="05000000000000000000" pitchFamily="2" charset="2"/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02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  <a:p>
            <a:r>
              <a:rPr lang="en-US" dirty="0"/>
              <a:t>Sections 5.7.1, 5.7.2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394335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data object is shared among a number of several concurrent processes</a:t>
            </a:r>
          </a:p>
          <a:p>
            <a:pPr lvl="1" algn="just"/>
            <a:r>
              <a:rPr lang="en-US" sz="2400" dirty="0"/>
              <a:t>Readers – only read the data; they do </a:t>
            </a:r>
            <a:r>
              <a:rPr lang="en-US" sz="2400" b="1" dirty="0"/>
              <a:t>not </a:t>
            </a:r>
            <a:r>
              <a:rPr lang="en-US" sz="2400" dirty="0"/>
              <a:t>perform any updates</a:t>
            </a:r>
          </a:p>
          <a:p>
            <a:pPr lvl="1" algn="just"/>
            <a:r>
              <a:rPr lang="en-US" sz="2400" dirty="0"/>
              <a:t>Writers   – can both read and write</a:t>
            </a:r>
          </a:p>
          <a:p>
            <a:pPr algn="just"/>
            <a:r>
              <a:rPr lang="en-US" sz="2800" dirty="0"/>
              <a:t>Problem – allow multiple readers to read at the same time</a:t>
            </a:r>
          </a:p>
          <a:p>
            <a:pPr algn="just"/>
            <a:r>
              <a:rPr lang="en-US" sz="2800" dirty="0"/>
              <a:t>A single writer can access the shared data at any given time</a:t>
            </a:r>
          </a:p>
          <a:p>
            <a:pPr algn="just"/>
            <a:r>
              <a:rPr lang="en-US" sz="2800" dirty="0"/>
              <a:t>Writers should have exclusive access to the shared object</a:t>
            </a:r>
          </a:p>
          <a:p>
            <a:pPr algn="just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26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Readers are given priority (i.e.) a writer can write only when there are no readers</a:t>
            </a:r>
          </a:p>
          <a:p>
            <a:r>
              <a:rPr lang="en-US" sz="2800" dirty="0"/>
              <a:t>Only one writer can write at any particular time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472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spcBef>
                <a:spcPct val="15000"/>
              </a:spcBef>
              <a:tabLst>
                <a:tab pos="2232025" algn="l"/>
                <a:tab pos="2513013" algn="l"/>
                <a:tab pos="2857500" algn="l"/>
              </a:tabLst>
            </a:pPr>
            <a:r>
              <a:rPr lang="en-US" sz="2400" dirty="0">
                <a:solidFill>
                  <a:srgbClr val="002060"/>
                </a:solidFill>
              </a:rPr>
              <a:t>Shared data: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</a:rPr>
              <a:t>semaphore</a:t>
            </a:r>
            <a:r>
              <a:rPr lang="en-US" sz="2400" dirty="0"/>
              <a:t> </a:t>
            </a:r>
            <a:r>
              <a:rPr lang="en-US" sz="2400" dirty="0" err="1"/>
              <a:t>mutex</a:t>
            </a:r>
            <a:r>
              <a:rPr lang="en-US" sz="2400" dirty="0"/>
              <a:t>, </a:t>
            </a:r>
            <a:r>
              <a:rPr lang="en-US" sz="2400" dirty="0" err="1"/>
              <a:t>rw_mutex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>
                <a:solidFill>
                  <a:srgbClr val="FF0000"/>
                </a:solidFill>
              </a:rPr>
              <a:t>int</a:t>
            </a:r>
            <a:r>
              <a:rPr lang="en-US" sz="2400" dirty="0"/>
              <a:t>  </a:t>
            </a:r>
            <a:r>
              <a:rPr lang="en-US" sz="2400" dirty="0" err="1"/>
              <a:t>readcount</a:t>
            </a:r>
            <a:r>
              <a:rPr lang="en-US" sz="2400" dirty="0"/>
              <a:t>;</a:t>
            </a:r>
          </a:p>
          <a:p>
            <a:pPr marL="0" indent="0">
              <a:spcBef>
                <a:spcPct val="15000"/>
              </a:spcBef>
              <a:buNone/>
              <a:tabLst>
                <a:tab pos="2232025" algn="l"/>
                <a:tab pos="2513013" algn="l"/>
                <a:tab pos="2857500" algn="l"/>
              </a:tabLst>
            </a:pPr>
            <a:endParaRPr lang="en-US" sz="2400" dirty="0"/>
          </a:p>
          <a:p>
            <a:r>
              <a:rPr lang="en-US" altLang="en-US" sz="2400" dirty="0" err="1">
                <a:solidFill>
                  <a:srgbClr val="232323"/>
                </a:solidFill>
                <a:latin typeface="Arial" panose="020B0604020202020204" pitchFamily="34" charset="0"/>
              </a:rPr>
              <a:t>int</a:t>
            </a:r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readcount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– number of readers</a:t>
            </a:r>
          </a:p>
          <a:p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Binary Semaphore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mutex </a:t>
            </a:r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– </a:t>
            </a:r>
            <a:r>
              <a:rPr 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Used by readers. C</a:t>
            </a:r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ontrols access to </a:t>
            </a:r>
            <a:r>
              <a:rPr lang="en-US" altLang="en-US" sz="2400" dirty="0" err="1">
                <a:solidFill>
                  <a:srgbClr val="232323"/>
                </a:solidFill>
                <a:latin typeface="Arial" panose="020B0604020202020204" pitchFamily="34" charset="0"/>
              </a:rPr>
              <a:t>readcount</a:t>
            </a:r>
            <a:endParaRPr lang="en-US" altLang="en-US" sz="2400" dirty="0">
              <a:solidFill>
                <a:srgbClr val="232323"/>
              </a:solidFill>
              <a:latin typeface="Arial" panose="020B0604020202020204" pitchFamily="34" charset="0"/>
            </a:endParaRPr>
          </a:p>
          <a:p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Binary Semaphore </a:t>
            </a:r>
            <a:r>
              <a:rPr lang="en-US" altLang="en-US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rw_mutex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– </a:t>
            </a:r>
            <a:r>
              <a:rPr lang="en-US" sz="2400" dirty="0">
                <a:solidFill>
                  <a:srgbClr val="232323"/>
                </a:solidFill>
                <a:latin typeface="Arial" panose="020B0604020202020204" pitchFamily="34" charset="0"/>
              </a:rPr>
              <a:t>Used by readers and writers to get exclusive access for reading or writing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15000"/>
              </a:spcBef>
              <a:buNone/>
              <a:tabLst>
                <a:tab pos="2232025" algn="l"/>
                <a:tab pos="2513013" algn="l"/>
                <a:tab pos="2857500" algn="l"/>
              </a:tabLst>
            </a:pPr>
            <a:r>
              <a:rPr lang="en-US" sz="2400" dirty="0">
                <a:solidFill>
                  <a:srgbClr val="002060"/>
                </a:solidFill>
              </a:rPr>
              <a:t>Initially: </a:t>
            </a:r>
            <a:r>
              <a:rPr lang="en-US" sz="2400" dirty="0" err="1"/>
              <a:t>mutex</a:t>
            </a:r>
            <a:r>
              <a:rPr lang="en-US" sz="2400" dirty="0"/>
              <a:t> = 1, </a:t>
            </a:r>
            <a:r>
              <a:rPr lang="en-US" sz="2400" dirty="0" err="1"/>
              <a:t>rw_mutex</a:t>
            </a:r>
            <a:r>
              <a:rPr lang="en-US" sz="2400" dirty="0"/>
              <a:t> = 1, </a:t>
            </a:r>
            <a:r>
              <a:rPr lang="en-US" sz="2400" dirty="0" err="1"/>
              <a:t>readcount</a:t>
            </a:r>
            <a:r>
              <a:rPr lang="en-US" sz="2400" dirty="0"/>
              <a:t> = 0</a:t>
            </a:r>
          </a:p>
          <a:p>
            <a:pPr>
              <a:spcBef>
                <a:spcPct val="15000"/>
              </a:spcBef>
              <a:buNone/>
              <a:tabLst>
                <a:tab pos="2232025" algn="l"/>
                <a:tab pos="2513013" algn="l"/>
                <a:tab pos="2857500" algn="l"/>
              </a:tabLst>
            </a:pPr>
            <a:r>
              <a:rPr lang="en-US" sz="2400" dirty="0"/>
              <a:t>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21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Readers-Writers Problem: Writer Process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28775"/>
            <a:ext cx="5239671" cy="3324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967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Readers-Writers Problem: Reader Process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434"/>
            <a:ext cx="5486400" cy="442436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266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265" y="552450"/>
            <a:ext cx="7772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Readers-Writers Problem</a:t>
            </a:r>
            <a:br>
              <a:rPr lang="en-US" sz="4000" dirty="0"/>
            </a:br>
            <a:r>
              <a:rPr lang="en-US" sz="3200" dirty="0">
                <a:solidFill>
                  <a:srgbClr val="000000"/>
                </a:solidFill>
              </a:rPr>
              <a:t>Case: 1 A writer wants to write when there are no readers or writers</a:t>
            </a:r>
            <a:endParaRPr lang="en-US" sz="32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9265" y="1676400"/>
            <a:ext cx="5923935" cy="44958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 err="1">
                <a:solidFill>
                  <a:srgbClr val="000000"/>
                </a:solidFill>
              </a:rPr>
              <a:t>readcount</a:t>
            </a:r>
            <a:r>
              <a:rPr lang="en-US" sz="2400" dirty="0">
                <a:solidFill>
                  <a:srgbClr val="000000"/>
                </a:solidFill>
              </a:rPr>
              <a:t> = 0,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1, </a:t>
            </a:r>
            <a:r>
              <a:rPr lang="en-US" sz="2400" dirty="0" err="1">
                <a:solidFill>
                  <a:srgbClr val="000000"/>
                </a:solidFill>
              </a:rPr>
              <a:t>rw_mutex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wait(</a:t>
            </a:r>
            <a:r>
              <a:rPr lang="en-US" sz="2400" dirty="0" err="1">
                <a:solidFill>
                  <a:srgbClr val="000000"/>
                </a:solidFill>
              </a:rPr>
              <a:t>rw_mutex</a:t>
            </a:r>
            <a:r>
              <a:rPr lang="en-US" sz="2400" dirty="0">
                <a:solidFill>
                  <a:srgbClr val="000000"/>
                </a:solidFill>
              </a:rPr>
              <a:t>) = 1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0</a:t>
            </a:r>
          </a:p>
          <a:p>
            <a:pPr marL="0" lvl="1" indent="0">
              <a:buClr>
                <a:schemeClr val="hlink"/>
              </a:buClr>
              <a:buSzPct val="1100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signal(</a:t>
            </a:r>
            <a:r>
              <a:rPr lang="en-US" sz="2400" dirty="0" err="1">
                <a:solidFill>
                  <a:srgbClr val="000000"/>
                </a:solidFill>
              </a:rPr>
              <a:t>rw_mutex</a:t>
            </a:r>
            <a:r>
              <a:rPr lang="en-US" sz="2400" dirty="0">
                <a:solidFill>
                  <a:srgbClr val="000000"/>
                </a:solidFill>
              </a:rPr>
              <a:t>) =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0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1</a:t>
            </a:r>
            <a:endParaRPr lang="en-US" sz="2400" dirty="0">
              <a:solidFill>
                <a:srgbClr val="000000"/>
              </a:solidFill>
            </a:endParaRPr>
          </a:p>
          <a:p>
            <a:pPr marL="0" lvl="1" indent="0">
              <a:buClr>
                <a:schemeClr val="hlink"/>
              </a:buClr>
              <a:buSzPct val="110000"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 err="1">
                <a:solidFill>
                  <a:srgbClr val="000000"/>
                </a:solidFill>
              </a:rPr>
              <a:t>readcount</a:t>
            </a:r>
            <a:r>
              <a:rPr lang="en-US" sz="2400" dirty="0">
                <a:solidFill>
                  <a:srgbClr val="000000"/>
                </a:solidFill>
              </a:rPr>
              <a:t> = 0,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1, </a:t>
            </a:r>
            <a:r>
              <a:rPr lang="en-US" sz="2400" dirty="0" err="1">
                <a:solidFill>
                  <a:srgbClr val="000000"/>
                </a:solidFill>
              </a:rPr>
              <a:t>rw_mutex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16329" y="2588567"/>
            <a:ext cx="2475271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1929" y="2588567"/>
            <a:ext cx="2286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dirty="0">
                <a:solidFill>
                  <a:srgbClr val="000000"/>
                </a:solidFill>
              </a:rPr>
              <a:t>Write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14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57199"/>
            <a:ext cx="7772400" cy="1143000"/>
          </a:xfrm>
        </p:spPr>
        <p:txBody>
          <a:bodyPr>
            <a:noAutofit/>
          </a:bodyPr>
          <a:lstStyle/>
          <a:p>
            <a:r>
              <a:rPr lang="en-US" sz="4000" dirty="0"/>
              <a:t>Readers-Writers Problem</a:t>
            </a:r>
            <a:br>
              <a:rPr lang="en-US" sz="4000" dirty="0"/>
            </a:br>
            <a:r>
              <a:rPr lang="en-US" sz="3200" dirty="0">
                <a:solidFill>
                  <a:srgbClr val="000000"/>
                </a:solidFill>
              </a:rPr>
              <a:t>Case: 2 A writer is writing and a reader tries to access the file 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32178"/>
              </p:ext>
            </p:extLst>
          </p:nvPr>
        </p:nvGraphicFramePr>
        <p:xfrm>
          <a:off x="609599" y="1600199"/>
          <a:ext cx="8001000" cy="4994196"/>
        </p:xfrm>
        <a:graphic>
          <a:graphicData uri="http://schemas.openxmlformats.org/drawingml/2006/table">
            <a:tbl>
              <a:tblPr firstRow="1" bandRow="1"/>
              <a:tblGrid>
                <a:gridCol w="1966216">
                  <a:extLst>
                    <a:ext uri="{9D8B030D-6E8A-4147-A177-3AD203B41FA5}">
                      <a16:colId xmlns:a16="http://schemas.microsoft.com/office/drawing/2014/main" val="3542956454"/>
                    </a:ext>
                  </a:extLst>
                </a:gridCol>
                <a:gridCol w="1089091">
                  <a:extLst>
                    <a:ext uri="{9D8B030D-6E8A-4147-A177-3AD203B41FA5}">
                      <a16:colId xmlns:a16="http://schemas.microsoft.com/office/drawing/2014/main" val="1706721937"/>
                    </a:ext>
                  </a:extLst>
                </a:gridCol>
                <a:gridCol w="1831274">
                  <a:extLst>
                    <a:ext uri="{9D8B030D-6E8A-4147-A177-3AD203B41FA5}">
                      <a16:colId xmlns:a16="http://schemas.microsoft.com/office/drawing/2014/main" val="2628095767"/>
                    </a:ext>
                  </a:extLst>
                </a:gridCol>
                <a:gridCol w="1148203">
                  <a:extLst>
                    <a:ext uri="{9D8B030D-6E8A-4147-A177-3AD203B41FA5}">
                      <a16:colId xmlns:a16="http://schemas.microsoft.com/office/drawing/2014/main" val="4123608847"/>
                    </a:ext>
                  </a:extLst>
                </a:gridCol>
                <a:gridCol w="1966216">
                  <a:extLst>
                    <a:ext uri="{9D8B030D-6E8A-4147-A177-3AD203B41FA5}">
                      <a16:colId xmlns:a16="http://schemas.microsoft.com/office/drawing/2014/main" val="3124441089"/>
                    </a:ext>
                  </a:extLst>
                </a:gridCol>
              </a:tblGrid>
              <a:tr h="38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P0 (writer)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 (reader)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631499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5546"/>
                  </a:ext>
                </a:extLst>
              </a:tr>
              <a:tr h="9699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writing Wait(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891163"/>
                  </a:ext>
                </a:extLst>
              </a:tr>
              <a:tr h="38416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Writes to file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9734"/>
                  </a:ext>
                </a:extLst>
              </a:tr>
              <a:tr h="9699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0;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reading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Wait(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27797"/>
                  </a:ext>
                </a:extLst>
              </a:tr>
              <a:tr h="12628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    0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Wait(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Waits ……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8056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3110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>
            <a:noAutofit/>
          </a:bodyPr>
          <a:lstStyle/>
          <a:p>
            <a:r>
              <a:rPr lang="en-US" sz="3200" dirty="0"/>
              <a:t>Readers-Writers Problem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</a:rPr>
              <a:t>Case: 3 A writer is writing and another writer tries to access the file </a:t>
            </a:r>
            <a:endParaRPr lang="en-US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48808"/>
              </p:ext>
            </p:extLst>
          </p:nvPr>
        </p:nvGraphicFramePr>
        <p:xfrm>
          <a:off x="609599" y="1600199"/>
          <a:ext cx="8001000" cy="4343400"/>
        </p:xfrm>
        <a:graphic>
          <a:graphicData uri="http://schemas.openxmlformats.org/drawingml/2006/table">
            <a:tbl>
              <a:tblPr firstRow="1" bandRow="1"/>
              <a:tblGrid>
                <a:gridCol w="1966216">
                  <a:extLst>
                    <a:ext uri="{9D8B030D-6E8A-4147-A177-3AD203B41FA5}">
                      <a16:colId xmlns:a16="http://schemas.microsoft.com/office/drawing/2014/main" val="3542956454"/>
                    </a:ext>
                  </a:extLst>
                </a:gridCol>
                <a:gridCol w="1615185">
                  <a:extLst>
                    <a:ext uri="{9D8B030D-6E8A-4147-A177-3AD203B41FA5}">
                      <a16:colId xmlns:a16="http://schemas.microsoft.com/office/drawing/2014/main" val="170672193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28095767"/>
                    </a:ext>
                  </a:extLst>
                </a:gridCol>
                <a:gridCol w="1310383">
                  <a:extLst>
                    <a:ext uri="{9D8B030D-6E8A-4147-A177-3AD203B41FA5}">
                      <a16:colId xmlns:a16="http://schemas.microsoft.com/office/drawing/2014/main" val="4123608847"/>
                    </a:ext>
                  </a:extLst>
                </a:gridCol>
                <a:gridCol w="1966216">
                  <a:extLst>
                    <a:ext uri="{9D8B030D-6E8A-4147-A177-3AD203B41FA5}">
                      <a16:colId xmlns:a16="http://schemas.microsoft.com/office/drawing/2014/main" val="3124441089"/>
                    </a:ext>
                  </a:extLst>
                </a:gridCol>
              </a:tblGrid>
              <a:tr h="4836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P0 (writer)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 (writer)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631499"/>
                  </a:ext>
                </a:extLst>
              </a:tr>
              <a:tr h="4836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55546"/>
                  </a:ext>
                </a:extLst>
              </a:tr>
              <a:tr h="125371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writing Wait(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891163"/>
                  </a:ext>
                </a:extLst>
              </a:tr>
              <a:tr h="4836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Writes to file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9734"/>
                  </a:ext>
                </a:extLst>
              </a:tr>
              <a:tr h="1638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writing Wait(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Will wait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24" marR="83524" marT="41762" marB="41762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42779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182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>
            <a:noAutofit/>
          </a:bodyPr>
          <a:lstStyle/>
          <a:p>
            <a:r>
              <a:rPr lang="en-US" sz="2800" dirty="0"/>
              <a:t>Readers-Writers Problem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</a:rPr>
              <a:t>Case: 4 A reader wants to access the file when there are no other reader or writer</a:t>
            </a:r>
            <a:endParaRPr lang="en-US" sz="28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5002161" cy="4495800"/>
          </a:xfrm>
        </p:spPr>
        <p:txBody>
          <a:bodyPr>
            <a:noAutofit/>
          </a:bodyPr>
          <a:lstStyle/>
          <a:p>
            <a:pPr marL="342900" lvl="1" indent="-342900">
              <a:buClr>
                <a:schemeClr val="hlink"/>
              </a:buClr>
              <a:buSzPct val="110000"/>
              <a:buNone/>
            </a:pPr>
            <a:r>
              <a:rPr lang="en-US" sz="2400" dirty="0" err="1">
                <a:solidFill>
                  <a:srgbClr val="000000"/>
                </a:solidFill>
              </a:rPr>
              <a:t>readcount</a:t>
            </a:r>
            <a:r>
              <a:rPr lang="en-US" sz="2400" dirty="0">
                <a:solidFill>
                  <a:srgbClr val="000000"/>
                </a:solidFill>
              </a:rPr>
              <a:t> = 0, </a:t>
            </a:r>
            <a:r>
              <a:rPr lang="en-US" sz="2400" dirty="0" err="1">
                <a:solidFill>
                  <a:srgbClr val="000000"/>
                </a:solidFill>
              </a:rPr>
              <a:t>mutex</a:t>
            </a:r>
            <a:r>
              <a:rPr lang="en-US" sz="2400" dirty="0">
                <a:solidFill>
                  <a:srgbClr val="000000"/>
                </a:solidFill>
              </a:rPr>
              <a:t> = 1, </a:t>
            </a:r>
            <a:r>
              <a:rPr lang="en-US" sz="2400" dirty="0" err="1">
                <a:solidFill>
                  <a:srgbClr val="000000"/>
                </a:solidFill>
              </a:rPr>
              <a:t>rw_mutex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wait (mutex) = 1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</a:rPr>
              <a:t>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Readcount</a:t>
            </a:r>
            <a:r>
              <a:rPr lang="en-US" sz="2400" dirty="0">
                <a:solidFill>
                  <a:srgbClr val="000000"/>
                </a:solidFill>
              </a:rPr>
              <a:t> = 1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Readcount</a:t>
            </a:r>
            <a:r>
              <a:rPr lang="en-US" sz="2400" dirty="0">
                <a:solidFill>
                  <a:srgbClr val="000000"/>
                </a:solidFill>
              </a:rPr>
              <a:t> ==  1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 Yes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2" indent="-342900">
              <a:buSzPct val="110000"/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</a:rPr>
              <a:t>wait(</a:t>
            </a:r>
            <a:r>
              <a:rPr lang="en-US" sz="2000" dirty="0" err="1">
                <a:solidFill>
                  <a:srgbClr val="000000"/>
                </a:solidFill>
              </a:rPr>
              <a:t>rw_mutex</a:t>
            </a:r>
            <a:r>
              <a:rPr lang="en-US" sz="2000" dirty="0">
                <a:solidFill>
                  <a:srgbClr val="000000"/>
                </a:solidFill>
              </a:rPr>
              <a:t>) =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 1 0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1" indent="-342900"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signal(mutex) = 0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</a:rPr>
              <a:t>1</a:t>
            </a:r>
          </a:p>
          <a:p>
            <a:pPr marL="0" lvl="1" indent="0">
              <a:buSzPct val="110000"/>
              <a:buNone/>
            </a:pPr>
            <a:r>
              <a:rPr lang="en-US" sz="2400" dirty="0">
                <a:solidFill>
                  <a:srgbClr val="FF0000"/>
                </a:solidFill>
              </a:rPr>
              <a:t>READ FILE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wait (mutex) = 1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000000"/>
                </a:solidFill>
              </a:rPr>
              <a:t>0    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readcount</a:t>
            </a:r>
            <a:r>
              <a:rPr lang="en-US" sz="2400" dirty="0">
                <a:solidFill>
                  <a:srgbClr val="000000"/>
                </a:solidFill>
              </a:rPr>
              <a:t> = 0</a:t>
            </a:r>
          </a:p>
          <a:p>
            <a:pPr marL="342900" lvl="1" indent="-342900">
              <a:buClr>
                <a:schemeClr val="hlink"/>
              </a:buClr>
              <a:buSzPct val="110000"/>
              <a:buBlip>
                <a:blip r:embed="rId2"/>
              </a:buBlip>
            </a:pPr>
            <a:r>
              <a:rPr lang="en-US" sz="2400" dirty="0" err="1">
                <a:solidFill>
                  <a:srgbClr val="000000"/>
                </a:solidFill>
              </a:rPr>
              <a:t>Readcount</a:t>
            </a:r>
            <a:r>
              <a:rPr lang="en-US" sz="2400" dirty="0">
                <a:solidFill>
                  <a:srgbClr val="000000"/>
                </a:solidFill>
              </a:rPr>
              <a:t> == 0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 Yes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2" indent="-342900">
              <a:buSzPct val="110000"/>
              <a:buBlip>
                <a:blip r:embed="rId2"/>
              </a:buBlip>
            </a:pPr>
            <a:r>
              <a:rPr lang="en-US" sz="2000" dirty="0">
                <a:solidFill>
                  <a:srgbClr val="000000"/>
                </a:solidFill>
              </a:rPr>
              <a:t>signal(</a:t>
            </a:r>
            <a:r>
              <a:rPr lang="en-US" sz="2000" dirty="0" err="1">
                <a:solidFill>
                  <a:srgbClr val="000000"/>
                </a:solidFill>
              </a:rPr>
              <a:t>rw_mutex</a:t>
            </a:r>
            <a:r>
              <a:rPr lang="en-US" sz="2000" dirty="0">
                <a:solidFill>
                  <a:srgbClr val="000000"/>
                </a:solidFill>
              </a:rPr>
              <a:t>) = 1 = 0 </a:t>
            </a:r>
            <a:r>
              <a:rPr lang="en-US" sz="2000" dirty="0">
                <a:solidFill>
                  <a:srgbClr val="000000"/>
                </a:solidFill>
                <a:sym typeface="Wingdings" panose="05000000000000000000" pitchFamily="2" charset="2"/>
              </a:rPr>
              <a:t> 1</a:t>
            </a:r>
            <a:endParaRPr lang="en-US" sz="2000" dirty="0">
              <a:solidFill>
                <a:srgbClr val="000000"/>
              </a:solidFill>
            </a:endParaRPr>
          </a:p>
          <a:p>
            <a:pPr marL="342900" lvl="1" indent="-342900">
              <a:buSzPct val="110000"/>
              <a:buBlip>
                <a:blip r:embed="rId2"/>
              </a:buBlip>
            </a:pPr>
            <a:r>
              <a:rPr lang="en-US" sz="2400" dirty="0">
                <a:solidFill>
                  <a:srgbClr val="000000"/>
                </a:solidFill>
              </a:rPr>
              <a:t>signal(mutex) = 0 </a:t>
            </a:r>
            <a:r>
              <a:rPr lang="en-US" sz="2400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1 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96065"/>
            <a:ext cx="5486400" cy="44243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933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>
            <a:noAutofit/>
          </a:bodyPr>
          <a:lstStyle/>
          <a:p>
            <a:r>
              <a:rPr lang="en-US" sz="3200" dirty="0"/>
              <a:t>Readers-Writers Problem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</a:rPr>
              <a:t>Case: 5 Two readers wants to access the file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72114"/>
              </p:ext>
            </p:extLst>
          </p:nvPr>
        </p:nvGraphicFramePr>
        <p:xfrm>
          <a:off x="304801" y="1448500"/>
          <a:ext cx="8686799" cy="5495225"/>
        </p:xfrm>
        <a:graphic>
          <a:graphicData uri="http://schemas.openxmlformats.org/drawingml/2006/table">
            <a:tbl>
              <a:tblPr firstRow="1" bandRow="1"/>
              <a:tblGrid>
                <a:gridCol w="3090496">
                  <a:extLst>
                    <a:ext uri="{9D8B030D-6E8A-4147-A177-3AD203B41FA5}">
                      <a16:colId xmlns:a16="http://schemas.microsoft.com/office/drawing/2014/main" val="1672324944"/>
                    </a:ext>
                  </a:extLst>
                </a:gridCol>
                <a:gridCol w="835270">
                  <a:extLst>
                    <a:ext uri="{9D8B030D-6E8A-4147-A177-3AD203B41FA5}">
                      <a16:colId xmlns:a16="http://schemas.microsoft.com/office/drawing/2014/main" val="1607026035"/>
                    </a:ext>
                  </a:extLst>
                </a:gridCol>
                <a:gridCol w="918796">
                  <a:extLst>
                    <a:ext uri="{9D8B030D-6E8A-4147-A177-3AD203B41FA5}">
                      <a16:colId xmlns:a16="http://schemas.microsoft.com/office/drawing/2014/main" val="2390488279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1060507450"/>
                    </a:ext>
                  </a:extLst>
                </a:gridCol>
                <a:gridCol w="3174022">
                  <a:extLst>
                    <a:ext uri="{9D8B030D-6E8A-4147-A177-3AD203B41FA5}">
                      <a16:colId xmlns:a16="http://schemas.microsoft.com/office/drawing/2014/main" val="2601231283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P0 (reader)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 (reader)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368894"/>
                  </a:ext>
                </a:extLst>
              </a:tr>
              <a:tr h="325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06870"/>
                  </a:ext>
                </a:extLst>
              </a:tr>
              <a:tr h="822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reading Wait(mutex)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130823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Wait(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8666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Signal(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 … starts reading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20865"/>
                  </a:ext>
                </a:extLst>
              </a:tr>
              <a:tr h="822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reading Wait(mutex)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93544"/>
                  </a:ext>
                </a:extLst>
              </a:tr>
              <a:tr h="325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!=1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635983"/>
                  </a:ext>
                </a:extLst>
              </a:tr>
              <a:tr h="325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 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 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Signal(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2680007"/>
                  </a:ext>
                </a:extLst>
              </a:tr>
              <a:tr h="3255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 file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9038009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5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Classic Problems of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3943350"/>
          </a:xfrm>
        </p:spPr>
        <p:txBody>
          <a:bodyPr>
            <a:normAutofit/>
          </a:bodyPr>
          <a:lstStyle/>
          <a:p>
            <a:r>
              <a:rPr lang="en-US" sz="2400" dirty="0"/>
              <a:t>Bounded-Buffer Problem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Readers and Writers Problem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Dining-Philosophers Problem</a:t>
            </a:r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820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382000" cy="1143000"/>
          </a:xfrm>
        </p:spPr>
        <p:txBody>
          <a:bodyPr>
            <a:noAutofit/>
          </a:bodyPr>
          <a:lstStyle/>
          <a:p>
            <a:r>
              <a:rPr lang="en-US" sz="3200" dirty="0"/>
              <a:t>Readers-Writers Problem</a:t>
            </a:r>
            <a:br>
              <a:rPr lang="en-US" sz="3200" dirty="0"/>
            </a:br>
            <a:r>
              <a:rPr lang="en-US" sz="3200" dirty="0">
                <a:solidFill>
                  <a:srgbClr val="000000"/>
                </a:solidFill>
              </a:rPr>
              <a:t>Case: 6 Reader reading and writer wants to access the file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3574"/>
              </p:ext>
            </p:extLst>
          </p:nvPr>
        </p:nvGraphicFramePr>
        <p:xfrm>
          <a:off x="331840" y="1676400"/>
          <a:ext cx="8686799" cy="4371049"/>
        </p:xfrm>
        <a:graphic>
          <a:graphicData uri="http://schemas.openxmlformats.org/drawingml/2006/table">
            <a:tbl>
              <a:tblPr firstRow="1" bandRow="1"/>
              <a:tblGrid>
                <a:gridCol w="3090496">
                  <a:extLst>
                    <a:ext uri="{9D8B030D-6E8A-4147-A177-3AD203B41FA5}">
                      <a16:colId xmlns:a16="http://schemas.microsoft.com/office/drawing/2014/main" val="1672324944"/>
                    </a:ext>
                  </a:extLst>
                </a:gridCol>
                <a:gridCol w="835270">
                  <a:extLst>
                    <a:ext uri="{9D8B030D-6E8A-4147-A177-3AD203B41FA5}">
                      <a16:colId xmlns:a16="http://schemas.microsoft.com/office/drawing/2014/main" val="1607026035"/>
                    </a:ext>
                  </a:extLst>
                </a:gridCol>
                <a:gridCol w="918796">
                  <a:extLst>
                    <a:ext uri="{9D8B030D-6E8A-4147-A177-3AD203B41FA5}">
                      <a16:colId xmlns:a16="http://schemas.microsoft.com/office/drawing/2014/main" val="2390488279"/>
                    </a:ext>
                  </a:extLst>
                </a:gridCol>
                <a:gridCol w="668215">
                  <a:extLst>
                    <a:ext uri="{9D8B030D-6E8A-4147-A177-3AD203B41FA5}">
                      <a16:colId xmlns:a16="http://schemas.microsoft.com/office/drawing/2014/main" val="1060507450"/>
                    </a:ext>
                  </a:extLst>
                </a:gridCol>
                <a:gridCol w="3174022">
                  <a:extLst>
                    <a:ext uri="{9D8B030D-6E8A-4147-A177-3AD203B41FA5}">
                      <a16:colId xmlns:a16="http://schemas.microsoft.com/office/drawing/2014/main" val="2601231283"/>
                    </a:ext>
                  </a:extLst>
                </a:gridCol>
              </a:tblGrid>
              <a:tr h="325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P0 (reader)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 (writer)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368894"/>
                  </a:ext>
                </a:extLst>
              </a:tr>
              <a:tr h="325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20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906870"/>
                  </a:ext>
                </a:extLst>
              </a:tr>
              <a:tr h="822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reading Wait(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mutex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130823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Readcount ==1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Wait(rw_mutex)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418666"/>
                  </a:ext>
                </a:extLst>
              </a:tr>
              <a:tr h="5738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Signal(mutex) … starts reading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020865"/>
                  </a:ext>
                </a:extLst>
              </a:tr>
              <a:tr h="82204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00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Wants to access file for writing. Wait(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rw_mutex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access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005" marR="72005" marT="36003" marB="36003">
                    <a:lnL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45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69354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3877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58"/>
            <a:ext cx="7772400" cy="1143000"/>
          </a:xfrm>
        </p:spPr>
        <p:txBody>
          <a:bodyPr/>
          <a:lstStyle/>
          <a:p>
            <a:r>
              <a:rPr lang="en-US" dirty="0"/>
              <a:t>Think….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114800"/>
          </a:xfrm>
        </p:spPr>
        <p:txBody>
          <a:bodyPr/>
          <a:lstStyle/>
          <a:p>
            <a:r>
              <a:rPr lang="en-US" sz="2400" dirty="0"/>
              <a:t>Assume that there are two reader processes currently accessing the shared file. A writer now enters the system and wants to access the file for writing.</a:t>
            </a:r>
          </a:p>
          <a:p>
            <a:pPr lvl="1"/>
            <a:r>
              <a:rPr lang="en-US" sz="2000" dirty="0"/>
              <a:t>Will the writer be able to access the file now?</a:t>
            </a:r>
          </a:p>
          <a:p>
            <a:pPr lvl="1"/>
            <a:r>
              <a:rPr lang="en-US" sz="2000" dirty="0"/>
              <a:t>When can the writer access the file? Which lines of the code ensure this?</a:t>
            </a:r>
          </a:p>
          <a:p>
            <a:r>
              <a:rPr lang="en-US" sz="2400" dirty="0"/>
              <a:t>Why does a reader process waits on </a:t>
            </a:r>
            <a:r>
              <a:rPr lang="en-US" sz="2400" dirty="0" err="1"/>
              <a:t>rw_mutex</a:t>
            </a:r>
            <a:r>
              <a:rPr lang="en-US" sz="2400" dirty="0"/>
              <a:t> semaphore only when </a:t>
            </a:r>
            <a:r>
              <a:rPr lang="en-US" sz="2400" dirty="0" err="1"/>
              <a:t>readcount</a:t>
            </a:r>
            <a:r>
              <a:rPr lang="en-US" sz="2400" dirty="0"/>
              <a:t> is one?</a:t>
            </a:r>
          </a:p>
          <a:p>
            <a:r>
              <a:rPr lang="en-US" sz="2400" dirty="0"/>
              <a:t>Why do we need a separate semaphore for guarding the </a:t>
            </a:r>
            <a:r>
              <a:rPr lang="en-US" sz="2400" dirty="0" err="1"/>
              <a:t>readcount</a:t>
            </a:r>
            <a:r>
              <a:rPr lang="en-US" sz="2400" dirty="0"/>
              <a:t> variable? Is it necessary? Justify.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434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Locks: Multiprocessors vs uniprocessors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r>
              <a:rPr lang="en-US" sz="2400" dirty="0"/>
              <a:t>Spinlocks are not appropriate for single-processor systems</a:t>
            </a:r>
          </a:p>
          <a:p>
            <a:pPr lvl="1"/>
            <a:r>
              <a:rPr lang="en-US" sz="2400" dirty="0"/>
              <a:t>A process breaks out of the spinlock only when the lock acquired by another process becomes available. This can be done making the other processes to execute </a:t>
            </a:r>
          </a:p>
          <a:p>
            <a:pPr lvl="1"/>
            <a:r>
              <a:rPr lang="en-US" sz="2400" dirty="0"/>
              <a:t>In a multiprocessor system, other processes execute on other processors and thereby modify the program state in order to release the first process from the spinlock.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96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Disable/enable interrupts: Multiprocessors vs uniprocessors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0426"/>
            <a:ext cx="8229600" cy="4114800"/>
          </a:xfrm>
        </p:spPr>
        <p:txBody>
          <a:bodyPr/>
          <a:lstStyle/>
          <a:p>
            <a:r>
              <a:rPr lang="en-US" sz="2400" dirty="0"/>
              <a:t>Disable/enable interrupts are not appropriate for multiprocessor systems</a:t>
            </a:r>
          </a:p>
          <a:p>
            <a:pPr lvl="1"/>
            <a:r>
              <a:rPr lang="en-US" sz="2400" dirty="0"/>
              <a:t>The CS problem could be solved in a single-processor environment if we could prevent interrupts from occurring while a shared variable was being modified</a:t>
            </a:r>
          </a:p>
          <a:p>
            <a:pPr lvl="2"/>
            <a:r>
              <a:rPr lang="en-US" sz="2000" dirty="0"/>
              <a:t>Very short duration. So that we can avoid CS and do not miss any events.</a:t>
            </a:r>
          </a:p>
          <a:p>
            <a:pPr lvl="1"/>
            <a:r>
              <a:rPr lang="en-US" sz="2400" dirty="0"/>
              <a:t>Disabling interrupts on a multiprocessor can be time consuming. Since the message must be passed to all the processors. This message passing delays entry into each critical section, and system efficiency decrease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41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12" y="1600200"/>
            <a:ext cx="7737987" cy="3943350"/>
          </a:xfrm>
        </p:spPr>
        <p:txBody>
          <a:bodyPr>
            <a:normAutofit fontScale="85000" lnSpcReduction="10000"/>
          </a:bodyPr>
          <a:lstStyle/>
          <a:p>
            <a:r>
              <a:rPr lang="en-US" sz="3400" dirty="0"/>
              <a:t>Pool of </a:t>
            </a:r>
            <a:r>
              <a:rPr lang="en-US" sz="3400" b="1" dirty="0">
                <a:solidFill>
                  <a:srgbClr val="FF0000"/>
                </a:solidFill>
              </a:rPr>
              <a:t>n</a:t>
            </a:r>
            <a:r>
              <a:rPr lang="en-US" sz="3400" dirty="0"/>
              <a:t> buffers</a:t>
            </a:r>
          </a:p>
          <a:p>
            <a:r>
              <a:rPr lang="en-US" sz="3400" dirty="0"/>
              <a:t>Each buffer capable of holding 1 item</a:t>
            </a:r>
          </a:p>
          <a:p>
            <a:r>
              <a:rPr lang="en-US" sz="3400" dirty="0"/>
              <a:t>Producer produces items and places in the buffers</a:t>
            </a:r>
          </a:p>
          <a:p>
            <a:r>
              <a:rPr lang="en-US" sz="3400" dirty="0"/>
              <a:t>Consumer consumes items from the buffers</a:t>
            </a:r>
          </a:p>
          <a:p>
            <a:r>
              <a:rPr lang="en-US" sz="3400" dirty="0"/>
              <a:t>Producer waits when all the buffers are full</a:t>
            </a:r>
          </a:p>
          <a:p>
            <a:r>
              <a:rPr lang="en-US" sz="3400" dirty="0"/>
              <a:t>Consumer waits when the buffers are empty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413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06" y="1469923"/>
            <a:ext cx="8212394" cy="472440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Shared data:</a:t>
            </a:r>
            <a:endParaRPr lang="en-US" sz="2800" dirty="0"/>
          </a:p>
          <a:p>
            <a:pPr lvl="1"/>
            <a:r>
              <a:rPr lang="en-US" sz="2400" dirty="0"/>
              <a:t>semaphore</a:t>
            </a:r>
            <a:r>
              <a:rPr lang="en-US" sz="2400" b="1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full, empty,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/>
              <a:t>mutex</a:t>
            </a:r>
            <a:r>
              <a:rPr lang="en-US" sz="2800" dirty="0"/>
              <a:t> semaphore provides mutual exclusion for access to the buffer pool </a:t>
            </a:r>
          </a:p>
          <a:p>
            <a:pPr lvl="2"/>
            <a:r>
              <a:rPr lang="en-US" dirty="0"/>
              <a:t>Initialized to 1</a:t>
            </a:r>
          </a:p>
          <a:p>
            <a:r>
              <a:rPr lang="en-US" sz="2800" dirty="0"/>
              <a:t>empty semaphore counts the number of empty buffers</a:t>
            </a:r>
          </a:p>
          <a:p>
            <a:pPr lvl="1"/>
            <a:r>
              <a:rPr lang="en-US" sz="2400" dirty="0"/>
              <a:t>initialized to n</a:t>
            </a:r>
          </a:p>
          <a:p>
            <a:pPr lvl="1"/>
            <a:r>
              <a:rPr lang="en-GB" sz="2400" dirty="0"/>
              <a:t>A producer must wait on this semaphore before writing to the buffer</a:t>
            </a:r>
          </a:p>
          <a:p>
            <a:pPr lvl="1"/>
            <a:r>
              <a:rPr lang="en-GB" sz="2400" dirty="0"/>
              <a:t>A consumer will signal this semaphore after reading from the buffer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07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Bounded-Buffer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806" y="1469923"/>
            <a:ext cx="8212394" cy="4724400"/>
          </a:xfrm>
        </p:spPr>
        <p:txBody>
          <a:bodyPr>
            <a:noAutofit/>
          </a:bodyPr>
          <a:lstStyle/>
          <a:p>
            <a:r>
              <a:rPr lang="en-US" sz="2800" dirty="0"/>
              <a:t>full semaphore counts the number of full buffers</a:t>
            </a:r>
          </a:p>
          <a:p>
            <a:pPr lvl="1"/>
            <a:r>
              <a:rPr lang="en-US" sz="2400" dirty="0"/>
              <a:t>initialized to 0</a:t>
            </a:r>
          </a:p>
          <a:p>
            <a:pPr lvl="1"/>
            <a:r>
              <a:rPr lang="en-GB" sz="2400" dirty="0"/>
              <a:t>A consumer must wait on this semaphore before reading from the buffer.</a:t>
            </a:r>
          </a:p>
          <a:p>
            <a:pPr lvl="1"/>
            <a:r>
              <a:rPr lang="en-GB" sz="2400" dirty="0"/>
              <a:t>A producer will signal this semaphore after writing to the buffer.</a:t>
            </a:r>
            <a:endParaRPr lang="en-US" sz="2400" dirty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838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81000"/>
            <a:ext cx="9067799" cy="857250"/>
          </a:xfrm>
        </p:spPr>
        <p:txBody>
          <a:bodyPr>
            <a:noAutofit/>
          </a:bodyPr>
          <a:lstStyle/>
          <a:p>
            <a:r>
              <a:rPr lang="en-US" sz="4000" dirty="0"/>
              <a:t>Bounded-Buffer Problem – Producer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1786"/>
            <a:ext cx="7239000" cy="398465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produce an item in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nextproduced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nextproduced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 buffer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signal(full);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</a:p>
          <a:p>
            <a:pPr>
              <a:lnSpc>
                <a:spcPct val="90000"/>
              </a:lnSpc>
              <a:buNone/>
              <a:tabLst>
                <a:tab pos="2459038" algn="l"/>
                <a:tab pos="2740025" algn="l"/>
                <a:tab pos="3084513" algn="l"/>
              </a:tabLst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tabLst>
                <a:tab pos="2459038" algn="l"/>
                <a:tab pos="2740025" algn="l"/>
                <a:tab pos="3084513" algn="l"/>
              </a:tabLst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hlinkClick r:id="" action="ppaction://hlinkshowjump?jump=lastslideviewed"/>
          </p:cNvPr>
          <p:cNvSpPr/>
          <p:nvPr/>
        </p:nvSpPr>
        <p:spPr>
          <a:xfrm>
            <a:off x="4800600" y="56388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495299"/>
            <a:ext cx="8343900" cy="857250"/>
          </a:xfrm>
        </p:spPr>
        <p:txBody>
          <a:bodyPr>
            <a:noAutofit/>
          </a:bodyPr>
          <a:lstStyle/>
          <a:p>
            <a:r>
              <a:rPr lang="en-US" sz="4000" dirty="0"/>
              <a:t>Bounded-Buffer Problem Consumer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 { 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wait(full)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wait(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 an item from buffer 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signal(empty);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consume the item in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nextconsumed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None/>
              <a:tabLst>
                <a:tab pos="1597025" algn="l"/>
                <a:tab pos="1941513" algn="l"/>
                <a:tab pos="2286000" algn="l"/>
              </a:tabLst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 while (1);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Oval 3">
            <a:hlinkClick r:id="" action="ppaction://hlinkshowjump?jump=lastslideviewed"/>
          </p:cNvPr>
          <p:cNvSpPr/>
          <p:nvPr/>
        </p:nvSpPr>
        <p:spPr>
          <a:xfrm>
            <a:off x="5029200" y="5791201"/>
            <a:ext cx="76200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81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543800" cy="4267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Initially: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n = 2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full = 0, empty = 2, mutex = 1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52096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dirty="0"/>
              <a:t>Bounded-Buffer Problem</a:t>
            </a:r>
          </a:p>
        </p:txBody>
      </p:sp>
      <p:sp>
        <p:nvSpPr>
          <p:cNvPr id="5" name="Oval 4">
            <a:hlinkClick r:id="" action="ppaction://noaction"/>
          </p:cNvPr>
          <p:cNvSpPr/>
          <p:nvPr/>
        </p:nvSpPr>
        <p:spPr>
          <a:xfrm>
            <a:off x="4191000" y="5410200"/>
            <a:ext cx="76200" cy="76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D0274-CAF4-47B1-B068-C7B390ADE8B6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203491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7946</TotalTime>
  <Words>2333</Words>
  <Application>Microsoft Office PowerPoint</Application>
  <PresentationFormat>On-screen Show (4:3)</PresentationFormat>
  <Paragraphs>533</Paragraphs>
  <Slides>33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Tahoma</vt:lpstr>
      <vt:lpstr>Times New Roman</vt:lpstr>
      <vt:lpstr>Wingdings</vt:lpstr>
      <vt:lpstr>Blueprint</vt:lpstr>
      <vt:lpstr>CS F372 Operating Systems  </vt:lpstr>
      <vt:lpstr>Text Book Reading</vt:lpstr>
      <vt:lpstr>Classic Problems of Synchronization</vt:lpstr>
      <vt:lpstr>Bounded-Buffer Problem</vt:lpstr>
      <vt:lpstr>Bounded-Buffer Problem</vt:lpstr>
      <vt:lpstr>Bounded-Buffer Problem</vt:lpstr>
      <vt:lpstr>Bounded-Buffer Problem – Producer Process</vt:lpstr>
      <vt:lpstr>Bounded-Buffer Problem Consumer Process</vt:lpstr>
      <vt:lpstr>Bounded-Buffer Problem</vt:lpstr>
      <vt:lpstr>Bounded-Buffer Problem</vt:lpstr>
      <vt:lpstr>Bounded-Buffer Problem</vt:lpstr>
      <vt:lpstr>Bounded-Buffer Problem</vt:lpstr>
      <vt:lpstr>Bounded-Buffer Problem</vt:lpstr>
      <vt:lpstr>Bounded-Buffer Problem</vt:lpstr>
      <vt:lpstr>Bounded-Buffer Problem</vt:lpstr>
      <vt:lpstr>Bounded-Buffer Problem</vt:lpstr>
      <vt:lpstr>Bounded-Buffer Problem</vt:lpstr>
      <vt:lpstr>Bounded-Buffer Problem</vt:lpstr>
      <vt:lpstr>Bounded-Buffer Problem</vt:lpstr>
      <vt:lpstr>Readers-Writers Problem</vt:lpstr>
      <vt:lpstr>First readers-writers problem</vt:lpstr>
      <vt:lpstr>Readers-Writers Problem</vt:lpstr>
      <vt:lpstr>Readers-Writers Problem: Writer Process</vt:lpstr>
      <vt:lpstr>Readers-Writers Problem: Reader Process</vt:lpstr>
      <vt:lpstr>Readers-Writers Problem Case: 1 A writer wants to write when there are no readers or writers</vt:lpstr>
      <vt:lpstr>Readers-Writers Problem Case: 2 A writer is writing and a reader tries to access the file </vt:lpstr>
      <vt:lpstr>Readers-Writers Problem Case: 3 A writer is writing and another writer tries to access the file </vt:lpstr>
      <vt:lpstr>Readers-Writers Problem Case: 4 A reader wants to access the file when there are no other reader or writer</vt:lpstr>
      <vt:lpstr>Readers-Writers Problem Case: 5 Two readers wants to access the file </vt:lpstr>
      <vt:lpstr>Readers-Writers Problem Case: 6 Reader reading and writer wants to access the file </vt:lpstr>
      <vt:lpstr>Think….</vt:lpstr>
      <vt:lpstr>Locks: Multiprocessors vs uniprocessors</vt:lpstr>
      <vt:lpstr>Disable/enable interrupts: Multiprocessors vs uniprocessors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995</cp:revision>
  <dcterms:created xsi:type="dcterms:W3CDTF">2002-01-21T02:22:10Z</dcterms:created>
  <dcterms:modified xsi:type="dcterms:W3CDTF">2022-12-04T12:05:43Z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