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6"/>
  </p:notesMasterIdLst>
  <p:handoutMasterIdLst>
    <p:handoutMasterId r:id="rId67"/>
  </p:handoutMasterIdLst>
  <p:sldIdLst>
    <p:sldId id="336" r:id="rId2"/>
    <p:sldId id="347" r:id="rId3"/>
    <p:sldId id="583" r:id="rId4"/>
    <p:sldId id="584" r:id="rId5"/>
    <p:sldId id="585" r:id="rId6"/>
    <p:sldId id="586" r:id="rId7"/>
    <p:sldId id="587" r:id="rId8"/>
    <p:sldId id="588" r:id="rId9"/>
    <p:sldId id="589" r:id="rId10"/>
    <p:sldId id="590" r:id="rId11"/>
    <p:sldId id="591" r:id="rId12"/>
    <p:sldId id="592" r:id="rId13"/>
    <p:sldId id="593" r:id="rId14"/>
    <p:sldId id="594" r:id="rId15"/>
    <p:sldId id="603" r:id="rId16"/>
    <p:sldId id="595" r:id="rId17"/>
    <p:sldId id="596" r:id="rId18"/>
    <p:sldId id="604" r:id="rId19"/>
    <p:sldId id="597" r:id="rId20"/>
    <p:sldId id="598" r:id="rId21"/>
    <p:sldId id="605" r:id="rId22"/>
    <p:sldId id="619" r:id="rId23"/>
    <p:sldId id="621" r:id="rId24"/>
    <p:sldId id="599" r:id="rId25"/>
    <p:sldId id="600" r:id="rId26"/>
    <p:sldId id="606" r:id="rId27"/>
    <p:sldId id="601" r:id="rId28"/>
    <p:sldId id="610" r:id="rId29"/>
    <p:sldId id="611" r:id="rId30"/>
    <p:sldId id="615" r:id="rId31"/>
    <p:sldId id="612" r:id="rId32"/>
    <p:sldId id="616" r:id="rId33"/>
    <p:sldId id="620" r:id="rId34"/>
    <p:sldId id="613" r:id="rId35"/>
    <p:sldId id="617" r:id="rId36"/>
    <p:sldId id="614" r:id="rId37"/>
    <p:sldId id="618" r:id="rId38"/>
    <p:sldId id="608" r:id="rId39"/>
    <p:sldId id="607" r:id="rId40"/>
    <p:sldId id="609" r:id="rId41"/>
    <p:sldId id="623" r:id="rId42"/>
    <p:sldId id="624" r:id="rId43"/>
    <p:sldId id="625" r:id="rId44"/>
    <p:sldId id="627" r:id="rId45"/>
    <p:sldId id="628" r:id="rId46"/>
    <p:sldId id="646" r:id="rId47"/>
    <p:sldId id="633" r:id="rId48"/>
    <p:sldId id="634" r:id="rId49"/>
    <p:sldId id="647" r:id="rId50"/>
    <p:sldId id="648" r:id="rId51"/>
    <p:sldId id="649" r:id="rId52"/>
    <p:sldId id="635" r:id="rId53"/>
    <p:sldId id="636" r:id="rId54"/>
    <p:sldId id="637" r:id="rId55"/>
    <p:sldId id="650" r:id="rId56"/>
    <p:sldId id="651" r:id="rId57"/>
    <p:sldId id="652" r:id="rId58"/>
    <p:sldId id="639" r:id="rId59"/>
    <p:sldId id="653" r:id="rId60"/>
    <p:sldId id="640" r:id="rId61"/>
    <p:sldId id="643" r:id="rId62"/>
    <p:sldId id="654" r:id="rId63"/>
    <p:sldId id="644" r:id="rId64"/>
    <p:sldId id="645" r:id="rId65"/>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0D0"/>
    <a:srgbClr val="F2E4AA"/>
    <a:srgbClr val="000000"/>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8182" autoAdjust="0"/>
  </p:normalViewPr>
  <p:slideViewPr>
    <p:cSldViewPr>
      <p:cViewPr>
        <p:scale>
          <a:sx n="75" d="100"/>
          <a:sy n="75" d="100"/>
        </p:scale>
        <p:origin x="1188" y="-36"/>
      </p:cViewPr>
      <p:guideLst>
        <p:guide orient="horz" pos="2160"/>
        <p:guide pos="2880"/>
      </p:guideLst>
    </p:cSldViewPr>
  </p:slideViewPr>
  <p:outlineViewPr>
    <p:cViewPr>
      <p:scale>
        <a:sx n="33" d="100"/>
        <a:sy n="33" d="100"/>
      </p:scale>
      <p:origin x="0" y="-7716"/>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defTabSz="965200">
              <a:defRPr sz="1300"/>
            </a:lvl1pPr>
          </a:lstStyle>
          <a:p>
            <a:endParaRPr lang="en-US" alt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algn="r" defTabSz="965200">
              <a:defRPr sz="1300"/>
            </a:lvl1pPr>
          </a:lstStyle>
          <a:p>
            <a:endParaRPr lang="en-US" alt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defTabSz="965200">
              <a:defRPr sz="1300"/>
            </a:lvl1pPr>
          </a:lstStyle>
          <a:p>
            <a:endParaRPr lang="en-US" alt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algn="r" defTabSz="965200">
              <a:defRPr sz="1300"/>
            </a:lvl1pPr>
          </a:lstStyle>
          <a:p>
            <a:fld id="{A5C43EB3-CD58-4EB2-B016-4421B17C6108}" type="slidenum">
              <a:rPr lang="en-US" altLang="en-US"/>
              <a:pPr/>
              <a:t>‹#›</a:t>
            </a:fld>
            <a:endParaRPr lang="en-US" altLang="en-US"/>
          </a:p>
        </p:txBody>
      </p:sp>
    </p:spTree>
    <p:extLst>
      <p:ext uri="{BB962C8B-B14F-4D97-AF65-F5344CB8AC3E}">
        <p14:creationId xmlns:p14="http://schemas.microsoft.com/office/powerpoint/2010/main" val="3687123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defTabSz="965200">
              <a:defRPr sz="1300"/>
            </a:lvl1pPr>
          </a:lstStyle>
          <a:p>
            <a:endParaRPr lang="en-US" altLang="en-US"/>
          </a:p>
        </p:txBody>
      </p:sp>
      <p:sp>
        <p:nvSpPr>
          <p:cNvPr id="1027" name="Rectangle 3"/>
          <p:cNvSpPr>
            <a:spLocks noGrp="1" noChangeArrowheads="1"/>
          </p:cNvSpPr>
          <p:nvPr>
            <p:ph type="dt"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algn="r" defTabSz="965200">
              <a:defRPr sz="1300"/>
            </a:lvl1pPr>
          </a:lstStyle>
          <a:p>
            <a:endParaRPr lang="en-US" altLang="en-US"/>
          </a:p>
        </p:txBody>
      </p:sp>
      <p:sp>
        <p:nvSpPr>
          <p:cNvPr id="1028"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defTabSz="965200">
              <a:defRPr sz="1300"/>
            </a:lvl1pPr>
          </a:lstStyle>
          <a:p>
            <a:endParaRPr lang="en-US" alt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algn="r" defTabSz="965200">
              <a:defRPr sz="1300"/>
            </a:lvl1pPr>
          </a:lstStyle>
          <a:p>
            <a:fld id="{78886364-F4C9-42E7-8823-233C0115F450}" type="slidenum">
              <a:rPr lang="en-US" altLang="en-US"/>
              <a:pPr/>
              <a:t>‹#›</a:t>
            </a:fld>
            <a:endParaRPr lang="en-US" altLang="en-US"/>
          </a:p>
        </p:txBody>
      </p:sp>
    </p:spTree>
    <p:extLst>
      <p:ext uri="{BB962C8B-B14F-4D97-AF65-F5344CB8AC3E}">
        <p14:creationId xmlns:p14="http://schemas.microsoft.com/office/powerpoint/2010/main" val="11668320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16844C-6734-4476-ABFA-362163CB3E60}" type="slidenum">
              <a:rPr lang="en-US" altLang="en-US" sz="1200" smtClean="0"/>
              <a:pPr/>
              <a:t>41</a:t>
            </a:fld>
            <a:endParaRPr lang="en-US" altLang="en-US" sz="120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75379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A8D3603-977A-4E93-A702-2E7F7403D761}" type="slidenum">
              <a:rPr lang="en-US" altLang="en-US" sz="1200" smtClean="0"/>
              <a:pPr/>
              <a:t>42</a:t>
            </a:fld>
            <a:endParaRPr lang="en-US" altLang="en-US" sz="120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146713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CFBE0D-2147-4397-8314-8FB1C0BD2150}" type="slidenum">
              <a:rPr lang="en-US" altLang="en-US" sz="1200" smtClean="0"/>
              <a:pPr/>
              <a:t>43</a:t>
            </a:fld>
            <a:endParaRPr lang="en-US" altLang="en-US" sz="120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00084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886364-F4C9-42E7-8823-233C0115F450}" type="slidenum">
              <a:rPr lang="en-US" altLang="en-US" smtClean="0"/>
              <a:pPr/>
              <a:t>45</a:t>
            </a:fld>
            <a:endParaRPr lang="en-US" altLang="en-US"/>
          </a:p>
        </p:txBody>
      </p:sp>
    </p:spTree>
    <p:extLst>
      <p:ext uri="{BB962C8B-B14F-4D97-AF65-F5344CB8AC3E}">
        <p14:creationId xmlns:p14="http://schemas.microsoft.com/office/powerpoint/2010/main" val="866953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886364-F4C9-42E7-8823-233C0115F450}" type="slidenum">
              <a:rPr lang="en-US" altLang="en-US" smtClean="0"/>
              <a:pPr/>
              <a:t>56</a:t>
            </a:fld>
            <a:endParaRPr lang="en-US" altLang="en-US"/>
          </a:p>
        </p:txBody>
      </p:sp>
    </p:spTree>
    <p:extLst>
      <p:ext uri="{BB962C8B-B14F-4D97-AF65-F5344CB8AC3E}">
        <p14:creationId xmlns:p14="http://schemas.microsoft.com/office/powerpoint/2010/main" val="3095278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886364-F4C9-42E7-8823-233C0115F450}" type="slidenum">
              <a:rPr lang="en-US" altLang="en-US" smtClean="0"/>
              <a:pPr/>
              <a:t>58</a:t>
            </a:fld>
            <a:endParaRPr lang="en-US" altLang="en-US"/>
          </a:p>
        </p:txBody>
      </p:sp>
    </p:spTree>
    <p:extLst>
      <p:ext uri="{BB962C8B-B14F-4D97-AF65-F5344CB8AC3E}">
        <p14:creationId xmlns:p14="http://schemas.microsoft.com/office/powerpoint/2010/main" val="472597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886364-F4C9-42E7-8823-233C0115F450}" type="slidenum">
              <a:rPr lang="en-US" altLang="en-US" smtClean="0"/>
              <a:pPr/>
              <a:t>60</a:t>
            </a:fld>
            <a:endParaRPr lang="en-US" altLang="en-US"/>
          </a:p>
        </p:txBody>
      </p:sp>
    </p:spTree>
    <p:extLst>
      <p:ext uri="{BB962C8B-B14F-4D97-AF65-F5344CB8AC3E}">
        <p14:creationId xmlns:p14="http://schemas.microsoft.com/office/powerpoint/2010/main" val="1372014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886364-F4C9-42E7-8823-233C0115F450}" type="slidenum">
              <a:rPr lang="en-US" altLang="en-US" smtClean="0"/>
              <a:pPr/>
              <a:t>61</a:t>
            </a:fld>
            <a:endParaRPr lang="en-US" altLang="en-US"/>
          </a:p>
        </p:txBody>
      </p:sp>
    </p:spTree>
    <p:extLst>
      <p:ext uri="{BB962C8B-B14F-4D97-AF65-F5344CB8AC3E}">
        <p14:creationId xmlns:p14="http://schemas.microsoft.com/office/powerpoint/2010/main" val="1913437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886364-F4C9-42E7-8823-233C0115F450}" type="slidenum">
              <a:rPr lang="en-US" altLang="en-US" smtClean="0"/>
              <a:pPr/>
              <a:t>63</a:t>
            </a:fld>
            <a:endParaRPr lang="en-US" altLang="en-US"/>
          </a:p>
        </p:txBody>
      </p:sp>
    </p:spTree>
    <p:extLst>
      <p:ext uri="{BB962C8B-B14F-4D97-AF65-F5344CB8AC3E}">
        <p14:creationId xmlns:p14="http://schemas.microsoft.com/office/powerpoint/2010/main" val="3995525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8000"/>
            <a:chOff x="0" y="0"/>
            <a:chExt cx="5760" cy="4320"/>
          </a:xfrm>
        </p:grpSpPr>
        <p:grpSp>
          <p:nvGrpSpPr>
            <p:cNvPr id="5123" name="Group 3"/>
            <p:cNvGrpSpPr>
              <a:grpSpLocks/>
            </p:cNvGrpSpPr>
            <p:nvPr/>
          </p:nvGrpSpPr>
          <p:grpSpPr bwMode="auto">
            <a:xfrm>
              <a:off x="0" y="0"/>
              <a:ext cx="5760" cy="4320"/>
              <a:chOff x="0" y="0"/>
              <a:chExt cx="5760" cy="4320"/>
            </a:xfrm>
          </p:grpSpPr>
          <p:sp>
            <p:nvSpPr>
              <p:cNvPr id="5124"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5" name="Group 5"/>
              <p:cNvGrpSpPr>
                <a:grpSpLocks/>
              </p:cNvGrpSpPr>
              <p:nvPr userDrawn="1"/>
            </p:nvGrpSpPr>
            <p:grpSpPr bwMode="auto">
              <a:xfrm>
                <a:off x="0" y="0"/>
                <a:ext cx="5760" cy="4320"/>
                <a:chOff x="0" y="0"/>
                <a:chExt cx="5760" cy="4320"/>
              </a:xfrm>
            </p:grpSpPr>
            <p:sp>
              <p:nvSpPr>
                <p:cNvPr id="5126"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5"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7"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0"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1"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2"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3"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4"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5"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7"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9"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0"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1"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3"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4"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5"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6"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7"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8"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9"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0"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2"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3"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4"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5"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6"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7"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8"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9"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0"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1"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2"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3"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4"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5"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6"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7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78" name="Group 58"/>
            <p:cNvGrpSpPr>
              <a:grpSpLocks/>
            </p:cNvGrpSpPr>
            <p:nvPr userDrawn="1"/>
          </p:nvGrpSpPr>
          <p:grpSpPr bwMode="auto">
            <a:xfrm>
              <a:off x="3" y="559"/>
              <a:ext cx="4192" cy="1796"/>
              <a:chOff x="3" y="559"/>
              <a:chExt cx="4192" cy="1796"/>
            </a:xfrm>
          </p:grpSpPr>
          <p:sp>
            <p:nvSpPr>
              <p:cNvPr id="5179"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0"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83" name="Group 63"/>
            <p:cNvGrpSpPr>
              <a:grpSpLocks/>
            </p:cNvGrpSpPr>
            <p:nvPr userDrawn="1"/>
          </p:nvGrpSpPr>
          <p:grpSpPr bwMode="auto">
            <a:xfrm>
              <a:off x="1480" y="1952"/>
              <a:ext cx="3808" cy="1812"/>
              <a:chOff x="1480" y="1952"/>
              <a:chExt cx="3808" cy="1812"/>
            </a:xfrm>
          </p:grpSpPr>
          <p:sp>
            <p:nvSpPr>
              <p:cNvPr id="5184"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5"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6"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pPr lvl="0"/>
            <a:r>
              <a:rPr lang="en-US" altLang="en-US" noProof="0"/>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5189" name="Rectangle 69"/>
          <p:cNvSpPr>
            <a:spLocks noGrp="1" noChangeArrowheads="1"/>
          </p:cNvSpPr>
          <p:nvPr>
            <p:ph type="dt" sz="quarter" idx="2"/>
          </p:nvPr>
        </p:nvSpPr>
        <p:spPr/>
        <p:txBody>
          <a:bodyPr/>
          <a:lstStyle>
            <a:lvl1pPr>
              <a:defRPr/>
            </a:lvl1pPr>
          </a:lstStyle>
          <a:p>
            <a:fld id="{B2A7CDAA-4369-42BD-8BD1-912179D06076}" type="datetime1">
              <a:rPr lang="en-US" altLang="en-US" smtClean="0"/>
              <a:t>12/18/2023</a:t>
            </a:fld>
            <a:endParaRPr lang="en-US" altLang="en-US"/>
          </a:p>
        </p:txBody>
      </p:sp>
      <p:sp>
        <p:nvSpPr>
          <p:cNvPr id="5190" name="Rectangle 70"/>
          <p:cNvSpPr>
            <a:spLocks noGrp="1" noChangeArrowheads="1"/>
          </p:cNvSpPr>
          <p:nvPr>
            <p:ph type="ftr" sz="quarter" idx="3"/>
          </p:nvPr>
        </p:nvSpPr>
        <p:spPr/>
        <p:txBody>
          <a:bodyPr/>
          <a:lstStyle>
            <a:lvl1pPr>
              <a:defRPr/>
            </a:lvl1pPr>
          </a:lstStyle>
          <a:p>
            <a:r>
              <a:rPr lang="en-US" altLang="en-US"/>
              <a:t>CS F372 Disk Scheduling</a:t>
            </a:r>
          </a:p>
        </p:txBody>
      </p:sp>
      <p:sp>
        <p:nvSpPr>
          <p:cNvPr id="5191" name="Rectangle 71"/>
          <p:cNvSpPr>
            <a:spLocks noGrp="1" noChangeArrowheads="1"/>
          </p:cNvSpPr>
          <p:nvPr>
            <p:ph type="sldNum" sz="quarter" idx="4"/>
          </p:nvPr>
        </p:nvSpPr>
        <p:spPr/>
        <p:txBody>
          <a:bodyPr/>
          <a:lstStyle>
            <a:lvl1pPr>
              <a:defRPr/>
            </a:lvl1pPr>
          </a:lstStyle>
          <a:p>
            <a:fld id="{5D6DF75B-C765-432B-9DCA-75D36108B05A}"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D4062ED-7E87-4F8A-9D54-AE4AAC4EBC68}"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Disk Scheduling</a:t>
            </a:r>
          </a:p>
        </p:txBody>
      </p:sp>
      <p:sp>
        <p:nvSpPr>
          <p:cNvPr id="6" name="Slide Number Placeholder 5"/>
          <p:cNvSpPr>
            <a:spLocks noGrp="1"/>
          </p:cNvSpPr>
          <p:nvPr>
            <p:ph type="sldNum" sz="quarter" idx="12"/>
          </p:nvPr>
        </p:nvSpPr>
        <p:spPr/>
        <p:txBody>
          <a:bodyPr/>
          <a:lstStyle>
            <a:lvl1pPr>
              <a:defRPr/>
            </a:lvl1pPr>
          </a:lstStyle>
          <a:p>
            <a:fld id="{316592A3-ED1B-4EC0-B696-47536A427BE9}" type="slidenum">
              <a:rPr lang="en-US" altLang="en-US"/>
              <a:pPr/>
              <a:t>‹#›</a:t>
            </a:fld>
            <a:endParaRPr lang="en-US" altLang="en-US"/>
          </a:p>
        </p:txBody>
      </p:sp>
    </p:spTree>
    <p:extLst>
      <p:ext uri="{BB962C8B-B14F-4D97-AF65-F5344CB8AC3E}">
        <p14:creationId xmlns:p14="http://schemas.microsoft.com/office/powerpoint/2010/main" val="286382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51D13E7-CFE4-4223-AE60-A159BAED7F18}"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Disk Scheduling</a:t>
            </a:r>
          </a:p>
        </p:txBody>
      </p:sp>
      <p:sp>
        <p:nvSpPr>
          <p:cNvPr id="6" name="Slide Number Placeholder 5"/>
          <p:cNvSpPr>
            <a:spLocks noGrp="1"/>
          </p:cNvSpPr>
          <p:nvPr>
            <p:ph type="sldNum" sz="quarter" idx="12"/>
          </p:nvPr>
        </p:nvSpPr>
        <p:spPr/>
        <p:txBody>
          <a:bodyPr/>
          <a:lstStyle>
            <a:lvl1pPr>
              <a:defRPr/>
            </a:lvl1pPr>
          </a:lstStyle>
          <a:p>
            <a:fld id="{755DE087-7C88-451A-BC8D-82C7AD51317E}" type="slidenum">
              <a:rPr lang="en-US" altLang="en-US"/>
              <a:pPr/>
              <a:t>‹#›</a:t>
            </a:fld>
            <a:endParaRPr lang="en-US" altLang="en-US"/>
          </a:p>
        </p:txBody>
      </p:sp>
    </p:spTree>
    <p:extLst>
      <p:ext uri="{BB962C8B-B14F-4D97-AF65-F5344CB8AC3E}">
        <p14:creationId xmlns:p14="http://schemas.microsoft.com/office/powerpoint/2010/main" val="3410093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800600" y="19050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201A3421-2D19-41F2-8010-AF2C36474239}" type="datetime1">
              <a:rPr lang="en-US" altLang="en-US" smtClean="0"/>
              <a:t>12/18/2023</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CS F372 Disk Scheduling</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A2FFAB64-95B5-4750-B94A-A4B9C3440EA7}" type="slidenum">
              <a:rPr lang="en-US" altLang="en-US"/>
              <a:pPr/>
              <a:t>‹#›</a:t>
            </a:fld>
            <a:endParaRPr lang="en-US" altLang="en-US"/>
          </a:p>
        </p:txBody>
      </p:sp>
    </p:spTree>
    <p:extLst>
      <p:ext uri="{BB962C8B-B14F-4D97-AF65-F5344CB8AC3E}">
        <p14:creationId xmlns:p14="http://schemas.microsoft.com/office/powerpoint/2010/main" val="1036748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4D3003E7-1DB5-4641-9E83-AEBA53D54FD2}" type="datetime1">
              <a:rPr lang="en-US" altLang="en-US" smtClean="0"/>
              <a:t>12/18/2023</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CS F372 Disk Scheduling</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3622930C-8673-4D9B-B8D5-AAE84DAD2EB6}" type="slidenum">
              <a:rPr lang="en-US" altLang="en-US"/>
              <a:pPr/>
              <a:t>‹#›</a:t>
            </a:fld>
            <a:endParaRPr lang="en-US" altLang="en-US"/>
          </a:p>
        </p:txBody>
      </p:sp>
    </p:spTree>
    <p:extLst>
      <p:ext uri="{BB962C8B-B14F-4D97-AF65-F5344CB8AC3E}">
        <p14:creationId xmlns:p14="http://schemas.microsoft.com/office/powerpoint/2010/main" val="288159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5A961CB-8222-45CC-9C4B-7D999B39501F}"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Disk Scheduling</a:t>
            </a:r>
          </a:p>
        </p:txBody>
      </p:sp>
      <p:sp>
        <p:nvSpPr>
          <p:cNvPr id="6" name="Slide Number Placeholder 5"/>
          <p:cNvSpPr>
            <a:spLocks noGrp="1"/>
          </p:cNvSpPr>
          <p:nvPr>
            <p:ph type="sldNum" sz="quarter" idx="12"/>
          </p:nvPr>
        </p:nvSpPr>
        <p:spPr/>
        <p:txBody>
          <a:bodyPr/>
          <a:lstStyle>
            <a:lvl1pPr>
              <a:defRPr/>
            </a:lvl1pPr>
          </a:lstStyle>
          <a:p>
            <a:fld id="{775D0274-CAF4-47B1-B068-C7B390ADE8B6}" type="slidenum">
              <a:rPr lang="en-US" altLang="en-US"/>
              <a:pPr/>
              <a:t>‹#›</a:t>
            </a:fld>
            <a:endParaRPr lang="en-US" altLang="en-US"/>
          </a:p>
        </p:txBody>
      </p:sp>
    </p:spTree>
    <p:extLst>
      <p:ext uri="{BB962C8B-B14F-4D97-AF65-F5344CB8AC3E}">
        <p14:creationId xmlns:p14="http://schemas.microsoft.com/office/powerpoint/2010/main" val="253235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22DF991-7C7B-4388-81D3-B67961A1CACA}"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Disk Scheduling</a:t>
            </a:r>
          </a:p>
        </p:txBody>
      </p:sp>
      <p:sp>
        <p:nvSpPr>
          <p:cNvPr id="6" name="Slide Number Placeholder 5"/>
          <p:cNvSpPr>
            <a:spLocks noGrp="1"/>
          </p:cNvSpPr>
          <p:nvPr>
            <p:ph type="sldNum" sz="quarter" idx="12"/>
          </p:nvPr>
        </p:nvSpPr>
        <p:spPr/>
        <p:txBody>
          <a:bodyPr/>
          <a:lstStyle>
            <a:lvl1pPr>
              <a:defRPr/>
            </a:lvl1pPr>
          </a:lstStyle>
          <a:p>
            <a:fld id="{F444FC30-3D2B-4FD3-B039-F73E220C962E}" type="slidenum">
              <a:rPr lang="en-US" altLang="en-US"/>
              <a:pPr/>
              <a:t>‹#›</a:t>
            </a:fld>
            <a:endParaRPr lang="en-US" altLang="en-US"/>
          </a:p>
        </p:txBody>
      </p:sp>
    </p:spTree>
    <p:extLst>
      <p:ext uri="{BB962C8B-B14F-4D97-AF65-F5344CB8AC3E}">
        <p14:creationId xmlns:p14="http://schemas.microsoft.com/office/powerpoint/2010/main" val="403985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63B3AEC4-AB77-41CA-9797-F9B62E8924E8}" type="datetime1">
              <a:rPr lang="en-US" altLang="en-US" smtClean="0"/>
              <a:t>12/18/2023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Disk Scheduling</a:t>
            </a:r>
          </a:p>
        </p:txBody>
      </p:sp>
      <p:sp>
        <p:nvSpPr>
          <p:cNvPr id="7" name="Slide Number Placeholder 6"/>
          <p:cNvSpPr>
            <a:spLocks noGrp="1"/>
          </p:cNvSpPr>
          <p:nvPr>
            <p:ph type="sldNum" sz="quarter" idx="12"/>
          </p:nvPr>
        </p:nvSpPr>
        <p:spPr/>
        <p:txBody>
          <a:bodyPr/>
          <a:lstStyle>
            <a:lvl1pPr>
              <a:defRPr/>
            </a:lvl1pPr>
          </a:lstStyle>
          <a:p>
            <a:fld id="{FE80E939-5DC5-4387-A5FF-AA41DA8237C6}" type="slidenum">
              <a:rPr lang="en-US" altLang="en-US"/>
              <a:pPr/>
              <a:t>‹#›</a:t>
            </a:fld>
            <a:endParaRPr lang="en-US" altLang="en-US"/>
          </a:p>
        </p:txBody>
      </p:sp>
    </p:spTree>
    <p:extLst>
      <p:ext uri="{BB962C8B-B14F-4D97-AF65-F5344CB8AC3E}">
        <p14:creationId xmlns:p14="http://schemas.microsoft.com/office/powerpoint/2010/main" val="43355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6A1B5F67-70A4-4FFB-994B-833603CFF541}" type="datetime1">
              <a:rPr lang="en-US" altLang="en-US" smtClean="0"/>
              <a:t>12/18/2023</a:t>
            </a:fld>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CS F372 Disk Scheduling</a:t>
            </a:r>
          </a:p>
        </p:txBody>
      </p:sp>
      <p:sp>
        <p:nvSpPr>
          <p:cNvPr id="9" name="Slide Number Placeholder 8"/>
          <p:cNvSpPr>
            <a:spLocks noGrp="1"/>
          </p:cNvSpPr>
          <p:nvPr>
            <p:ph type="sldNum" sz="quarter" idx="12"/>
          </p:nvPr>
        </p:nvSpPr>
        <p:spPr/>
        <p:txBody>
          <a:bodyPr/>
          <a:lstStyle>
            <a:lvl1pPr>
              <a:defRPr/>
            </a:lvl1pPr>
          </a:lstStyle>
          <a:p>
            <a:fld id="{0AC86CF0-6F0B-4FD6-A0D6-654EC74DBAB4}" type="slidenum">
              <a:rPr lang="en-US" altLang="en-US"/>
              <a:pPr/>
              <a:t>‹#›</a:t>
            </a:fld>
            <a:endParaRPr lang="en-US" altLang="en-US"/>
          </a:p>
        </p:txBody>
      </p:sp>
    </p:spTree>
    <p:extLst>
      <p:ext uri="{BB962C8B-B14F-4D97-AF65-F5344CB8AC3E}">
        <p14:creationId xmlns:p14="http://schemas.microsoft.com/office/powerpoint/2010/main" val="259378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59138FB1-7DF9-424E-8C81-D3D5DD98F25D}" type="datetime1">
              <a:rPr lang="en-US" altLang="en-US" smtClean="0"/>
              <a:t>12/18/2023</a:t>
            </a:fld>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CS F372 Disk Scheduling</a:t>
            </a:r>
          </a:p>
        </p:txBody>
      </p:sp>
      <p:sp>
        <p:nvSpPr>
          <p:cNvPr id="5" name="Slide Number Placeholder 4"/>
          <p:cNvSpPr>
            <a:spLocks noGrp="1"/>
          </p:cNvSpPr>
          <p:nvPr>
            <p:ph type="sldNum" sz="quarter" idx="12"/>
          </p:nvPr>
        </p:nvSpPr>
        <p:spPr/>
        <p:txBody>
          <a:bodyPr/>
          <a:lstStyle>
            <a:lvl1pPr>
              <a:defRPr/>
            </a:lvl1pPr>
          </a:lstStyle>
          <a:p>
            <a:fld id="{3222BE0F-F6D7-4DA3-B996-A963E61DFDFF}" type="slidenum">
              <a:rPr lang="en-US" altLang="en-US"/>
              <a:pPr/>
              <a:t>‹#›</a:t>
            </a:fld>
            <a:endParaRPr lang="en-US" altLang="en-US"/>
          </a:p>
        </p:txBody>
      </p:sp>
    </p:spTree>
    <p:extLst>
      <p:ext uri="{BB962C8B-B14F-4D97-AF65-F5344CB8AC3E}">
        <p14:creationId xmlns:p14="http://schemas.microsoft.com/office/powerpoint/2010/main" val="29140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0DB1DA0-015F-4A6C-B771-2C28EE5F1952}"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CS F372 Disk Scheduling</a:t>
            </a:r>
          </a:p>
        </p:txBody>
      </p:sp>
      <p:sp>
        <p:nvSpPr>
          <p:cNvPr id="4" name="Slide Number Placeholder 3"/>
          <p:cNvSpPr>
            <a:spLocks noGrp="1"/>
          </p:cNvSpPr>
          <p:nvPr>
            <p:ph type="sldNum" sz="quarter" idx="12"/>
          </p:nvPr>
        </p:nvSpPr>
        <p:spPr/>
        <p:txBody>
          <a:bodyPr/>
          <a:lstStyle>
            <a:lvl1pPr>
              <a:defRPr/>
            </a:lvl1pPr>
          </a:lstStyle>
          <a:p>
            <a:fld id="{E1F9F1D3-7672-43F0-B168-6223F7FBA241}" type="slidenum">
              <a:rPr lang="en-US" altLang="en-US"/>
              <a:pPr/>
              <a:t>‹#›</a:t>
            </a:fld>
            <a:endParaRPr lang="en-US" altLang="en-US"/>
          </a:p>
        </p:txBody>
      </p:sp>
    </p:spTree>
    <p:extLst>
      <p:ext uri="{BB962C8B-B14F-4D97-AF65-F5344CB8AC3E}">
        <p14:creationId xmlns:p14="http://schemas.microsoft.com/office/powerpoint/2010/main" val="83805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EE4B066-778B-4770-A29B-A7788F83BBEA}" type="datetime1">
              <a:rPr lang="en-US" altLang="en-US" smtClean="0"/>
              <a:t>12/18/2023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Disk Scheduling</a:t>
            </a:r>
          </a:p>
        </p:txBody>
      </p:sp>
      <p:sp>
        <p:nvSpPr>
          <p:cNvPr id="7" name="Slide Number Placeholder 6"/>
          <p:cNvSpPr>
            <a:spLocks noGrp="1"/>
          </p:cNvSpPr>
          <p:nvPr>
            <p:ph type="sldNum" sz="quarter" idx="12"/>
          </p:nvPr>
        </p:nvSpPr>
        <p:spPr/>
        <p:txBody>
          <a:bodyPr/>
          <a:lstStyle>
            <a:lvl1pPr>
              <a:defRPr/>
            </a:lvl1pPr>
          </a:lstStyle>
          <a:p>
            <a:fld id="{EDE987A5-0054-4973-B903-0E35664C8837}" type="slidenum">
              <a:rPr lang="en-US" altLang="en-US"/>
              <a:pPr/>
              <a:t>‹#›</a:t>
            </a:fld>
            <a:endParaRPr lang="en-US" altLang="en-US"/>
          </a:p>
        </p:txBody>
      </p:sp>
    </p:spTree>
    <p:extLst>
      <p:ext uri="{BB962C8B-B14F-4D97-AF65-F5344CB8AC3E}">
        <p14:creationId xmlns:p14="http://schemas.microsoft.com/office/powerpoint/2010/main" val="154214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10ACA58-968E-49DA-96B5-619A58E6D5A7}" type="datetime1">
              <a:rPr lang="en-US" altLang="en-US" smtClean="0"/>
              <a:t>12/18/2023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Disk Scheduling</a:t>
            </a:r>
          </a:p>
        </p:txBody>
      </p:sp>
      <p:sp>
        <p:nvSpPr>
          <p:cNvPr id="7" name="Slide Number Placeholder 6"/>
          <p:cNvSpPr>
            <a:spLocks noGrp="1"/>
          </p:cNvSpPr>
          <p:nvPr>
            <p:ph type="sldNum" sz="quarter" idx="12"/>
          </p:nvPr>
        </p:nvSpPr>
        <p:spPr/>
        <p:txBody>
          <a:bodyPr/>
          <a:lstStyle>
            <a:lvl1pPr>
              <a:defRPr/>
            </a:lvl1pPr>
          </a:lstStyle>
          <a:p>
            <a:fld id="{E65C4E65-7232-4A02-9F5E-A53174854750}" type="slidenum">
              <a:rPr lang="en-US" altLang="en-US"/>
              <a:pPr/>
              <a:t>‹#›</a:t>
            </a:fld>
            <a:endParaRPr lang="en-US" altLang="en-US"/>
          </a:p>
        </p:txBody>
      </p:sp>
    </p:spTree>
    <p:extLst>
      <p:ext uri="{BB962C8B-B14F-4D97-AF65-F5344CB8AC3E}">
        <p14:creationId xmlns:p14="http://schemas.microsoft.com/office/powerpoint/2010/main" val="356926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grpSp>
            <p:nvGrpSpPr>
              <p:cNvPr id="4100"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23"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5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8"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59"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6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61" name="Rectangle 6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fld id="{BD3B1D82-E4E6-412D-8A47-3FA2829C8775}" type="datetime1">
              <a:rPr lang="en-US" altLang="en-US" smtClean="0"/>
              <a:t>12/18/2023</a:t>
            </a:fld>
            <a:endParaRPr lang="en-US" altLang="en-US"/>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altLang="en-US"/>
              <a:t>CS F372 Disk Scheduling</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3EFEE144-E7EA-47E3-9DDB-F6A2073E084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5"/>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03400"/>
            <a:ext cx="7315200" cy="1825625"/>
          </a:xfrm>
        </p:spPr>
        <p:txBody>
          <a:bodyPr>
            <a:normAutofit fontScale="90000"/>
          </a:bodyPr>
          <a:lstStyle/>
          <a:p>
            <a:pPr fontAlgn="auto">
              <a:spcAft>
                <a:spcPts val="0"/>
              </a:spcAft>
              <a:defRPr/>
            </a:pPr>
            <a:r>
              <a:rPr lang="en-US" altLang="en-US" sz="5400" b="1" dirty="0">
                <a:solidFill>
                  <a:srgbClr val="CC3300"/>
                </a:solidFill>
              </a:rPr>
              <a:t>CS F372 Operating Systems </a:t>
            </a:r>
            <a:br>
              <a:rPr lang="en-US" altLang="en-US" sz="4800" dirty="0">
                <a:solidFill>
                  <a:srgbClr val="CC3300"/>
                </a:solidFill>
              </a:rPr>
            </a:br>
            <a:endParaRPr lang="en-US" dirty="0"/>
          </a:p>
        </p:txBody>
      </p:sp>
      <p:sp>
        <p:nvSpPr>
          <p:cNvPr id="3" name="Subtitle 2"/>
          <p:cNvSpPr>
            <a:spLocks noGrp="1"/>
          </p:cNvSpPr>
          <p:nvPr>
            <p:ph type="subTitle" idx="1"/>
          </p:nvPr>
        </p:nvSpPr>
        <p:spPr>
          <a:xfrm>
            <a:off x="914400" y="3632200"/>
            <a:ext cx="7620000" cy="685800"/>
          </a:xfrm>
        </p:spPr>
        <p:txBody>
          <a:bodyPr rtlCol="0">
            <a:noAutofit/>
          </a:bodyPr>
          <a:lstStyle/>
          <a:p>
            <a:pPr fontAlgn="auto">
              <a:spcAft>
                <a:spcPts val="0"/>
              </a:spcAft>
              <a:defRPr/>
            </a:pPr>
            <a:r>
              <a:rPr lang="en-US" altLang="en-US">
                <a:solidFill>
                  <a:srgbClr val="CC3300"/>
                </a:solidFill>
              </a:rPr>
              <a:t>20 </a:t>
            </a:r>
            <a:r>
              <a:rPr lang="en-US" altLang="en-US" dirty="0">
                <a:solidFill>
                  <a:srgbClr val="CC3300"/>
                </a:solidFill>
              </a:rPr>
              <a:t>– Storage Management </a:t>
            </a:r>
          </a:p>
          <a:p>
            <a:pPr fontAlgn="auto">
              <a:spcAft>
                <a:spcPts val="0"/>
              </a:spcAft>
              <a:defRPr/>
            </a:pPr>
            <a:r>
              <a:rPr lang="en-US" altLang="en-US" dirty="0">
                <a:solidFill>
                  <a:srgbClr val="CC3300"/>
                </a:solidFill>
              </a:rPr>
              <a:t>Disk structure, Disk Scheduling and RAID</a:t>
            </a:r>
            <a:endParaRPr lang="en-US" dirty="0"/>
          </a:p>
        </p:txBody>
      </p:sp>
    </p:spTree>
    <p:extLst>
      <p:ext uri="{BB962C8B-B14F-4D97-AF65-F5344CB8AC3E}">
        <p14:creationId xmlns:p14="http://schemas.microsoft.com/office/powerpoint/2010/main" val="59132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9067800" cy="857250"/>
          </a:xfrm>
        </p:spPr>
        <p:txBody>
          <a:bodyPr>
            <a:noAutofit/>
          </a:bodyPr>
          <a:lstStyle/>
          <a:p>
            <a:r>
              <a:rPr lang="en-US" sz="3200" dirty="0"/>
              <a:t>Disk Scheduling</a:t>
            </a:r>
          </a:p>
        </p:txBody>
      </p:sp>
      <p:sp>
        <p:nvSpPr>
          <p:cNvPr id="6" name="Rectangle 5"/>
          <p:cNvSpPr/>
          <p:nvPr/>
        </p:nvSpPr>
        <p:spPr>
          <a:xfrm>
            <a:off x="599768" y="1600200"/>
            <a:ext cx="8239432" cy="4154984"/>
          </a:xfrm>
          <a:prstGeom prst="rect">
            <a:avLst/>
          </a:prstGeom>
        </p:spPr>
        <p:txBody>
          <a:bodyPr wrap="square">
            <a:spAutoFit/>
          </a:bodyPr>
          <a:lstStyle/>
          <a:p>
            <a:pPr marL="342900" indent="-342900" algn="just">
              <a:buFont typeface="Arial" panose="020B0604020202020204" pitchFamily="34" charset="0"/>
              <a:buChar char="•"/>
              <a:tabLst>
                <a:tab pos="1711325" algn="l"/>
              </a:tabLst>
            </a:pPr>
            <a:r>
              <a:rPr lang="en-GB" dirty="0"/>
              <a:t>The process of arranging the order in which read/write operations are carried out on a computer's hard disk</a:t>
            </a:r>
            <a:endParaRPr lang="en-US" dirty="0"/>
          </a:p>
          <a:p>
            <a:pPr marL="342900" indent="-342900" algn="just">
              <a:buFont typeface="Arial" panose="020B0604020202020204" pitchFamily="34" charset="0"/>
              <a:buChar char="•"/>
              <a:tabLst>
                <a:tab pos="1711325" algn="l"/>
              </a:tabLst>
            </a:pPr>
            <a:r>
              <a:rPr lang="en-US" dirty="0"/>
              <a:t>Several algorithms exist to schedule the servicing of disk I/O requests</a:t>
            </a:r>
          </a:p>
          <a:p>
            <a:pPr algn="just">
              <a:tabLst>
                <a:tab pos="1711325" algn="l"/>
              </a:tabLst>
            </a:pPr>
            <a:endParaRPr lang="en-US" dirty="0"/>
          </a:p>
          <a:p>
            <a:r>
              <a:rPr lang="en-US" dirty="0"/>
              <a:t>Consider, for example, a disk queue with requests</a:t>
            </a:r>
          </a:p>
          <a:p>
            <a:r>
              <a:rPr lang="en-US" dirty="0"/>
              <a:t>for I/O to blocks on cylinders (0-199)</a:t>
            </a:r>
          </a:p>
          <a:p>
            <a:pPr algn="just">
              <a:tabLst>
                <a:tab pos="1711325" algn="l"/>
              </a:tabLst>
            </a:pPr>
            <a:r>
              <a:rPr lang="en-US" dirty="0"/>
              <a:t>		</a:t>
            </a:r>
          </a:p>
          <a:p>
            <a:pPr algn="just">
              <a:tabLst>
                <a:tab pos="1711325" algn="l"/>
              </a:tabLst>
            </a:pPr>
            <a:r>
              <a:rPr lang="en-US" dirty="0"/>
              <a:t>         98, 183, 37, 122, 14, 124, 65, 67</a:t>
            </a:r>
          </a:p>
          <a:p>
            <a:pPr algn="just">
              <a:tabLst>
                <a:tab pos="1711325" algn="l"/>
              </a:tabLst>
            </a:pPr>
            <a:endParaRPr lang="en-US" dirty="0"/>
          </a:p>
          <a:p>
            <a:pPr algn="just">
              <a:tabLst>
                <a:tab pos="1711325" algn="l"/>
              </a:tabLst>
            </a:pPr>
            <a:r>
              <a:rPr lang="en-US" dirty="0"/>
              <a:t>	Head pointer 53</a:t>
            </a:r>
          </a:p>
        </p:txBody>
      </p:sp>
      <p:sp>
        <p:nvSpPr>
          <p:cNvPr id="3" name="Date Placeholder 2"/>
          <p:cNvSpPr>
            <a:spLocks noGrp="1"/>
          </p:cNvSpPr>
          <p:nvPr>
            <p:ph type="dt" sz="half" idx="10"/>
          </p:nvPr>
        </p:nvSpPr>
        <p:spPr/>
        <p:txBody>
          <a:bodyPr/>
          <a:lstStyle/>
          <a:p>
            <a:fld id="{0BDAA9BE-2DD7-4C8B-B167-78C3C2E357F7}" type="datetime1">
              <a:rPr lang="en-US" altLang="en-US" smtClean="0"/>
              <a:t>12/18/2023</a:t>
            </a:fld>
            <a:endParaRPr lang="en-US" altLang="en-US"/>
          </a:p>
        </p:txBody>
      </p:sp>
      <p:sp>
        <p:nvSpPr>
          <p:cNvPr id="4" name="Footer Placeholder 3"/>
          <p:cNvSpPr>
            <a:spLocks noGrp="1"/>
          </p:cNvSpPr>
          <p:nvPr>
            <p:ph type="ftr" sz="quarter" idx="11"/>
          </p:nvPr>
        </p:nvSpPr>
        <p:spPr/>
        <p:txBody>
          <a:bodyPr/>
          <a:lstStyle/>
          <a:p>
            <a:r>
              <a:rPr lang="en-US" altLang="en-US"/>
              <a:t>CS F372 Disk Scheduling</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10</a:t>
            </a:fld>
            <a:endParaRPr lang="en-US" altLang="en-US"/>
          </a:p>
        </p:txBody>
      </p:sp>
    </p:spTree>
    <p:extLst>
      <p:ext uri="{BB962C8B-B14F-4D97-AF65-F5344CB8AC3E}">
        <p14:creationId xmlns:p14="http://schemas.microsoft.com/office/powerpoint/2010/main" val="443473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077200" cy="857250"/>
          </a:xfrm>
        </p:spPr>
        <p:txBody>
          <a:bodyPr>
            <a:noAutofit/>
          </a:bodyPr>
          <a:lstStyle/>
          <a:p>
            <a:r>
              <a:rPr lang="en-US" sz="3200" dirty="0"/>
              <a:t>First-Come First-Served (FCFS)</a:t>
            </a:r>
          </a:p>
        </p:txBody>
      </p:sp>
      <p:sp>
        <p:nvSpPr>
          <p:cNvPr id="23" name="Text Box 4"/>
          <p:cNvSpPr txBox="1">
            <a:spLocks noGrp="1" noChangeArrowheads="1"/>
          </p:cNvSpPr>
          <p:nvPr>
            <p:ph idx="1"/>
          </p:nvPr>
        </p:nvSpPr>
        <p:spPr bwMode="auto">
          <a:xfrm>
            <a:off x="76200" y="2311838"/>
            <a:ext cx="6550190" cy="3631763"/>
          </a:xfrm>
          <a:prstGeom prst="rect">
            <a:avLst/>
          </a:prstGeom>
          <a:noFill/>
          <a:ln w="9525">
            <a:noFill/>
            <a:miter lim="800000"/>
            <a:headEnd/>
            <a:tailEnd/>
          </a:ln>
        </p:spPr>
        <p:txBody>
          <a:bodyPr wrap="square" anchor="ctr">
            <a:spAutoFit/>
          </a:bodyPr>
          <a:lstStyle/>
          <a:p>
            <a:pPr algn="ctr" eaLnBrk="0" hangingPunct="0">
              <a:spcBef>
                <a:spcPct val="50000"/>
              </a:spcBef>
            </a:pPr>
            <a:endParaRPr lang="en-US" sz="2000" dirty="0">
              <a:latin typeface="Helvetica" pitchFamily="34" charset="0"/>
            </a:endParaRPr>
          </a:p>
          <a:p>
            <a:pPr algn="ctr" eaLnBrk="0" hangingPunct="0">
              <a:spcBef>
                <a:spcPct val="50000"/>
              </a:spcBef>
            </a:pPr>
            <a:endParaRPr lang="en-US" sz="2000" dirty="0">
              <a:latin typeface="Helvetica" pitchFamily="34" charset="0"/>
            </a:endParaRPr>
          </a:p>
          <a:p>
            <a:pPr algn="ctr" eaLnBrk="0" hangingPunct="0">
              <a:spcBef>
                <a:spcPct val="50000"/>
              </a:spcBef>
            </a:pPr>
            <a:endParaRPr lang="en-US" sz="2000" dirty="0">
              <a:latin typeface="Helvetica" pitchFamily="34" charset="0"/>
            </a:endParaRPr>
          </a:p>
          <a:p>
            <a:pPr algn="ctr" eaLnBrk="0" hangingPunct="0">
              <a:spcBef>
                <a:spcPct val="50000"/>
              </a:spcBef>
            </a:pPr>
            <a:endParaRPr lang="en-US" sz="2000" dirty="0">
              <a:latin typeface="Helvetica" pitchFamily="34" charset="0"/>
            </a:endParaRPr>
          </a:p>
          <a:p>
            <a:pPr algn="ctr" eaLnBrk="0" hangingPunct="0">
              <a:spcBef>
                <a:spcPct val="50000"/>
              </a:spcBef>
            </a:pPr>
            <a:endParaRPr lang="en-US" sz="2000" dirty="0">
              <a:latin typeface="Helvetica" pitchFamily="34" charset="0"/>
            </a:endParaRPr>
          </a:p>
          <a:p>
            <a:pPr algn="ctr" eaLnBrk="0" hangingPunct="0">
              <a:spcBef>
                <a:spcPct val="50000"/>
              </a:spcBef>
            </a:pPr>
            <a:endParaRPr lang="en-US" sz="2000" dirty="0">
              <a:latin typeface="Helvetica" pitchFamily="34" charset="0"/>
            </a:endParaRPr>
          </a:p>
          <a:p>
            <a:pPr algn="ctr" eaLnBrk="0" hangingPunct="0">
              <a:spcBef>
                <a:spcPct val="50000"/>
              </a:spcBef>
              <a:buNone/>
            </a:pPr>
            <a:endParaRPr lang="en-US" sz="2000" dirty="0">
              <a:latin typeface="Helvetica" pitchFamily="34" charset="0"/>
            </a:endParaRPr>
          </a:p>
          <a:p>
            <a:pPr algn="ctr" eaLnBrk="0" hangingPunct="0">
              <a:spcBef>
                <a:spcPct val="50000"/>
              </a:spcBef>
              <a:buNone/>
            </a:pPr>
            <a:r>
              <a:rPr lang="en-US" sz="2000" dirty="0">
                <a:latin typeface="Helvetica" pitchFamily="34" charset="0"/>
              </a:rPr>
              <a:t>Total head movement of 640 cylinders.</a:t>
            </a:r>
          </a:p>
        </p:txBody>
      </p:sp>
      <p:pic>
        <p:nvPicPr>
          <p:cNvPr id="24" name="Picture 3"/>
          <p:cNvPicPr>
            <a:picLocks noChangeAspect="1" noChangeArrowheads="1"/>
          </p:cNvPicPr>
          <p:nvPr/>
        </p:nvPicPr>
        <p:blipFill>
          <a:blip r:embed="rId2"/>
          <a:srcRect l="1001" t="9740" r="514" b="9470"/>
          <a:stretch>
            <a:fillRect/>
          </a:stretch>
        </p:blipFill>
        <p:spPr bwMode="auto">
          <a:xfrm>
            <a:off x="706802" y="1676400"/>
            <a:ext cx="6043613" cy="3352800"/>
          </a:xfrm>
          <a:prstGeom prst="rect">
            <a:avLst/>
          </a:prstGeom>
          <a:noFill/>
          <a:ln w="57150" cmpd="thickThin">
            <a:solidFill>
              <a:schemeClr val="tx1"/>
            </a:solidFill>
            <a:miter lim="800000"/>
            <a:headEnd/>
            <a:tailEnd/>
          </a:ln>
        </p:spPr>
      </p:pic>
      <p:sp>
        <p:nvSpPr>
          <p:cNvPr id="3" name="Rectangle 2"/>
          <p:cNvSpPr/>
          <p:nvPr/>
        </p:nvSpPr>
        <p:spPr>
          <a:xfrm>
            <a:off x="6874441" y="1676400"/>
            <a:ext cx="2488407" cy="1569660"/>
          </a:xfrm>
          <a:prstGeom prst="rect">
            <a:avLst/>
          </a:prstGeom>
        </p:spPr>
        <p:txBody>
          <a:bodyPr wrap="square">
            <a:spAutoFit/>
          </a:bodyPr>
          <a:lstStyle/>
          <a:p>
            <a:r>
              <a:rPr lang="en-US" dirty="0">
                <a:solidFill>
                  <a:srgbClr val="000000"/>
                </a:solidFill>
                <a:latin typeface="Times New Roman" panose="02020603050405020304" pitchFamily="18" charset="0"/>
              </a:rPr>
              <a:t>simple and intrinsically fair, but not very efficient</a:t>
            </a:r>
            <a:endParaRPr lang="en-US" dirty="0"/>
          </a:p>
        </p:txBody>
      </p:sp>
      <p:sp>
        <p:nvSpPr>
          <p:cNvPr id="4" name="Date Placeholder 3"/>
          <p:cNvSpPr>
            <a:spLocks noGrp="1"/>
          </p:cNvSpPr>
          <p:nvPr>
            <p:ph type="dt" sz="half" idx="10"/>
          </p:nvPr>
        </p:nvSpPr>
        <p:spPr/>
        <p:txBody>
          <a:bodyPr/>
          <a:lstStyle/>
          <a:p>
            <a:fld id="{3466F72E-E8D9-48D8-9B4F-4CC5710182E6}"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11</a:t>
            </a:fld>
            <a:endParaRPr lang="en-US" altLang="en-US"/>
          </a:p>
        </p:txBody>
      </p:sp>
    </p:spTree>
    <p:extLst>
      <p:ext uri="{BB962C8B-B14F-4D97-AF65-F5344CB8AC3E}">
        <p14:creationId xmlns:p14="http://schemas.microsoft.com/office/powerpoint/2010/main" val="1019900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857250"/>
          </a:xfrm>
        </p:spPr>
        <p:txBody>
          <a:bodyPr>
            <a:normAutofit/>
          </a:bodyPr>
          <a:lstStyle/>
          <a:p>
            <a:r>
              <a:rPr lang="en-US" dirty="0"/>
              <a:t>First-Come First-Served (FCFS)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1168433"/>
              </p:ext>
            </p:extLst>
          </p:nvPr>
        </p:nvGraphicFramePr>
        <p:xfrm>
          <a:off x="1066801" y="2217182"/>
          <a:ext cx="6248399" cy="3708400"/>
        </p:xfrm>
        <a:graphic>
          <a:graphicData uri="http://schemas.openxmlformats.org/drawingml/2006/table">
            <a:tbl>
              <a:tblPr firstRow="1" bandRow="1">
                <a:tableStyleId>{5C22544A-7EE6-4342-B048-85BDC9FD1C3A}</a:tableStyleId>
              </a:tblPr>
              <a:tblGrid>
                <a:gridCol w="1866404">
                  <a:extLst>
                    <a:ext uri="{9D8B030D-6E8A-4147-A177-3AD203B41FA5}">
                      <a16:colId xmlns:a16="http://schemas.microsoft.com/office/drawing/2014/main" val="2246813591"/>
                    </a:ext>
                  </a:extLst>
                </a:gridCol>
                <a:gridCol w="4381995">
                  <a:extLst>
                    <a:ext uri="{9D8B030D-6E8A-4147-A177-3AD203B41FA5}">
                      <a16:colId xmlns:a16="http://schemas.microsoft.com/office/drawing/2014/main" val="643239426"/>
                    </a:ext>
                  </a:extLst>
                </a:gridCol>
              </a:tblGrid>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04379112"/>
                  </a:ext>
                </a:extLst>
              </a:tr>
              <a:tr h="370840">
                <a:tc>
                  <a:txBody>
                    <a:bodyPr/>
                    <a:lstStyle/>
                    <a:p>
                      <a:r>
                        <a:rPr lang="en-US" dirty="0"/>
                        <a:t>|53 – 98|</a:t>
                      </a:r>
                    </a:p>
                  </a:txBody>
                  <a:tcPr/>
                </a:tc>
                <a:tc>
                  <a:txBody>
                    <a:bodyPr/>
                    <a:lstStyle/>
                    <a:p>
                      <a:r>
                        <a:rPr lang="en-US" dirty="0"/>
                        <a:t>45</a:t>
                      </a:r>
                    </a:p>
                  </a:txBody>
                  <a:tcPr/>
                </a:tc>
                <a:extLst>
                  <a:ext uri="{0D108BD9-81ED-4DB2-BD59-A6C34878D82A}">
                    <a16:rowId xmlns:a16="http://schemas.microsoft.com/office/drawing/2014/main" val="2606025747"/>
                  </a:ext>
                </a:extLst>
              </a:tr>
              <a:tr h="370840">
                <a:tc>
                  <a:txBody>
                    <a:bodyPr/>
                    <a:lstStyle/>
                    <a:p>
                      <a:r>
                        <a:rPr lang="en-US" dirty="0"/>
                        <a:t>|98 – 183|</a:t>
                      </a:r>
                    </a:p>
                  </a:txBody>
                  <a:tcPr/>
                </a:tc>
                <a:tc>
                  <a:txBody>
                    <a:bodyPr/>
                    <a:lstStyle/>
                    <a:p>
                      <a:r>
                        <a:rPr lang="en-US" dirty="0"/>
                        <a:t>85</a:t>
                      </a:r>
                    </a:p>
                  </a:txBody>
                  <a:tcPr/>
                </a:tc>
                <a:extLst>
                  <a:ext uri="{0D108BD9-81ED-4DB2-BD59-A6C34878D82A}">
                    <a16:rowId xmlns:a16="http://schemas.microsoft.com/office/drawing/2014/main" val="1739879917"/>
                  </a:ext>
                </a:extLst>
              </a:tr>
              <a:tr h="370840">
                <a:tc>
                  <a:txBody>
                    <a:bodyPr/>
                    <a:lstStyle/>
                    <a:p>
                      <a:r>
                        <a:rPr lang="en-US" dirty="0"/>
                        <a:t>|183</a:t>
                      </a:r>
                      <a:r>
                        <a:rPr lang="en-US" baseline="0" dirty="0"/>
                        <a:t> – 37|</a:t>
                      </a:r>
                      <a:endParaRPr lang="en-US" dirty="0"/>
                    </a:p>
                  </a:txBody>
                  <a:tcPr/>
                </a:tc>
                <a:tc>
                  <a:txBody>
                    <a:bodyPr/>
                    <a:lstStyle/>
                    <a:p>
                      <a:r>
                        <a:rPr lang="en-US" dirty="0"/>
                        <a:t>146</a:t>
                      </a:r>
                    </a:p>
                  </a:txBody>
                  <a:tcPr/>
                </a:tc>
                <a:extLst>
                  <a:ext uri="{0D108BD9-81ED-4DB2-BD59-A6C34878D82A}">
                    <a16:rowId xmlns:a16="http://schemas.microsoft.com/office/drawing/2014/main" val="2444052866"/>
                  </a:ext>
                </a:extLst>
              </a:tr>
              <a:tr h="370840">
                <a:tc>
                  <a:txBody>
                    <a:bodyPr/>
                    <a:lstStyle/>
                    <a:p>
                      <a:r>
                        <a:rPr lang="en-US" dirty="0"/>
                        <a:t>|37</a:t>
                      </a:r>
                      <a:r>
                        <a:rPr lang="en-US" baseline="0" dirty="0"/>
                        <a:t> – 122|</a:t>
                      </a:r>
                      <a:endParaRPr lang="en-US" dirty="0"/>
                    </a:p>
                  </a:txBody>
                  <a:tcPr/>
                </a:tc>
                <a:tc>
                  <a:txBody>
                    <a:bodyPr/>
                    <a:lstStyle/>
                    <a:p>
                      <a:r>
                        <a:rPr lang="en-US" dirty="0"/>
                        <a:t>85</a:t>
                      </a:r>
                    </a:p>
                  </a:txBody>
                  <a:tcPr/>
                </a:tc>
                <a:extLst>
                  <a:ext uri="{0D108BD9-81ED-4DB2-BD59-A6C34878D82A}">
                    <a16:rowId xmlns:a16="http://schemas.microsoft.com/office/drawing/2014/main" val="1445577665"/>
                  </a:ext>
                </a:extLst>
              </a:tr>
              <a:tr h="370840">
                <a:tc>
                  <a:txBody>
                    <a:bodyPr/>
                    <a:lstStyle/>
                    <a:p>
                      <a:r>
                        <a:rPr lang="en-US" dirty="0"/>
                        <a:t>|122 – 14|</a:t>
                      </a:r>
                    </a:p>
                  </a:txBody>
                  <a:tcPr/>
                </a:tc>
                <a:tc>
                  <a:txBody>
                    <a:bodyPr/>
                    <a:lstStyle/>
                    <a:p>
                      <a:r>
                        <a:rPr lang="en-US" dirty="0"/>
                        <a:t>108</a:t>
                      </a:r>
                    </a:p>
                  </a:txBody>
                  <a:tcPr/>
                </a:tc>
                <a:extLst>
                  <a:ext uri="{0D108BD9-81ED-4DB2-BD59-A6C34878D82A}">
                    <a16:rowId xmlns:a16="http://schemas.microsoft.com/office/drawing/2014/main" val="3088296540"/>
                  </a:ext>
                </a:extLst>
              </a:tr>
              <a:tr h="370840">
                <a:tc>
                  <a:txBody>
                    <a:bodyPr/>
                    <a:lstStyle/>
                    <a:p>
                      <a:r>
                        <a:rPr lang="en-US" dirty="0"/>
                        <a:t>|14 – 124|</a:t>
                      </a:r>
                    </a:p>
                  </a:txBody>
                  <a:tcPr/>
                </a:tc>
                <a:tc>
                  <a:txBody>
                    <a:bodyPr/>
                    <a:lstStyle/>
                    <a:p>
                      <a:r>
                        <a:rPr lang="en-US" dirty="0"/>
                        <a:t>110</a:t>
                      </a:r>
                    </a:p>
                  </a:txBody>
                  <a:tcPr/>
                </a:tc>
                <a:extLst>
                  <a:ext uri="{0D108BD9-81ED-4DB2-BD59-A6C34878D82A}">
                    <a16:rowId xmlns:a16="http://schemas.microsoft.com/office/drawing/2014/main" val="2579650717"/>
                  </a:ext>
                </a:extLst>
              </a:tr>
              <a:tr h="370840">
                <a:tc>
                  <a:txBody>
                    <a:bodyPr/>
                    <a:lstStyle/>
                    <a:p>
                      <a:r>
                        <a:rPr lang="en-US" dirty="0"/>
                        <a:t>|124 – 65|</a:t>
                      </a:r>
                    </a:p>
                  </a:txBody>
                  <a:tcPr/>
                </a:tc>
                <a:tc>
                  <a:txBody>
                    <a:bodyPr/>
                    <a:lstStyle/>
                    <a:p>
                      <a:r>
                        <a:rPr lang="en-US" dirty="0"/>
                        <a:t>59</a:t>
                      </a:r>
                    </a:p>
                  </a:txBody>
                  <a:tcPr/>
                </a:tc>
                <a:extLst>
                  <a:ext uri="{0D108BD9-81ED-4DB2-BD59-A6C34878D82A}">
                    <a16:rowId xmlns:a16="http://schemas.microsoft.com/office/drawing/2014/main" val="4244269879"/>
                  </a:ext>
                </a:extLst>
              </a:tr>
              <a:tr h="370840">
                <a:tc>
                  <a:txBody>
                    <a:bodyPr/>
                    <a:lstStyle/>
                    <a:p>
                      <a:r>
                        <a:rPr lang="en-US" dirty="0"/>
                        <a:t>|65 – 67|</a:t>
                      </a:r>
                    </a:p>
                  </a:txBody>
                  <a:tcPr/>
                </a:tc>
                <a:tc>
                  <a:txBody>
                    <a:bodyPr/>
                    <a:lstStyle/>
                    <a:p>
                      <a:r>
                        <a:rPr lang="en-US" dirty="0"/>
                        <a:t>2</a:t>
                      </a:r>
                    </a:p>
                  </a:txBody>
                  <a:tcPr/>
                </a:tc>
                <a:extLst>
                  <a:ext uri="{0D108BD9-81ED-4DB2-BD59-A6C34878D82A}">
                    <a16:rowId xmlns:a16="http://schemas.microsoft.com/office/drawing/2014/main" val="566490670"/>
                  </a:ext>
                </a:extLst>
              </a:tr>
              <a:tr h="370840">
                <a:tc>
                  <a:txBody>
                    <a:bodyPr/>
                    <a:lstStyle/>
                    <a:p>
                      <a:r>
                        <a:rPr lang="en-US" dirty="0"/>
                        <a:t>Total = </a:t>
                      </a:r>
                    </a:p>
                  </a:txBody>
                  <a:tcPr/>
                </a:tc>
                <a:tc>
                  <a:txBody>
                    <a:bodyPr/>
                    <a:lstStyle/>
                    <a:p>
                      <a:r>
                        <a:rPr lang="en-US" dirty="0"/>
                        <a:t>640</a:t>
                      </a:r>
                    </a:p>
                  </a:txBody>
                  <a:tcPr/>
                </a:tc>
                <a:extLst>
                  <a:ext uri="{0D108BD9-81ED-4DB2-BD59-A6C34878D82A}">
                    <a16:rowId xmlns:a16="http://schemas.microsoft.com/office/drawing/2014/main" val="1402011258"/>
                  </a:ext>
                </a:extLst>
              </a:tr>
            </a:tbl>
          </a:graphicData>
        </a:graphic>
      </p:graphicFrame>
      <p:sp>
        <p:nvSpPr>
          <p:cNvPr id="5" name="Rectangle 4"/>
          <p:cNvSpPr/>
          <p:nvPr/>
        </p:nvSpPr>
        <p:spPr>
          <a:xfrm>
            <a:off x="2232930" y="1663531"/>
            <a:ext cx="4678140" cy="461665"/>
          </a:xfrm>
          <a:prstGeom prst="rect">
            <a:avLst/>
          </a:prstGeom>
        </p:spPr>
        <p:txBody>
          <a:bodyPr wrap="none">
            <a:spAutoFit/>
          </a:bodyPr>
          <a:lstStyle/>
          <a:p>
            <a:r>
              <a:rPr lang="en-US" dirty="0"/>
              <a:t>98, 183, 37, 122, 14, 124, 65, 67</a:t>
            </a:r>
          </a:p>
        </p:txBody>
      </p:sp>
      <p:sp>
        <p:nvSpPr>
          <p:cNvPr id="3" name="Date Placeholder 2"/>
          <p:cNvSpPr>
            <a:spLocks noGrp="1"/>
          </p:cNvSpPr>
          <p:nvPr>
            <p:ph type="dt" sz="half" idx="10"/>
          </p:nvPr>
        </p:nvSpPr>
        <p:spPr/>
        <p:txBody>
          <a:bodyPr/>
          <a:lstStyle/>
          <a:p>
            <a:fld id="{6FA06A86-2EBB-4931-B4E9-3F8D0FB2E9BA}" type="datetime1">
              <a:rPr lang="en-US" altLang="en-US" smtClean="0"/>
              <a:t>12/18/2023</a:t>
            </a:fld>
            <a:endParaRPr lang="en-US" altLang="en-US"/>
          </a:p>
        </p:txBody>
      </p:sp>
      <p:sp>
        <p:nvSpPr>
          <p:cNvPr id="6" name="Footer Placeholder 5"/>
          <p:cNvSpPr>
            <a:spLocks noGrp="1"/>
          </p:cNvSpPr>
          <p:nvPr>
            <p:ph type="ftr" sz="quarter" idx="11"/>
          </p:nvPr>
        </p:nvSpPr>
        <p:spPr/>
        <p:txBody>
          <a:bodyPr/>
          <a:lstStyle/>
          <a:p>
            <a:r>
              <a:rPr lang="en-US" altLang="en-US"/>
              <a:t>CS F372 Disk Scheduling</a:t>
            </a:r>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12</a:t>
            </a:fld>
            <a:endParaRPr lang="en-US" altLang="en-US"/>
          </a:p>
        </p:txBody>
      </p:sp>
    </p:spTree>
    <p:extLst>
      <p:ext uri="{BB962C8B-B14F-4D97-AF65-F5344CB8AC3E}">
        <p14:creationId xmlns:p14="http://schemas.microsoft.com/office/powerpoint/2010/main" val="374717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857250"/>
          </a:xfrm>
        </p:spPr>
        <p:txBody>
          <a:bodyPr>
            <a:noAutofit/>
          </a:bodyPr>
          <a:lstStyle/>
          <a:p>
            <a:r>
              <a:rPr lang="en-US" sz="3200" dirty="0"/>
              <a:t>Shortest-Seek-Time-First (SSTF)</a:t>
            </a:r>
          </a:p>
        </p:txBody>
      </p:sp>
      <p:sp>
        <p:nvSpPr>
          <p:cNvPr id="3" name="Content Placeholder 2"/>
          <p:cNvSpPr>
            <a:spLocks noGrp="1"/>
          </p:cNvSpPr>
          <p:nvPr>
            <p:ph idx="1"/>
          </p:nvPr>
        </p:nvSpPr>
        <p:spPr>
          <a:xfrm>
            <a:off x="685800" y="1600200"/>
            <a:ext cx="7772400" cy="3433430"/>
          </a:xfrm>
        </p:spPr>
        <p:txBody>
          <a:bodyPr>
            <a:normAutofit/>
          </a:bodyPr>
          <a:lstStyle/>
          <a:p>
            <a:pPr algn="just"/>
            <a:r>
              <a:rPr lang="en-US" sz="2400" dirty="0"/>
              <a:t>Selects the request with the minimum seek time from the current head position</a:t>
            </a:r>
          </a:p>
          <a:p>
            <a:pPr algn="just"/>
            <a:r>
              <a:rPr lang="en-US" sz="2400" dirty="0"/>
              <a:t>Chooses the pending request close to the current head position</a:t>
            </a:r>
          </a:p>
          <a:p>
            <a:pPr algn="just"/>
            <a:r>
              <a:rPr lang="en-US" sz="2400" dirty="0"/>
              <a:t>SSTF scheduling is a form of SJF scheduling</a:t>
            </a:r>
          </a:p>
          <a:p>
            <a:pPr algn="just"/>
            <a:r>
              <a:rPr lang="en-US" sz="2400" dirty="0"/>
              <a:t>May cause starvation of some requests</a:t>
            </a:r>
          </a:p>
        </p:txBody>
      </p:sp>
      <p:sp>
        <p:nvSpPr>
          <p:cNvPr id="4" name="Date Placeholder 3"/>
          <p:cNvSpPr>
            <a:spLocks noGrp="1"/>
          </p:cNvSpPr>
          <p:nvPr>
            <p:ph type="dt" sz="half" idx="10"/>
          </p:nvPr>
        </p:nvSpPr>
        <p:spPr/>
        <p:txBody>
          <a:bodyPr/>
          <a:lstStyle/>
          <a:p>
            <a:fld id="{EB4F2366-E359-47A1-BA02-34A739992330}"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13</a:t>
            </a:fld>
            <a:endParaRPr lang="en-US" altLang="en-US"/>
          </a:p>
        </p:txBody>
      </p:sp>
    </p:spTree>
    <p:extLst>
      <p:ext uri="{BB962C8B-B14F-4D97-AF65-F5344CB8AC3E}">
        <p14:creationId xmlns:p14="http://schemas.microsoft.com/office/powerpoint/2010/main" val="343735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74864"/>
            <a:ext cx="9067800" cy="857250"/>
          </a:xfrm>
        </p:spPr>
        <p:txBody>
          <a:bodyPr>
            <a:noAutofit/>
          </a:bodyPr>
          <a:lstStyle/>
          <a:p>
            <a:r>
              <a:rPr lang="en-US" sz="3200" dirty="0"/>
              <a:t>Shortest-Seek-Time-First (SSTF)</a:t>
            </a:r>
          </a:p>
        </p:txBody>
      </p:sp>
      <p:pic>
        <p:nvPicPr>
          <p:cNvPr id="4" name="Content Placeholder 3"/>
          <p:cNvPicPr>
            <a:picLocks noGrp="1" noChangeAspect="1" noChangeArrowheads="1"/>
          </p:cNvPicPr>
          <p:nvPr>
            <p:ph idx="1"/>
          </p:nvPr>
        </p:nvPicPr>
        <p:blipFill>
          <a:blip r:embed="rId2"/>
          <a:srcRect l="681" t="9895" r="658" b="9366"/>
          <a:stretch>
            <a:fillRect/>
          </a:stretch>
        </p:blipFill>
        <p:spPr bwMode="auto">
          <a:xfrm>
            <a:off x="914400" y="1600199"/>
            <a:ext cx="7543800" cy="4018859"/>
          </a:xfrm>
          <a:prstGeom prst="rect">
            <a:avLst/>
          </a:prstGeom>
          <a:noFill/>
          <a:ln w="57150" cmpd="thickThin">
            <a:solidFill>
              <a:schemeClr val="tx1"/>
            </a:solidFill>
            <a:miter lim="800000"/>
            <a:headEnd/>
            <a:tailEnd/>
          </a:ln>
        </p:spPr>
      </p:pic>
      <p:sp>
        <p:nvSpPr>
          <p:cNvPr id="5" name="Rectangle 4"/>
          <p:cNvSpPr/>
          <p:nvPr/>
        </p:nvSpPr>
        <p:spPr>
          <a:xfrm>
            <a:off x="685800" y="5646807"/>
            <a:ext cx="6781800" cy="707886"/>
          </a:xfrm>
          <a:prstGeom prst="rect">
            <a:avLst/>
          </a:prstGeom>
        </p:spPr>
        <p:txBody>
          <a:bodyPr wrap="square">
            <a:spAutoFit/>
          </a:bodyPr>
          <a:lstStyle/>
          <a:p>
            <a:pPr algn="just"/>
            <a:r>
              <a:rPr lang="en-US" sz="2000" dirty="0"/>
              <a:t>Total head movement of 236 cylinders</a:t>
            </a:r>
          </a:p>
          <a:p>
            <a:pPr algn="just"/>
            <a:endParaRPr lang="en-US" sz="2000" dirty="0"/>
          </a:p>
        </p:txBody>
      </p:sp>
      <p:sp>
        <p:nvSpPr>
          <p:cNvPr id="3" name="Date Placeholder 2"/>
          <p:cNvSpPr>
            <a:spLocks noGrp="1"/>
          </p:cNvSpPr>
          <p:nvPr>
            <p:ph type="dt" sz="half" idx="10"/>
          </p:nvPr>
        </p:nvSpPr>
        <p:spPr/>
        <p:txBody>
          <a:bodyPr/>
          <a:lstStyle/>
          <a:p>
            <a:fld id="{05ECD31C-1E1C-47E5-83EB-6F2E4DB5492E}" type="datetime1">
              <a:rPr lang="en-US" altLang="en-US" smtClean="0"/>
              <a:t>12/18/2023</a:t>
            </a:fld>
            <a:endParaRPr lang="en-US" altLang="en-US"/>
          </a:p>
        </p:txBody>
      </p:sp>
      <p:sp>
        <p:nvSpPr>
          <p:cNvPr id="6" name="Footer Placeholder 5"/>
          <p:cNvSpPr>
            <a:spLocks noGrp="1"/>
          </p:cNvSpPr>
          <p:nvPr>
            <p:ph type="ftr" sz="quarter" idx="11"/>
          </p:nvPr>
        </p:nvSpPr>
        <p:spPr/>
        <p:txBody>
          <a:bodyPr/>
          <a:lstStyle/>
          <a:p>
            <a:r>
              <a:rPr lang="en-US" altLang="en-US"/>
              <a:t>CS F372 Disk Scheduling</a:t>
            </a:r>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14</a:t>
            </a:fld>
            <a:endParaRPr lang="en-US" altLang="en-US"/>
          </a:p>
        </p:txBody>
      </p:sp>
    </p:spTree>
    <p:extLst>
      <p:ext uri="{BB962C8B-B14F-4D97-AF65-F5344CB8AC3E}">
        <p14:creationId xmlns:p14="http://schemas.microsoft.com/office/powerpoint/2010/main" val="105230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857250"/>
          </a:xfrm>
        </p:spPr>
        <p:txBody>
          <a:bodyPr>
            <a:normAutofit/>
          </a:bodyPr>
          <a:lstStyle/>
          <a:p>
            <a:r>
              <a:rPr lang="en-US" dirty="0"/>
              <a:t>Shortest-Seek-Time-First (SSTF)</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6767459"/>
              </p:ext>
            </p:extLst>
          </p:nvPr>
        </p:nvGraphicFramePr>
        <p:xfrm>
          <a:off x="685799" y="2321877"/>
          <a:ext cx="5867401" cy="3708400"/>
        </p:xfrm>
        <a:graphic>
          <a:graphicData uri="http://schemas.openxmlformats.org/drawingml/2006/table">
            <a:tbl>
              <a:tblPr firstRow="1" bandRow="1">
                <a:tableStyleId>{5C22544A-7EE6-4342-B048-85BDC9FD1C3A}</a:tableStyleId>
              </a:tblPr>
              <a:tblGrid>
                <a:gridCol w="1349502">
                  <a:extLst>
                    <a:ext uri="{9D8B030D-6E8A-4147-A177-3AD203B41FA5}">
                      <a16:colId xmlns:a16="http://schemas.microsoft.com/office/drawing/2014/main" val="3462730301"/>
                    </a:ext>
                  </a:extLst>
                </a:gridCol>
                <a:gridCol w="2003299">
                  <a:extLst>
                    <a:ext uri="{9D8B030D-6E8A-4147-A177-3AD203B41FA5}">
                      <a16:colId xmlns:a16="http://schemas.microsoft.com/office/drawing/2014/main" val="2246813591"/>
                    </a:ext>
                  </a:extLst>
                </a:gridCol>
                <a:gridCol w="2514600">
                  <a:extLst>
                    <a:ext uri="{9D8B030D-6E8A-4147-A177-3AD203B41FA5}">
                      <a16:colId xmlns:a16="http://schemas.microsoft.com/office/drawing/2014/main" val="64323942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04379112"/>
                  </a:ext>
                </a:extLst>
              </a:tr>
              <a:tr h="370840">
                <a:tc>
                  <a:txBody>
                    <a:bodyPr/>
                    <a:lstStyle/>
                    <a:p>
                      <a:r>
                        <a:rPr lang="en-US" dirty="0"/>
                        <a:t>65</a:t>
                      </a:r>
                    </a:p>
                  </a:txBody>
                  <a:tcPr/>
                </a:tc>
                <a:tc>
                  <a:txBody>
                    <a:bodyPr/>
                    <a:lstStyle/>
                    <a:p>
                      <a:r>
                        <a:rPr lang="en-US" dirty="0"/>
                        <a:t>|53 – 65</a:t>
                      </a:r>
                    </a:p>
                  </a:txBody>
                  <a:tcPr/>
                </a:tc>
                <a:tc>
                  <a:txBody>
                    <a:bodyPr/>
                    <a:lstStyle/>
                    <a:p>
                      <a:r>
                        <a:rPr lang="en-US" dirty="0"/>
                        <a:t>12</a:t>
                      </a:r>
                    </a:p>
                  </a:txBody>
                  <a:tcPr/>
                </a:tc>
                <a:extLst>
                  <a:ext uri="{0D108BD9-81ED-4DB2-BD59-A6C34878D82A}">
                    <a16:rowId xmlns:a16="http://schemas.microsoft.com/office/drawing/2014/main" val="2606025747"/>
                  </a:ext>
                </a:extLst>
              </a:tr>
              <a:tr h="370840">
                <a:tc>
                  <a:txBody>
                    <a:bodyPr/>
                    <a:lstStyle/>
                    <a:p>
                      <a:r>
                        <a:rPr lang="en-US" dirty="0"/>
                        <a:t>67</a:t>
                      </a:r>
                    </a:p>
                  </a:txBody>
                  <a:tcPr/>
                </a:tc>
                <a:tc>
                  <a:txBody>
                    <a:bodyPr/>
                    <a:lstStyle/>
                    <a:p>
                      <a:r>
                        <a:rPr lang="en-US" dirty="0"/>
                        <a:t>|65-67|</a:t>
                      </a:r>
                    </a:p>
                  </a:txBody>
                  <a:tcPr/>
                </a:tc>
                <a:tc>
                  <a:txBody>
                    <a:bodyPr/>
                    <a:lstStyle/>
                    <a:p>
                      <a:r>
                        <a:rPr lang="en-US" dirty="0"/>
                        <a:t>2</a:t>
                      </a:r>
                    </a:p>
                  </a:txBody>
                  <a:tcPr/>
                </a:tc>
                <a:extLst>
                  <a:ext uri="{0D108BD9-81ED-4DB2-BD59-A6C34878D82A}">
                    <a16:rowId xmlns:a16="http://schemas.microsoft.com/office/drawing/2014/main" val="1739879917"/>
                  </a:ext>
                </a:extLst>
              </a:tr>
              <a:tr h="370840">
                <a:tc>
                  <a:txBody>
                    <a:bodyPr/>
                    <a:lstStyle/>
                    <a:p>
                      <a:r>
                        <a:rPr lang="en-US" dirty="0"/>
                        <a:t>37</a:t>
                      </a:r>
                    </a:p>
                  </a:txBody>
                  <a:tcPr/>
                </a:tc>
                <a:tc>
                  <a:txBody>
                    <a:bodyPr/>
                    <a:lstStyle/>
                    <a:p>
                      <a:r>
                        <a:rPr lang="en-US" dirty="0"/>
                        <a:t>|67</a:t>
                      </a:r>
                      <a:r>
                        <a:rPr lang="en-US" baseline="0" dirty="0"/>
                        <a:t> – 37|</a:t>
                      </a:r>
                      <a:endParaRPr lang="en-US" dirty="0"/>
                    </a:p>
                  </a:txBody>
                  <a:tcPr/>
                </a:tc>
                <a:tc>
                  <a:txBody>
                    <a:bodyPr/>
                    <a:lstStyle/>
                    <a:p>
                      <a:r>
                        <a:rPr lang="en-US" dirty="0"/>
                        <a:t>30</a:t>
                      </a:r>
                    </a:p>
                  </a:txBody>
                  <a:tcPr/>
                </a:tc>
                <a:extLst>
                  <a:ext uri="{0D108BD9-81ED-4DB2-BD59-A6C34878D82A}">
                    <a16:rowId xmlns:a16="http://schemas.microsoft.com/office/drawing/2014/main" val="2444052866"/>
                  </a:ext>
                </a:extLst>
              </a:tr>
              <a:tr h="370840">
                <a:tc>
                  <a:txBody>
                    <a:bodyPr/>
                    <a:lstStyle/>
                    <a:p>
                      <a:r>
                        <a:rPr lang="en-US" dirty="0"/>
                        <a:t>14</a:t>
                      </a:r>
                    </a:p>
                  </a:txBody>
                  <a:tcPr/>
                </a:tc>
                <a:tc>
                  <a:txBody>
                    <a:bodyPr/>
                    <a:lstStyle/>
                    <a:p>
                      <a:r>
                        <a:rPr lang="en-US" dirty="0"/>
                        <a:t>|37</a:t>
                      </a:r>
                      <a:r>
                        <a:rPr lang="en-US" baseline="0" dirty="0"/>
                        <a:t> – 14|</a:t>
                      </a:r>
                      <a:endParaRPr lang="en-US" dirty="0"/>
                    </a:p>
                  </a:txBody>
                  <a:tcPr/>
                </a:tc>
                <a:tc>
                  <a:txBody>
                    <a:bodyPr/>
                    <a:lstStyle/>
                    <a:p>
                      <a:r>
                        <a:rPr lang="en-US" dirty="0"/>
                        <a:t>23</a:t>
                      </a:r>
                    </a:p>
                  </a:txBody>
                  <a:tcPr/>
                </a:tc>
                <a:extLst>
                  <a:ext uri="{0D108BD9-81ED-4DB2-BD59-A6C34878D82A}">
                    <a16:rowId xmlns:a16="http://schemas.microsoft.com/office/drawing/2014/main" val="1445577665"/>
                  </a:ext>
                </a:extLst>
              </a:tr>
              <a:tr h="370840">
                <a:tc>
                  <a:txBody>
                    <a:bodyPr/>
                    <a:lstStyle/>
                    <a:p>
                      <a:r>
                        <a:rPr lang="en-US" dirty="0"/>
                        <a:t>98</a:t>
                      </a:r>
                    </a:p>
                  </a:txBody>
                  <a:tcPr/>
                </a:tc>
                <a:tc>
                  <a:txBody>
                    <a:bodyPr/>
                    <a:lstStyle/>
                    <a:p>
                      <a:r>
                        <a:rPr lang="en-US" dirty="0"/>
                        <a:t>|14-98|</a:t>
                      </a:r>
                    </a:p>
                  </a:txBody>
                  <a:tcPr/>
                </a:tc>
                <a:tc>
                  <a:txBody>
                    <a:bodyPr/>
                    <a:lstStyle/>
                    <a:p>
                      <a:r>
                        <a:rPr lang="en-US" dirty="0"/>
                        <a:t>84</a:t>
                      </a:r>
                    </a:p>
                  </a:txBody>
                  <a:tcPr/>
                </a:tc>
                <a:extLst>
                  <a:ext uri="{0D108BD9-81ED-4DB2-BD59-A6C34878D82A}">
                    <a16:rowId xmlns:a16="http://schemas.microsoft.com/office/drawing/2014/main" val="3088296540"/>
                  </a:ext>
                </a:extLst>
              </a:tr>
              <a:tr h="370840">
                <a:tc>
                  <a:txBody>
                    <a:bodyPr/>
                    <a:lstStyle/>
                    <a:p>
                      <a:r>
                        <a:rPr lang="en-US" dirty="0"/>
                        <a:t>122</a:t>
                      </a:r>
                    </a:p>
                  </a:txBody>
                  <a:tcPr/>
                </a:tc>
                <a:tc>
                  <a:txBody>
                    <a:bodyPr/>
                    <a:lstStyle/>
                    <a:p>
                      <a:r>
                        <a:rPr lang="en-US" dirty="0"/>
                        <a:t>|98 – 122|</a:t>
                      </a:r>
                    </a:p>
                  </a:txBody>
                  <a:tcPr/>
                </a:tc>
                <a:tc>
                  <a:txBody>
                    <a:bodyPr/>
                    <a:lstStyle/>
                    <a:p>
                      <a:r>
                        <a:rPr lang="en-US" dirty="0"/>
                        <a:t>24</a:t>
                      </a:r>
                    </a:p>
                  </a:txBody>
                  <a:tcPr/>
                </a:tc>
                <a:extLst>
                  <a:ext uri="{0D108BD9-81ED-4DB2-BD59-A6C34878D82A}">
                    <a16:rowId xmlns:a16="http://schemas.microsoft.com/office/drawing/2014/main" val="2579650717"/>
                  </a:ext>
                </a:extLst>
              </a:tr>
              <a:tr h="370840">
                <a:tc>
                  <a:txBody>
                    <a:bodyPr/>
                    <a:lstStyle/>
                    <a:p>
                      <a:r>
                        <a:rPr lang="en-US" dirty="0"/>
                        <a:t>124</a:t>
                      </a:r>
                    </a:p>
                  </a:txBody>
                  <a:tcPr/>
                </a:tc>
                <a:tc>
                  <a:txBody>
                    <a:bodyPr/>
                    <a:lstStyle/>
                    <a:p>
                      <a:r>
                        <a:rPr lang="en-US" dirty="0"/>
                        <a:t>|122 – 124|</a:t>
                      </a:r>
                    </a:p>
                  </a:txBody>
                  <a:tcPr/>
                </a:tc>
                <a:tc>
                  <a:txBody>
                    <a:bodyPr/>
                    <a:lstStyle/>
                    <a:p>
                      <a:r>
                        <a:rPr lang="en-US" dirty="0"/>
                        <a:t>2</a:t>
                      </a:r>
                    </a:p>
                  </a:txBody>
                  <a:tcPr/>
                </a:tc>
                <a:extLst>
                  <a:ext uri="{0D108BD9-81ED-4DB2-BD59-A6C34878D82A}">
                    <a16:rowId xmlns:a16="http://schemas.microsoft.com/office/drawing/2014/main" val="4244269879"/>
                  </a:ext>
                </a:extLst>
              </a:tr>
              <a:tr h="370840">
                <a:tc>
                  <a:txBody>
                    <a:bodyPr/>
                    <a:lstStyle/>
                    <a:p>
                      <a:r>
                        <a:rPr lang="en-US" dirty="0"/>
                        <a:t>183</a:t>
                      </a:r>
                    </a:p>
                  </a:txBody>
                  <a:tcPr/>
                </a:tc>
                <a:tc>
                  <a:txBody>
                    <a:bodyPr/>
                    <a:lstStyle/>
                    <a:p>
                      <a:r>
                        <a:rPr lang="en-US" dirty="0"/>
                        <a:t>|124 – 183|</a:t>
                      </a:r>
                    </a:p>
                  </a:txBody>
                  <a:tcPr/>
                </a:tc>
                <a:tc>
                  <a:txBody>
                    <a:bodyPr/>
                    <a:lstStyle/>
                    <a:p>
                      <a:r>
                        <a:rPr lang="en-US" dirty="0"/>
                        <a:t>59</a:t>
                      </a:r>
                    </a:p>
                  </a:txBody>
                  <a:tcPr/>
                </a:tc>
                <a:extLst>
                  <a:ext uri="{0D108BD9-81ED-4DB2-BD59-A6C34878D82A}">
                    <a16:rowId xmlns:a16="http://schemas.microsoft.com/office/drawing/2014/main" val="566490670"/>
                  </a:ext>
                </a:extLst>
              </a:tr>
              <a:tr h="370840">
                <a:tc>
                  <a:txBody>
                    <a:bodyPr/>
                    <a:lstStyle/>
                    <a:p>
                      <a:endParaRPr lang="en-US" dirty="0"/>
                    </a:p>
                  </a:txBody>
                  <a:tcPr/>
                </a:tc>
                <a:tc>
                  <a:txBody>
                    <a:bodyPr/>
                    <a:lstStyle/>
                    <a:p>
                      <a:r>
                        <a:rPr lang="en-US" dirty="0"/>
                        <a:t>Total = </a:t>
                      </a:r>
                    </a:p>
                  </a:txBody>
                  <a:tcPr/>
                </a:tc>
                <a:tc>
                  <a:txBody>
                    <a:bodyPr/>
                    <a:lstStyle/>
                    <a:p>
                      <a:r>
                        <a:rPr lang="en-US" dirty="0"/>
                        <a:t>236</a:t>
                      </a:r>
                    </a:p>
                  </a:txBody>
                  <a:tcPr/>
                </a:tc>
                <a:extLst>
                  <a:ext uri="{0D108BD9-81ED-4DB2-BD59-A6C34878D82A}">
                    <a16:rowId xmlns:a16="http://schemas.microsoft.com/office/drawing/2014/main" val="1402011258"/>
                  </a:ext>
                </a:extLst>
              </a:tr>
            </a:tbl>
          </a:graphicData>
        </a:graphic>
      </p:graphicFrame>
      <p:sp>
        <p:nvSpPr>
          <p:cNvPr id="5" name="Rectangle 4"/>
          <p:cNvSpPr/>
          <p:nvPr/>
        </p:nvSpPr>
        <p:spPr>
          <a:xfrm>
            <a:off x="785130" y="1663531"/>
            <a:ext cx="4678140" cy="461665"/>
          </a:xfrm>
          <a:prstGeom prst="rect">
            <a:avLst/>
          </a:prstGeom>
        </p:spPr>
        <p:txBody>
          <a:bodyPr wrap="none">
            <a:spAutoFit/>
          </a:bodyPr>
          <a:lstStyle/>
          <a:p>
            <a:r>
              <a:rPr lang="en-US" dirty="0"/>
              <a:t>98, 183, 37, 122, 14, 124, 65, 67</a:t>
            </a:r>
          </a:p>
        </p:txBody>
      </p:sp>
      <p:sp>
        <p:nvSpPr>
          <p:cNvPr id="3" name="Date Placeholder 2"/>
          <p:cNvSpPr>
            <a:spLocks noGrp="1"/>
          </p:cNvSpPr>
          <p:nvPr>
            <p:ph type="dt" sz="half" idx="10"/>
          </p:nvPr>
        </p:nvSpPr>
        <p:spPr/>
        <p:txBody>
          <a:bodyPr/>
          <a:lstStyle/>
          <a:p>
            <a:fld id="{A8AC4D67-3EC7-4E94-9B0D-1FFB7F7ECC36}" type="datetime1">
              <a:rPr lang="en-US" altLang="en-US" smtClean="0"/>
              <a:t>12/18/2023</a:t>
            </a:fld>
            <a:endParaRPr lang="en-US" altLang="en-US"/>
          </a:p>
        </p:txBody>
      </p:sp>
      <p:sp>
        <p:nvSpPr>
          <p:cNvPr id="6" name="Footer Placeholder 5"/>
          <p:cNvSpPr>
            <a:spLocks noGrp="1"/>
          </p:cNvSpPr>
          <p:nvPr>
            <p:ph type="ftr" sz="quarter" idx="11"/>
          </p:nvPr>
        </p:nvSpPr>
        <p:spPr/>
        <p:txBody>
          <a:bodyPr/>
          <a:lstStyle/>
          <a:p>
            <a:r>
              <a:rPr lang="en-US" altLang="en-US"/>
              <a:t>CS F372 Disk Scheduling</a:t>
            </a:r>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15</a:t>
            </a:fld>
            <a:endParaRPr lang="en-US" altLang="en-US"/>
          </a:p>
        </p:txBody>
      </p:sp>
      <p:sp>
        <p:nvSpPr>
          <p:cNvPr id="8" name="Rectangle 7"/>
          <p:cNvSpPr/>
          <p:nvPr/>
        </p:nvSpPr>
        <p:spPr>
          <a:xfrm>
            <a:off x="6320920" y="1684973"/>
            <a:ext cx="2369559" cy="461665"/>
          </a:xfrm>
          <a:prstGeom prst="rect">
            <a:avLst/>
          </a:prstGeom>
        </p:spPr>
        <p:txBody>
          <a:bodyPr wrap="none">
            <a:spAutoFit/>
          </a:bodyPr>
          <a:lstStyle/>
          <a:p>
            <a:pPr algn="just">
              <a:tabLst>
                <a:tab pos="1711325" algn="l"/>
              </a:tabLst>
            </a:pPr>
            <a:r>
              <a:rPr lang="en-US" dirty="0"/>
              <a:t>Head pointer 53</a:t>
            </a:r>
          </a:p>
        </p:txBody>
      </p:sp>
    </p:spTree>
    <p:extLst>
      <p:ext uri="{BB962C8B-B14F-4D97-AF65-F5344CB8AC3E}">
        <p14:creationId xmlns:p14="http://schemas.microsoft.com/office/powerpoint/2010/main" val="352470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077200" cy="857250"/>
          </a:xfrm>
        </p:spPr>
        <p:txBody>
          <a:bodyPr>
            <a:noAutofit/>
          </a:bodyPr>
          <a:lstStyle/>
          <a:p>
            <a:r>
              <a:rPr lang="en-US" dirty="0"/>
              <a:t>SCAN/ elevator algorithm</a:t>
            </a:r>
          </a:p>
        </p:txBody>
      </p:sp>
      <p:sp>
        <p:nvSpPr>
          <p:cNvPr id="3" name="Content Placeholder 2"/>
          <p:cNvSpPr>
            <a:spLocks noGrp="1"/>
          </p:cNvSpPr>
          <p:nvPr>
            <p:ph idx="1"/>
          </p:nvPr>
        </p:nvSpPr>
        <p:spPr>
          <a:xfrm>
            <a:off x="673510" y="1524000"/>
            <a:ext cx="7556090" cy="3904565"/>
          </a:xfrm>
        </p:spPr>
        <p:txBody>
          <a:bodyPr>
            <a:noAutofit/>
          </a:bodyPr>
          <a:lstStyle/>
          <a:p>
            <a:pPr algn="just"/>
            <a:r>
              <a:rPr lang="en-US" sz="2400" dirty="0"/>
              <a:t>The disk arm starts at one end of the disk, and moves toward the other end, servicing requests until it gets to the other end of the disk</a:t>
            </a:r>
          </a:p>
          <a:p>
            <a:pPr algn="just"/>
            <a:r>
              <a:rPr lang="en-US" sz="2400" dirty="0"/>
              <a:t>The head movement is then reversed and servicing continue</a:t>
            </a:r>
          </a:p>
          <a:p>
            <a:pPr algn="just"/>
            <a:r>
              <a:rPr lang="en-US" sz="2400" dirty="0"/>
              <a:t>Sometimes called the elevator algorithm.</a:t>
            </a:r>
          </a:p>
        </p:txBody>
      </p:sp>
      <p:sp>
        <p:nvSpPr>
          <p:cNvPr id="4" name="Date Placeholder 3"/>
          <p:cNvSpPr>
            <a:spLocks noGrp="1"/>
          </p:cNvSpPr>
          <p:nvPr>
            <p:ph type="dt" sz="half" idx="10"/>
          </p:nvPr>
        </p:nvSpPr>
        <p:spPr/>
        <p:txBody>
          <a:bodyPr/>
          <a:lstStyle/>
          <a:p>
            <a:fld id="{F88E20A0-B3C4-45F6-96E4-C4B798A69025}"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16</a:t>
            </a:fld>
            <a:endParaRPr lang="en-US" altLang="en-US"/>
          </a:p>
        </p:txBody>
      </p:sp>
    </p:spTree>
    <p:extLst>
      <p:ext uri="{BB962C8B-B14F-4D97-AF65-F5344CB8AC3E}">
        <p14:creationId xmlns:p14="http://schemas.microsoft.com/office/powerpoint/2010/main" val="928487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SCAN</a:t>
            </a:r>
          </a:p>
        </p:txBody>
      </p:sp>
      <p:pic>
        <p:nvPicPr>
          <p:cNvPr id="7" name="Picture 4"/>
          <p:cNvPicPr>
            <a:picLocks noChangeAspect="1" noChangeArrowheads="1"/>
          </p:cNvPicPr>
          <p:nvPr/>
        </p:nvPicPr>
        <p:blipFill>
          <a:blip r:embed="rId2"/>
          <a:srcRect/>
          <a:stretch>
            <a:fillRect/>
          </a:stretch>
        </p:blipFill>
        <p:spPr bwMode="auto">
          <a:xfrm>
            <a:off x="609600" y="1812946"/>
            <a:ext cx="8148563" cy="4038600"/>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C75EF0F7-923F-4881-A631-A68600D50ADE}"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17</a:t>
            </a:fld>
            <a:endParaRPr lang="en-US" altLang="en-US"/>
          </a:p>
        </p:txBody>
      </p:sp>
      <p:sp>
        <p:nvSpPr>
          <p:cNvPr id="3" name="TextBox 2">
            <a:extLst>
              <a:ext uri="{FF2B5EF4-FFF2-40B4-BE49-F238E27FC236}">
                <a16:creationId xmlns:a16="http://schemas.microsoft.com/office/drawing/2014/main" id="{AA41CACB-EF90-42B9-81A0-FDF457324133}"/>
              </a:ext>
            </a:extLst>
          </p:cNvPr>
          <p:cNvSpPr txBox="1"/>
          <p:nvPr/>
        </p:nvSpPr>
        <p:spPr>
          <a:xfrm>
            <a:off x="4191000" y="1351281"/>
            <a:ext cx="4567163" cy="461665"/>
          </a:xfrm>
          <a:prstGeom prst="rect">
            <a:avLst/>
          </a:prstGeom>
          <a:noFill/>
        </p:spPr>
        <p:txBody>
          <a:bodyPr wrap="square" rtlCol="0">
            <a:spAutoFit/>
          </a:bodyPr>
          <a:lstStyle/>
          <a:p>
            <a:r>
              <a:rPr lang="en-GB" dirty="0"/>
              <a:t>Head moves from right to left</a:t>
            </a:r>
            <a:endParaRPr lang="en-AE" dirty="0"/>
          </a:p>
        </p:txBody>
      </p:sp>
    </p:spTree>
    <p:extLst>
      <p:ext uri="{BB962C8B-B14F-4D97-AF65-F5344CB8AC3E}">
        <p14:creationId xmlns:p14="http://schemas.microsoft.com/office/powerpoint/2010/main" val="1244534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857250"/>
          </a:xfrm>
        </p:spPr>
        <p:txBody>
          <a:bodyPr>
            <a:normAutofit/>
          </a:bodyPr>
          <a:lstStyle/>
          <a:p>
            <a:r>
              <a:rPr lang="en-US" dirty="0"/>
              <a:t>SCAN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8201778"/>
              </p:ext>
            </p:extLst>
          </p:nvPr>
        </p:nvGraphicFramePr>
        <p:xfrm>
          <a:off x="1219200" y="2107381"/>
          <a:ext cx="5867401" cy="4079240"/>
        </p:xfrm>
        <a:graphic>
          <a:graphicData uri="http://schemas.openxmlformats.org/drawingml/2006/table">
            <a:tbl>
              <a:tblPr firstRow="1" bandRow="1">
                <a:tableStyleId>{5C22544A-7EE6-4342-B048-85BDC9FD1C3A}</a:tableStyleId>
              </a:tblPr>
              <a:tblGrid>
                <a:gridCol w="1349502">
                  <a:extLst>
                    <a:ext uri="{9D8B030D-6E8A-4147-A177-3AD203B41FA5}">
                      <a16:colId xmlns:a16="http://schemas.microsoft.com/office/drawing/2014/main" val="3462730301"/>
                    </a:ext>
                  </a:extLst>
                </a:gridCol>
                <a:gridCol w="2003299">
                  <a:extLst>
                    <a:ext uri="{9D8B030D-6E8A-4147-A177-3AD203B41FA5}">
                      <a16:colId xmlns:a16="http://schemas.microsoft.com/office/drawing/2014/main" val="2246813591"/>
                    </a:ext>
                  </a:extLst>
                </a:gridCol>
                <a:gridCol w="2514600">
                  <a:extLst>
                    <a:ext uri="{9D8B030D-6E8A-4147-A177-3AD203B41FA5}">
                      <a16:colId xmlns:a16="http://schemas.microsoft.com/office/drawing/2014/main" val="64323942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04379112"/>
                  </a:ext>
                </a:extLst>
              </a:tr>
              <a:tr h="370840">
                <a:tc>
                  <a:txBody>
                    <a:bodyPr/>
                    <a:lstStyle/>
                    <a:p>
                      <a:r>
                        <a:rPr lang="en-US" dirty="0"/>
                        <a:t>37</a:t>
                      </a:r>
                    </a:p>
                  </a:txBody>
                  <a:tcPr/>
                </a:tc>
                <a:tc>
                  <a:txBody>
                    <a:bodyPr/>
                    <a:lstStyle/>
                    <a:p>
                      <a:r>
                        <a:rPr lang="en-US" dirty="0"/>
                        <a:t>|53 – 37|</a:t>
                      </a:r>
                    </a:p>
                  </a:txBody>
                  <a:tcPr/>
                </a:tc>
                <a:tc>
                  <a:txBody>
                    <a:bodyPr/>
                    <a:lstStyle/>
                    <a:p>
                      <a:r>
                        <a:rPr lang="en-US" dirty="0"/>
                        <a:t>16</a:t>
                      </a:r>
                    </a:p>
                  </a:txBody>
                  <a:tcPr/>
                </a:tc>
                <a:extLst>
                  <a:ext uri="{0D108BD9-81ED-4DB2-BD59-A6C34878D82A}">
                    <a16:rowId xmlns:a16="http://schemas.microsoft.com/office/drawing/2014/main" val="2606025747"/>
                  </a:ext>
                </a:extLst>
              </a:tr>
              <a:tr h="370840">
                <a:tc>
                  <a:txBody>
                    <a:bodyPr/>
                    <a:lstStyle/>
                    <a:p>
                      <a:r>
                        <a:rPr lang="en-US" dirty="0"/>
                        <a:t>14</a:t>
                      </a:r>
                    </a:p>
                  </a:txBody>
                  <a:tcPr/>
                </a:tc>
                <a:tc>
                  <a:txBody>
                    <a:bodyPr/>
                    <a:lstStyle/>
                    <a:p>
                      <a:r>
                        <a:rPr lang="en-US" dirty="0"/>
                        <a:t>|37-14|</a:t>
                      </a:r>
                    </a:p>
                  </a:txBody>
                  <a:tcPr/>
                </a:tc>
                <a:tc>
                  <a:txBody>
                    <a:bodyPr/>
                    <a:lstStyle/>
                    <a:p>
                      <a:r>
                        <a:rPr lang="en-US" dirty="0"/>
                        <a:t>23</a:t>
                      </a:r>
                    </a:p>
                  </a:txBody>
                  <a:tcPr/>
                </a:tc>
                <a:extLst>
                  <a:ext uri="{0D108BD9-81ED-4DB2-BD59-A6C34878D82A}">
                    <a16:rowId xmlns:a16="http://schemas.microsoft.com/office/drawing/2014/main" val="1739879917"/>
                  </a:ext>
                </a:extLst>
              </a:tr>
              <a:tr h="370840">
                <a:tc>
                  <a:txBody>
                    <a:bodyPr/>
                    <a:lstStyle/>
                    <a:p>
                      <a:r>
                        <a:rPr lang="en-US" dirty="0"/>
                        <a:t>0</a:t>
                      </a:r>
                    </a:p>
                  </a:txBody>
                  <a:tcPr/>
                </a:tc>
                <a:tc>
                  <a:txBody>
                    <a:bodyPr/>
                    <a:lstStyle/>
                    <a:p>
                      <a:r>
                        <a:rPr lang="en-US" dirty="0"/>
                        <a:t>|14-0|</a:t>
                      </a:r>
                    </a:p>
                  </a:txBody>
                  <a:tcPr/>
                </a:tc>
                <a:tc>
                  <a:txBody>
                    <a:bodyPr/>
                    <a:lstStyle/>
                    <a:p>
                      <a:r>
                        <a:rPr lang="en-US" dirty="0"/>
                        <a:t>14</a:t>
                      </a:r>
                    </a:p>
                  </a:txBody>
                  <a:tcPr/>
                </a:tc>
                <a:extLst>
                  <a:ext uri="{0D108BD9-81ED-4DB2-BD59-A6C34878D82A}">
                    <a16:rowId xmlns:a16="http://schemas.microsoft.com/office/drawing/2014/main" val="3166303392"/>
                  </a:ext>
                </a:extLst>
              </a:tr>
              <a:tr h="370840">
                <a:tc>
                  <a:txBody>
                    <a:bodyPr/>
                    <a:lstStyle/>
                    <a:p>
                      <a:r>
                        <a:rPr lang="en-US" dirty="0"/>
                        <a:t>65</a:t>
                      </a:r>
                    </a:p>
                  </a:txBody>
                  <a:tcPr/>
                </a:tc>
                <a:tc>
                  <a:txBody>
                    <a:bodyPr/>
                    <a:lstStyle/>
                    <a:p>
                      <a:r>
                        <a:rPr lang="en-US" dirty="0"/>
                        <a:t>|0-65</a:t>
                      </a:r>
                      <a:r>
                        <a:rPr lang="en-US" baseline="0" dirty="0"/>
                        <a:t>|</a:t>
                      </a:r>
                      <a:endParaRPr lang="en-US" dirty="0"/>
                    </a:p>
                  </a:txBody>
                  <a:tcPr/>
                </a:tc>
                <a:tc>
                  <a:txBody>
                    <a:bodyPr/>
                    <a:lstStyle/>
                    <a:p>
                      <a:r>
                        <a:rPr lang="en-US" dirty="0"/>
                        <a:t>65</a:t>
                      </a:r>
                    </a:p>
                  </a:txBody>
                  <a:tcPr/>
                </a:tc>
                <a:extLst>
                  <a:ext uri="{0D108BD9-81ED-4DB2-BD59-A6C34878D82A}">
                    <a16:rowId xmlns:a16="http://schemas.microsoft.com/office/drawing/2014/main" val="2444052866"/>
                  </a:ext>
                </a:extLst>
              </a:tr>
              <a:tr h="370840">
                <a:tc>
                  <a:txBody>
                    <a:bodyPr/>
                    <a:lstStyle/>
                    <a:p>
                      <a:r>
                        <a:rPr lang="en-US" dirty="0"/>
                        <a:t>67</a:t>
                      </a:r>
                    </a:p>
                  </a:txBody>
                  <a:tcPr/>
                </a:tc>
                <a:tc>
                  <a:txBody>
                    <a:bodyPr/>
                    <a:lstStyle/>
                    <a:p>
                      <a:r>
                        <a:rPr lang="en-US" dirty="0"/>
                        <a:t>|65-67|</a:t>
                      </a:r>
                    </a:p>
                  </a:txBody>
                  <a:tcPr/>
                </a:tc>
                <a:tc>
                  <a:txBody>
                    <a:bodyPr/>
                    <a:lstStyle/>
                    <a:p>
                      <a:r>
                        <a:rPr lang="en-US" dirty="0"/>
                        <a:t>2</a:t>
                      </a:r>
                    </a:p>
                  </a:txBody>
                  <a:tcPr/>
                </a:tc>
                <a:extLst>
                  <a:ext uri="{0D108BD9-81ED-4DB2-BD59-A6C34878D82A}">
                    <a16:rowId xmlns:a16="http://schemas.microsoft.com/office/drawing/2014/main" val="1279213064"/>
                  </a:ext>
                </a:extLst>
              </a:tr>
              <a:tr h="370840">
                <a:tc>
                  <a:txBody>
                    <a:bodyPr/>
                    <a:lstStyle/>
                    <a:p>
                      <a:r>
                        <a:rPr lang="en-US" dirty="0"/>
                        <a:t>98</a:t>
                      </a:r>
                    </a:p>
                  </a:txBody>
                  <a:tcPr/>
                </a:tc>
                <a:tc>
                  <a:txBody>
                    <a:bodyPr/>
                    <a:lstStyle/>
                    <a:p>
                      <a:r>
                        <a:rPr lang="en-US" dirty="0"/>
                        <a:t>|67-98|</a:t>
                      </a:r>
                    </a:p>
                  </a:txBody>
                  <a:tcPr/>
                </a:tc>
                <a:tc>
                  <a:txBody>
                    <a:bodyPr/>
                    <a:lstStyle/>
                    <a:p>
                      <a:r>
                        <a:rPr lang="en-US" dirty="0"/>
                        <a:t>31</a:t>
                      </a:r>
                    </a:p>
                  </a:txBody>
                  <a:tcPr/>
                </a:tc>
                <a:extLst>
                  <a:ext uri="{0D108BD9-81ED-4DB2-BD59-A6C34878D82A}">
                    <a16:rowId xmlns:a16="http://schemas.microsoft.com/office/drawing/2014/main" val="1442077112"/>
                  </a:ext>
                </a:extLst>
              </a:tr>
              <a:tr h="370840">
                <a:tc>
                  <a:txBody>
                    <a:bodyPr/>
                    <a:lstStyle/>
                    <a:p>
                      <a:r>
                        <a:rPr lang="en-US" dirty="0"/>
                        <a:t>122</a:t>
                      </a:r>
                    </a:p>
                  </a:txBody>
                  <a:tcPr/>
                </a:tc>
                <a:tc>
                  <a:txBody>
                    <a:bodyPr/>
                    <a:lstStyle/>
                    <a:p>
                      <a:r>
                        <a:rPr lang="en-US" dirty="0"/>
                        <a:t>|98-122|</a:t>
                      </a:r>
                    </a:p>
                  </a:txBody>
                  <a:tcPr/>
                </a:tc>
                <a:tc>
                  <a:txBody>
                    <a:bodyPr/>
                    <a:lstStyle/>
                    <a:p>
                      <a:r>
                        <a:rPr lang="en-US" dirty="0"/>
                        <a:t>24</a:t>
                      </a:r>
                    </a:p>
                  </a:txBody>
                  <a:tcPr/>
                </a:tc>
                <a:extLst>
                  <a:ext uri="{0D108BD9-81ED-4DB2-BD59-A6C34878D82A}">
                    <a16:rowId xmlns:a16="http://schemas.microsoft.com/office/drawing/2014/main" val="3526185443"/>
                  </a:ext>
                </a:extLst>
              </a:tr>
              <a:tr h="370840">
                <a:tc>
                  <a:txBody>
                    <a:bodyPr/>
                    <a:lstStyle/>
                    <a:p>
                      <a:r>
                        <a:rPr lang="en-US" dirty="0"/>
                        <a:t>124</a:t>
                      </a:r>
                    </a:p>
                  </a:txBody>
                  <a:tcPr/>
                </a:tc>
                <a:tc>
                  <a:txBody>
                    <a:bodyPr/>
                    <a:lstStyle/>
                    <a:p>
                      <a:r>
                        <a:rPr lang="en-US" dirty="0"/>
                        <a:t>|122– 124|</a:t>
                      </a:r>
                    </a:p>
                  </a:txBody>
                  <a:tcPr/>
                </a:tc>
                <a:tc>
                  <a:txBody>
                    <a:bodyPr/>
                    <a:lstStyle/>
                    <a:p>
                      <a:r>
                        <a:rPr lang="en-US" dirty="0"/>
                        <a:t>2</a:t>
                      </a:r>
                    </a:p>
                  </a:txBody>
                  <a:tcPr/>
                </a:tc>
                <a:extLst>
                  <a:ext uri="{0D108BD9-81ED-4DB2-BD59-A6C34878D82A}">
                    <a16:rowId xmlns:a16="http://schemas.microsoft.com/office/drawing/2014/main" val="1809028936"/>
                  </a:ext>
                </a:extLst>
              </a:tr>
              <a:tr h="370840">
                <a:tc>
                  <a:txBody>
                    <a:bodyPr/>
                    <a:lstStyle/>
                    <a:p>
                      <a:r>
                        <a:rPr lang="en-US" dirty="0"/>
                        <a:t>183</a:t>
                      </a:r>
                    </a:p>
                  </a:txBody>
                  <a:tcPr/>
                </a:tc>
                <a:tc>
                  <a:txBody>
                    <a:bodyPr/>
                    <a:lstStyle/>
                    <a:p>
                      <a:r>
                        <a:rPr lang="en-US" dirty="0"/>
                        <a:t>|124-183| </a:t>
                      </a:r>
                    </a:p>
                  </a:txBody>
                  <a:tcPr/>
                </a:tc>
                <a:tc>
                  <a:txBody>
                    <a:bodyPr/>
                    <a:lstStyle/>
                    <a:p>
                      <a:r>
                        <a:rPr lang="en-US" dirty="0"/>
                        <a:t>59</a:t>
                      </a:r>
                    </a:p>
                  </a:txBody>
                  <a:tcPr/>
                </a:tc>
                <a:extLst>
                  <a:ext uri="{0D108BD9-81ED-4DB2-BD59-A6C34878D82A}">
                    <a16:rowId xmlns:a16="http://schemas.microsoft.com/office/drawing/2014/main" val="2159363499"/>
                  </a:ext>
                </a:extLst>
              </a:tr>
              <a:tr h="370840">
                <a:tc gridSpan="3">
                  <a:txBody>
                    <a:bodyPr/>
                    <a:lstStyle/>
                    <a:p>
                      <a:r>
                        <a:rPr lang="en-US" dirty="0"/>
                        <a:t>Total head movements  = 236</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00000841"/>
                  </a:ext>
                </a:extLst>
              </a:tr>
            </a:tbl>
          </a:graphicData>
        </a:graphic>
      </p:graphicFrame>
      <p:sp>
        <p:nvSpPr>
          <p:cNvPr id="5" name="Rectangle 4"/>
          <p:cNvSpPr/>
          <p:nvPr/>
        </p:nvSpPr>
        <p:spPr>
          <a:xfrm>
            <a:off x="785130" y="1663531"/>
            <a:ext cx="4678140" cy="461665"/>
          </a:xfrm>
          <a:prstGeom prst="rect">
            <a:avLst/>
          </a:prstGeom>
        </p:spPr>
        <p:txBody>
          <a:bodyPr wrap="none">
            <a:spAutoFit/>
          </a:bodyPr>
          <a:lstStyle/>
          <a:p>
            <a:r>
              <a:rPr lang="en-US" dirty="0"/>
              <a:t>98, 183, 37, 122, 14, 124, 65, 67</a:t>
            </a:r>
          </a:p>
        </p:txBody>
      </p:sp>
      <p:sp>
        <p:nvSpPr>
          <p:cNvPr id="3" name="Date Placeholder 2"/>
          <p:cNvSpPr>
            <a:spLocks noGrp="1"/>
          </p:cNvSpPr>
          <p:nvPr>
            <p:ph type="dt" sz="half" idx="10"/>
          </p:nvPr>
        </p:nvSpPr>
        <p:spPr/>
        <p:txBody>
          <a:bodyPr/>
          <a:lstStyle/>
          <a:p>
            <a:fld id="{4037C553-7B23-4BE0-A154-7FD154C55D9E}" type="datetime1">
              <a:rPr lang="en-US" altLang="en-US" smtClean="0"/>
              <a:t>12/18/2023</a:t>
            </a:fld>
            <a:endParaRPr lang="en-US" altLang="en-US"/>
          </a:p>
        </p:txBody>
      </p:sp>
      <p:sp>
        <p:nvSpPr>
          <p:cNvPr id="6" name="Footer Placeholder 5"/>
          <p:cNvSpPr>
            <a:spLocks noGrp="1"/>
          </p:cNvSpPr>
          <p:nvPr>
            <p:ph type="ftr" sz="quarter" idx="11"/>
          </p:nvPr>
        </p:nvSpPr>
        <p:spPr/>
        <p:txBody>
          <a:bodyPr/>
          <a:lstStyle/>
          <a:p>
            <a:r>
              <a:rPr lang="en-US" altLang="en-US"/>
              <a:t>CS F372 Disk Scheduling</a:t>
            </a:r>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18</a:t>
            </a:fld>
            <a:endParaRPr lang="en-US" altLang="en-US"/>
          </a:p>
        </p:txBody>
      </p:sp>
      <p:sp>
        <p:nvSpPr>
          <p:cNvPr id="8" name="Rectangle 7"/>
          <p:cNvSpPr/>
          <p:nvPr/>
        </p:nvSpPr>
        <p:spPr>
          <a:xfrm>
            <a:off x="6395583" y="1160413"/>
            <a:ext cx="2465740" cy="830997"/>
          </a:xfrm>
          <a:prstGeom prst="rect">
            <a:avLst/>
          </a:prstGeom>
        </p:spPr>
        <p:txBody>
          <a:bodyPr wrap="none">
            <a:spAutoFit/>
          </a:bodyPr>
          <a:lstStyle/>
          <a:p>
            <a:pPr algn="just">
              <a:tabLst>
                <a:tab pos="1711325" algn="l"/>
              </a:tabLst>
            </a:pPr>
            <a:r>
              <a:rPr lang="en-US" dirty="0"/>
              <a:t>Head pointer 53 </a:t>
            </a:r>
          </a:p>
          <a:p>
            <a:pPr algn="just">
              <a:tabLst>
                <a:tab pos="1711325" algn="l"/>
              </a:tabLst>
            </a:pPr>
            <a:r>
              <a:rPr lang="en-US" dirty="0"/>
              <a:t>and moves left</a:t>
            </a:r>
          </a:p>
        </p:txBody>
      </p:sp>
    </p:spTree>
    <p:extLst>
      <p:ext uri="{BB962C8B-B14F-4D97-AF65-F5344CB8AC3E}">
        <p14:creationId xmlns:p14="http://schemas.microsoft.com/office/powerpoint/2010/main" val="300833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C-SCAN</a:t>
            </a:r>
          </a:p>
        </p:txBody>
      </p:sp>
      <p:sp>
        <p:nvSpPr>
          <p:cNvPr id="6" name="Content Placeholder 5"/>
          <p:cNvSpPr>
            <a:spLocks noGrp="1"/>
          </p:cNvSpPr>
          <p:nvPr>
            <p:ph idx="1"/>
          </p:nvPr>
        </p:nvSpPr>
        <p:spPr>
          <a:xfrm>
            <a:off x="609600" y="1484671"/>
            <a:ext cx="7620000" cy="3943350"/>
          </a:xfrm>
        </p:spPr>
        <p:txBody>
          <a:bodyPr>
            <a:normAutofit/>
          </a:bodyPr>
          <a:lstStyle/>
          <a:p>
            <a:pPr algn="just"/>
            <a:r>
              <a:rPr lang="en-US" sz="2400" dirty="0"/>
              <a:t>Provides a more uniform wait time than SCAN</a:t>
            </a:r>
          </a:p>
          <a:p>
            <a:pPr algn="just"/>
            <a:r>
              <a:rPr lang="en-US" sz="2400" dirty="0"/>
              <a:t>The head moves from one end (say from 0) of the disk to the other end (max cylinder) servicing requests as it goes </a:t>
            </a:r>
          </a:p>
          <a:p>
            <a:pPr algn="just"/>
            <a:r>
              <a:rPr lang="en-US" sz="2400" dirty="0"/>
              <a:t>When it reaches the other end, it immediately returns to the beginning of the disk, without servicing any requests on the return trip</a:t>
            </a:r>
          </a:p>
          <a:p>
            <a:pPr algn="just"/>
            <a:r>
              <a:rPr lang="en-US" sz="2400" dirty="0"/>
              <a:t>Treats the cylinders as a circular list that wraps around from the last cylinder to the first one</a:t>
            </a:r>
          </a:p>
        </p:txBody>
      </p:sp>
      <p:sp>
        <p:nvSpPr>
          <p:cNvPr id="3" name="Date Placeholder 2"/>
          <p:cNvSpPr>
            <a:spLocks noGrp="1"/>
          </p:cNvSpPr>
          <p:nvPr>
            <p:ph type="dt" sz="half" idx="10"/>
          </p:nvPr>
        </p:nvSpPr>
        <p:spPr/>
        <p:txBody>
          <a:bodyPr/>
          <a:lstStyle/>
          <a:p>
            <a:fld id="{C5C8CDA4-B1DB-4803-A79B-81B3D201A708}" type="datetime1">
              <a:rPr lang="en-US" altLang="en-US" smtClean="0"/>
              <a:t>12/18/2023</a:t>
            </a:fld>
            <a:endParaRPr lang="en-US" altLang="en-US"/>
          </a:p>
        </p:txBody>
      </p:sp>
      <p:sp>
        <p:nvSpPr>
          <p:cNvPr id="4" name="Footer Placeholder 3"/>
          <p:cNvSpPr>
            <a:spLocks noGrp="1"/>
          </p:cNvSpPr>
          <p:nvPr>
            <p:ph type="ftr" sz="quarter" idx="11"/>
          </p:nvPr>
        </p:nvSpPr>
        <p:spPr/>
        <p:txBody>
          <a:bodyPr/>
          <a:lstStyle/>
          <a:p>
            <a:r>
              <a:rPr lang="en-US" altLang="en-US"/>
              <a:t>CS F372 Disk Scheduling</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19</a:t>
            </a:fld>
            <a:endParaRPr lang="en-US" altLang="en-US"/>
          </a:p>
        </p:txBody>
      </p:sp>
    </p:spTree>
    <p:extLst>
      <p:ext uri="{BB962C8B-B14F-4D97-AF65-F5344CB8AC3E}">
        <p14:creationId xmlns:p14="http://schemas.microsoft.com/office/powerpoint/2010/main" val="74400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Book Reading</a:t>
            </a:r>
          </a:p>
        </p:txBody>
      </p:sp>
      <p:sp>
        <p:nvSpPr>
          <p:cNvPr id="3" name="Content Placeholder 2"/>
          <p:cNvSpPr>
            <a:spLocks noGrp="1"/>
          </p:cNvSpPr>
          <p:nvPr>
            <p:ph idx="1"/>
          </p:nvPr>
        </p:nvSpPr>
        <p:spPr/>
        <p:txBody>
          <a:bodyPr/>
          <a:lstStyle/>
          <a:p>
            <a:r>
              <a:rPr lang="en-US" dirty="0"/>
              <a:t>Chapter 10</a:t>
            </a:r>
          </a:p>
          <a:p>
            <a:r>
              <a:rPr lang="en-US" dirty="0"/>
              <a:t>Sections 10.1, 10.2, 10.4, 10.7</a:t>
            </a:r>
          </a:p>
        </p:txBody>
      </p:sp>
      <p:sp>
        <p:nvSpPr>
          <p:cNvPr id="4" name="Footer Placeholder 3"/>
          <p:cNvSpPr>
            <a:spLocks noGrp="1"/>
          </p:cNvSpPr>
          <p:nvPr>
            <p:ph type="ftr" sz="quarter" idx="11"/>
          </p:nvPr>
        </p:nvSpPr>
        <p:spPr/>
        <p:txBody>
          <a:bodyPr/>
          <a:lstStyle/>
          <a:p>
            <a:r>
              <a:rPr lang="en-US" altLang="en-US"/>
              <a:t>CS F372 Disk Scheduling</a:t>
            </a:r>
          </a:p>
        </p:txBody>
      </p:sp>
      <p:sp>
        <p:nvSpPr>
          <p:cNvPr id="5" name="Date Placeholder 4"/>
          <p:cNvSpPr>
            <a:spLocks noGrp="1"/>
          </p:cNvSpPr>
          <p:nvPr>
            <p:ph type="dt" sz="half" idx="10"/>
          </p:nvPr>
        </p:nvSpPr>
        <p:spPr/>
        <p:txBody>
          <a:bodyPr/>
          <a:lstStyle/>
          <a:p>
            <a:fld id="{3A1BD6A8-7C76-4827-AACB-77A9D1F01523}" type="datetime1">
              <a:rPr lang="en-US" altLang="en-US" smtClean="0"/>
              <a:t>12/18/2023</a:t>
            </a:fld>
            <a:endParaRPr lang="en-US" altLang="en-US"/>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2</a:t>
            </a:fld>
            <a:endParaRPr lang="en-US" altLang="en-US"/>
          </a:p>
        </p:txBody>
      </p:sp>
    </p:spTree>
    <p:extLst>
      <p:ext uri="{BB962C8B-B14F-4D97-AF65-F5344CB8AC3E}">
        <p14:creationId xmlns:p14="http://schemas.microsoft.com/office/powerpoint/2010/main" val="321342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001000" cy="857250"/>
          </a:xfrm>
        </p:spPr>
        <p:txBody>
          <a:bodyPr>
            <a:normAutofit/>
          </a:bodyPr>
          <a:lstStyle/>
          <a:p>
            <a:r>
              <a:rPr lang="en-US" dirty="0"/>
              <a:t>C-SCAN</a:t>
            </a:r>
          </a:p>
        </p:txBody>
      </p:sp>
      <p:pic>
        <p:nvPicPr>
          <p:cNvPr id="5" name="Picture 3"/>
          <p:cNvPicPr>
            <a:picLocks noChangeAspect="1" noChangeArrowheads="1"/>
          </p:cNvPicPr>
          <p:nvPr/>
        </p:nvPicPr>
        <p:blipFill>
          <a:blip r:embed="rId2"/>
          <a:srcRect l="690" t="7787" r="714" b="7481"/>
          <a:stretch>
            <a:fillRect/>
          </a:stretch>
        </p:blipFill>
        <p:spPr bwMode="auto">
          <a:xfrm>
            <a:off x="762000" y="1676400"/>
            <a:ext cx="7467600" cy="4300588"/>
          </a:xfrm>
          <a:prstGeom prst="rect">
            <a:avLst/>
          </a:prstGeom>
          <a:noFill/>
          <a:ln w="57150" cmpd="thickThin">
            <a:solidFill>
              <a:schemeClr val="tx1"/>
            </a:solidFill>
            <a:miter lim="800000"/>
            <a:headEnd/>
            <a:tailEnd/>
          </a:ln>
        </p:spPr>
      </p:pic>
      <p:sp>
        <p:nvSpPr>
          <p:cNvPr id="3" name="Date Placeholder 2"/>
          <p:cNvSpPr>
            <a:spLocks noGrp="1"/>
          </p:cNvSpPr>
          <p:nvPr>
            <p:ph type="dt" sz="half" idx="10"/>
          </p:nvPr>
        </p:nvSpPr>
        <p:spPr/>
        <p:txBody>
          <a:bodyPr/>
          <a:lstStyle/>
          <a:p>
            <a:fld id="{B75153A2-5A37-4B5A-873B-7B6EF2910305}" type="datetime1">
              <a:rPr lang="en-US" altLang="en-US" smtClean="0"/>
              <a:t>12/19/2023</a:t>
            </a:fld>
            <a:endParaRPr lang="en-US" altLang="en-US"/>
          </a:p>
        </p:txBody>
      </p:sp>
      <p:sp>
        <p:nvSpPr>
          <p:cNvPr id="4" name="Footer Placeholder 3"/>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20</a:t>
            </a:fld>
            <a:endParaRPr lang="en-US" altLang="en-US"/>
          </a:p>
        </p:txBody>
      </p:sp>
      <p:sp>
        <p:nvSpPr>
          <p:cNvPr id="7" name="TextBox 6">
            <a:extLst>
              <a:ext uri="{FF2B5EF4-FFF2-40B4-BE49-F238E27FC236}">
                <a16:creationId xmlns:a16="http://schemas.microsoft.com/office/drawing/2014/main" id="{D80781EC-DA53-4919-AEB6-DEB4F73653E3}"/>
              </a:ext>
            </a:extLst>
          </p:cNvPr>
          <p:cNvSpPr txBox="1"/>
          <p:nvPr/>
        </p:nvSpPr>
        <p:spPr>
          <a:xfrm>
            <a:off x="3962400" y="988491"/>
            <a:ext cx="4567163" cy="461665"/>
          </a:xfrm>
          <a:prstGeom prst="rect">
            <a:avLst/>
          </a:prstGeom>
          <a:noFill/>
        </p:spPr>
        <p:txBody>
          <a:bodyPr wrap="square" rtlCol="0">
            <a:spAutoFit/>
          </a:bodyPr>
          <a:lstStyle/>
          <a:p>
            <a:r>
              <a:rPr lang="en-GB" dirty="0"/>
              <a:t>Head moves from left to right</a:t>
            </a:r>
            <a:endParaRPr lang="en-AE" dirty="0"/>
          </a:p>
        </p:txBody>
      </p:sp>
    </p:spTree>
    <p:extLst>
      <p:ext uri="{BB962C8B-B14F-4D97-AF65-F5344CB8AC3E}">
        <p14:creationId xmlns:p14="http://schemas.microsoft.com/office/powerpoint/2010/main" val="3376733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857250"/>
          </a:xfrm>
        </p:spPr>
        <p:txBody>
          <a:bodyPr>
            <a:normAutofit/>
          </a:bodyPr>
          <a:lstStyle/>
          <a:p>
            <a:r>
              <a:rPr lang="en-US" dirty="0"/>
              <a:t>C-SCAN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259524"/>
              </p:ext>
            </p:extLst>
          </p:nvPr>
        </p:nvGraphicFramePr>
        <p:xfrm>
          <a:off x="914400" y="1535992"/>
          <a:ext cx="5867401" cy="4450080"/>
        </p:xfrm>
        <a:graphic>
          <a:graphicData uri="http://schemas.openxmlformats.org/drawingml/2006/table">
            <a:tbl>
              <a:tblPr firstRow="1" bandRow="1">
                <a:tableStyleId>{5C22544A-7EE6-4342-B048-85BDC9FD1C3A}</a:tableStyleId>
              </a:tblPr>
              <a:tblGrid>
                <a:gridCol w="1349502">
                  <a:extLst>
                    <a:ext uri="{9D8B030D-6E8A-4147-A177-3AD203B41FA5}">
                      <a16:colId xmlns:a16="http://schemas.microsoft.com/office/drawing/2014/main" val="3462730301"/>
                    </a:ext>
                  </a:extLst>
                </a:gridCol>
                <a:gridCol w="2003299">
                  <a:extLst>
                    <a:ext uri="{9D8B030D-6E8A-4147-A177-3AD203B41FA5}">
                      <a16:colId xmlns:a16="http://schemas.microsoft.com/office/drawing/2014/main" val="2246813591"/>
                    </a:ext>
                  </a:extLst>
                </a:gridCol>
                <a:gridCol w="2514600">
                  <a:extLst>
                    <a:ext uri="{9D8B030D-6E8A-4147-A177-3AD203B41FA5}">
                      <a16:colId xmlns:a16="http://schemas.microsoft.com/office/drawing/2014/main" val="64323942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04379112"/>
                  </a:ext>
                </a:extLst>
              </a:tr>
              <a:tr h="370840">
                <a:tc>
                  <a:txBody>
                    <a:bodyPr/>
                    <a:lstStyle/>
                    <a:p>
                      <a:r>
                        <a:rPr lang="en-US" dirty="0"/>
                        <a:t>65</a:t>
                      </a:r>
                    </a:p>
                  </a:txBody>
                  <a:tcPr/>
                </a:tc>
                <a:tc>
                  <a:txBody>
                    <a:bodyPr/>
                    <a:lstStyle/>
                    <a:p>
                      <a:r>
                        <a:rPr lang="en-US" dirty="0"/>
                        <a:t>|53 – 65|</a:t>
                      </a:r>
                    </a:p>
                  </a:txBody>
                  <a:tcPr/>
                </a:tc>
                <a:tc>
                  <a:txBody>
                    <a:bodyPr/>
                    <a:lstStyle/>
                    <a:p>
                      <a:r>
                        <a:rPr lang="en-US" dirty="0"/>
                        <a:t>12</a:t>
                      </a:r>
                    </a:p>
                  </a:txBody>
                  <a:tcPr/>
                </a:tc>
                <a:extLst>
                  <a:ext uri="{0D108BD9-81ED-4DB2-BD59-A6C34878D82A}">
                    <a16:rowId xmlns:a16="http://schemas.microsoft.com/office/drawing/2014/main" val="2606025747"/>
                  </a:ext>
                </a:extLst>
              </a:tr>
              <a:tr h="370840">
                <a:tc>
                  <a:txBody>
                    <a:bodyPr/>
                    <a:lstStyle/>
                    <a:p>
                      <a:r>
                        <a:rPr lang="en-US" dirty="0"/>
                        <a:t>67</a:t>
                      </a:r>
                    </a:p>
                  </a:txBody>
                  <a:tcPr/>
                </a:tc>
                <a:tc>
                  <a:txBody>
                    <a:bodyPr/>
                    <a:lstStyle/>
                    <a:p>
                      <a:r>
                        <a:rPr lang="en-US" dirty="0"/>
                        <a:t>|65-67|</a:t>
                      </a:r>
                    </a:p>
                  </a:txBody>
                  <a:tcPr/>
                </a:tc>
                <a:tc>
                  <a:txBody>
                    <a:bodyPr/>
                    <a:lstStyle/>
                    <a:p>
                      <a:r>
                        <a:rPr lang="en-US" dirty="0"/>
                        <a:t>2</a:t>
                      </a:r>
                    </a:p>
                  </a:txBody>
                  <a:tcPr/>
                </a:tc>
                <a:extLst>
                  <a:ext uri="{0D108BD9-81ED-4DB2-BD59-A6C34878D82A}">
                    <a16:rowId xmlns:a16="http://schemas.microsoft.com/office/drawing/2014/main" val="1739879917"/>
                  </a:ext>
                </a:extLst>
              </a:tr>
              <a:tr h="370840">
                <a:tc>
                  <a:txBody>
                    <a:bodyPr/>
                    <a:lstStyle/>
                    <a:p>
                      <a:r>
                        <a:rPr lang="en-US" dirty="0"/>
                        <a:t>98</a:t>
                      </a:r>
                    </a:p>
                  </a:txBody>
                  <a:tcPr/>
                </a:tc>
                <a:tc>
                  <a:txBody>
                    <a:bodyPr/>
                    <a:lstStyle/>
                    <a:p>
                      <a:r>
                        <a:rPr lang="en-US" dirty="0"/>
                        <a:t>|67-98|</a:t>
                      </a:r>
                    </a:p>
                  </a:txBody>
                  <a:tcPr/>
                </a:tc>
                <a:tc>
                  <a:txBody>
                    <a:bodyPr/>
                    <a:lstStyle/>
                    <a:p>
                      <a:r>
                        <a:rPr lang="en-US" dirty="0"/>
                        <a:t>31</a:t>
                      </a:r>
                    </a:p>
                  </a:txBody>
                  <a:tcPr/>
                </a:tc>
                <a:extLst>
                  <a:ext uri="{0D108BD9-81ED-4DB2-BD59-A6C34878D82A}">
                    <a16:rowId xmlns:a16="http://schemas.microsoft.com/office/drawing/2014/main" val="3166303392"/>
                  </a:ext>
                </a:extLst>
              </a:tr>
              <a:tr h="370840">
                <a:tc>
                  <a:txBody>
                    <a:bodyPr/>
                    <a:lstStyle/>
                    <a:p>
                      <a:r>
                        <a:rPr lang="en-US" dirty="0"/>
                        <a:t>122</a:t>
                      </a:r>
                    </a:p>
                  </a:txBody>
                  <a:tcPr/>
                </a:tc>
                <a:tc>
                  <a:txBody>
                    <a:bodyPr/>
                    <a:lstStyle/>
                    <a:p>
                      <a:r>
                        <a:rPr lang="en-US" dirty="0"/>
                        <a:t>|98-122</a:t>
                      </a:r>
                      <a:r>
                        <a:rPr lang="en-US" baseline="0" dirty="0"/>
                        <a:t>|</a:t>
                      </a:r>
                      <a:endParaRPr lang="en-US" dirty="0"/>
                    </a:p>
                  </a:txBody>
                  <a:tcPr/>
                </a:tc>
                <a:tc>
                  <a:txBody>
                    <a:bodyPr/>
                    <a:lstStyle/>
                    <a:p>
                      <a:r>
                        <a:rPr lang="en-US" dirty="0"/>
                        <a:t>24</a:t>
                      </a:r>
                    </a:p>
                  </a:txBody>
                  <a:tcPr/>
                </a:tc>
                <a:extLst>
                  <a:ext uri="{0D108BD9-81ED-4DB2-BD59-A6C34878D82A}">
                    <a16:rowId xmlns:a16="http://schemas.microsoft.com/office/drawing/2014/main" val="2444052866"/>
                  </a:ext>
                </a:extLst>
              </a:tr>
              <a:tr h="370840">
                <a:tc>
                  <a:txBody>
                    <a:bodyPr/>
                    <a:lstStyle/>
                    <a:p>
                      <a:r>
                        <a:rPr lang="en-US" dirty="0"/>
                        <a:t>124</a:t>
                      </a:r>
                    </a:p>
                  </a:txBody>
                  <a:tcPr/>
                </a:tc>
                <a:tc>
                  <a:txBody>
                    <a:bodyPr/>
                    <a:lstStyle/>
                    <a:p>
                      <a:r>
                        <a:rPr lang="en-US" dirty="0"/>
                        <a:t>|122-124|</a:t>
                      </a:r>
                    </a:p>
                  </a:txBody>
                  <a:tcPr/>
                </a:tc>
                <a:tc>
                  <a:txBody>
                    <a:bodyPr/>
                    <a:lstStyle/>
                    <a:p>
                      <a:r>
                        <a:rPr lang="en-US" dirty="0"/>
                        <a:t>2</a:t>
                      </a:r>
                    </a:p>
                  </a:txBody>
                  <a:tcPr/>
                </a:tc>
                <a:extLst>
                  <a:ext uri="{0D108BD9-81ED-4DB2-BD59-A6C34878D82A}">
                    <a16:rowId xmlns:a16="http://schemas.microsoft.com/office/drawing/2014/main" val="1279213064"/>
                  </a:ext>
                </a:extLst>
              </a:tr>
              <a:tr h="370840">
                <a:tc>
                  <a:txBody>
                    <a:bodyPr/>
                    <a:lstStyle/>
                    <a:p>
                      <a:r>
                        <a:rPr lang="en-US" dirty="0"/>
                        <a:t>183</a:t>
                      </a:r>
                    </a:p>
                  </a:txBody>
                  <a:tcPr/>
                </a:tc>
                <a:tc>
                  <a:txBody>
                    <a:bodyPr/>
                    <a:lstStyle/>
                    <a:p>
                      <a:r>
                        <a:rPr lang="en-US" dirty="0"/>
                        <a:t>|124-183|</a:t>
                      </a:r>
                    </a:p>
                  </a:txBody>
                  <a:tcPr/>
                </a:tc>
                <a:tc>
                  <a:txBody>
                    <a:bodyPr/>
                    <a:lstStyle/>
                    <a:p>
                      <a:r>
                        <a:rPr lang="en-US" dirty="0"/>
                        <a:t>59</a:t>
                      </a:r>
                    </a:p>
                  </a:txBody>
                  <a:tcPr/>
                </a:tc>
                <a:extLst>
                  <a:ext uri="{0D108BD9-81ED-4DB2-BD59-A6C34878D82A}">
                    <a16:rowId xmlns:a16="http://schemas.microsoft.com/office/drawing/2014/main" val="1442077112"/>
                  </a:ext>
                </a:extLst>
              </a:tr>
              <a:tr h="370840">
                <a:tc>
                  <a:txBody>
                    <a:bodyPr/>
                    <a:lstStyle/>
                    <a:p>
                      <a:r>
                        <a:rPr lang="en-US" dirty="0"/>
                        <a:t>199</a:t>
                      </a:r>
                    </a:p>
                  </a:txBody>
                  <a:tcPr/>
                </a:tc>
                <a:tc>
                  <a:txBody>
                    <a:bodyPr/>
                    <a:lstStyle/>
                    <a:p>
                      <a:r>
                        <a:rPr lang="en-US" dirty="0"/>
                        <a:t>|183-199|</a:t>
                      </a:r>
                    </a:p>
                  </a:txBody>
                  <a:tcPr/>
                </a:tc>
                <a:tc>
                  <a:txBody>
                    <a:bodyPr/>
                    <a:lstStyle/>
                    <a:p>
                      <a:r>
                        <a:rPr lang="en-US" dirty="0"/>
                        <a:t>16</a:t>
                      </a:r>
                    </a:p>
                  </a:txBody>
                  <a:tcPr/>
                </a:tc>
                <a:extLst>
                  <a:ext uri="{0D108BD9-81ED-4DB2-BD59-A6C34878D82A}">
                    <a16:rowId xmlns:a16="http://schemas.microsoft.com/office/drawing/2014/main" val="3526185443"/>
                  </a:ext>
                </a:extLst>
              </a:tr>
              <a:tr h="370840">
                <a:tc>
                  <a:txBody>
                    <a:bodyPr/>
                    <a:lstStyle/>
                    <a:p>
                      <a:r>
                        <a:rPr lang="en-US" dirty="0"/>
                        <a:t>0</a:t>
                      </a:r>
                    </a:p>
                  </a:txBody>
                  <a:tcPr/>
                </a:tc>
                <a:tc>
                  <a:txBody>
                    <a:bodyPr/>
                    <a:lstStyle/>
                    <a:p>
                      <a:r>
                        <a:rPr lang="en-US" dirty="0"/>
                        <a:t>|199-0|</a:t>
                      </a:r>
                    </a:p>
                  </a:txBody>
                  <a:tcPr/>
                </a:tc>
                <a:tc>
                  <a:txBody>
                    <a:bodyPr/>
                    <a:lstStyle/>
                    <a:p>
                      <a:r>
                        <a:rPr lang="en-US" dirty="0"/>
                        <a:t>199</a:t>
                      </a:r>
                    </a:p>
                  </a:txBody>
                  <a:tcPr/>
                </a:tc>
                <a:extLst>
                  <a:ext uri="{0D108BD9-81ED-4DB2-BD59-A6C34878D82A}">
                    <a16:rowId xmlns:a16="http://schemas.microsoft.com/office/drawing/2014/main" val="41858307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14</a:t>
                      </a:r>
                    </a:p>
                  </a:txBody>
                  <a:tcPr/>
                </a:tc>
                <a:tc>
                  <a:txBody>
                    <a:bodyPr/>
                    <a:lstStyle/>
                    <a:p>
                      <a:r>
                        <a:rPr lang="en-US" dirty="0"/>
                        <a:t>|0-14|</a:t>
                      </a:r>
                    </a:p>
                  </a:txBody>
                  <a:tcPr/>
                </a:tc>
                <a:tc>
                  <a:txBody>
                    <a:bodyPr/>
                    <a:lstStyle/>
                    <a:p>
                      <a:r>
                        <a:rPr lang="en-US" dirty="0"/>
                        <a:t>14</a:t>
                      </a:r>
                    </a:p>
                  </a:txBody>
                  <a:tcPr/>
                </a:tc>
                <a:extLst>
                  <a:ext uri="{0D108BD9-81ED-4DB2-BD59-A6C34878D82A}">
                    <a16:rowId xmlns:a16="http://schemas.microsoft.com/office/drawing/2014/main" val="3120697543"/>
                  </a:ext>
                </a:extLst>
              </a:tr>
              <a:tr h="370840">
                <a:tc>
                  <a:txBody>
                    <a:bodyPr/>
                    <a:lstStyle/>
                    <a:p>
                      <a:r>
                        <a:rPr lang="en-US" dirty="0"/>
                        <a:t>37</a:t>
                      </a:r>
                    </a:p>
                  </a:txBody>
                  <a:tcPr/>
                </a:tc>
                <a:tc>
                  <a:txBody>
                    <a:bodyPr/>
                    <a:lstStyle/>
                    <a:p>
                      <a:r>
                        <a:rPr lang="en-US" dirty="0"/>
                        <a:t>|14–37|</a:t>
                      </a:r>
                    </a:p>
                  </a:txBody>
                  <a:tcPr/>
                </a:tc>
                <a:tc>
                  <a:txBody>
                    <a:bodyPr/>
                    <a:lstStyle/>
                    <a:p>
                      <a:r>
                        <a:rPr lang="en-US" dirty="0"/>
                        <a:t>23</a:t>
                      </a:r>
                    </a:p>
                  </a:txBody>
                  <a:tcPr/>
                </a:tc>
                <a:extLst>
                  <a:ext uri="{0D108BD9-81ED-4DB2-BD59-A6C34878D82A}">
                    <a16:rowId xmlns:a16="http://schemas.microsoft.com/office/drawing/2014/main" val="1809028936"/>
                  </a:ext>
                </a:extLst>
              </a:tr>
              <a:tr h="370840">
                <a:tc gridSpan="3">
                  <a:txBody>
                    <a:bodyPr/>
                    <a:lstStyle/>
                    <a:p>
                      <a:r>
                        <a:rPr lang="en-US" dirty="0"/>
                        <a:t>Total head movements  = 382</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00000841"/>
                  </a:ext>
                </a:extLst>
              </a:tr>
            </a:tbl>
          </a:graphicData>
        </a:graphic>
      </p:graphicFrame>
      <p:sp>
        <p:nvSpPr>
          <p:cNvPr id="5" name="Rectangle 4"/>
          <p:cNvSpPr/>
          <p:nvPr/>
        </p:nvSpPr>
        <p:spPr>
          <a:xfrm>
            <a:off x="4254167" y="568423"/>
            <a:ext cx="4678140" cy="461665"/>
          </a:xfrm>
          <a:prstGeom prst="rect">
            <a:avLst/>
          </a:prstGeom>
        </p:spPr>
        <p:txBody>
          <a:bodyPr wrap="none">
            <a:spAutoFit/>
          </a:bodyPr>
          <a:lstStyle/>
          <a:p>
            <a:r>
              <a:rPr lang="en-US" dirty="0"/>
              <a:t>98, 183, 37, 122, 14, 124, 65, 67</a:t>
            </a:r>
          </a:p>
        </p:txBody>
      </p:sp>
      <p:sp>
        <p:nvSpPr>
          <p:cNvPr id="3" name="Date Placeholder 2"/>
          <p:cNvSpPr>
            <a:spLocks noGrp="1"/>
          </p:cNvSpPr>
          <p:nvPr>
            <p:ph type="dt" sz="half" idx="10"/>
          </p:nvPr>
        </p:nvSpPr>
        <p:spPr/>
        <p:txBody>
          <a:bodyPr/>
          <a:lstStyle/>
          <a:p>
            <a:fld id="{87228157-4D6B-4FC0-9CDA-E727D48BE9F0}" type="datetime1">
              <a:rPr lang="en-US" altLang="en-US" smtClean="0"/>
              <a:t>12/18/2023</a:t>
            </a:fld>
            <a:endParaRPr lang="en-US" altLang="en-US"/>
          </a:p>
        </p:txBody>
      </p:sp>
      <p:sp>
        <p:nvSpPr>
          <p:cNvPr id="6" name="Footer Placeholder 5"/>
          <p:cNvSpPr>
            <a:spLocks noGrp="1"/>
          </p:cNvSpPr>
          <p:nvPr>
            <p:ph type="ftr" sz="quarter" idx="11"/>
          </p:nvPr>
        </p:nvSpPr>
        <p:spPr/>
        <p:txBody>
          <a:bodyPr/>
          <a:lstStyle/>
          <a:p>
            <a:r>
              <a:rPr lang="en-US" altLang="en-US"/>
              <a:t>CS F372 Disk Scheduling</a:t>
            </a:r>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21</a:t>
            </a:fld>
            <a:endParaRPr lang="en-US" altLang="en-US"/>
          </a:p>
        </p:txBody>
      </p:sp>
      <p:sp>
        <p:nvSpPr>
          <p:cNvPr id="8" name="Rectangle 7"/>
          <p:cNvSpPr/>
          <p:nvPr/>
        </p:nvSpPr>
        <p:spPr>
          <a:xfrm>
            <a:off x="6395583" y="1160413"/>
            <a:ext cx="2465740" cy="830997"/>
          </a:xfrm>
          <a:prstGeom prst="rect">
            <a:avLst/>
          </a:prstGeom>
        </p:spPr>
        <p:txBody>
          <a:bodyPr wrap="none">
            <a:spAutoFit/>
          </a:bodyPr>
          <a:lstStyle/>
          <a:p>
            <a:pPr algn="just">
              <a:tabLst>
                <a:tab pos="1711325" algn="l"/>
              </a:tabLst>
            </a:pPr>
            <a:r>
              <a:rPr lang="en-US" dirty="0"/>
              <a:t>Head pointer 53 </a:t>
            </a:r>
          </a:p>
          <a:p>
            <a:pPr algn="just">
              <a:tabLst>
                <a:tab pos="1711325" algn="l"/>
              </a:tabLst>
            </a:pPr>
            <a:r>
              <a:rPr lang="en-US" dirty="0"/>
              <a:t>and moves right</a:t>
            </a:r>
          </a:p>
        </p:txBody>
      </p:sp>
    </p:spTree>
    <p:extLst>
      <p:ext uri="{BB962C8B-B14F-4D97-AF65-F5344CB8AC3E}">
        <p14:creationId xmlns:p14="http://schemas.microsoft.com/office/powerpoint/2010/main" val="907267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a:t>
            </a:r>
          </a:p>
        </p:txBody>
      </p:sp>
      <p:sp>
        <p:nvSpPr>
          <p:cNvPr id="3" name="Content Placeholder 2"/>
          <p:cNvSpPr>
            <a:spLocks noGrp="1"/>
          </p:cNvSpPr>
          <p:nvPr>
            <p:ph idx="1"/>
          </p:nvPr>
        </p:nvSpPr>
        <p:spPr>
          <a:xfrm>
            <a:off x="678426" y="1600200"/>
            <a:ext cx="7772400" cy="4114800"/>
          </a:xfrm>
        </p:spPr>
        <p:txBody>
          <a:bodyPr/>
          <a:lstStyle/>
          <a:p>
            <a:r>
              <a:rPr lang="en-US" sz="2400" dirty="0"/>
              <a:t>Similar to SCAN</a:t>
            </a:r>
          </a:p>
          <a:p>
            <a:r>
              <a:rPr lang="en-US" sz="2400" dirty="0"/>
              <a:t>The difference between SCAN and LOOK is the disk arm starts at one end of the disk, and moves towards the other end, servicing requests until it gets to the farthest request at the other end of the disk</a:t>
            </a:r>
          </a:p>
          <a:p>
            <a:pPr algn="just"/>
            <a:r>
              <a:rPr lang="en-US" sz="2400" dirty="0"/>
              <a:t>The head movement is then reversed and service continues in the similar fashion</a:t>
            </a:r>
          </a:p>
          <a:p>
            <a:pPr algn="just"/>
            <a:r>
              <a:rPr lang="en-US" sz="2400" dirty="0"/>
              <a:t>Total head movements = </a:t>
            </a:r>
          </a:p>
          <a:p>
            <a:endParaRPr lang="en-US" sz="2400" dirty="0"/>
          </a:p>
        </p:txBody>
      </p:sp>
      <p:sp>
        <p:nvSpPr>
          <p:cNvPr id="4" name="Date Placeholder 3"/>
          <p:cNvSpPr>
            <a:spLocks noGrp="1"/>
          </p:cNvSpPr>
          <p:nvPr>
            <p:ph type="dt" sz="half" idx="10"/>
          </p:nvPr>
        </p:nvSpPr>
        <p:spPr/>
        <p:txBody>
          <a:bodyPr/>
          <a:lstStyle/>
          <a:p>
            <a:fld id="{78515F2F-1C21-4E26-AE30-8A9CFEEFF8DC}"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22</a:t>
            </a:fld>
            <a:endParaRPr lang="en-US" altLang="en-US"/>
          </a:p>
        </p:txBody>
      </p:sp>
    </p:spTree>
    <p:extLst>
      <p:ext uri="{BB962C8B-B14F-4D97-AF65-F5344CB8AC3E}">
        <p14:creationId xmlns:p14="http://schemas.microsoft.com/office/powerpoint/2010/main" val="779000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857250"/>
          </a:xfrm>
        </p:spPr>
        <p:txBody>
          <a:bodyPr>
            <a:normAutofit/>
          </a:bodyPr>
          <a:lstStyle/>
          <a:p>
            <a:r>
              <a:rPr lang="en-US" dirty="0"/>
              <a:t>LOOK</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8022800"/>
              </p:ext>
            </p:extLst>
          </p:nvPr>
        </p:nvGraphicFramePr>
        <p:xfrm>
          <a:off x="1219200" y="2107381"/>
          <a:ext cx="5867401" cy="4079240"/>
        </p:xfrm>
        <a:graphic>
          <a:graphicData uri="http://schemas.openxmlformats.org/drawingml/2006/table">
            <a:tbl>
              <a:tblPr firstRow="1" bandRow="1">
                <a:tableStyleId>{5C22544A-7EE6-4342-B048-85BDC9FD1C3A}</a:tableStyleId>
              </a:tblPr>
              <a:tblGrid>
                <a:gridCol w="1349502">
                  <a:extLst>
                    <a:ext uri="{9D8B030D-6E8A-4147-A177-3AD203B41FA5}">
                      <a16:colId xmlns:a16="http://schemas.microsoft.com/office/drawing/2014/main" val="3462730301"/>
                    </a:ext>
                  </a:extLst>
                </a:gridCol>
                <a:gridCol w="2003299">
                  <a:extLst>
                    <a:ext uri="{9D8B030D-6E8A-4147-A177-3AD203B41FA5}">
                      <a16:colId xmlns:a16="http://schemas.microsoft.com/office/drawing/2014/main" val="2246813591"/>
                    </a:ext>
                  </a:extLst>
                </a:gridCol>
                <a:gridCol w="2514600">
                  <a:extLst>
                    <a:ext uri="{9D8B030D-6E8A-4147-A177-3AD203B41FA5}">
                      <a16:colId xmlns:a16="http://schemas.microsoft.com/office/drawing/2014/main" val="64323942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04379112"/>
                  </a:ext>
                </a:extLst>
              </a:tr>
              <a:tr h="370840">
                <a:tc>
                  <a:txBody>
                    <a:bodyPr/>
                    <a:lstStyle/>
                    <a:p>
                      <a:r>
                        <a:rPr lang="en-US" dirty="0"/>
                        <a:t>65</a:t>
                      </a:r>
                    </a:p>
                  </a:txBody>
                  <a:tcPr/>
                </a:tc>
                <a:tc>
                  <a:txBody>
                    <a:bodyPr/>
                    <a:lstStyle/>
                    <a:p>
                      <a:r>
                        <a:rPr lang="en-US" dirty="0"/>
                        <a:t>|53 – 65|</a:t>
                      </a:r>
                    </a:p>
                  </a:txBody>
                  <a:tcPr/>
                </a:tc>
                <a:tc>
                  <a:txBody>
                    <a:bodyPr/>
                    <a:lstStyle/>
                    <a:p>
                      <a:r>
                        <a:rPr lang="en-US" dirty="0"/>
                        <a:t>12</a:t>
                      </a:r>
                    </a:p>
                  </a:txBody>
                  <a:tcPr/>
                </a:tc>
                <a:extLst>
                  <a:ext uri="{0D108BD9-81ED-4DB2-BD59-A6C34878D82A}">
                    <a16:rowId xmlns:a16="http://schemas.microsoft.com/office/drawing/2014/main" val="2606025747"/>
                  </a:ext>
                </a:extLst>
              </a:tr>
              <a:tr h="370840">
                <a:tc>
                  <a:txBody>
                    <a:bodyPr/>
                    <a:lstStyle/>
                    <a:p>
                      <a:r>
                        <a:rPr lang="en-US" dirty="0"/>
                        <a:t>67</a:t>
                      </a:r>
                    </a:p>
                  </a:txBody>
                  <a:tcPr/>
                </a:tc>
                <a:tc>
                  <a:txBody>
                    <a:bodyPr/>
                    <a:lstStyle/>
                    <a:p>
                      <a:r>
                        <a:rPr lang="en-US" dirty="0"/>
                        <a:t>|65-67|</a:t>
                      </a:r>
                    </a:p>
                  </a:txBody>
                  <a:tcPr/>
                </a:tc>
                <a:tc>
                  <a:txBody>
                    <a:bodyPr/>
                    <a:lstStyle/>
                    <a:p>
                      <a:r>
                        <a:rPr lang="en-US" dirty="0"/>
                        <a:t>2</a:t>
                      </a:r>
                    </a:p>
                  </a:txBody>
                  <a:tcPr/>
                </a:tc>
                <a:extLst>
                  <a:ext uri="{0D108BD9-81ED-4DB2-BD59-A6C34878D82A}">
                    <a16:rowId xmlns:a16="http://schemas.microsoft.com/office/drawing/2014/main" val="1739879917"/>
                  </a:ext>
                </a:extLst>
              </a:tr>
              <a:tr h="370840">
                <a:tc>
                  <a:txBody>
                    <a:bodyPr/>
                    <a:lstStyle/>
                    <a:p>
                      <a:r>
                        <a:rPr lang="en-US" dirty="0"/>
                        <a:t>98</a:t>
                      </a:r>
                    </a:p>
                  </a:txBody>
                  <a:tcPr/>
                </a:tc>
                <a:tc>
                  <a:txBody>
                    <a:bodyPr/>
                    <a:lstStyle/>
                    <a:p>
                      <a:r>
                        <a:rPr lang="en-US" dirty="0"/>
                        <a:t>|67-98|</a:t>
                      </a:r>
                    </a:p>
                  </a:txBody>
                  <a:tcPr/>
                </a:tc>
                <a:tc>
                  <a:txBody>
                    <a:bodyPr/>
                    <a:lstStyle/>
                    <a:p>
                      <a:r>
                        <a:rPr lang="en-US" dirty="0"/>
                        <a:t>31</a:t>
                      </a:r>
                    </a:p>
                  </a:txBody>
                  <a:tcPr/>
                </a:tc>
                <a:extLst>
                  <a:ext uri="{0D108BD9-81ED-4DB2-BD59-A6C34878D82A}">
                    <a16:rowId xmlns:a16="http://schemas.microsoft.com/office/drawing/2014/main" val="3166303392"/>
                  </a:ext>
                </a:extLst>
              </a:tr>
              <a:tr h="370840">
                <a:tc>
                  <a:txBody>
                    <a:bodyPr/>
                    <a:lstStyle/>
                    <a:p>
                      <a:r>
                        <a:rPr lang="en-US" dirty="0"/>
                        <a:t>122</a:t>
                      </a:r>
                    </a:p>
                  </a:txBody>
                  <a:tcPr/>
                </a:tc>
                <a:tc>
                  <a:txBody>
                    <a:bodyPr/>
                    <a:lstStyle/>
                    <a:p>
                      <a:r>
                        <a:rPr lang="en-US" dirty="0"/>
                        <a:t>|98-122</a:t>
                      </a:r>
                      <a:r>
                        <a:rPr lang="en-US" baseline="0" dirty="0"/>
                        <a:t>|</a:t>
                      </a:r>
                      <a:endParaRPr lang="en-US" dirty="0"/>
                    </a:p>
                  </a:txBody>
                  <a:tcPr/>
                </a:tc>
                <a:tc>
                  <a:txBody>
                    <a:bodyPr/>
                    <a:lstStyle/>
                    <a:p>
                      <a:r>
                        <a:rPr lang="en-US" dirty="0"/>
                        <a:t>24</a:t>
                      </a:r>
                    </a:p>
                  </a:txBody>
                  <a:tcPr/>
                </a:tc>
                <a:extLst>
                  <a:ext uri="{0D108BD9-81ED-4DB2-BD59-A6C34878D82A}">
                    <a16:rowId xmlns:a16="http://schemas.microsoft.com/office/drawing/2014/main" val="2444052866"/>
                  </a:ext>
                </a:extLst>
              </a:tr>
              <a:tr h="370840">
                <a:tc>
                  <a:txBody>
                    <a:bodyPr/>
                    <a:lstStyle/>
                    <a:p>
                      <a:r>
                        <a:rPr lang="en-US" dirty="0"/>
                        <a:t>124</a:t>
                      </a:r>
                    </a:p>
                  </a:txBody>
                  <a:tcPr/>
                </a:tc>
                <a:tc>
                  <a:txBody>
                    <a:bodyPr/>
                    <a:lstStyle/>
                    <a:p>
                      <a:r>
                        <a:rPr lang="en-US" dirty="0"/>
                        <a:t>|122-124|</a:t>
                      </a:r>
                    </a:p>
                  </a:txBody>
                  <a:tcPr/>
                </a:tc>
                <a:tc>
                  <a:txBody>
                    <a:bodyPr/>
                    <a:lstStyle/>
                    <a:p>
                      <a:r>
                        <a:rPr lang="en-US" dirty="0"/>
                        <a:t>2</a:t>
                      </a:r>
                    </a:p>
                  </a:txBody>
                  <a:tcPr/>
                </a:tc>
                <a:extLst>
                  <a:ext uri="{0D108BD9-81ED-4DB2-BD59-A6C34878D82A}">
                    <a16:rowId xmlns:a16="http://schemas.microsoft.com/office/drawing/2014/main" val="1279213064"/>
                  </a:ext>
                </a:extLst>
              </a:tr>
              <a:tr h="370840">
                <a:tc>
                  <a:txBody>
                    <a:bodyPr/>
                    <a:lstStyle/>
                    <a:p>
                      <a:r>
                        <a:rPr lang="en-US" dirty="0"/>
                        <a:t>183</a:t>
                      </a:r>
                    </a:p>
                  </a:txBody>
                  <a:tcPr/>
                </a:tc>
                <a:tc>
                  <a:txBody>
                    <a:bodyPr/>
                    <a:lstStyle/>
                    <a:p>
                      <a:r>
                        <a:rPr lang="en-US" dirty="0"/>
                        <a:t>|124-183|</a:t>
                      </a:r>
                    </a:p>
                  </a:txBody>
                  <a:tcPr/>
                </a:tc>
                <a:tc>
                  <a:txBody>
                    <a:bodyPr/>
                    <a:lstStyle/>
                    <a:p>
                      <a:r>
                        <a:rPr lang="en-US" dirty="0"/>
                        <a:t>59</a:t>
                      </a:r>
                    </a:p>
                  </a:txBody>
                  <a:tcPr/>
                </a:tc>
                <a:extLst>
                  <a:ext uri="{0D108BD9-81ED-4DB2-BD59-A6C34878D82A}">
                    <a16:rowId xmlns:a16="http://schemas.microsoft.com/office/drawing/2014/main" val="1442077112"/>
                  </a:ext>
                </a:extLst>
              </a:tr>
              <a:tr h="370840">
                <a:tc>
                  <a:txBody>
                    <a:bodyPr/>
                    <a:lstStyle/>
                    <a:p>
                      <a:r>
                        <a:rPr lang="en-US" dirty="0"/>
                        <a:t>37</a:t>
                      </a:r>
                    </a:p>
                  </a:txBody>
                  <a:tcPr/>
                </a:tc>
                <a:tc>
                  <a:txBody>
                    <a:bodyPr/>
                    <a:lstStyle/>
                    <a:p>
                      <a:r>
                        <a:rPr lang="en-US" dirty="0"/>
                        <a:t>|183-37|</a:t>
                      </a:r>
                    </a:p>
                  </a:txBody>
                  <a:tcPr/>
                </a:tc>
                <a:tc>
                  <a:txBody>
                    <a:bodyPr/>
                    <a:lstStyle/>
                    <a:p>
                      <a:r>
                        <a:rPr lang="en-US" dirty="0"/>
                        <a:t>146</a:t>
                      </a:r>
                    </a:p>
                  </a:txBody>
                  <a:tcPr/>
                </a:tc>
                <a:extLst>
                  <a:ext uri="{0D108BD9-81ED-4DB2-BD59-A6C34878D82A}">
                    <a16:rowId xmlns:a16="http://schemas.microsoft.com/office/drawing/2014/main" val="352618544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|14–37|</a:t>
                      </a:r>
                    </a:p>
                  </a:txBody>
                  <a:tcPr/>
                </a:tc>
                <a:tc>
                  <a:txBody>
                    <a:bodyPr/>
                    <a:lstStyle/>
                    <a:p>
                      <a:r>
                        <a:rPr lang="en-US" dirty="0"/>
                        <a:t>23</a:t>
                      </a:r>
                    </a:p>
                  </a:txBody>
                  <a:tcPr/>
                </a:tc>
                <a:extLst>
                  <a:ext uri="{0D108BD9-81ED-4DB2-BD59-A6C34878D82A}">
                    <a16:rowId xmlns:a16="http://schemas.microsoft.com/office/drawing/2014/main" val="312069754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809028936"/>
                  </a:ext>
                </a:extLst>
              </a:tr>
              <a:tr h="370840">
                <a:tc gridSpan="3">
                  <a:txBody>
                    <a:bodyPr/>
                    <a:lstStyle/>
                    <a:p>
                      <a:r>
                        <a:rPr lang="en-US" dirty="0"/>
                        <a:t>Total head movements  = 299</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00000841"/>
                  </a:ext>
                </a:extLst>
              </a:tr>
            </a:tbl>
          </a:graphicData>
        </a:graphic>
      </p:graphicFrame>
      <p:sp>
        <p:nvSpPr>
          <p:cNvPr id="5" name="Rectangle 4"/>
          <p:cNvSpPr/>
          <p:nvPr/>
        </p:nvSpPr>
        <p:spPr>
          <a:xfrm>
            <a:off x="785130" y="1663531"/>
            <a:ext cx="4678140" cy="461665"/>
          </a:xfrm>
          <a:prstGeom prst="rect">
            <a:avLst/>
          </a:prstGeom>
        </p:spPr>
        <p:txBody>
          <a:bodyPr wrap="none">
            <a:spAutoFit/>
          </a:bodyPr>
          <a:lstStyle/>
          <a:p>
            <a:r>
              <a:rPr lang="en-US" dirty="0"/>
              <a:t>98, 183, 37, 122, 14, 124, 65, 67</a:t>
            </a:r>
          </a:p>
        </p:txBody>
      </p:sp>
      <p:sp>
        <p:nvSpPr>
          <p:cNvPr id="3" name="Date Placeholder 2"/>
          <p:cNvSpPr>
            <a:spLocks noGrp="1"/>
          </p:cNvSpPr>
          <p:nvPr>
            <p:ph type="dt" sz="half" idx="10"/>
          </p:nvPr>
        </p:nvSpPr>
        <p:spPr/>
        <p:txBody>
          <a:bodyPr/>
          <a:lstStyle/>
          <a:p>
            <a:fld id="{FDE6C518-6759-4796-A8EE-940FABE0EE6D}" type="datetime1">
              <a:rPr lang="en-US" altLang="en-US" smtClean="0"/>
              <a:t>12/18/2023</a:t>
            </a:fld>
            <a:endParaRPr lang="en-US" altLang="en-US"/>
          </a:p>
        </p:txBody>
      </p:sp>
      <p:sp>
        <p:nvSpPr>
          <p:cNvPr id="6" name="Footer Placeholder 5"/>
          <p:cNvSpPr>
            <a:spLocks noGrp="1"/>
          </p:cNvSpPr>
          <p:nvPr>
            <p:ph type="ftr" sz="quarter" idx="11"/>
          </p:nvPr>
        </p:nvSpPr>
        <p:spPr/>
        <p:txBody>
          <a:bodyPr/>
          <a:lstStyle/>
          <a:p>
            <a:r>
              <a:rPr lang="en-US" altLang="en-US"/>
              <a:t>CS F372 Disk Scheduling</a:t>
            </a:r>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23</a:t>
            </a:fld>
            <a:endParaRPr lang="en-US" altLang="en-US"/>
          </a:p>
        </p:txBody>
      </p:sp>
      <p:sp>
        <p:nvSpPr>
          <p:cNvPr id="8" name="Rectangle 7"/>
          <p:cNvSpPr/>
          <p:nvPr/>
        </p:nvSpPr>
        <p:spPr>
          <a:xfrm>
            <a:off x="6395583" y="1160413"/>
            <a:ext cx="2465740" cy="830997"/>
          </a:xfrm>
          <a:prstGeom prst="rect">
            <a:avLst/>
          </a:prstGeom>
        </p:spPr>
        <p:txBody>
          <a:bodyPr wrap="none">
            <a:spAutoFit/>
          </a:bodyPr>
          <a:lstStyle/>
          <a:p>
            <a:pPr algn="just">
              <a:tabLst>
                <a:tab pos="1711325" algn="l"/>
              </a:tabLst>
            </a:pPr>
            <a:r>
              <a:rPr lang="en-US" dirty="0"/>
              <a:t>Head pointer 53 </a:t>
            </a:r>
          </a:p>
          <a:p>
            <a:pPr algn="just">
              <a:tabLst>
                <a:tab pos="1711325" algn="l"/>
              </a:tabLst>
            </a:pPr>
            <a:r>
              <a:rPr lang="en-US" dirty="0"/>
              <a:t>and moves left</a:t>
            </a:r>
          </a:p>
        </p:txBody>
      </p:sp>
    </p:spTree>
    <p:extLst>
      <p:ext uri="{BB962C8B-B14F-4D97-AF65-F5344CB8AC3E}">
        <p14:creationId xmlns:p14="http://schemas.microsoft.com/office/powerpoint/2010/main" val="1847678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C-LOOK</a:t>
            </a:r>
          </a:p>
        </p:txBody>
      </p:sp>
      <p:sp>
        <p:nvSpPr>
          <p:cNvPr id="6" name="Content Placeholder 5"/>
          <p:cNvSpPr>
            <a:spLocks noGrp="1"/>
          </p:cNvSpPr>
          <p:nvPr>
            <p:ph idx="1"/>
          </p:nvPr>
        </p:nvSpPr>
        <p:spPr>
          <a:xfrm>
            <a:off x="609600" y="1600200"/>
            <a:ext cx="7543800" cy="3505200"/>
          </a:xfrm>
        </p:spPr>
        <p:txBody>
          <a:bodyPr>
            <a:normAutofit/>
          </a:bodyPr>
          <a:lstStyle/>
          <a:p>
            <a:pPr algn="just"/>
            <a:r>
              <a:rPr lang="en-US" sz="2400" dirty="0"/>
              <a:t>Variant of C-SCAN</a:t>
            </a:r>
          </a:p>
          <a:p>
            <a:pPr algn="just"/>
            <a:r>
              <a:rPr lang="en-US" sz="2400" dirty="0"/>
              <a:t>Arm only goes as far as the last request in each direction, then reverses direction immediately</a:t>
            </a:r>
          </a:p>
          <a:p>
            <a:pPr algn="just"/>
            <a:r>
              <a:rPr lang="en-US" sz="2400" dirty="0"/>
              <a:t>The arm does not go all the way to the end of the disk</a:t>
            </a:r>
          </a:p>
          <a:p>
            <a:pPr algn="just"/>
            <a:endParaRPr lang="en-US" sz="2400" dirty="0"/>
          </a:p>
        </p:txBody>
      </p:sp>
      <p:sp>
        <p:nvSpPr>
          <p:cNvPr id="3" name="Date Placeholder 2"/>
          <p:cNvSpPr>
            <a:spLocks noGrp="1"/>
          </p:cNvSpPr>
          <p:nvPr>
            <p:ph type="dt" sz="half" idx="10"/>
          </p:nvPr>
        </p:nvSpPr>
        <p:spPr/>
        <p:txBody>
          <a:bodyPr/>
          <a:lstStyle/>
          <a:p>
            <a:fld id="{7547DCFA-56D2-408A-9E88-367CDF8ECB04}" type="datetime1">
              <a:rPr lang="en-US" altLang="en-US" smtClean="0"/>
              <a:t>12/18/2023</a:t>
            </a:fld>
            <a:endParaRPr lang="en-US" altLang="en-US"/>
          </a:p>
        </p:txBody>
      </p:sp>
      <p:sp>
        <p:nvSpPr>
          <p:cNvPr id="4" name="Footer Placeholder 3"/>
          <p:cNvSpPr>
            <a:spLocks noGrp="1"/>
          </p:cNvSpPr>
          <p:nvPr>
            <p:ph type="ftr" sz="quarter" idx="11"/>
          </p:nvPr>
        </p:nvSpPr>
        <p:spPr/>
        <p:txBody>
          <a:bodyPr/>
          <a:lstStyle/>
          <a:p>
            <a:r>
              <a:rPr lang="en-US" altLang="en-US"/>
              <a:t>CS F372 Disk Scheduling</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24</a:t>
            </a:fld>
            <a:endParaRPr lang="en-US" altLang="en-US"/>
          </a:p>
        </p:txBody>
      </p:sp>
    </p:spTree>
    <p:extLst>
      <p:ext uri="{BB962C8B-B14F-4D97-AF65-F5344CB8AC3E}">
        <p14:creationId xmlns:p14="http://schemas.microsoft.com/office/powerpoint/2010/main" val="809244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C-LOOK</a:t>
            </a:r>
          </a:p>
        </p:txBody>
      </p:sp>
      <p:pic>
        <p:nvPicPr>
          <p:cNvPr id="4" name="Picture 3"/>
          <p:cNvPicPr>
            <a:picLocks noChangeAspect="1" noChangeArrowheads="1"/>
          </p:cNvPicPr>
          <p:nvPr/>
        </p:nvPicPr>
        <p:blipFill>
          <a:blip r:embed="rId2"/>
          <a:srcRect l="894" t="7645" r="459" b="7677"/>
          <a:stretch>
            <a:fillRect/>
          </a:stretch>
        </p:blipFill>
        <p:spPr bwMode="auto">
          <a:xfrm>
            <a:off x="838200" y="1676400"/>
            <a:ext cx="7679531" cy="4191000"/>
          </a:xfrm>
          <a:prstGeom prst="rect">
            <a:avLst/>
          </a:prstGeom>
          <a:noFill/>
          <a:ln w="57150" cmpd="thickThin">
            <a:solidFill>
              <a:schemeClr val="tx1"/>
            </a:solidFill>
            <a:miter lim="800000"/>
            <a:headEnd/>
            <a:tailEnd/>
          </a:ln>
        </p:spPr>
      </p:pic>
      <p:sp>
        <p:nvSpPr>
          <p:cNvPr id="3" name="Date Placeholder 2"/>
          <p:cNvSpPr>
            <a:spLocks noGrp="1"/>
          </p:cNvSpPr>
          <p:nvPr>
            <p:ph type="dt" sz="half" idx="10"/>
          </p:nvPr>
        </p:nvSpPr>
        <p:spPr/>
        <p:txBody>
          <a:bodyPr/>
          <a:lstStyle/>
          <a:p>
            <a:fld id="{BDBD2539-8DB9-4E12-A2A2-7E7FB6546664}"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25</a:t>
            </a:fld>
            <a:endParaRPr lang="en-US" altLang="en-US"/>
          </a:p>
        </p:txBody>
      </p:sp>
    </p:spTree>
    <p:extLst>
      <p:ext uri="{BB962C8B-B14F-4D97-AF65-F5344CB8AC3E}">
        <p14:creationId xmlns:p14="http://schemas.microsoft.com/office/powerpoint/2010/main" val="2261701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857250"/>
          </a:xfrm>
        </p:spPr>
        <p:txBody>
          <a:bodyPr>
            <a:normAutofit/>
          </a:bodyPr>
          <a:lstStyle/>
          <a:p>
            <a:r>
              <a:rPr lang="en-US" dirty="0"/>
              <a:t>C-LOOK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3242243"/>
              </p:ext>
            </p:extLst>
          </p:nvPr>
        </p:nvGraphicFramePr>
        <p:xfrm>
          <a:off x="1219200" y="2107381"/>
          <a:ext cx="5867401" cy="3708400"/>
        </p:xfrm>
        <a:graphic>
          <a:graphicData uri="http://schemas.openxmlformats.org/drawingml/2006/table">
            <a:tbl>
              <a:tblPr firstRow="1" bandRow="1">
                <a:tableStyleId>{5C22544A-7EE6-4342-B048-85BDC9FD1C3A}</a:tableStyleId>
              </a:tblPr>
              <a:tblGrid>
                <a:gridCol w="1349502">
                  <a:extLst>
                    <a:ext uri="{9D8B030D-6E8A-4147-A177-3AD203B41FA5}">
                      <a16:colId xmlns:a16="http://schemas.microsoft.com/office/drawing/2014/main" val="3462730301"/>
                    </a:ext>
                  </a:extLst>
                </a:gridCol>
                <a:gridCol w="2003299">
                  <a:extLst>
                    <a:ext uri="{9D8B030D-6E8A-4147-A177-3AD203B41FA5}">
                      <a16:colId xmlns:a16="http://schemas.microsoft.com/office/drawing/2014/main" val="2246813591"/>
                    </a:ext>
                  </a:extLst>
                </a:gridCol>
                <a:gridCol w="2514600">
                  <a:extLst>
                    <a:ext uri="{9D8B030D-6E8A-4147-A177-3AD203B41FA5}">
                      <a16:colId xmlns:a16="http://schemas.microsoft.com/office/drawing/2014/main" val="643239426"/>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04379112"/>
                  </a:ext>
                </a:extLst>
              </a:tr>
              <a:tr h="370840">
                <a:tc>
                  <a:txBody>
                    <a:bodyPr/>
                    <a:lstStyle/>
                    <a:p>
                      <a:r>
                        <a:rPr lang="en-US" dirty="0"/>
                        <a:t>65</a:t>
                      </a:r>
                    </a:p>
                  </a:txBody>
                  <a:tcPr/>
                </a:tc>
                <a:tc>
                  <a:txBody>
                    <a:bodyPr/>
                    <a:lstStyle/>
                    <a:p>
                      <a:r>
                        <a:rPr lang="en-US" dirty="0"/>
                        <a:t>|53 – 65|</a:t>
                      </a:r>
                    </a:p>
                  </a:txBody>
                  <a:tcPr/>
                </a:tc>
                <a:tc>
                  <a:txBody>
                    <a:bodyPr/>
                    <a:lstStyle/>
                    <a:p>
                      <a:r>
                        <a:rPr lang="en-US" dirty="0"/>
                        <a:t>12</a:t>
                      </a:r>
                    </a:p>
                  </a:txBody>
                  <a:tcPr/>
                </a:tc>
                <a:extLst>
                  <a:ext uri="{0D108BD9-81ED-4DB2-BD59-A6C34878D82A}">
                    <a16:rowId xmlns:a16="http://schemas.microsoft.com/office/drawing/2014/main" val="2606025747"/>
                  </a:ext>
                </a:extLst>
              </a:tr>
              <a:tr h="370840">
                <a:tc>
                  <a:txBody>
                    <a:bodyPr/>
                    <a:lstStyle/>
                    <a:p>
                      <a:r>
                        <a:rPr lang="en-US" dirty="0"/>
                        <a:t>67</a:t>
                      </a:r>
                    </a:p>
                  </a:txBody>
                  <a:tcPr/>
                </a:tc>
                <a:tc>
                  <a:txBody>
                    <a:bodyPr/>
                    <a:lstStyle/>
                    <a:p>
                      <a:r>
                        <a:rPr lang="en-US" dirty="0"/>
                        <a:t>|65-67|</a:t>
                      </a:r>
                    </a:p>
                  </a:txBody>
                  <a:tcPr/>
                </a:tc>
                <a:tc>
                  <a:txBody>
                    <a:bodyPr/>
                    <a:lstStyle/>
                    <a:p>
                      <a:r>
                        <a:rPr lang="en-US" dirty="0"/>
                        <a:t>2</a:t>
                      </a:r>
                    </a:p>
                  </a:txBody>
                  <a:tcPr/>
                </a:tc>
                <a:extLst>
                  <a:ext uri="{0D108BD9-81ED-4DB2-BD59-A6C34878D82A}">
                    <a16:rowId xmlns:a16="http://schemas.microsoft.com/office/drawing/2014/main" val="1739879917"/>
                  </a:ext>
                </a:extLst>
              </a:tr>
              <a:tr h="370840">
                <a:tc>
                  <a:txBody>
                    <a:bodyPr/>
                    <a:lstStyle/>
                    <a:p>
                      <a:r>
                        <a:rPr lang="en-US" dirty="0"/>
                        <a:t>98</a:t>
                      </a:r>
                    </a:p>
                  </a:txBody>
                  <a:tcPr/>
                </a:tc>
                <a:tc>
                  <a:txBody>
                    <a:bodyPr/>
                    <a:lstStyle/>
                    <a:p>
                      <a:r>
                        <a:rPr lang="en-US" dirty="0"/>
                        <a:t>|67-98|</a:t>
                      </a:r>
                    </a:p>
                  </a:txBody>
                  <a:tcPr/>
                </a:tc>
                <a:tc>
                  <a:txBody>
                    <a:bodyPr/>
                    <a:lstStyle/>
                    <a:p>
                      <a:r>
                        <a:rPr lang="en-US" dirty="0"/>
                        <a:t>31</a:t>
                      </a:r>
                    </a:p>
                  </a:txBody>
                  <a:tcPr/>
                </a:tc>
                <a:extLst>
                  <a:ext uri="{0D108BD9-81ED-4DB2-BD59-A6C34878D82A}">
                    <a16:rowId xmlns:a16="http://schemas.microsoft.com/office/drawing/2014/main" val="3166303392"/>
                  </a:ext>
                </a:extLst>
              </a:tr>
              <a:tr h="370840">
                <a:tc>
                  <a:txBody>
                    <a:bodyPr/>
                    <a:lstStyle/>
                    <a:p>
                      <a:r>
                        <a:rPr lang="en-US" dirty="0"/>
                        <a:t>122</a:t>
                      </a:r>
                    </a:p>
                  </a:txBody>
                  <a:tcPr/>
                </a:tc>
                <a:tc>
                  <a:txBody>
                    <a:bodyPr/>
                    <a:lstStyle/>
                    <a:p>
                      <a:r>
                        <a:rPr lang="en-US" dirty="0"/>
                        <a:t>|98-122</a:t>
                      </a:r>
                      <a:r>
                        <a:rPr lang="en-US" baseline="0" dirty="0"/>
                        <a:t>|</a:t>
                      </a:r>
                      <a:endParaRPr lang="en-US" dirty="0"/>
                    </a:p>
                  </a:txBody>
                  <a:tcPr/>
                </a:tc>
                <a:tc>
                  <a:txBody>
                    <a:bodyPr/>
                    <a:lstStyle/>
                    <a:p>
                      <a:r>
                        <a:rPr lang="en-US" dirty="0"/>
                        <a:t>24</a:t>
                      </a:r>
                    </a:p>
                  </a:txBody>
                  <a:tcPr/>
                </a:tc>
                <a:extLst>
                  <a:ext uri="{0D108BD9-81ED-4DB2-BD59-A6C34878D82A}">
                    <a16:rowId xmlns:a16="http://schemas.microsoft.com/office/drawing/2014/main" val="2444052866"/>
                  </a:ext>
                </a:extLst>
              </a:tr>
              <a:tr h="370840">
                <a:tc>
                  <a:txBody>
                    <a:bodyPr/>
                    <a:lstStyle/>
                    <a:p>
                      <a:r>
                        <a:rPr lang="en-US" dirty="0"/>
                        <a:t>124</a:t>
                      </a:r>
                    </a:p>
                  </a:txBody>
                  <a:tcPr/>
                </a:tc>
                <a:tc>
                  <a:txBody>
                    <a:bodyPr/>
                    <a:lstStyle/>
                    <a:p>
                      <a:r>
                        <a:rPr lang="en-US" dirty="0"/>
                        <a:t>|122-124|</a:t>
                      </a:r>
                    </a:p>
                  </a:txBody>
                  <a:tcPr/>
                </a:tc>
                <a:tc>
                  <a:txBody>
                    <a:bodyPr/>
                    <a:lstStyle/>
                    <a:p>
                      <a:r>
                        <a:rPr lang="en-US" dirty="0"/>
                        <a:t>2</a:t>
                      </a:r>
                    </a:p>
                  </a:txBody>
                  <a:tcPr/>
                </a:tc>
                <a:extLst>
                  <a:ext uri="{0D108BD9-81ED-4DB2-BD59-A6C34878D82A}">
                    <a16:rowId xmlns:a16="http://schemas.microsoft.com/office/drawing/2014/main" val="1279213064"/>
                  </a:ext>
                </a:extLst>
              </a:tr>
              <a:tr h="370840">
                <a:tc>
                  <a:txBody>
                    <a:bodyPr/>
                    <a:lstStyle/>
                    <a:p>
                      <a:r>
                        <a:rPr lang="en-US" dirty="0"/>
                        <a:t>183</a:t>
                      </a:r>
                    </a:p>
                  </a:txBody>
                  <a:tcPr/>
                </a:tc>
                <a:tc>
                  <a:txBody>
                    <a:bodyPr/>
                    <a:lstStyle/>
                    <a:p>
                      <a:r>
                        <a:rPr lang="en-US" dirty="0"/>
                        <a:t>|124-183|</a:t>
                      </a:r>
                    </a:p>
                  </a:txBody>
                  <a:tcPr/>
                </a:tc>
                <a:tc>
                  <a:txBody>
                    <a:bodyPr/>
                    <a:lstStyle/>
                    <a:p>
                      <a:r>
                        <a:rPr lang="en-US" dirty="0"/>
                        <a:t>59</a:t>
                      </a:r>
                    </a:p>
                  </a:txBody>
                  <a:tcPr/>
                </a:tc>
                <a:extLst>
                  <a:ext uri="{0D108BD9-81ED-4DB2-BD59-A6C34878D82A}">
                    <a16:rowId xmlns:a16="http://schemas.microsoft.com/office/drawing/2014/main" val="1442077112"/>
                  </a:ext>
                </a:extLst>
              </a:tr>
              <a:tr h="370840">
                <a:tc>
                  <a:txBody>
                    <a:bodyPr/>
                    <a:lstStyle/>
                    <a:p>
                      <a:r>
                        <a:rPr lang="en-US" dirty="0"/>
                        <a:t>14</a:t>
                      </a:r>
                    </a:p>
                  </a:txBody>
                  <a:tcPr/>
                </a:tc>
                <a:tc>
                  <a:txBody>
                    <a:bodyPr/>
                    <a:lstStyle/>
                    <a:p>
                      <a:r>
                        <a:rPr lang="en-US" dirty="0"/>
                        <a:t>|183-14|</a:t>
                      </a:r>
                    </a:p>
                  </a:txBody>
                  <a:tcPr/>
                </a:tc>
                <a:tc>
                  <a:txBody>
                    <a:bodyPr/>
                    <a:lstStyle/>
                    <a:p>
                      <a:r>
                        <a:rPr lang="en-US" dirty="0"/>
                        <a:t>169</a:t>
                      </a:r>
                    </a:p>
                  </a:txBody>
                  <a:tcPr/>
                </a:tc>
                <a:extLst>
                  <a:ext uri="{0D108BD9-81ED-4DB2-BD59-A6C34878D82A}">
                    <a16:rowId xmlns:a16="http://schemas.microsoft.com/office/drawing/2014/main" val="352618544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37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|14–37|</a:t>
                      </a:r>
                    </a:p>
                  </a:txBody>
                  <a:tcPr/>
                </a:tc>
                <a:tc>
                  <a:txBody>
                    <a:bodyPr/>
                    <a:lstStyle/>
                    <a:p>
                      <a:r>
                        <a:rPr lang="en-US" dirty="0"/>
                        <a:t>23</a:t>
                      </a:r>
                    </a:p>
                  </a:txBody>
                  <a:tcPr/>
                </a:tc>
                <a:extLst>
                  <a:ext uri="{0D108BD9-81ED-4DB2-BD59-A6C34878D82A}">
                    <a16:rowId xmlns:a16="http://schemas.microsoft.com/office/drawing/2014/main" val="3120697543"/>
                  </a:ext>
                </a:extLst>
              </a:tr>
              <a:tr h="370840">
                <a:tc gridSpan="3">
                  <a:txBody>
                    <a:bodyPr/>
                    <a:lstStyle/>
                    <a:p>
                      <a:r>
                        <a:rPr lang="en-US" dirty="0"/>
                        <a:t>Total head movements  = 322</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00000841"/>
                  </a:ext>
                </a:extLst>
              </a:tr>
            </a:tbl>
          </a:graphicData>
        </a:graphic>
      </p:graphicFrame>
      <p:sp>
        <p:nvSpPr>
          <p:cNvPr id="5" name="Rectangle 4"/>
          <p:cNvSpPr/>
          <p:nvPr/>
        </p:nvSpPr>
        <p:spPr>
          <a:xfrm>
            <a:off x="785130" y="1663531"/>
            <a:ext cx="4678140" cy="461665"/>
          </a:xfrm>
          <a:prstGeom prst="rect">
            <a:avLst/>
          </a:prstGeom>
        </p:spPr>
        <p:txBody>
          <a:bodyPr wrap="none">
            <a:spAutoFit/>
          </a:bodyPr>
          <a:lstStyle/>
          <a:p>
            <a:r>
              <a:rPr lang="en-US" dirty="0"/>
              <a:t>98, 183, 37, 122, 14, 124, 65, 67</a:t>
            </a:r>
          </a:p>
        </p:txBody>
      </p:sp>
      <p:sp>
        <p:nvSpPr>
          <p:cNvPr id="3" name="Date Placeholder 2"/>
          <p:cNvSpPr>
            <a:spLocks noGrp="1"/>
          </p:cNvSpPr>
          <p:nvPr>
            <p:ph type="dt" sz="half" idx="10"/>
          </p:nvPr>
        </p:nvSpPr>
        <p:spPr/>
        <p:txBody>
          <a:bodyPr/>
          <a:lstStyle/>
          <a:p>
            <a:fld id="{8FAEEAAE-CF78-40DF-B7C5-4B313E8A64D4}" type="datetime1">
              <a:rPr lang="en-US" altLang="en-US" smtClean="0"/>
              <a:t>12/18/2023</a:t>
            </a:fld>
            <a:endParaRPr lang="en-US" altLang="en-US"/>
          </a:p>
        </p:txBody>
      </p:sp>
      <p:sp>
        <p:nvSpPr>
          <p:cNvPr id="6" name="Footer Placeholder 5"/>
          <p:cNvSpPr>
            <a:spLocks noGrp="1"/>
          </p:cNvSpPr>
          <p:nvPr>
            <p:ph type="ftr" sz="quarter" idx="11"/>
          </p:nvPr>
        </p:nvSpPr>
        <p:spPr/>
        <p:txBody>
          <a:bodyPr/>
          <a:lstStyle/>
          <a:p>
            <a:r>
              <a:rPr lang="en-US" altLang="en-US"/>
              <a:t>CS F372 Disk Scheduling</a:t>
            </a:r>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26</a:t>
            </a:fld>
            <a:endParaRPr lang="en-US" altLang="en-US"/>
          </a:p>
        </p:txBody>
      </p:sp>
      <p:sp>
        <p:nvSpPr>
          <p:cNvPr id="8" name="Rectangle 7"/>
          <p:cNvSpPr/>
          <p:nvPr/>
        </p:nvSpPr>
        <p:spPr>
          <a:xfrm>
            <a:off x="6395583" y="1160413"/>
            <a:ext cx="2465740" cy="830997"/>
          </a:xfrm>
          <a:prstGeom prst="rect">
            <a:avLst/>
          </a:prstGeom>
        </p:spPr>
        <p:txBody>
          <a:bodyPr wrap="none">
            <a:spAutoFit/>
          </a:bodyPr>
          <a:lstStyle/>
          <a:p>
            <a:pPr algn="just">
              <a:tabLst>
                <a:tab pos="1711325" algn="l"/>
              </a:tabLst>
            </a:pPr>
            <a:r>
              <a:rPr lang="en-US" dirty="0"/>
              <a:t>Head pointer 53 </a:t>
            </a:r>
          </a:p>
          <a:p>
            <a:pPr algn="just">
              <a:tabLst>
                <a:tab pos="1711325" algn="l"/>
              </a:tabLst>
            </a:pPr>
            <a:r>
              <a:rPr lang="en-US" dirty="0"/>
              <a:t>and moves right</a:t>
            </a:r>
          </a:p>
        </p:txBody>
      </p:sp>
    </p:spTree>
    <p:extLst>
      <p:ext uri="{BB962C8B-B14F-4D97-AF65-F5344CB8AC3E}">
        <p14:creationId xmlns:p14="http://schemas.microsoft.com/office/powerpoint/2010/main" val="3242877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Selecting a Disk-Scheduling Algorithm</a:t>
            </a:r>
          </a:p>
        </p:txBody>
      </p:sp>
      <p:sp>
        <p:nvSpPr>
          <p:cNvPr id="3" name="Content Placeholder 2"/>
          <p:cNvSpPr>
            <a:spLocks noGrp="1"/>
          </p:cNvSpPr>
          <p:nvPr>
            <p:ph idx="1"/>
          </p:nvPr>
        </p:nvSpPr>
        <p:spPr>
          <a:xfrm>
            <a:off x="624348" y="1600200"/>
            <a:ext cx="8002735" cy="3943350"/>
          </a:xfrm>
        </p:spPr>
        <p:txBody>
          <a:bodyPr>
            <a:normAutofit/>
          </a:bodyPr>
          <a:lstStyle/>
          <a:p>
            <a:pPr algn="just"/>
            <a:r>
              <a:rPr lang="en-US" sz="2400" dirty="0"/>
              <a:t>SSTF is common and has a natural appeal because it increases performance over FCFS</a:t>
            </a:r>
          </a:p>
          <a:p>
            <a:pPr algn="just"/>
            <a:r>
              <a:rPr lang="en-US" sz="2400" dirty="0"/>
              <a:t>SCAN and C-SCAN perform better for systems that place a heavy load on the disk – because less starvation</a:t>
            </a:r>
          </a:p>
          <a:p>
            <a:pPr algn="just"/>
            <a:r>
              <a:rPr lang="en-US" sz="2400" dirty="0"/>
              <a:t>Performance depends on the number and types of requests.</a:t>
            </a:r>
          </a:p>
          <a:p>
            <a:pPr algn="just"/>
            <a:r>
              <a:rPr lang="en-US" sz="2400" dirty="0"/>
              <a:t>Say only one outstanding request – all behave like FCFS</a:t>
            </a:r>
          </a:p>
          <a:p>
            <a:pPr algn="just">
              <a:lnSpc>
                <a:spcPct val="90000"/>
              </a:lnSpc>
            </a:pPr>
            <a:endParaRPr lang="en-US" sz="2500" dirty="0"/>
          </a:p>
          <a:p>
            <a:pPr algn="just">
              <a:lnSpc>
                <a:spcPct val="90000"/>
              </a:lnSpc>
              <a:buFont typeface="Wingdings" pitchFamily="2" charset="2"/>
              <a:buNone/>
            </a:pPr>
            <a:endParaRPr lang="en-US" sz="2600" dirty="0"/>
          </a:p>
          <a:p>
            <a:pPr algn="just"/>
            <a:endParaRPr lang="en-US" dirty="0"/>
          </a:p>
        </p:txBody>
      </p:sp>
      <p:sp>
        <p:nvSpPr>
          <p:cNvPr id="4" name="Date Placeholder 3"/>
          <p:cNvSpPr>
            <a:spLocks noGrp="1"/>
          </p:cNvSpPr>
          <p:nvPr>
            <p:ph type="dt" sz="half" idx="10"/>
          </p:nvPr>
        </p:nvSpPr>
        <p:spPr/>
        <p:txBody>
          <a:bodyPr/>
          <a:lstStyle/>
          <a:p>
            <a:fld id="{D739FAED-5175-4A6F-A075-F6A5FD27AE08}"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27</a:t>
            </a:fld>
            <a:endParaRPr lang="en-US" altLang="en-US"/>
          </a:p>
        </p:txBody>
      </p:sp>
    </p:spTree>
    <p:extLst>
      <p:ext uri="{BB962C8B-B14F-4D97-AF65-F5344CB8AC3E}">
        <p14:creationId xmlns:p14="http://schemas.microsoft.com/office/powerpoint/2010/main" val="897370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609600" y="1600200"/>
            <a:ext cx="7772400" cy="4114800"/>
          </a:xfrm>
        </p:spPr>
        <p:txBody>
          <a:bodyPr/>
          <a:lstStyle/>
          <a:p>
            <a:r>
              <a:rPr lang="en-US" sz="2400" dirty="0"/>
              <a:t>Assume a disk with 200 tracks and the disk head is initially at track 100 </a:t>
            </a:r>
          </a:p>
          <a:p>
            <a:r>
              <a:rPr lang="en-US" sz="2400" dirty="0"/>
              <a:t>The disk request queue has the following requests of tracks received by the disk scheduler in order</a:t>
            </a:r>
          </a:p>
          <a:p>
            <a:pPr marL="0" indent="0">
              <a:buNone/>
            </a:pPr>
            <a:r>
              <a:rPr lang="en-US" sz="2400" dirty="0"/>
              <a:t>55, 58, 39, 18, 90, 160, 150, 38, 184</a:t>
            </a:r>
          </a:p>
          <a:p>
            <a:r>
              <a:rPr lang="en-US" sz="2400" dirty="0"/>
              <a:t>Show how the requests are serviced for each of the scheduling algorithms FIFO, SSTF, SCAN (direction of increasing track nos.), C-SCAN, using a diagram</a:t>
            </a:r>
          </a:p>
          <a:p>
            <a:r>
              <a:rPr lang="en-US" sz="2400" dirty="0"/>
              <a:t>Also compute the total head movements in each case</a:t>
            </a:r>
          </a:p>
          <a:p>
            <a:pPr marL="0" indent="0">
              <a:buNone/>
            </a:pPr>
            <a:endParaRPr lang="en-US" sz="2400" dirty="0"/>
          </a:p>
        </p:txBody>
      </p:sp>
      <p:sp>
        <p:nvSpPr>
          <p:cNvPr id="4" name="Date Placeholder 3"/>
          <p:cNvSpPr>
            <a:spLocks noGrp="1"/>
          </p:cNvSpPr>
          <p:nvPr>
            <p:ph type="dt" sz="half" idx="10"/>
          </p:nvPr>
        </p:nvSpPr>
        <p:spPr/>
        <p:txBody>
          <a:bodyPr/>
          <a:lstStyle/>
          <a:p>
            <a:fld id="{6114FF51-7DC7-4921-8327-2EBE5C759020}"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28</a:t>
            </a:fld>
            <a:endParaRPr lang="en-US" altLang="en-US"/>
          </a:p>
        </p:txBody>
      </p:sp>
    </p:spTree>
    <p:extLst>
      <p:ext uri="{BB962C8B-B14F-4D97-AF65-F5344CB8AC3E}">
        <p14:creationId xmlns:p14="http://schemas.microsoft.com/office/powerpoint/2010/main" val="834392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a:t>
            </a:r>
          </a:p>
        </p:txBody>
      </p:sp>
      <p:sp>
        <p:nvSpPr>
          <p:cNvPr id="4" name="Date Placeholder 3"/>
          <p:cNvSpPr>
            <a:spLocks noGrp="1"/>
          </p:cNvSpPr>
          <p:nvPr>
            <p:ph type="dt" sz="half" idx="10"/>
          </p:nvPr>
        </p:nvSpPr>
        <p:spPr/>
        <p:txBody>
          <a:bodyPr/>
          <a:lstStyle/>
          <a:p>
            <a:fld id="{E592DD3D-8A76-4E2C-9ADC-1EF9B0F71963}"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29</a:t>
            </a:fld>
            <a:endParaRPr lang="en-US" altLang="en-US"/>
          </a:p>
        </p:txBody>
      </p:sp>
      <p:pic>
        <p:nvPicPr>
          <p:cNvPr id="9" name="Picture 8"/>
          <p:cNvPicPr>
            <a:picLocks noChangeAspect="1"/>
          </p:cNvPicPr>
          <p:nvPr/>
        </p:nvPicPr>
        <p:blipFill>
          <a:blip r:embed="rId2"/>
          <a:stretch>
            <a:fillRect/>
          </a:stretch>
        </p:blipFill>
        <p:spPr>
          <a:xfrm>
            <a:off x="873740" y="1676400"/>
            <a:ext cx="7604125" cy="4343400"/>
          </a:xfrm>
          <a:prstGeom prst="rect">
            <a:avLst/>
          </a:prstGeom>
        </p:spPr>
      </p:pic>
    </p:spTree>
    <p:extLst>
      <p:ext uri="{BB962C8B-B14F-4D97-AF65-F5344CB8AC3E}">
        <p14:creationId xmlns:p14="http://schemas.microsoft.com/office/powerpoint/2010/main" val="396455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Disk structure</a:t>
            </a:r>
          </a:p>
        </p:txBody>
      </p:sp>
      <p:sp>
        <p:nvSpPr>
          <p:cNvPr id="3" name="Content Placeholder 2"/>
          <p:cNvSpPr>
            <a:spLocks noGrp="1"/>
          </p:cNvSpPr>
          <p:nvPr>
            <p:ph sz="half" idx="1"/>
          </p:nvPr>
        </p:nvSpPr>
        <p:spPr>
          <a:xfrm>
            <a:off x="114300" y="1810127"/>
            <a:ext cx="3086100" cy="1923673"/>
          </a:xfrm>
        </p:spPr>
        <p:txBody>
          <a:bodyPr>
            <a:noAutofit/>
          </a:bodyPr>
          <a:lstStyle/>
          <a:p>
            <a:pPr algn="just"/>
            <a:r>
              <a:rPr lang="en-US" sz="2400" dirty="0"/>
              <a:t>Disks provide the bulk of secondary storage for modern computer systems</a:t>
            </a:r>
          </a:p>
        </p:txBody>
      </p:sp>
      <p:pic>
        <p:nvPicPr>
          <p:cNvPr id="5" name="Content Placeholder 3"/>
          <p:cNvPicPr>
            <a:picLocks noGrp="1" noChangeAspect="1"/>
          </p:cNvPicPr>
          <p:nvPr>
            <p:ph sz="half" idx="2"/>
          </p:nvPr>
        </p:nvPicPr>
        <p:blipFill>
          <a:blip r:embed="rId2"/>
          <a:stretch>
            <a:fillRect/>
          </a:stretch>
        </p:blipFill>
        <p:spPr>
          <a:xfrm>
            <a:off x="3733800" y="1810127"/>
            <a:ext cx="5295900" cy="3854720"/>
          </a:xfrm>
          <a:prstGeom prst="rect">
            <a:avLst/>
          </a:prstGeom>
        </p:spPr>
      </p:pic>
      <p:sp>
        <p:nvSpPr>
          <p:cNvPr id="4" name="Date Placeholder 3"/>
          <p:cNvSpPr>
            <a:spLocks noGrp="1"/>
          </p:cNvSpPr>
          <p:nvPr>
            <p:ph type="dt" sz="half" idx="10"/>
          </p:nvPr>
        </p:nvSpPr>
        <p:spPr/>
        <p:txBody>
          <a:bodyPr/>
          <a:lstStyle/>
          <a:p>
            <a:fld id="{18760649-8615-4271-BD33-547FD1F3B158}" type="datetime1">
              <a:rPr lang="en-US" altLang="en-US" smtClean="0"/>
              <a:t>12/18/2023</a:t>
            </a:fld>
            <a:endParaRPr lang="en-US" altLang="en-US"/>
          </a:p>
        </p:txBody>
      </p:sp>
      <p:sp>
        <p:nvSpPr>
          <p:cNvPr id="6" name="Footer Placeholder 5"/>
          <p:cNvSpPr>
            <a:spLocks noGrp="1"/>
          </p:cNvSpPr>
          <p:nvPr>
            <p:ph type="ftr" sz="quarter" idx="11"/>
          </p:nvPr>
        </p:nvSpPr>
        <p:spPr/>
        <p:txBody>
          <a:bodyPr/>
          <a:lstStyle/>
          <a:p>
            <a:r>
              <a:rPr lang="en-US" altLang="en-US"/>
              <a:t>CS F372 Disk Scheduling</a:t>
            </a:r>
          </a:p>
        </p:txBody>
      </p:sp>
      <p:sp>
        <p:nvSpPr>
          <p:cNvPr id="7" name="Slide Number Placeholder 6"/>
          <p:cNvSpPr>
            <a:spLocks noGrp="1"/>
          </p:cNvSpPr>
          <p:nvPr>
            <p:ph type="sldNum" sz="quarter" idx="12"/>
          </p:nvPr>
        </p:nvSpPr>
        <p:spPr/>
        <p:txBody>
          <a:bodyPr/>
          <a:lstStyle/>
          <a:p>
            <a:fld id="{FE80E939-5DC5-4387-A5FF-AA41DA8237C6}" type="slidenum">
              <a:rPr lang="en-US" altLang="en-US" smtClean="0"/>
              <a:pPr/>
              <a:t>3</a:t>
            </a:fld>
            <a:endParaRPr lang="en-US" altLang="en-US"/>
          </a:p>
        </p:txBody>
      </p:sp>
    </p:spTree>
    <p:extLst>
      <p:ext uri="{BB962C8B-B14F-4D97-AF65-F5344CB8AC3E}">
        <p14:creationId xmlns:p14="http://schemas.microsoft.com/office/powerpoint/2010/main" val="766290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FIFO</a:t>
            </a:r>
          </a:p>
        </p:txBody>
      </p:sp>
      <p:pic>
        <p:nvPicPr>
          <p:cNvPr id="7" name="Content Placeholder 6"/>
          <p:cNvPicPr>
            <a:picLocks noGrp="1" noChangeAspect="1"/>
          </p:cNvPicPr>
          <p:nvPr>
            <p:ph idx="1"/>
          </p:nvPr>
        </p:nvPicPr>
        <p:blipFill>
          <a:blip r:embed="rId2"/>
          <a:stretch>
            <a:fillRect/>
          </a:stretch>
        </p:blipFill>
        <p:spPr>
          <a:xfrm>
            <a:off x="2057400" y="334297"/>
            <a:ext cx="3124200" cy="5801285"/>
          </a:xfrm>
          <a:prstGeom prst="rect">
            <a:avLst/>
          </a:prstGeom>
        </p:spPr>
      </p:pic>
      <p:sp>
        <p:nvSpPr>
          <p:cNvPr id="4" name="Date Placeholder 3"/>
          <p:cNvSpPr>
            <a:spLocks noGrp="1"/>
          </p:cNvSpPr>
          <p:nvPr>
            <p:ph type="dt" sz="half" idx="10"/>
          </p:nvPr>
        </p:nvSpPr>
        <p:spPr/>
        <p:txBody>
          <a:bodyPr/>
          <a:lstStyle/>
          <a:p>
            <a:fld id="{8BC70854-57FA-48EC-81AE-394C01D55C9F}"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30</a:t>
            </a:fld>
            <a:endParaRPr lang="en-US" altLang="en-US"/>
          </a:p>
        </p:txBody>
      </p:sp>
      <p:sp>
        <p:nvSpPr>
          <p:cNvPr id="3" name="TextBox 2"/>
          <p:cNvSpPr txBox="1"/>
          <p:nvPr/>
        </p:nvSpPr>
        <p:spPr>
          <a:xfrm>
            <a:off x="5334000" y="2133600"/>
            <a:ext cx="3473002" cy="461665"/>
          </a:xfrm>
          <a:prstGeom prst="rect">
            <a:avLst/>
          </a:prstGeom>
          <a:noFill/>
        </p:spPr>
        <p:txBody>
          <a:bodyPr wrap="none" rtlCol="0">
            <a:spAutoFit/>
          </a:bodyPr>
          <a:lstStyle/>
          <a:p>
            <a:r>
              <a:rPr lang="en-US" dirty="0"/>
              <a:t>Head movements = 498</a:t>
            </a:r>
          </a:p>
        </p:txBody>
      </p:sp>
    </p:spTree>
    <p:extLst>
      <p:ext uri="{BB962C8B-B14F-4D97-AF65-F5344CB8AC3E}">
        <p14:creationId xmlns:p14="http://schemas.microsoft.com/office/powerpoint/2010/main" val="15519318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SSTF</a:t>
            </a:r>
          </a:p>
        </p:txBody>
      </p:sp>
      <p:pic>
        <p:nvPicPr>
          <p:cNvPr id="7" name="Content Placeholder 6"/>
          <p:cNvPicPr>
            <a:picLocks noGrp="1" noChangeAspect="1"/>
          </p:cNvPicPr>
          <p:nvPr>
            <p:ph idx="1"/>
          </p:nvPr>
        </p:nvPicPr>
        <p:blipFill>
          <a:blip r:embed="rId2"/>
          <a:stretch>
            <a:fillRect/>
          </a:stretch>
        </p:blipFill>
        <p:spPr>
          <a:xfrm>
            <a:off x="707923" y="1828800"/>
            <a:ext cx="7971221" cy="3886200"/>
          </a:xfrm>
          <a:prstGeom prst="rect">
            <a:avLst/>
          </a:prstGeom>
        </p:spPr>
      </p:pic>
      <p:sp>
        <p:nvSpPr>
          <p:cNvPr id="4" name="Date Placeholder 3"/>
          <p:cNvSpPr>
            <a:spLocks noGrp="1"/>
          </p:cNvSpPr>
          <p:nvPr>
            <p:ph type="dt" sz="half" idx="10"/>
          </p:nvPr>
        </p:nvSpPr>
        <p:spPr/>
        <p:txBody>
          <a:bodyPr/>
          <a:lstStyle/>
          <a:p>
            <a:fld id="{C6503C23-92B0-4570-A595-3AF173195AFB}"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31</a:t>
            </a:fld>
            <a:endParaRPr lang="en-US" altLang="en-US"/>
          </a:p>
        </p:txBody>
      </p:sp>
    </p:spTree>
    <p:extLst>
      <p:ext uri="{BB962C8B-B14F-4D97-AF65-F5344CB8AC3E}">
        <p14:creationId xmlns:p14="http://schemas.microsoft.com/office/powerpoint/2010/main" val="597425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SSTF</a:t>
            </a:r>
          </a:p>
        </p:txBody>
      </p:sp>
      <p:sp>
        <p:nvSpPr>
          <p:cNvPr id="4" name="Date Placeholder 3"/>
          <p:cNvSpPr>
            <a:spLocks noGrp="1"/>
          </p:cNvSpPr>
          <p:nvPr>
            <p:ph type="dt" sz="half" idx="10"/>
          </p:nvPr>
        </p:nvSpPr>
        <p:spPr/>
        <p:txBody>
          <a:bodyPr/>
          <a:lstStyle/>
          <a:p>
            <a:fld id="{70EDCDFD-E017-496F-8F75-6CEDBFFB794E}"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32</a:t>
            </a:fld>
            <a:endParaRPr lang="en-US" altLang="en-US"/>
          </a:p>
        </p:txBody>
      </p:sp>
      <p:pic>
        <p:nvPicPr>
          <p:cNvPr id="7" name="Picture 6"/>
          <p:cNvPicPr>
            <a:picLocks noChangeAspect="1"/>
          </p:cNvPicPr>
          <p:nvPr/>
        </p:nvPicPr>
        <p:blipFill>
          <a:blip r:embed="rId2"/>
          <a:stretch>
            <a:fillRect/>
          </a:stretch>
        </p:blipFill>
        <p:spPr>
          <a:xfrm>
            <a:off x="1981200" y="840272"/>
            <a:ext cx="3721894" cy="5403212"/>
          </a:xfrm>
          <a:prstGeom prst="rect">
            <a:avLst/>
          </a:prstGeom>
        </p:spPr>
      </p:pic>
      <p:sp>
        <p:nvSpPr>
          <p:cNvPr id="8" name="TextBox 7"/>
          <p:cNvSpPr txBox="1"/>
          <p:nvPr/>
        </p:nvSpPr>
        <p:spPr>
          <a:xfrm>
            <a:off x="5656250" y="2209800"/>
            <a:ext cx="3473002" cy="461665"/>
          </a:xfrm>
          <a:prstGeom prst="rect">
            <a:avLst/>
          </a:prstGeom>
          <a:noFill/>
        </p:spPr>
        <p:txBody>
          <a:bodyPr wrap="none" rtlCol="0">
            <a:spAutoFit/>
          </a:bodyPr>
          <a:lstStyle/>
          <a:p>
            <a:r>
              <a:rPr lang="en-US" dirty="0"/>
              <a:t>Head movements = 248</a:t>
            </a:r>
          </a:p>
        </p:txBody>
      </p:sp>
    </p:spTree>
    <p:extLst>
      <p:ext uri="{BB962C8B-B14F-4D97-AF65-F5344CB8AC3E}">
        <p14:creationId xmlns:p14="http://schemas.microsoft.com/office/powerpoint/2010/main" val="395991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 &amp; C-SCAN</a:t>
            </a:r>
          </a:p>
        </p:txBody>
      </p:sp>
      <p:sp>
        <p:nvSpPr>
          <p:cNvPr id="3" name="Content Placeholder 2"/>
          <p:cNvSpPr>
            <a:spLocks noGrp="1"/>
          </p:cNvSpPr>
          <p:nvPr>
            <p:ph idx="1"/>
          </p:nvPr>
        </p:nvSpPr>
        <p:spPr>
          <a:xfrm>
            <a:off x="685800" y="1600200"/>
            <a:ext cx="7772400" cy="4114800"/>
          </a:xfrm>
        </p:spPr>
        <p:txBody>
          <a:bodyPr/>
          <a:lstStyle/>
          <a:p>
            <a:r>
              <a:rPr lang="en-US" dirty="0"/>
              <a:t>SCAN Head movements = 280</a:t>
            </a:r>
          </a:p>
          <a:p>
            <a:r>
              <a:rPr lang="en-US" dirty="0"/>
              <a:t>C- SCAN head movements = 378</a:t>
            </a:r>
          </a:p>
        </p:txBody>
      </p:sp>
      <p:sp>
        <p:nvSpPr>
          <p:cNvPr id="4" name="Date Placeholder 3"/>
          <p:cNvSpPr>
            <a:spLocks noGrp="1"/>
          </p:cNvSpPr>
          <p:nvPr>
            <p:ph type="dt" sz="half" idx="10"/>
          </p:nvPr>
        </p:nvSpPr>
        <p:spPr/>
        <p:txBody>
          <a:bodyPr/>
          <a:lstStyle/>
          <a:p>
            <a:fld id="{2260F1AD-FD5B-4E90-8D22-5F82872E42C0}"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33</a:t>
            </a:fld>
            <a:endParaRPr lang="en-US" altLang="en-US"/>
          </a:p>
        </p:txBody>
      </p:sp>
    </p:spTree>
    <p:extLst>
      <p:ext uri="{BB962C8B-B14F-4D97-AF65-F5344CB8AC3E}">
        <p14:creationId xmlns:p14="http://schemas.microsoft.com/office/powerpoint/2010/main" val="2383028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a:t>
            </a:r>
          </a:p>
        </p:txBody>
      </p:sp>
      <p:sp>
        <p:nvSpPr>
          <p:cNvPr id="4" name="Date Placeholder 3"/>
          <p:cNvSpPr>
            <a:spLocks noGrp="1"/>
          </p:cNvSpPr>
          <p:nvPr>
            <p:ph type="dt" sz="half" idx="10"/>
          </p:nvPr>
        </p:nvSpPr>
        <p:spPr/>
        <p:txBody>
          <a:bodyPr/>
          <a:lstStyle/>
          <a:p>
            <a:fld id="{90F994A7-9B02-4AF6-BE98-0C90FD17566B}"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34</a:t>
            </a:fld>
            <a:endParaRPr lang="en-US" altLang="en-US"/>
          </a:p>
        </p:txBody>
      </p:sp>
      <p:pic>
        <p:nvPicPr>
          <p:cNvPr id="7" name="Content Placeholder 6"/>
          <p:cNvPicPr>
            <a:picLocks noGrp="1" noChangeAspect="1"/>
          </p:cNvPicPr>
          <p:nvPr>
            <p:ph idx="1"/>
          </p:nvPr>
        </p:nvPicPr>
        <p:blipFill rotWithShape="1">
          <a:blip r:embed="rId2"/>
          <a:srcRect b="9434"/>
          <a:stretch/>
        </p:blipFill>
        <p:spPr>
          <a:xfrm>
            <a:off x="685799" y="1905000"/>
            <a:ext cx="8095593" cy="3657600"/>
          </a:xfrm>
          <a:prstGeom prst="rect">
            <a:avLst/>
          </a:prstGeom>
        </p:spPr>
      </p:pic>
    </p:spTree>
    <p:extLst>
      <p:ext uri="{BB962C8B-B14F-4D97-AF65-F5344CB8AC3E}">
        <p14:creationId xmlns:p14="http://schemas.microsoft.com/office/powerpoint/2010/main" val="3183097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a:t>
            </a:r>
          </a:p>
        </p:txBody>
      </p:sp>
      <p:sp>
        <p:nvSpPr>
          <p:cNvPr id="4" name="Date Placeholder 3"/>
          <p:cNvSpPr>
            <a:spLocks noGrp="1"/>
          </p:cNvSpPr>
          <p:nvPr>
            <p:ph type="dt" sz="half" idx="10"/>
          </p:nvPr>
        </p:nvSpPr>
        <p:spPr/>
        <p:txBody>
          <a:bodyPr/>
          <a:lstStyle/>
          <a:p>
            <a:fld id="{733316FC-00DE-47D3-A1D6-D624F7D96325}"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35</a:t>
            </a:fld>
            <a:endParaRPr lang="en-US" altLang="en-US"/>
          </a:p>
        </p:txBody>
      </p:sp>
      <p:pic>
        <p:nvPicPr>
          <p:cNvPr id="7" name="Picture 6"/>
          <p:cNvPicPr>
            <a:picLocks noChangeAspect="1"/>
          </p:cNvPicPr>
          <p:nvPr/>
        </p:nvPicPr>
        <p:blipFill rotWithShape="1">
          <a:blip r:embed="rId2"/>
          <a:srcRect t="18103"/>
          <a:stretch/>
        </p:blipFill>
        <p:spPr>
          <a:xfrm>
            <a:off x="1921099" y="1474839"/>
            <a:ext cx="3581400" cy="4800600"/>
          </a:xfrm>
          <a:prstGeom prst="rect">
            <a:avLst/>
          </a:prstGeom>
        </p:spPr>
      </p:pic>
      <p:sp>
        <p:nvSpPr>
          <p:cNvPr id="8" name="TextBox 7"/>
          <p:cNvSpPr txBox="1"/>
          <p:nvPr/>
        </p:nvSpPr>
        <p:spPr>
          <a:xfrm>
            <a:off x="5769199" y="2209800"/>
            <a:ext cx="3473002" cy="461665"/>
          </a:xfrm>
          <a:prstGeom prst="rect">
            <a:avLst/>
          </a:prstGeom>
          <a:noFill/>
        </p:spPr>
        <p:txBody>
          <a:bodyPr wrap="none" rtlCol="0">
            <a:spAutoFit/>
          </a:bodyPr>
          <a:lstStyle/>
          <a:p>
            <a:r>
              <a:rPr lang="en-US" dirty="0"/>
              <a:t>Head movements = 250</a:t>
            </a:r>
          </a:p>
        </p:txBody>
      </p:sp>
    </p:spTree>
    <p:extLst>
      <p:ext uri="{BB962C8B-B14F-4D97-AF65-F5344CB8AC3E}">
        <p14:creationId xmlns:p14="http://schemas.microsoft.com/office/powerpoint/2010/main" val="754368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C-LOOK</a:t>
            </a:r>
          </a:p>
        </p:txBody>
      </p:sp>
      <p:sp>
        <p:nvSpPr>
          <p:cNvPr id="4" name="Date Placeholder 3"/>
          <p:cNvSpPr>
            <a:spLocks noGrp="1"/>
          </p:cNvSpPr>
          <p:nvPr>
            <p:ph type="dt" sz="half" idx="10"/>
          </p:nvPr>
        </p:nvSpPr>
        <p:spPr/>
        <p:txBody>
          <a:bodyPr/>
          <a:lstStyle/>
          <a:p>
            <a:fld id="{5832EF05-15DA-4A7A-B090-2D0B92514471}"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36</a:t>
            </a:fld>
            <a:endParaRPr lang="en-US" altLang="en-US"/>
          </a:p>
        </p:txBody>
      </p:sp>
      <p:pic>
        <p:nvPicPr>
          <p:cNvPr id="9" name="Picture 8"/>
          <p:cNvPicPr>
            <a:picLocks noChangeAspect="1"/>
          </p:cNvPicPr>
          <p:nvPr/>
        </p:nvPicPr>
        <p:blipFill rotWithShape="1">
          <a:blip r:embed="rId2"/>
          <a:srcRect b="9259"/>
          <a:stretch/>
        </p:blipFill>
        <p:spPr>
          <a:xfrm>
            <a:off x="852487" y="1752600"/>
            <a:ext cx="7983822" cy="3733800"/>
          </a:xfrm>
          <a:prstGeom prst="rect">
            <a:avLst/>
          </a:prstGeom>
        </p:spPr>
      </p:pic>
    </p:spTree>
    <p:extLst>
      <p:ext uri="{BB962C8B-B14F-4D97-AF65-F5344CB8AC3E}">
        <p14:creationId xmlns:p14="http://schemas.microsoft.com/office/powerpoint/2010/main" val="27899311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C-LOOK</a:t>
            </a:r>
          </a:p>
        </p:txBody>
      </p:sp>
      <p:sp>
        <p:nvSpPr>
          <p:cNvPr id="4" name="Date Placeholder 3"/>
          <p:cNvSpPr>
            <a:spLocks noGrp="1"/>
          </p:cNvSpPr>
          <p:nvPr>
            <p:ph type="dt" sz="half" idx="10"/>
          </p:nvPr>
        </p:nvSpPr>
        <p:spPr/>
        <p:txBody>
          <a:bodyPr/>
          <a:lstStyle/>
          <a:p>
            <a:fld id="{5FAA2DE4-105C-4911-8595-64E28F6EA4F1}"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37</a:t>
            </a:fld>
            <a:endParaRPr lang="en-US" altLang="en-US"/>
          </a:p>
        </p:txBody>
      </p:sp>
      <p:pic>
        <p:nvPicPr>
          <p:cNvPr id="7" name="Picture 6"/>
          <p:cNvPicPr>
            <a:picLocks noChangeAspect="1"/>
          </p:cNvPicPr>
          <p:nvPr/>
        </p:nvPicPr>
        <p:blipFill rotWithShape="1">
          <a:blip r:embed="rId2"/>
          <a:srcRect t="19218"/>
          <a:stretch/>
        </p:blipFill>
        <p:spPr>
          <a:xfrm>
            <a:off x="1273399" y="1604122"/>
            <a:ext cx="3962400" cy="4644278"/>
          </a:xfrm>
          <a:prstGeom prst="rect">
            <a:avLst/>
          </a:prstGeom>
        </p:spPr>
      </p:pic>
      <p:sp>
        <p:nvSpPr>
          <p:cNvPr id="8" name="TextBox 7"/>
          <p:cNvSpPr txBox="1"/>
          <p:nvPr/>
        </p:nvSpPr>
        <p:spPr>
          <a:xfrm>
            <a:off x="5769199" y="2209800"/>
            <a:ext cx="3473002" cy="461665"/>
          </a:xfrm>
          <a:prstGeom prst="rect">
            <a:avLst/>
          </a:prstGeom>
          <a:noFill/>
        </p:spPr>
        <p:txBody>
          <a:bodyPr wrap="none" rtlCol="0">
            <a:spAutoFit/>
          </a:bodyPr>
          <a:lstStyle/>
          <a:p>
            <a:r>
              <a:rPr lang="en-US" dirty="0"/>
              <a:t>Head movements = 322</a:t>
            </a:r>
          </a:p>
        </p:txBody>
      </p:sp>
    </p:spTree>
    <p:extLst>
      <p:ext uri="{BB962C8B-B14F-4D97-AF65-F5344CB8AC3E}">
        <p14:creationId xmlns:p14="http://schemas.microsoft.com/office/powerpoint/2010/main" val="3197980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C52E27EE-9B4E-42E3-8C18-703B21105518}"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38</a:t>
            </a:fld>
            <a:endParaRPr lang="en-US"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60" y="304799"/>
            <a:ext cx="8256639" cy="6096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4200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78B4D6-E48E-4555-914D-E281F6A6E31A}"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39</a:t>
            </a:fld>
            <a:endParaRPr lang="en-US"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8153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726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Disk structure</a:t>
            </a:r>
          </a:p>
        </p:txBody>
      </p:sp>
      <p:sp>
        <p:nvSpPr>
          <p:cNvPr id="6" name="Content Placeholder 5"/>
          <p:cNvSpPr>
            <a:spLocks noGrp="1"/>
          </p:cNvSpPr>
          <p:nvPr>
            <p:ph idx="1"/>
          </p:nvPr>
        </p:nvSpPr>
        <p:spPr>
          <a:xfrm>
            <a:off x="609600" y="1600200"/>
            <a:ext cx="7850335" cy="4343400"/>
          </a:xfrm>
        </p:spPr>
        <p:txBody>
          <a:bodyPr>
            <a:noAutofit/>
          </a:bodyPr>
          <a:lstStyle/>
          <a:p>
            <a:r>
              <a:rPr lang="en-US" sz="2400" dirty="0"/>
              <a:t>Magnetic disks have the following basic structure:</a:t>
            </a:r>
          </a:p>
          <a:p>
            <a:pPr lvl="1"/>
            <a:r>
              <a:rPr lang="en-US" sz="2400" dirty="0"/>
              <a:t>One or more platters in the form of disks</a:t>
            </a:r>
          </a:p>
          <a:p>
            <a:pPr lvl="1"/>
            <a:r>
              <a:rPr lang="en-US" sz="2400" dirty="0"/>
              <a:t>Each platter has two working surfaces</a:t>
            </a:r>
          </a:p>
          <a:p>
            <a:pPr lvl="1"/>
            <a:r>
              <a:rPr lang="en-US" sz="2400" dirty="0"/>
              <a:t>Each working surface is divided into a number of concentric rings called tracks</a:t>
            </a:r>
          </a:p>
          <a:p>
            <a:pPr lvl="1"/>
            <a:r>
              <a:rPr lang="en-US" sz="2400" dirty="0"/>
              <a:t>Each track is further divided into </a:t>
            </a:r>
            <a:r>
              <a:rPr lang="en-US" sz="2400" i="1" dirty="0"/>
              <a:t>sectors,</a:t>
            </a:r>
            <a:r>
              <a:rPr lang="en-US" sz="2400" dirty="0"/>
              <a:t> traditionally containing 512 bytes of data each</a:t>
            </a:r>
          </a:p>
          <a:p>
            <a:pPr lvl="1"/>
            <a:r>
              <a:rPr lang="en-US" sz="2400" dirty="0"/>
              <a:t>The collection of all tracks that are the same distance from the edge of the platter, ( i.e. all tracks immediately above one another) is called a cylinder</a:t>
            </a:r>
          </a:p>
          <a:p>
            <a:pPr lvl="1"/>
            <a:endParaRPr lang="en-US" sz="2400" dirty="0"/>
          </a:p>
        </p:txBody>
      </p:sp>
      <p:sp>
        <p:nvSpPr>
          <p:cNvPr id="2" name="Date Placeholder 1"/>
          <p:cNvSpPr>
            <a:spLocks noGrp="1"/>
          </p:cNvSpPr>
          <p:nvPr>
            <p:ph type="dt" sz="half" idx="10"/>
          </p:nvPr>
        </p:nvSpPr>
        <p:spPr/>
        <p:txBody>
          <a:bodyPr/>
          <a:lstStyle/>
          <a:p>
            <a:fld id="{9BC61477-A84F-4F4A-BCF9-BEEB5312A1ED}"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a:t>CS F372 Disk Scheduling</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4</a:t>
            </a:fld>
            <a:endParaRPr lang="en-US" altLang="en-US"/>
          </a:p>
        </p:txBody>
      </p:sp>
    </p:spTree>
    <p:extLst>
      <p:ext uri="{BB962C8B-B14F-4D97-AF65-F5344CB8AC3E}">
        <p14:creationId xmlns:p14="http://schemas.microsoft.com/office/powerpoint/2010/main" val="7972047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89F8D85-2A27-4609-8BA2-0CE799D2F89C}"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40</a:t>
            </a:fld>
            <a:endParaRPr lang="en-US"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211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dirty="0"/>
              <a:t>Buddy System </a:t>
            </a:r>
            <a:r>
              <a:rPr lang="en-US" dirty="0"/>
              <a:t>of memory allocation</a:t>
            </a:r>
            <a:endParaRPr lang="en-US" altLang="en-US" dirty="0"/>
          </a:p>
        </p:txBody>
      </p:sp>
      <p:sp>
        <p:nvSpPr>
          <p:cNvPr id="178179" name="Rectangle 3"/>
          <p:cNvSpPr>
            <a:spLocks noGrp="1" noChangeArrowheads="1"/>
          </p:cNvSpPr>
          <p:nvPr>
            <p:ph type="body" idx="1"/>
          </p:nvPr>
        </p:nvSpPr>
        <p:spPr>
          <a:xfrm>
            <a:off x="619432" y="1440426"/>
            <a:ext cx="8001000" cy="4114800"/>
          </a:xfrm>
        </p:spPr>
        <p:txBody>
          <a:bodyPr/>
          <a:lstStyle/>
          <a:p>
            <a:r>
              <a:rPr lang="en-US" altLang="en-US" sz="2400" dirty="0"/>
              <a:t>Allocates memory contiguously</a:t>
            </a:r>
          </a:p>
          <a:p>
            <a:r>
              <a:rPr lang="en-US" altLang="en-US" sz="2400" dirty="0"/>
              <a:t>Memory is allocated in powers of 2</a:t>
            </a:r>
          </a:p>
          <a:p>
            <a:r>
              <a:rPr lang="en-US" altLang="en-US" sz="2400" dirty="0"/>
              <a:t>If the incoming request is not an exact power of 2 it is rounded off to the next highest nearest power of 2</a:t>
            </a:r>
          </a:p>
          <a:p>
            <a:pPr lvl="1"/>
            <a:r>
              <a:rPr lang="en-US" altLang="en-US" sz="2400" dirty="0"/>
              <a:t>Example request size is 11 KB = 16 KB</a:t>
            </a:r>
          </a:p>
          <a:p>
            <a:r>
              <a:rPr lang="en-US" altLang="en-US" sz="2400" dirty="0"/>
              <a:t>From the available memory, a suitable sized block is then allocated to the requesting process</a:t>
            </a:r>
          </a:p>
          <a:p>
            <a:r>
              <a:rPr lang="en-US" altLang="en-US" sz="2400" dirty="0"/>
              <a:t>Entire space available is treated as a single block of 2</a:t>
            </a:r>
            <a:r>
              <a:rPr lang="en-US" altLang="en-US" sz="2400" baseline="30000" dirty="0"/>
              <a:t>U</a:t>
            </a:r>
          </a:p>
          <a:p>
            <a:r>
              <a:rPr lang="en-US" altLang="en-US" sz="2400" dirty="0"/>
              <a:t>If a request of size s such that 2</a:t>
            </a:r>
            <a:r>
              <a:rPr lang="en-US" altLang="en-US" sz="2400" baseline="30000" dirty="0"/>
              <a:t>U-1 </a:t>
            </a:r>
            <a:r>
              <a:rPr lang="en-US" altLang="en-US" sz="2400" dirty="0"/>
              <a:t>&lt; s &lt;= 2</a:t>
            </a:r>
            <a:r>
              <a:rPr lang="en-US" altLang="en-US" sz="2400" baseline="30000" dirty="0"/>
              <a:t>U</a:t>
            </a:r>
            <a:r>
              <a:rPr lang="en-US" altLang="en-US" sz="2400" dirty="0"/>
              <a:t>, entire block is allocated</a:t>
            </a:r>
          </a:p>
          <a:p>
            <a:pPr lvl="1"/>
            <a:r>
              <a:rPr lang="en-US" altLang="en-US" sz="2400" dirty="0"/>
              <a:t>Otherwise block is split into two equal buddies</a:t>
            </a:r>
          </a:p>
          <a:p>
            <a:pPr lvl="1"/>
            <a:r>
              <a:rPr lang="en-US" altLang="en-US" sz="2400" dirty="0"/>
              <a:t>Process continues until smallest block greater than or equal to s is generated</a:t>
            </a:r>
          </a:p>
        </p:txBody>
      </p:sp>
      <p:sp>
        <p:nvSpPr>
          <p:cNvPr id="2" name="Date Placeholder 1"/>
          <p:cNvSpPr>
            <a:spLocks noGrp="1"/>
          </p:cNvSpPr>
          <p:nvPr>
            <p:ph type="dt" sz="half" idx="10"/>
          </p:nvPr>
        </p:nvSpPr>
        <p:spPr/>
        <p:txBody>
          <a:bodyPr/>
          <a:lstStyle/>
          <a:p>
            <a:fld id="{FFE282E1-A2E7-4B79-9624-009728759350}"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a:t>CS F372 Disk Scheduling</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41</a:t>
            </a:fld>
            <a:endParaRPr lang="en-US" altLang="en-US"/>
          </a:p>
        </p:txBody>
      </p:sp>
    </p:spTree>
    <p:extLst>
      <p:ext uri="{BB962C8B-B14F-4D97-AF65-F5344CB8AC3E}">
        <p14:creationId xmlns:p14="http://schemas.microsoft.com/office/powerpoint/2010/main" val="1925577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0226" name="Picture 4" descr="7_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600"/>
            <a:ext cx="85471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AE1E5717-295E-44F0-915E-86370F9A1B0A}"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a:t>CS F372 Disk Scheduling</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42</a:t>
            </a:fld>
            <a:endParaRPr lang="en-US" altLang="en-US"/>
          </a:p>
        </p:txBody>
      </p:sp>
    </p:spTree>
    <p:extLst>
      <p:ext uri="{BB962C8B-B14F-4D97-AF65-F5344CB8AC3E}">
        <p14:creationId xmlns:p14="http://schemas.microsoft.com/office/powerpoint/2010/main" val="2690020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2274" name="Picture 4" descr="7_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393700"/>
            <a:ext cx="8102600"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2718B62A-0948-4FB4-8FC7-81B1ED1A3299}"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a:t>CS F372 Disk Scheduling</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43</a:t>
            </a:fld>
            <a:endParaRPr lang="en-US" altLang="en-US"/>
          </a:p>
        </p:txBody>
      </p:sp>
    </p:spTree>
    <p:extLst>
      <p:ext uri="{BB962C8B-B14F-4D97-AF65-F5344CB8AC3E}">
        <p14:creationId xmlns:p14="http://schemas.microsoft.com/office/powerpoint/2010/main" val="2662753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RAID</a:t>
            </a:r>
          </a:p>
        </p:txBody>
      </p:sp>
      <p:sp>
        <p:nvSpPr>
          <p:cNvPr id="3" name="Content Placeholder 2"/>
          <p:cNvSpPr>
            <a:spLocks noGrp="1"/>
          </p:cNvSpPr>
          <p:nvPr>
            <p:ph idx="1"/>
          </p:nvPr>
        </p:nvSpPr>
        <p:spPr>
          <a:xfrm>
            <a:off x="609600" y="1600200"/>
            <a:ext cx="8001000" cy="3943350"/>
          </a:xfrm>
        </p:spPr>
        <p:txBody>
          <a:bodyPr>
            <a:noAutofit/>
          </a:bodyPr>
          <a:lstStyle/>
          <a:p>
            <a:pPr algn="just"/>
            <a:r>
              <a:rPr lang="en-US" sz="2400" dirty="0"/>
              <a:t>Redundant arrays of independent/inexpensive disks (RAID) used to address performance and reliability issues</a:t>
            </a:r>
          </a:p>
          <a:p>
            <a:pPr algn="just"/>
            <a:r>
              <a:rPr lang="en-US" sz="2400" dirty="0"/>
              <a:t>Motivations</a:t>
            </a:r>
          </a:p>
          <a:p>
            <a:pPr lvl="1" algn="just"/>
            <a:r>
              <a:rPr lang="en-US" sz="2400" dirty="0"/>
              <a:t>Disk bandwidth is very less (80MB/s – 150 MB/s) when compared with the memory bandwidth of CPU</a:t>
            </a:r>
          </a:p>
          <a:p>
            <a:pPr lvl="1" algn="just"/>
            <a:r>
              <a:rPr lang="en-US" sz="2400" dirty="0"/>
              <a:t>Disk drives are getting cheaper. Can attach many disks to a computer system </a:t>
            </a:r>
          </a:p>
          <a:p>
            <a:pPr algn="just"/>
            <a:r>
              <a:rPr lang="en-US" sz="2400" dirty="0"/>
              <a:t>Multiple disk drives can provide </a:t>
            </a:r>
          </a:p>
          <a:p>
            <a:pPr lvl="1" algn="just"/>
            <a:r>
              <a:rPr lang="en-US" sz="2400" dirty="0"/>
              <a:t>Reliability (fault tolerance) via redundancy</a:t>
            </a:r>
          </a:p>
          <a:p>
            <a:pPr lvl="1" algn="just"/>
            <a:r>
              <a:rPr lang="en-US" sz="2400" dirty="0"/>
              <a:t>Improve performance</a:t>
            </a:r>
          </a:p>
        </p:txBody>
      </p:sp>
      <p:sp>
        <p:nvSpPr>
          <p:cNvPr id="4" name="Date Placeholder 3"/>
          <p:cNvSpPr>
            <a:spLocks noGrp="1"/>
          </p:cNvSpPr>
          <p:nvPr>
            <p:ph type="dt" sz="half" idx="10"/>
          </p:nvPr>
        </p:nvSpPr>
        <p:spPr/>
        <p:txBody>
          <a:bodyPr/>
          <a:lstStyle/>
          <a:p>
            <a:fld id="{D186045A-3E82-49AA-89F4-D8EB9ADC1026}"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44</a:t>
            </a:fld>
            <a:endParaRPr lang="en-US" altLang="en-US"/>
          </a:p>
        </p:txBody>
      </p:sp>
    </p:spTree>
    <p:extLst>
      <p:ext uri="{BB962C8B-B14F-4D97-AF65-F5344CB8AC3E}">
        <p14:creationId xmlns:p14="http://schemas.microsoft.com/office/powerpoint/2010/main" val="1633188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Reliability</a:t>
            </a:r>
          </a:p>
        </p:txBody>
      </p:sp>
      <p:sp>
        <p:nvSpPr>
          <p:cNvPr id="3" name="Content Placeholder 2"/>
          <p:cNvSpPr>
            <a:spLocks noGrp="1"/>
          </p:cNvSpPr>
          <p:nvPr>
            <p:ph idx="1"/>
          </p:nvPr>
        </p:nvSpPr>
        <p:spPr>
          <a:xfrm>
            <a:off x="626806" y="1600200"/>
            <a:ext cx="8229600" cy="3943350"/>
          </a:xfrm>
        </p:spPr>
        <p:txBody>
          <a:bodyPr>
            <a:noAutofit/>
          </a:bodyPr>
          <a:lstStyle/>
          <a:p>
            <a:pPr algn="just"/>
            <a:r>
              <a:rPr lang="en-US" sz="2400" dirty="0"/>
              <a:t>Each disk has a mean time to failure (MTTF)</a:t>
            </a:r>
          </a:p>
          <a:p>
            <a:pPr lvl="1" algn="just"/>
            <a:r>
              <a:rPr lang="en-US" sz="2400" dirty="0"/>
              <a:t>the mean time expected until the first failure of a piece of equipment</a:t>
            </a:r>
          </a:p>
          <a:p>
            <a:pPr algn="just"/>
            <a:r>
              <a:rPr lang="en-US" sz="2400" dirty="0"/>
              <a:t>Chance that one disk will fail out of N disks is higher than the chance that a single disk will fail</a:t>
            </a:r>
          </a:p>
          <a:p>
            <a:pPr algn="just"/>
            <a:r>
              <a:rPr lang="en-US" sz="2400" dirty="0"/>
              <a:t>Reliability of N disks = reliability of 1 disk / N	</a:t>
            </a:r>
          </a:p>
          <a:p>
            <a:pPr algn="just"/>
            <a:r>
              <a:rPr lang="en-US" sz="2400" dirty="0"/>
              <a:t>Suppose MTTF of a disk is 50,000 hours (6years) then the MTTF of a disk array with 70 disks is </a:t>
            </a:r>
          </a:p>
          <a:p>
            <a:pPr lvl="1" algn="just"/>
            <a:r>
              <a:rPr lang="en-US" sz="2400" dirty="0"/>
              <a:t>50,000/70= 714 hours = 29 days </a:t>
            </a:r>
          </a:p>
        </p:txBody>
      </p:sp>
      <p:sp>
        <p:nvSpPr>
          <p:cNvPr id="4" name="Date Placeholder 3"/>
          <p:cNvSpPr>
            <a:spLocks noGrp="1"/>
          </p:cNvSpPr>
          <p:nvPr>
            <p:ph type="dt" sz="half" idx="10"/>
          </p:nvPr>
        </p:nvSpPr>
        <p:spPr/>
        <p:txBody>
          <a:bodyPr/>
          <a:lstStyle/>
          <a:p>
            <a:fld id="{CD2E3CF1-0AC5-483F-8D05-3E2C79DE939F}"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45</a:t>
            </a:fld>
            <a:endParaRPr lang="en-US" altLang="en-US"/>
          </a:p>
        </p:txBody>
      </p:sp>
    </p:spTree>
    <p:extLst>
      <p:ext uri="{BB962C8B-B14F-4D97-AF65-F5344CB8AC3E}">
        <p14:creationId xmlns:p14="http://schemas.microsoft.com/office/powerpoint/2010/main" val="3022901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RAID – Improvement of Reliability</a:t>
            </a:r>
          </a:p>
        </p:txBody>
      </p:sp>
      <p:sp>
        <p:nvSpPr>
          <p:cNvPr id="3" name="Content Placeholder 2"/>
          <p:cNvSpPr>
            <a:spLocks noGrp="1"/>
          </p:cNvSpPr>
          <p:nvPr>
            <p:ph idx="1"/>
          </p:nvPr>
        </p:nvSpPr>
        <p:spPr>
          <a:xfrm>
            <a:off x="626806" y="1600200"/>
            <a:ext cx="8229600" cy="3943350"/>
          </a:xfrm>
        </p:spPr>
        <p:txBody>
          <a:bodyPr>
            <a:noAutofit/>
          </a:bodyPr>
          <a:lstStyle/>
          <a:p>
            <a:pPr algn="just"/>
            <a:r>
              <a:rPr lang="en-US" sz="2400" dirty="0"/>
              <a:t>If only one copy of data is stored, disk failure will result in loss of data</a:t>
            </a:r>
          </a:p>
          <a:p>
            <a:pPr algn="just"/>
            <a:r>
              <a:rPr lang="en-US" sz="2400" dirty="0"/>
              <a:t>Solution is redundancy </a:t>
            </a:r>
          </a:p>
          <a:p>
            <a:pPr lvl="1" algn="just"/>
            <a:r>
              <a:rPr lang="en-US" sz="2400" dirty="0"/>
              <a:t>Simplest approach is to duplicate every disk (mirroring)</a:t>
            </a:r>
          </a:p>
          <a:p>
            <a:pPr lvl="1" algn="just"/>
            <a:r>
              <a:rPr lang="en-US" sz="2400" dirty="0"/>
              <a:t>Store extra information to rebuild the lost information</a:t>
            </a:r>
          </a:p>
          <a:p>
            <a:pPr lvl="1" algn="just"/>
            <a:endParaRPr lang="en-US" sz="2400" dirty="0"/>
          </a:p>
        </p:txBody>
      </p:sp>
      <p:sp>
        <p:nvSpPr>
          <p:cNvPr id="4" name="Date Placeholder 3"/>
          <p:cNvSpPr>
            <a:spLocks noGrp="1"/>
          </p:cNvSpPr>
          <p:nvPr>
            <p:ph type="dt" sz="half" idx="10"/>
          </p:nvPr>
        </p:nvSpPr>
        <p:spPr/>
        <p:txBody>
          <a:bodyPr/>
          <a:lstStyle/>
          <a:p>
            <a:fld id="{CD2E3CF1-0AC5-483F-8D05-3E2C79DE939F}"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46</a:t>
            </a:fld>
            <a:endParaRPr lang="en-US" altLang="en-US"/>
          </a:p>
        </p:txBody>
      </p:sp>
    </p:spTree>
    <p:extLst>
      <p:ext uri="{BB962C8B-B14F-4D97-AF65-F5344CB8AC3E}">
        <p14:creationId xmlns:p14="http://schemas.microsoft.com/office/powerpoint/2010/main" val="41128352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10381" y="457200"/>
            <a:ext cx="7772400" cy="685800"/>
          </a:xfrm>
        </p:spPr>
        <p:txBody>
          <a:bodyPr>
            <a:noAutofit/>
          </a:bodyPr>
          <a:lstStyle/>
          <a:p>
            <a:r>
              <a:rPr lang="en-US" sz="4000" dirty="0"/>
              <a:t>RAID Level-0 (No Redundancy)</a:t>
            </a:r>
          </a:p>
        </p:txBody>
      </p:sp>
      <p:sp>
        <p:nvSpPr>
          <p:cNvPr id="8195" name="Rectangle 3"/>
          <p:cNvSpPr>
            <a:spLocks noGrp="1" noChangeArrowheads="1"/>
          </p:cNvSpPr>
          <p:nvPr>
            <p:ph type="body" idx="1"/>
          </p:nvPr>
        </p:nvSpPr>
        <p:spPr>
          <a:xfrm>
            <a:off x="671052" y="1600200"/>
            <a:ext cx="7787148" cy="3886200"/>
          </a:xfrm>
        </p:spPr>
        <p:txBody>
          <a:bodyPr>
            <a:normAutofit/>
          </a:bodyPr>
          <a:lstStyle/>
          <a:p>
            <a:pPr algn="just"/>
            <a:r>
              <a:rPr lang="en-US" sz="2400" dirty="0"/>
              <a:t>Uses data striping</a:t>
            </a:r>
          </a:p>
          <a:p>
            <a:pPr lvl="1" algn="just"/>
            <a:r>
              <a:rPr lang="en-US" sz="2400" dirty="0"/>
              <a:t>spread data over multiple disks</a:t>
            </a:r>
          </a:p>
          <a:p>
            <a:pPr algn="just"/>
            <a:r>
              <a:rPr lang="en-US" sz="2400" dirty="0"/>
              <a:t>Break a file into blocks of data</a:t>
            </a:r>
          </a:p>
          <a:p>
            <a:pPr algn="just"/>
            <a:r>
              <a:rPr lang="en-US" sz="2400" dirty="0"/>
              <a:t>Stripe the blocks across disks in the system</a:t>
            </a:r>
          </a:p>
          <a:p>
            <a:pPr algn="just"/>
            <a:r>
              <a:rPr lang="en-US" sz="2400" dirty="0">
                <a:latin typeface="Arial" charset="0"/>
                <a:cs typeface="Arial" charset="0"/>
              </a:rPr>
              <a:t>Multiple I/O can be serviced in parallel</a:t>
            </a:r>
          </a:p>
          <a:p>
            <a:pPr algn="just"/>
            <a:r>
              <a:rPr lang="en-US" sz="2400" dirty="0"/>
              <a:t>Provides no redundancy or error detection</a:t>
            </a:r>
          </a:p>
          <a:p>
            <a:pPr lvl="1" algn="just"/>
            <a:r>
              <a:rPr lang="en-US" sz="2400" dirty="0"/>
              <a:t>Less reliable</a:t>
            </a:r>
          </a:p>
          <a:p>
            <a:pPr algn="just"/>
            <a:endParaRPr lang="en-US" sz="2400" dirty="0"/>
          </a:p>
        </p:txBody>
      </p:sp>
      <p:sp>
        <p:nvSpPr>
          <p:cNvPr id="2" name="Date Placeholder 1"/>
          <p:cNvSpPr>
            <a:spLocks noGrp="1"/>
          </p:cNvSpPr>
          <p:nvPr>
            <p:ph type="dt" sz="half" idx="10"/>
          </p:nvPr>
        </p:nvSpPr>
        <p:spPr/>
        <p:txBody>
          <a:bodyPr/>
          <a:lstStyle/>
          <a:p>
            <a:fld id="{87DF53DE-274E-4F57-9F01-537150118D9E}"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a:t>CS F372 Disk Scheduling</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47</a:t>
            </a:fld>
            <a:endParaRPr lang="en-US" altLang="en-US"/>
          </a:p>
        </p:txBody>
      </p:sp>
    </p:spTree>
    <p:extLst>
      <p:ext uri="{BB962C8B-B14F-4D97-AF65-F5344CB8AC3E}">
        <p14:creationId xmlns:p14="http://schemas.microsoft.com/office/powerpoint/2010/main" val="4096101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638176"/>
            <a:ext cx="7772400" cy="685800"/>
          </a:xfrm>
        </p:spPr>
        <p:txBody>
          <a:bodyPr>
            <a:noAutofit/>
          </a:bodyPr>
          <a:lstStyle/>
          <a:p>
            <a:r>
              <a:rPr lang="en-US" sz="4000" dirty="0"/>
              <a:t>RAID Level-0</a:t>
            </a:r>
          </a:p>
        </p:txBody>
      </p:sp>
      <p:sp>
        <p:nvSpPr>
          <p:cNvPr id="4" name="Rectangle 4"/>
          <p:cNvSpPr>
            <a:spLocks noChangeArrowheads="1"/>
          </p:cNvSpPr>
          <p:nvPr/>
        </p:nvSpPr>
        <p:spPr bwMode="auto">
          <a:xfrm>
            <a:off x="1828802" y="2400300"/>
            <a:ext cx="6100763" cy="341710"/>
          </a:xfrm>
          <a:prstGeom prst="rect">
            <a:avLst/>
          </a:prstGeom>
          <a:noFill/>
          <a:ln w="9525">
            <a:solidFill>
              <a:schemeClr val="tx1"/>
            </a:solidFill>
            <a:miter lim="800000"/>
            <a:headEnd/>
            <a:tailEnd/>
          </a:ln>
          <a:effectLst/>
        </p:spPr>
        <p:txBody>
          <a:bodyPr wrap="none" anchor="ctr"/>
          <a:lstStyle/>
          <a:p>
            <a:endParaRPr lang="en-US"/>
          </a:p>
        </p:txBody>
      </p:sp>
      <p:sp>
        <p:nvSpPr>
          <p:cNvPr id="5" name="Line 5"/>
          <p:cNvSpPr>
            <a:spLocks noChangeShapeType="1"/>
          </p:cNvSpPr>
          <p:nvPr/>
        </p:nvSpPr>
        <p:spPr bwMode="auto">
          <a:xfrm>
            <a:off x="2976563" y="2399110"/>
            <a:ext cx="0" cy="342900"/>
          </a:xfrm>
          <a:prstGeom prst="line">
            <a:avLst/>
          </a:prstGeom>
          <a:noFill/>
          <a:ln w="9525">
            <a:solidFill>
              <a:schemeClr val="tx1"/>
            </a:solidFill>
            <a:round/>
            <a:headEnd/>
            <a:tailEnd/>
          </a:ln>
          <a:effectLst/>
        </p:spPr>
        <p:txBody>
          <a:bodyPr wrap="none" anchor="ctr"/>
          <a:lstStyle/>
          <a:p>
            <a:endParaRPr lang="en-US"/>
          </a:p>
        </p:txBody>
      </p:sp>
      <p:sp>
        <p:nvSpPr>
          <p:cNvPr id="6" name="Line 6"/>
          <p:cNvSpPr>
            <a:spLocks noChangeShapeType="1"/>
          </p:cNvSpPr>
          <p:nvPr/>
        </p:nvSpPr>
        <p:spPr bwMode="auto">
          <a:xfrm>
            <a:off x="4195763" y="2399110"/>
            <a:ext cx="0" cy="342900"/>
          </a:xfrm>
          <a:prstGeom prst="line">
            <a:avLst/>
          </a:prstGeom>
          <a:noFill/>
          <a:ln w="9525">
            <a:solidFill>
              <a:schemeClr val="tx1"/>
            </a:solidFill>
            <a:round/>
            <a:headEnd/>
            <a:tailEnd/>
          </a:ln>
          <a:effectLst/>
        </p:spPr>
        <p:txBody>
          <a:bodyPr wrap="none" anchor="ctr"/>
          <a:lstStyle/>
          <a:p>
            <a:endParaRPr lang="en-US"/>
          </a:p>
        </p:txBody>
      </p:sp>
      <p:sp>
        <p:nvSpPr>
          <p:cNvPr id="7" name="Line 7"/>
          <p:cNvSpPr>
            <a:spLocks noChangeShapeType="1"/>
          </p:cNvSpPr>
          <p:nvPr/>
        </p:nvSpPr>
        <p:spPr bwMode="auto">
          <a:xfrm>
            <a:off x="5491163" y="2399110"/>
            <a:ext cx="0" cy="342900"/>
          </a:xfrm>
          <a:prstGeom prst="line">
            <a:avLst/>
          </a:prstGeom>
          <a:noFill/>
          <a:ln w="9525">
            <a:solidFill>
              <a:schemeClr val="tx1"/>
            </a:solidFill>
            <a:round/>
            <a:headEnd/>
            <a:tailEnd/>
          </a:ln>
          <a:effectLst/>
        </p:spPr>
        <p:txBody>
          <a:bodyPr wrap="none" anchor="ctr"/>
          <a:lstStyle/>
          <a:p>
            <a:endParaRPr lang="en-US"/>
          </a:p>
        </p:txBody>
      </p:sp>
      <p:sp>
        <p:nvSpPr>
          <p:cNvPr id="8" name="Text Box 8"/>
          <p:cNvSpPr txBox="1">
            <a:spLocks noChangeArrowheads="1"/>
          </p:cNvSpPr>
          <p:nvPr/>
        </p:nvSpPr>
        <p:spPr bwMode="auto">
          <a:xfrm>
            <a:off x="762001" y="1824336"/>
            <a:ext cx="1278235" cy="461665"/>
          </a:xfrm>
          <a:prstGeom prst="rect">
            <a:avLst/>
          </a:prstGeom>
          <a:noFill/>
          <a:ln w="9525">
            <a:noFill/>
            <a:miter lim="800000"/>
            <a:headEnd/>
            <a:tailEnd/>
          </a:ln>
          <a:effectLst/>
        </p:spPr>
        <p:txBody>
          <a:bodyPr wrap="none">
            <a:spAutoFit/>
          </a:bodyPr>
          <a:lstStyle/>
          <a:p>
            <a:r>
              <a:rPr lang="en-US" dirty="0"/>
              <a:t>file data</a:t>
            </a:r>
          </a:p>
        </p:txBody>
      </p:sp>
      <p:sp>
        <p:nvSpPr>
          <p:cNvPr id="9" name="Text Box 9"/>
          <p:cNvSpPr txBox="1">
            <a:spLocks noChangeArrowheads="1"/>
          </p:cNvSpPr>
          <p:nvPr/>
        </p:nvSpPr>
        <p:spPr bwMode="auto">
          <a:xfrm>
            <a:off x="3048000" y="2400301"/>
            <a:ext cx="1152880" cy="461665"/>
          </a:xfrm>
          <a:prstGeom prst="rect">
            <a:avLst/>
          </a:prstGeom>
          <a:noFill/>
          <a:ln w="9525">
            <a:noFill/>
            <a:miter lim="800000"/>
            <a:headEnd/>
            <a:tailEnd/>
          </a:ln>
          <a:effectLst/>
        </p:spPr>
        <p:txBody>
          <a:bodyPr wrap="none">
            <a:spAutoFit/>
          </a:bodyPr>
          <a:lstStyle/>
          <a:p>
            <a:r>
              <a:rPr lang="en-US" dirty="0"/>
              <a:t>block 1</a:t>
            </a:r>
          </a:p>
        </p:txBody>
      </p:sp>
      <p:sp>
        <p:nvSpPr>
          <p:cNvPr id="10" name="Text Box 10"/>
          <p:cNvSpPr txBox="1">
            <a:spLocks noChangeArrowheads="1"/>
          </p:cNvSpPr>
          <p:nvPr/>
        </p:nvSpPr>
        <p:spPr bwMode="auto">
          <a:xfrm>
            <a:off x="1828800" y="2400301"/>
            <a:ext cx="1152880" cy="461665"/>
          </a:xfrm>
          <a:prstGeom prst="rect">
            <a:avLst/>
          </a:prstGeom>
          <a:noFill/>
          <a:ln w="9525">
            <a:noFill/>
            <a:miter lim="800000"/>
            <a:headEnd/>
            <a:tailEnd/>
          </a:ln>
          <a:effectLst/>
        </p:spPr>
        <p:txBody>
          <a:bodyPr wrap="none">
            <a:spAutoFit/>
          </a:bodyPr>
          <a:lstStyle/>
          <a:p>
            <a:r>
              <a:rPr lang="en-US" dirty="0"/>
              <a:t>block 0</a:t>
            </a:r>
          </a:p>
        </p:txBody>
      </p:sp>
      <p:sp>
        <p:nvSpPr>
          <p:cNvPr id="11" name="Text Box 11"/>
          <p:cNvSpPr txBox="1">
            <a:spLocks noChangeArrowheads="1"/>
          </p:cNvSpPr>
          <p:nvPr/>
        </p:nvSpPr>
        <p:spPr bwMode="auto">
          <a:xfrm>
            <a:off x="4256967" y="2386927"/>
            <a:ext cx="1152880" cy="461665"/>
          </a:xfrm>
          <a:prstGeom prst="rect">
            <a:avLst/>
          </a:prstGeom>
          <a:noFill/>
          <a:ln w="9525">
            <a:noFill/>
            <a:miter lim="800000"/>
            <a:headEnd/>
            <a:tailEnd/>
          </a:ln>
          <a:effectLst/>
        </p:spPr>
        <p:txBody>
          <a:bodyPr wrap="none">
            <a:spAutoFit/>
          </a:bodyPr>
          <a:lstStyle/>
          <a:p>
            <a:r>
              <a:rPr lang="en-US" dirty="0"/>
              <a:t>block 2</a:t>
            </a:r>
          </a:p>
        </p:txBody>
      </p:sp>
      <p:sp>
        <p:nvSpPr>
          <p:cNvPr id="12" name="Text Box 12"/>
          <p:cNvSpPr txBox="1">
            <a:spLocks noChangeArrowheads="1"/>
          </p:cNvSpPr>
          <p:nvPr/>
        </p:nvSpPr>
        <p:spPr bwMode="auto">
          <a:xfrm>
            <a:off x="5587133" y="2399110"/>
            <a:ext cx="1152880" cy="461665"/>
          </a:xfrm>
          <a:prstGeom prst="rect">
            <a:avLst/>
          </a:prstGeom>
          <a:noFill/>
          <a:ln w="9525">
            <a:noFill/>
            <a:miter lim="800000"/>
            <a:headEnd/>
            <a:tailEnd/>
          </a:ln>
          <a:effectLst/>
        </p:spPr>
        <p:txBody>
          <a:bodyPr wrap="none">
            <a:spAutoFit/>
          </a:bodyPr>
          <a:lstStyle/>
          <a:p>
            <a:r>
              <a:rPr lang="en-US" dirty="0"/>
              <a:t>block 3</a:t>
            </a:r>
          </a:p>
        </p:txBody>
      </p:sp>
      <p:sp>
        <p:nvSpPr>
          <p:cNvPr id="13" name="Line 13"/>
          <p:cNvSpPr>
            <a:spLocks noChangeShapeType="1"/>
          </p:cNvSpPr>
          <p:nvPr/>
        </p:nvSpPr>
        <p:spPr bwMode="auto">
          <a:xfrm>
            <a:off x="6705600" y="2400300"/>
            <a:ext cx="0" cy="342900"/>
          </a:xfrm>
          <a:prstGeom prst="line">
            <a:avLst/>
          </a:prstGeom>
          <a:noFill/>
          <a:ln w="9525">
            <a:solidFill>
              <a:schemeClr val="tx1"/>
            </a:solidFill>
            <a:round/>
            <a:headEnd/>
            <a:tailEnd/>
          </a:ln>
          <a:effectLst/>
        </p:spPr>
        <p:txBody>
          <a:bodyPr wrap="none" anchor="ctr"/>
          <a:lstStyle/>
          <a:p>
            <a:endParaRPr lang="en-US"/>
          </a:p>
        </p:txBody>
      </p:sp>
      <p:sp>
        <p:nvSpPr>
          <p:cNvPr id="14" name="Text Box 14"/>
          <p:cNvSpPr txBox="1">
            <a:spLocks noChangeArrowheads="1"/>
          </p:cNvSpPr>
          <p:nvPr/>
        </p:nvSpPr>
        <p:spPr bwMode="auto">
          <a:xfrm>
            <a:off x="6858000" y="2400301"/>
            <a:ext cx="1152880" cy="461665"/>
          </a:xfrm>
          <a:prstGeom prst="rect">
            <a:avLst/>
          </a:prstGeom>
          <a:noFill/>
          <a:ln w="9525">
            <a:noFill/>
            <a:miter lim="800000"/>
            <a:headEnd/>
            <a:tailEnd/>
          </a:ln>
          <a:effectLst/>
        </p:spPr>
        <p:txBody>
          <a:bodyPr wrap="none">
            <a:spAutoFit/>
          </a:bodyPr>
          <a:lstStyle/>
          <a:p>
            <a:r>
              <a:rPr lang="en-US"/>
              <a:t>block 4</a:t>
            </a:r>
          </a:p>
        </p:txBody>
      </p:sp>
      <p:sp>
        <p:nvSpPr>
          <p:cNvPr id="15" name="Oval 17"/>
          <p:cNvSpPr>
            <a:spLocks noChangeArrowheads="1"/>
          </p:cNvSpPr>
          <p:nvPr/>
        </p:nvSpPr>
        <p:spPr bwMode="auto">
          <a:xfrm>
            <a:off x="2133600" y="3257550"/>
            <a:ext cx="1752600" cy="228600"/>
          </a:xfrm>
          <a:prstGeom prst="ellipse">
            <a:avLst/>
          </a:prstGeom>
          <a:noFill/>
          <a:ln w="9525">
            <a:solidFill>
              <a:schemeClr val="tx1"/>
            </a:solidFill>
            <a:round/>
            <a:headEnd/>
            <a:tailEnd/>
          </a:ln>
          <a:effectLst/>
        </p:spPr>
        <p:txBody>
          <a:bodyPr wrap="none" anchor="ctr"/>
          <a:lstStyle/>
          <a:p>
            <a:endParaRPr lang="en-US"/>
          </a:p>
        </p:txBody>
      </p:sp>
      <p:sp>
        <p:nvSpPr>
          <p:cNvPr id="16" name="Line 18"/>
          <p:cNvSpPr>
            <a:spLocks noChangeShapeType="1"/>
          </p:cNvSpPr>
          <p:nvPr/>
        </p:nvSpPr>
        <p:spPr bwMode="auto">
          <a:xfrm>
            <a:off x="2133600" y="3371850"/>
            <a:ext cx="0" cy="1600200"/>
          </a:xfrm>
          <a:prstGeom prst="line">
            <a:avLst/>
          </a:prstGeom>
          <a:noFill/>
          <a:ln w="9525">
            <a:solidFill>
              <a:schemeClr val="tx1"/>
            </a:solidFill>
            <a:round/>
            <a:headEnd/>
            <a:tailEnd/>
          </a:ln>
          <a:effectLst/>
        </p:spPr>
        <p:txBody>
          <a:bodyPr wrap="none" anchor="ctr"/>
          <a:lstStyle/>
          <a:p>
            <a:endParaRPr lang="en-US"/>
          </a:p>
        </p:txBody>
      </p:sp>
      <p:sp>
        <p:nvSpPr>
          <p:cNvPr id="17" name="Line 19"/>
          <p:cNvSpPr>
            <a:spLocks noChangeShapeType="1"/>
          </p:cNvSpPr>
          <p:nvPr/>
        </p:nvSpPr>
        <p:spPr bwMode="auto">
          <a:xfrm>
            <a:off x="3886200" y="3371850"/>
            <a:ext cx="0" cy="1657350"/>
          </a:xfrm>
          <a:prstGeom prst="line">
            <a:avLst/>
          </a:prstGeom>
          <a:noFill/>
          <a:ln w="9525">
            <a:solidFill>
              <a:schemeClr val="tx1"/>
            </a:solidFill>
            <a:round/>
            <a:headEnd/>
            <a:tailEnd/>
          </a:ln>
          <a:effectLst/>
        </p:spPr>
        <p:txBody>
          <a:bodyPr wrap="none" anchor="ctr"/>
          <a:lstStyle/>
          <a:p>
            <a:endParaRPr lang="en-US"/>
          </a:p>
        </p:txBody>
      </p:sp>
      <p:sp>
        <p:nvSpPr>
          <p:cNvPr id="18" name="Freeform 20"/>
          <p:cNvSpPr>
            <a:spLocks/>
          </p:cNvSpPr>
          <p:nvPr/>
        </p:nvSpPr>
        <p:spPr bwMode="auto">
          <a:xfrm>
            <a:off x="2133600" y="4972050"/>
            <a:ext cx="1752600" cy="228600"/>
          </a:xfrm>
          <a:custGeom>
            <a:avLst/>
            <a:gdLst/>
            <a:ahLst/>
            <a:cxnLst>
              <a:cxn ang="0">
                <a:pos x="0" y="0"/>
              </a:cxn>
              <a:cxn ang="0">
                <a:pos x="96" y="96"/>
              </a:cxn>
              <a:cxn ang="0">
                <a:pos x="432" y="144"/>
              </a:cxn>
              <a:cxn ang="0">
                <a:pos x="720" y="96"/>
              </a:cxn>
              <a:cxn ang="0">
                <a:pos x="768" y="0"/>
              </a:cxn>
            </a:cxnLst>
            <a:rect l="0" t="0" r="r" b="b"/>
            <a:pathLst>
              <a:path w="776" h="144">
                <a:moveTo>
                  <a:pt x="0" y="0"/>
                </a:moveTo>
                <a:cubicBezTo>
                  <a:pt x="12" y="36"/>
                  <a:pt x="24" y="72"/>
                  <a:pt x="96" y="96"/>
                </a:cubicBezTo>
                <a:cubicBezTo>
                  <a:pt x="168" y="120"/>
                  <a:pt x="328" y="144"/>
                  <a:pt x="432" y="144"/>
                </a:cubicBezTo>
                <a:cubicBezTo>
                  <a:pt x="536" y="144"/>
                  <a:pt x="664" y="120"/>
                  <a:pt x="720" y="96"/>
                </a:cubicBezTo>
                <a:cubicBezTo>
                  <a:pt x="776" y="72"/>
                  <a:pt x="772" y="36"/>
                  <a:pt x="768" y="0"/>
                </a:cubicBezTo>
              </a:path>
            </a:pathLst>
          </a:custGeom>
          <a:noFill/>
          <a:ln w="9525" cap="flat" cmpd="sng">
            <a:solidFill>
              <a:schemeClr val="tx1"/>
            </a:solidFill>
            <a:prstDash val="solid"/>
            <a:round/>
            <a:headEnd/>
            <a:tailEnd/>
          </a:ln>
          <a:effectLst/>
        </p:spPr>
        <p:txBody>
          <a:bodyPr wrap="none" anchor="ctr"/>
          <a:lstStyle/>
          <a:p>
            <a:endParaRPr lang="en-US"/>
          </a:p>
        </p:txBody>
      </p:sp>
      <p:sp>
        <p:nvSpPr>
          <p:cNvPr id="19" name="Text Box 21"/>
          <p:cNvSpPr txBox="1">
            <a:spLocks noChangeArrowheads="1"/>
          </p:cNvSpPr>
          <p:nvPr/>
        </p:nvSpPr>
        <p:spPr bwMode="auto">
          <a:xfrm>
            <a:off x="2667001" y="5257801"/>
            <a:ext cx="1019831" cy="461665"/>
          </a:xfrm>
          <a:prstGeom prst="rect">
            <a:avLst/>
          </a:prstGeom>
          <a:noFill/>
          <a:ln w="9525">
            <a:noFill/>
            <a:miter lim="800000"/>
            <a:headEnd/>
            <a:tailEnd/>
          </a:ln>
          <a:effectLst/>
        </p:spPr>
        <p:txBody>
          <a:bodyPr wrap="none">
            <a:spAutoFit/>
          </a:bodyPr>
          <a:lstStyle/>
          <a:p>
            <a:r>
              <a:rPr lang="en-US"/>
              <a:t>Disk 0</a:t>
            </a:r>
          </a:p>
        </p:txBody>
      </p:sp>
      <p:sp>
        <p:nvSpPr>
          <p:cNvPr id="20" name="Oval 29"/>
          <p:cNvSpPr>
            <a:spLocks noChangeArrowheads="1"/>
          </p:cNvSpPr>
          <p:nvPr/>
        </p:nvSpPr>
        <p:spPr bwMode="auto">
          <a:xfrm>
            <a:off x="5486400" y="3257550"/>
            <a:ext cx="1752600" cy="228600"/>
          </a:xfrm>
          <a:prstGeom prst="ellipse">
            <a:avLst/>
          </a:prstGeom>
          <a:noFill/>
          <a:ln w="9525">
            <a:solidFill>
              <a:schemeClr val="tx1"/>
            </a:solidFill>
            <a:round/>
            <a:headEnd/>
            <a:tailEnd/>
          </a:ln>
          <a:effectLst/>
        </p:spPr>
        <p:txBody>
          <a:bodyPr wrap="none" anchor="ctr"/>
          <a:lstStyle/>
          <a:p>
            <a:endParaRPr lang="en-US"/>
          </a:p>
        </p:txBody>
      </p:sp>
      <p:sp>
        <p:nvSpPr>
          <p:cNvPr id="21" name="Line 30"/>
          <p:cNvSpPr>
            <a:spLocks noChangeShapeType="1"/>
          </p:cNvSpPr>
          <p:nvPr/>
        </p:nvSpPr>
        <p:spPr bwMode="auto">
          <a:xfrm>
            <a:off x="5486400" y="3371850"/>
            <a:ext cx="0" cy="1600200"/>
          </a:xfrm>
          <a:prstGeom prst="line">
            <a:avLst/>
          </a:prstGeom>
          <a:noFill/>
          <a:ln w="9525">
            <a:solidFill>
              <a:schemeClr val="tx1"/>
            </a:solidFill>
            <a:round/>
            <a:headEnd/>
            <a:tailEnd/>
          </a:ln>
          <a:effectLst/>
        </p:spPr>
        <p:txBody>
          <a:bodyPr wrap="none" anchor="ctr"/>
          <a:lstStyle/>
          <a:p>
            <a:endParaRPr lang="en-US"/>
          </a:p>
        </p:txBody>
      </p:sp>
      <p:sp>
        <p:nvSpPr>
          <p:cNvPr id="22" name="Line 31"/>
          <p:cNvSpPr>
            <a:spLocks noChangeShapeType="1"/>
          </p:cNvSpPr>
          <p:nvPr/>
        </p:nvSpPr>
        <p:spPr bwMode="auto">
          <a:xfrm>
            <a:off x="7239000" y="3371850"/>
            <a:ext cx="0" cy="1657350"/>
          </a:xfrm>
          <a:prstGeom prst="line">
            <a:avLst/>
          </a:prstGeom>
          <a:noFill/>
          <a:ln w="9525">
            <a:solidFill>
              <a:schemeClr val="tx1"/>
            </a:solidFill>
            <a:round/>
            <a:headEnd/>
            <a:tailEnd/>
          </a:ln>
          <a:effectLst/>
        </p:spPr>
        <p:txBody>
          <a:bodyPr wrap="none" anchor="ctr"/>
          <a:lstStyle/>
          <a:p>
            <a:endParaRPr lang="en-US"/>
          </a:p>
        </p:txBody>
      </p:sp>
      <p:sp>
        <p:nvSpPr>
          <p:cNvPr id="23" name="Freeform 32"/>
          <p:cNvSpPr>
            <a:spLocks/>
          </p:cNvSpPr>
          <p:nvPr/>
        </p:nvSpPr>
        <p:spPr bwMode="auto">
          <a:xfrm>
            <a:off x="5486400" y="4972050"/>
            <a:ext cx="1752600" cy="228600"/>
          </a:xfrm>
          <a:custGeom>
            <a:avLst/>
            <a:gdLst/>
            <a:ahLst/>
            <a:cxnLst>
              <a:cxn ang="0">
                <a:pos x="0" y="0"/>
              </a:cxn>
              <a:cxn ang="0">
                <a:pos x="96" y="96"/>
              </a:cxn>
              <a:cxn ang="0">
                <a:pos x="432" y="144"/>
              </a:cxn>
              <a:cxn ang="0">
                <a:pos x="720" y="96"/>
              </a:cxn>
              <a:cxn ang="0">
                <a:pos x="768" y="0"/>
              </a:cxn>
            </a:cxnLst>
            <a:rect l="0" t="0" r="r" b="b"/>
            <a:pathLst>
              <a:path w="776" h="144">
                <a:moveTo>
                  <a:pt x="0" y="0"/>
                </a:moveTo>
                <a:cubicBezTo>
                  <a:pt x="12" y="36"/>
                  <a:pt x="24" y="72"/>
                  <a:pt x="96" y="96"/>
                </a:cubicBezTo>
                <a:cubicBezTo>
                  <a:pt x="168" y="120"/>
                  <a:pt x="328" y="144"/>
                  <a:pt x="432" y="144"/>
                </a:cubicBezTo>
                <a:cubicBezTo>
                  <a:pt x="536" y="144"/>
                  <a:pt x="664" y="120"/>
                  <a:pt x="720" y="96"/>
                </a:cubicBezTo>
                <a:cubicBezTo>
                  <a:pt x="776" y="72"/>
                  <a:pt x="772" y="36"/>
                  <a:pt x="768" y="0"/>
                </a:cubicBezTo>
              </a:path>
            </a:pathLst>
          </a:custGeom>
          <a:noFill/>
          <a:ln w="9525" cap="flat" cmpd="sng">
            <a:solidFill>
              <a:schemeClr val="tx1"/>
            </a:solidFill>
            <a:prstDash val="solid"/>
            <a:round/>
            <a:headEnd/>
            <a:tailEnd/>
          </a:ln>
          <a:effectLst/>
        </p:spPr>
        <p:txBody>
          <a:bodyPr wrap="none" anchor="ctr"/>
          <a:lstStyle/>
          <a:p>
            <a:endParaRPr lang="en-US"/>
          </a:p>
        </p:txBody>
      </p:sp>
      <p:sp>
        <p:nvSpPr>
          <p:cNvPr id="24" name="Text Box 33"/>
          <p:cNvSpPr txBox="1">
            <a:spLocks noChangeArrowheads="1"/>
          </p:cNvSpPr>
          <p:nvPr/>
        </p:nvSpPr>
        <p:spPr bwMode="auto">
          <a:xfrm>
            <a:off x="6019801" y="5257801"/>
            <a:ext cx="1019831" cy="461665"/>
          </a:xfrm>
          <a:prstGeom prst="rect">
            <a:avLst/>
          </a:prstGeom>
          <a:noFill/>
          <a:ln w="9525">
            <a:noFill/>
            <a:miter lim="800000"/>
            <a:headEnd/>
            <a:tailEnd/>
          </a:ln>
          <a:effectLst/>
        </p:spPr>
        <p:txBody>
          <a:bodyPr wrap="none">
            <a:spAutoFit/>
          </a:bodyPr>
          <a:lstStyle/>
          <a:p>
            <a:r>
              <a:rPr lang="en-US"/>
              <a:t>Disk 1</a:t>
            </a:r>
          </a:p>
        </p:txBody>
      </p:sp>
      <p:sp>
        <p:nvSpPr>
          <p:cNvPr id="25" name="Text Box 35"/>
          <p:cNvSpPr txBox="1">
            <a:spLocks noChangeArrowheads="1"/>
          </p:cNvSpPr>
          <p:nvPr/>
        </p:nvSpPr>
        <p:spPr bwMode="auto">
          <a:xfrm>
            <a:off x="2117725" y="3514725"/>
            <a:ext cx="1802096" cy="2308324"/>
          </a:xfrm>
          <a:prstGeom prst="rect">
            <a:avLst/>
          </a:prstGeom>
          <a:noFill/>
          <a:ln w="9525">
            <a:noFill/>
            <a:miter lim="800000"/>
            <a:headEnd/>
            <a:tailEnd/>
          </a:ln>
          <a:effectLst/>
        </p:spPr>
        <p:txBody>
          <a:bodyPr wrap="none">
            <a:spAutoFit/>
          </a:bodyPr>
          <a:lstStyle/>
          <a:p>
            <a:r>
              <a:rPr lang="en-US"/>
              <a:t>0     block 0</a:t>
            </a:r>
          </a:p>
          <a:p>
            <a:r>
              <a:rPr lang="en-US"/>
              <a:t>1     block 2</a:t>
            </a:r>
          </a:p>
          <a:p>
            <a:r>
              <a:rPr lang="en-US"/>
              <a:t>2     block 4</a:t>
            </a:r>
          </a:p>
          <a:p>
            <a:r>
              <a:rPr lang="en-US"/>
              <a:t>3</a:t>
            </a:r>
          </a:p>
          <a:p>
            <a:r>
              <a:rPr lang="en-US"/>
              <a:t>4</a:t>
            </a:r>
          </a:p>
          <a:p>
            <a:r>
              <a:rPr lang="en-US"/>
              <a:t>5</a:t>
            </a:r>
          </a:p>
        </p:txBody>
      </p:sp>
      <p:sp>
        <p:nvSpPr>
          <p:cNvPr id="26" name="Text Box 36"/>
          <p:cNvSpPr txBox="1">
            <a:spLocks noChangeArrowheads="1"/>
          </p:cNvSpPr>
          <p:nvPr/>
        </p:nvSpPr>
        <p:spPr bwMode="auto">
          <a:xfrm>
            <a:off x="762001" y="4000501"/>
            <a:ext cx="1144865" cy="461665"/>
          </a:xfrm>
          <a:prstGeom prst="rect">
            <a:avLst/>
          </a:prstGeom>
          <a:noFill/>
          <a:ln w="9525">
            <a:noFill/>
            <a:miter lim="800000"/>
            <a:headEnd/>
            <a:tailEnd/>
          </a:ln>
          <a:effectLst/>
        </p:spPr>
        <p:txBody>
          <a:bodyPr wrap="none">
            <a:spAutoFit/>
          </a:bodyPr>
          <a:lstStyle/>
          <a:p>
            <a:r>
              <a:rPr lang="en-US"/>
              <a:t>sectors</a:t>
            </a:r>
          </a:p>
        </p:txBody>
      </p:sp>
      <p:sp>
        <p:nvSpPr>
          <p:cNvPr id="27" name="Line 37"/>
          <p:cNvSpPr>
            <a:spLocks noChangeShapeType="1"/>
          </p:cNvSpPr>
          <p:nvPr/>
        </p:nvSpPr>
        <p:spPr bwMode="auto">
          <a:xfrm flipH="1">
            <a:off x="1981200" y="3543300"/>
            <a:ext cx="304800" cy="0"/>
          </a:xfrm>
          <a:prstGeom prst="line">
            <a:avLst/>
          </a:prstGeom>
          <a:noFill/>
          <a:ln w="9525">
            <a:solidFill>
              <a:schemeClr val="tx1"/>
            </a:solidFill>
            <a:round/>
            <a:headEnd/>
            <a:tailEnd/>
          </a:ln>
          <a:effectLst/>
        </p:spPr>
        <p:txBody>
          <a:bodyPr wrap="none" anchor="ctr"/>
          <a:lstStyle/>
          <a:p>
            <a:endParaRPr lang="en-US"/>
          </a:p>
        </p:txBody>
      </p:sp>
      <p:sp>
        <p:nvSpPr>
          <p:cNvPr id="28" name="Line 38"/>
          <p:cNvSpPr>
            <a:spLocks noChangeShapeType="1"/>
          </p:cNvSpPr>
          <p:nvPr/>
        </p:nvSpPr>
        <p:spPr bwMode="auto">
          <a:xfrm>
            <a:off x="1981200" y="3543300"/>
            <a:ext cx="0" cy="1314450"/>
          </a:xfrm>
          <a:prstGeom prst="line">
            <a:avLst/>
          </a:prstGeom>
          <a:noFill/>
          <a:ln w="9525">
            <a:solidFill>
              <a:schemeClr val="tx1"/>
            </a:solidFill>
            <a:round/>
            <a:headEnd/>
            <a:tailEnd/>
          </a:ln>
          <a:effectLst/>
        </p:spPr>
        <p:txBody>
          <a:bodyPr wrap="none" anchor="ctr"/>
          <a:lstStyle/>
          <a:p>
            <a:endParaRPr lang="en-US"/>
          </a:p>
        </p:txBody>
      </p:sp>
      <p:sp>
        <p:nvSpPr>
          <p:cNvPr id="29" name="Line 39"/>
          <p:cNvSpPr>
            <a:spLocks noChangeShapeType="1"/>
          </p:cNvSpPr>
          <p:nvPr/>
        </p:nvSpPr>
        <p:spPr bwMode="auto">
          <a:xfrm flipH="1">
            <a:off x="1981200" y="4857750"/>
            <a:ext cx="304800" cy="0"/>
          </a:xfrm>
          <a:prstGeom prst="line">
            <a:avLst/>
          </a:prstGeom>
          <a:noFill/>
          <a:ln w="9525">
            <a:solidFill>
              <a:schemeClr val="tx1"/>
            </a:solidFill>
            <a:round/>
            <a:headEnd/>
            <a:tailEnd/>
          </a:ln>
          <a:effectLst/>
        </p:spPr>
        <p:txBody>
          <a:bodyPr wrap="none" anchor="ctr"/>
          <a:lstStyle/>
          <a:p>
            <a:endParaRPr lang="en-US"/>
          </a:p>
        </p:txBody>
      </p:sp>
      <p:sp>
        <p:nvSpPr>
          <p:cNvPr id="30" name="Line 40"/>
          <p:cNvSpPr>
            <a:spLocks noChangeShapeType="1"/>
          </p:cNvSpPr>
          <p:nvPr/>
        </p:nvSpPr>
        <p:spPr bwMode="auto">
          <a:xfrm flipH="1">
            <a:off x="1600200" y="4171950"/>
            <a:ext cx="381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31" name="Text Box 41"/>
          <p:cNvSpPr txBox="1">
            <a:spLocks noChangeArrowheads="1"/>
          </p:cNvSpPr>
          <p:nvPr/>
        </p:nvSpPr>
        <p:spPr bwMode="auto">
          <a:xfrm>
            <a:off x="5486400" y="3543300"/>
            <a:ext cx="1802096" cy="2308324"/>
          </a:xfrm>
          <a:prstGeom prst="rect">
            <a:avLst/>
          </a:prstGeom>
          <a:noFill/>
          <a:ln w="9525">
            <a:noFill/>
            <a:miter lim="800000"/>
            <a:headEnd/>
            <a:tailEnd/>
          </a:ln>
          <a:effectLst/>
        </p:spPr>
        <p:txBody>
          <a:bodyPr wrap="none">
            <a:spAutoFit/>
          </a:bodyPr>
          <a:lstStyle/>
          <a:p>
            <a:r>
              <a:rPr lang="en-US" dirty="0"/>
              <a:t>0     block 1</a:t>
            </a:r>
          </a:p>
          <a:p>
            <a:r>
              <a:rPr lang="en-US" dirty="0"/>
              <a:t>1     block 3</a:t>
            </a:r>
          </a:p>
          <a:p>
            <a:r>
              <a:rPr lang="en-US" dirty="0"/>
              <a:t>2</a:t>
            </a:r>
          </a:p>
          <a:p>
            <a:r>
              <a:rPr lang="en-US" dirty="0"/>
              <a:t>3</a:t>
            </a:r>
          </a:p>
          <a:p>
            <a:r>
              <a:rPr lang="en-US" dirty="0"/>
              <a:t>4</a:t>
            </a:r>
          </a:p>
          <a:p>
            <a:r>
              <a:rPr lang="en-US" dirty="0"/>
              <a:t>5</a:t>
            </a:r>
          </a:p>
        </p:txBody>
      </p:sp>
      <p:sp>
        <p:nvSpPr>
          <p:cNvPr id="32" name="Text Box 42"/>
          <p:cNvSpPr txBox="1">
            <a:spLocks noChangeArrowheads="1"/>
          </p:cNvSpPr>
          <p:nvPr/>
        </p:nvSpPr>
        <p:spPr bwMode="auto">
          <a:xfrm>
            <a:off x="4130676" y="4029076"/>
            <a:ext cx="1144865" cy="461665"/>
          </a:xfrm>
          <a:prstGeom prst="rect">
            <a:avLst/>
          </a:prstGeom>
          <a:noFill/>
          <a:ln w="9525">
            <a:noFill/>
            <a:miter lim="800000"/>
            <a:headEnd/>
            <a:tailEnd/>
          </a:ln>
          <a:effectLst/>
        </p:spPr>
        <p:txBody>
          <a:bodyPr wrap="none">
            <a:spAutoFit/>
          </a:bodyPr>
          <a:lstStyle/>
          <a:p>
            <a:r>
              <a:rPr lang="en-US"/>
              <a:t>sectors</a:t>
            </a:r>
          </a:p>
        </p:txBody>
      </p:sp>
      <p:sp>
        <p:nvSpPr>
          <p:cNvPr id="33" name="Line 43"/>
          <p:cNvSpPr>
            <a:spLocks noChangeShapeType="1"/>
          </p:cNvSpPr>
          <p:nvPr/>
        </p:nvSpPr>
        <p:spPr bwMode="auto">
          <a:xfrm flipH="1">
            <a:off x="5349875" y="3571875"/>
            <a:ext cx="304800" cy="0"/>
          </a:xfrm>
          <a:prstGeom prst="line">
            <a:avLst/>
          </a:prstGeom>
          <a:noFill/>
          <a:ln w="9525">
            <a:solidFill>
              <a:schemeClr val="tx1"/>
            </a:solidFill>
            <a:round/>
            <a:headEnd/>
            <a:tailEnd/>
          </a:ln>
          <a:effectLst/>
        </p:spPr>
        <p:txBody>
          <a:bodyPr wrap="none" anchor="ctr"/>
          <a:lstStyle/>
          <a:p>
            <a:endParaRPr lang="en-US"/>
          </a:p>
        </p:txBody>
      </p:sp>
      <p:sp>
        <p:nvSpPr>
          <p:cNvPr id="34" name="Line 44"/>
          <p:cNvSpPr>
            <a:spLocks noChangeShapeType="1"/>
          </p:cNvSpPr>
          <p:nvPr/>
        </p:nvSpPr>
        <p:spPr bwMode="auto">
          <a:xfrm>
            <a:off x="5349875" y="3571875"/>
            <a:ext cx="0" cy="1314450"/>
          </a:xfrm>
          <a:prstGeom prst="line">
            <a:avLst/>
          </a:prstGeom>
          <a:noFill/>
          <a:ln w="9525">
            <a:solidFill>
              <a:schemeClr val="tx1"/>
            </a:solidFill>
            <a:round/>
            <a:headEnd/>
            <a:tailEnd/>
          </a:ln>
          <a:effectLst/>
        </p:spPr>
        <p:txBody>
          <a:bodyPr wrap="none" anchor="ctr"/>
          <a:lstStyle/>
          <a:p>
            <a:endParaRPr lang="en-US"/>
          </a:p>
        </p:txBody>
      </p:sp>
      <p:sp>
        <p:nvSpPr>
          <p:cNvPr id="35" name="Line 45"/>
          <p:cNvSpPr>
            <a:spLocks noChangeShapeType="1"/>
          </p:cNvSpPr>
          <p:nvPr/>
        </p:nvSpPr>
        <p:spPr bwMode="auto">
          <a:xfrm flipH="1">
            <a:off x="5349875" y="4886325"/>
            <a:ext cx="304800" cy="0"/>
          </a:xfrm>
          <a:prstGeom prst="line">
            <a:avLst/>
          </a:prstGeom>
          <a:noFill/>
          <a:ln w="9525">
            <a:solidFill>
              <a:schemeClr val="tx1"/>
            </a:solidFill>
            <a:round/>
            <a:headEnd/>
            <a:tailEnd/>
          </a:ln>
          <a:effectLst/>
        </p:spPr>
        <p:txBody>
          <a:bodyPr wrap="none" anchor="ctr"/>
          <a:lstStyle/>
          <a:p>
            <a:endParaRPr lang="en-US"/>
          </a:p>
        </p:txBody>
      </p:sp>
      <p:sp>
        <p:nvSpPr>
          <p:cNvPr id="36" name="Line 46"/>
          <p:cNvSpPr>
            <a:spLocks noChangeShapeType="1"/>
          </p:cNvSpPr>
          <p:nvPr/>
        </p:nvSpPr>
        <p:spPr bwMode="auto">
          <a:xfrm flipH="1">
            <a:off x="4968875" y="4200525"/>
            <a:ext cx="381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 name="Date Placeholder 1"/>
          <p:cNvSpPr>
            <a:spLocks noGrp="1"/>
          </p:cNvSpPr>
          <p:nvPr>
            <p:ph type="dt" sz="half" idx="10"/>
          </p:nvPr>
        </p:nvSpPr>
        <p:spPr/>
        <p:txBody>
          <a:bodyPr/>
          <a:lstStyle/>
          <a:p>
            <a:fld id="{112B86A1-5063-4947-B2AC-D2BA065A15B7}"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a:t>CS F372 Disk Scheduling</a:t>
            </a:r>
          </a:p>
        </p:txBody>
      </p:sp>
      <p:sp>
        <p:nvSpPr>
          <p:cNvPr id="37" name="Slide Number Placeholder 36"/>
          <p:cNvSpPr>
            <a:spLocks noGrp="1"/>
          </p:cNvSpPr>
          <p:nvPr>
            <p:ph type="sldNum" sz="quarter" idx="12"/>
          </p:nvPr>
        </p:nvSpPr>
        <p:spPr/>
        <p:txBody>
          <a:bodyPr/>
          <a:lstStyle/>
          <a:p>
            <a:fld id="{775D0274-CAF4-47B1-B068-C7B390ADE8B6}" type="slidenum">
              <a:rPr lang="en-US" altLang="en-US" smtClean="0"/>
              <a:pPr/>
              <a:t>48</a:t>
            </a:fld>
            <a:endParaRPr lang="en-US" altLang="en-US"/>
          </a:p>
        </p:txBody>
      </p:sp>
    </p:spTree>
    <p:extLst>
      <p:ext uri="{BB962C8B-B14F-4D97-AF65-F5344CB8AC3E}">
        <p14:creationId xmlns:p14="http://schemas.microsoft.com/office/powerpoint/2010/main" val="1497262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AutoShape 2"/>
          <p:cNvSpPr>
            <a:spLocks noChangeArrowheads="1"/>
          </p:cNvSpPr>
          <p:nvPr/>
        </p:nvSpPr>
        <p:spPr bwMode="auto">
          <a:xfrm>
            <a:off x="1641475" y="5572125"/>
            <a:ext cx="768350" cy="395288"/>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600">
                <a:solidFill>
                  <a:schemeClr val="bg1"/>
                </a:solidFill>
              </a:rPr>
              <a:t>S</a:t>
            </a:r>
            <a:r>
              <a:rPr lang="en-US" altLang="en-US" sz="1600" baseline="-25000">
                <a:solidFill>
                  <a:schemeClr val="bg1"/>
                </a:solidFill>
              </a:rPr>
              <a:t>2,0</a:t>
            </a:r>
            <a:endParaRPr lang="en-US" altLang="en-US" b="0">
              <a:latin typeface="Times New Roman" panose="02020603050405020304" pitchFamily="18" charset="0"/>
            </a:endParaRPr>
          </a:p>
        </p:txBody>
      </p:sp>
      <p:sp>
        <p:nvSpPr>
          <p:cNvPr id="106499" name="AutoShape 3"/>
          <p:cNvSpPr>
            <a:spLocks noChangeArrowheads="1"/>
          </p:cNvSpPr>
          <p:nvPr/>
        </p:nvSpPr>
        <p:spPr bwMode="auto">
          <a:xfrm>
            <a:off x="1641475" y="5276850"/>
            <a:ext cx="768350" cy="395288"/>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600">
                <a:solidFill>
                  <a:schemeClr val="bg1"/>
                </a:solidFill>
              </a:rPr>
              <a:t>S</a:t>
            </a:r>
            <a:r>
              <a:rPr lang="en-US" altLang="en-US" sz="1600" baseline="-25000">
                <a:solidFill>
                  <a:schemeClr val="bg1"/>
                </a:solidFill>
              </a:rPr>
              <a:t>1,0</a:t>
            </a:r>
            <a:endParaRPr lang="en-US" altLang="en-US" b="0">
              <a:latin typeface="Times New Roman" panose="02020603050405020304" pitchFamily="18" charset="0"/>
            </a:endParaRPr>
          </a:p>
        </p:txBody>
      </p:sp>
      <p:sp>
        <p:nvSpPr>
          <p:cNvPr id="6148" name="Rectangle 4"/>
          <p:cNvSpPr>
            <a:spLocks noGrp="1" noChangeArrowheads="1"/>
          </p:cNvSpPr>
          <p:nvPr>
            <p:ph type="title"/>
          </p:nvPr>
        </p:nvSpPr>
        <p:spPr>
          <a:xfrm>
            <a:off x="426628" y="344488"/>
            <a:ext cx="7772400" cy="847724"/>
          </a:xfrm>
        </p:spPr>
        <p:txBody>
          <a:bodyPr/>
          <a:lstStyle/>
          <a:p>
            <a:r>
              <a:rPr lang="en-US" altLang="en-US" dirty="0"/>
              <a:t>Exploit Parallelism</a:t>
            </a:r>
          </a:p>
        </p:txBody>
      </p:sp>
      <p:sp>
        <p:nvSpPr>
          <p:cNvPr id="6149" name="Rectangle 5"/>
          <p:cNvSpPr>
            <a:spLocks noGrp="1" noChangeArrowheads="1"/>
          </p:cNvSpPr>
          <p:nvPr>
            <p:ph type="body" idx="1"/>
          </p:nvPr>
        </p:nvSpPr>
        <p:spPr>
          <a:xfrm>
            <a:off x="685800" y="1550987"/>
            <a:ext cx="7772400" cy="1508126"/>
          </a:xfrm>
        </p:spPr>
        <p:txBody>
          <a:bodyPr/>
          <a:lstStyle/>
          <a:p>
            <a:r>
              <a:rPr lang="en-US" altLang="en-US" sz="2400" dirty="0"/>
              <a:t>Example: Consider a big file striped across </a:t>
            </a:r>
            <a:r>
              <a:rPr lang="en-US" altLang="en-US" sz="2400" dirty="0">
                <a:solidFill>
                  <a:schemeClr val="accent2"/>
                </a:solidFill>
              </a:rPr>
              <a:t>N</a:t>
            </a:r>
            <a:r>
              <a:rPr lang="en-US" altLang="en-US" sz="2400" dirty="0"/>
              <a:t> disks</a:t>
            </a:r>
          </a:p>
          <a:p>
            <a:pPr lvl="1">
              <a:spcBef>
                <a:spcPct val="10000"/>
              </a:spcBef>
            </a:pPr>
            <a:r>
              <a:rPr lang="en-US" altLang="en-US" sz="2400" i="1" dirty="0">
                <a:solidFill>
                  <a:schemeClr val="bg2"/>
                </a:solidFill>
              </a:rPr>
              <a:t>stripe width</a:t>
            </a:r>
            <a:r>
              <a:rPr lang="en-US" altLang="en-US" sz="2400" dirty="0"/>
              <a:t> is </a:t>
            </a:r>
            <a:r>
              <a:rPr lang="en-US" altLang="en-US" sz="2400" dirty="0">
                <a:solidFill>
                  <a:schemeClr val="accent2"/>
                </a:solidFill>
              </a:rPr>
              <a:t>S </a:t>
            </a:r>
            <a:r>
              <a:rPr lang="en-US" altLang="en-US" sz="2400" dirty="0"/>
              <a:t>bytes</a:t>
            </a:r>
          </a:p>
          <a:p>
            <a:pPr lvl="1">
              <a:spcBef>
                <a:spcPct val="10000"/>
              </a:spcBef>
            </a:pPr>
            <a:r>
              <a:rPr lang="en-US" altLang="en-US" sz="2400" dirty="0"/>
              <a:t>hence each </a:t>
            </a:r>
            <a:r>
              <a:rPr lang="en-US" altLang="en-US" sz="2400" i="1" dirty="0">
                <a:solidFill>
                  <a:schemeClr val="bg2"/>
                </a:solidFill>
              </a:rPr>
              <a:t>stripe unit</a:t>
            </a:r>
            <a:r>
              <a:rPr lang="en-US" altLang="en-US" sz="2400" dirty="0"/>
              <a:t> is </a:t>
            </a:r>
            <a:r>
              <a:rPr lang="en-US" altLang="en-US" sz="2400" dirty="0">
                <a:solidFill>
                  <a:schemeClr val="accent2"/>
                </a:solidFill>
              </a:rPr>
              <a:t>S/N</a:t>
            </a:r>
            <a:r>
              <a:rPr lang="en-US" altLang="en-US" sz="2400" dirty="0"/>
              <a:t> bytes</a:t>
            </a:r>
          </a:p>
        </p:txBody>
      </p:sp>
      <p:sp>
        <p:nvSpPr>
          <p:cNvPr id="106502" name="Rectangle 6"/>
          <p:cNvSpPr>
            <a:spLocks noChangeArrowheads="1"/>
          </p:cNvSpPr>
          <p:nvPr/>
        </p:nvSpPr>
        <p:spPr bwMode="auto">
          <a:xfrm>
            <a:off x="422275" y="3443288"/>
            <a:ext cx="500063" cy="8191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bg1"/>
                </a:solidFill>
              </a:rPr>
              <a:t>s</a:t>
            </a:r>
            <a:r>
              <a:rPr lang="en-US" altLang="en-US" sz="1800" baseline="-25000">
                <a:solidFill>
                  <a:schemeClr val="bg1"/>
                </a:solidFill>
              </a:rPr>
              <a:t>0,0</a:t>
            </a:r>
            <a:endParaRPr lang="en-US" altLang="en-US" sz="1600"/>
          </a:p>
        </p:txBody>
      </p:sp>
      <p:sp>
        <p:nvSpPr>
          <p:cNvPr id="106503" name="Rectangle 7"/>
          <p:cNvSpPr>
            <a:spLocks noChangeArrowheads="1"/>
          </p:cNvSpPr>
          <p:nvPr/>
        </p:nvSpPr>
        <p:spPr bwMode="auto">
          <a:xfrm>
            <a:off x="919163" y="3443288"/>
            <a:ext cx="500062" cy="817562"/>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bg1"/>
                </a:solidFill>
              </a:rPr>
              <a:t>s</a:t>
            </a:r>
            <a:r>
              <a:rPr lang="en-US" altLang="en-US" sz="1800" baseline="-25000">
                <a:solidFill>
                  <a:schemeClr val="bg1"/>
                </a:solidFill>
              </a:rPr>
              <a:t>0,1</a:t>
            </a:r>
            <a:endParaRPr lang="en-US" altLang="en-US" sz="1600" b="0"/>
          </a:p>
        </p:txBody>
      </p:sp>
      <p:sp>
        <p:nvSpPr>
          <p:cNvPr id="106504" name="Rectangle 8"/>
          <p:cNvSpPr>
            <a:spLocks noChangeArrowheads="1"/>
          </p:cNvSpPr>
          <p:nvPr/>
        </p:nvSpPr>
        <p:spPr bwMode="auto">
          <a:xfrm>
            <a:off x="1420813" y="3443288"/>
            <a:ext cx="500062" cy="8191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bg1"/>
                </a:solidFill>
              </a:rPr>
              <a:t>s</a:t>
            </a:r>
            <a:r>
              <a:rPr lang="en-US" altLang="en-US" sz="1800" baseline="-25000">
                <a:solidFill>
                  <a:schemeClr val="bg1"/>
                </a:solidFill>
              </a:rPr>
              <a:t>0,2</a:t>
            </a:r>
            <a:endParaRPr lang="en-US" altLang="en-US" sz="1600" b="0"/>
          </a:p>
        </p:txBody>
      </p:sp>
      <p:sp>
        <p:nvSpPr>
          <p:cNvPr id="106505" name="Rectangle 9"/>
          <p:cNvSpPr>
            <a:spLocks noChangeArrowheads="1"/>
          </p:cNvSpPr>
          <p:nvPr/>
        </p:nvSpPr>
        <p:spPr bwMode="auto">
          <a:xfrm>
            <a:off x="1920875" y="3443288"/>
            <a:ext cx="500063" cy="8191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tx2"/>
                </a:solidFill>
              </a:rPr>
              <a:t>• • •</a:t>
            </a:r>
            <a:endParaRPr lang="en-US" altLang="en-US" sz="1600" b="0">
              <a:solidFill>
                <a:schemeClr val="tx2"/>
              </a:solidFill>
            </a:endParaRPr>
          </a:p>
        </p:txBody>
      </p:sp>
      <p:sp>
        <p:nvSpPr>
          <p:cNvPr id="106506" name="Rectangle 10"/>
          <p:cNvSpPr>
            <a:spLocks noChangeArrowheads="1"/>
          </p:cNvSpPr>
          <p:nvPr/>
        </p:nvSpPr>
        <p:spPr bwMode="auto">
          <a:xfrm>
            <a:off x="2420938" y="3443288"/>
            <a:ext cx="500062" cy="81915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bg1"/>
                </a:solidFill>
              </a:rPr>
              <a:t>s</a:t>
            </a:r>
            <a:r>
              <a:rPr lang="en-US" altLang="en-US" sz="1800" baseline="-25000">
                <a:solidFill>
                  <a:schemeClr val="bg1"/>
                </a:solidFill>
              </a:rPr>
              <a:t>0,N-1</a:t>
            </a:r>
            <a:endParaRPr lang="en-US" altLang="en-US" sz="1600" b="0"/>
          </a:p>
        </p:txBody>
      </p:sp>
      <p:sp>
        <p:nvSpPr>
          <p:cNvPr id="106507" name="Rectangle 11"/>
          <p:cNvSpPr>
            <a:spLocks noChangeArrowheads="1"/>
          </p:cNvSpPr>
          <p:nvPr/>
        </p:nvSpPr>
        <p:spPr bwMode="auto">
          <a:xfrm>
            <a:off x="2930525" y="3443288"/>
            <a:ext cx="500063" cy="8191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bg1"/>
                </a:solidFill>
              </a:rPr>
              <a:t>s</a:t>
            </a:r>
            <a:r>
              <a:rPr lang="en-US" altLang="en-US" sz="1800" baseline="-25000">
                <a:solidFill>
                  <a:schemeClr val="bg1"/>
                </a:solidFill>
              </a:rPr>
              <a:t>1,0</a:t>
            </a:r>
            <a:endParaRPr lang="en-US" altLang="en-US" sz="1600"/>
          </a:p>
        </p:txBody>
      </p:sp>
      <p:sp>
        <p:nvSpPr>
          <p:cNvPr id="106508" name="Rectangle 12"/>
          <p:cNvSpPr>
            <a:spLocks noChangeArrowheads="1"/>
          </p:cNvSpPr>
          <p:nvPr/>
        </p:nvSpPr>
        <p:spPr bwMode="auto">
          <a:xfrm>
            <a:off x="3427413" y="3443288"/>
            <a:ext cx="500062" cy="817562"/>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bg1"/>
                </a:solidFill>
              </a:rPr>
              <a:t>s</a:t>
            </a:r>
            <a:r>
              <a:rPr lang="en-US" altLang="en-US" sz="1800" baseline="-25000">
                <a:solidFill>
                  <a:schemeClr val="bg1"/>
                </a:solidFill>
              </a:rPr>
              <a:t>1,1</a:t>
            </a:r>
            <a:endParaRPr lang="en-US" altLang="en-US" sz="1600" b="0"/>
          </a:p>
        </p:txBody>
      </p:sp>
      <p:sp>
        <p:nvSpPr>
          <p:cNvPr id="106509" name="Rectangle 13"/>
          <p:cNvSpPr>
            <a:spLocks noChangeArrowheads="1"/>
          </p:cNvSpPr>
          <p:nvPr/>
        </p:nvSpPr>
        <p:spPr bwMode="auto">
          <a:xfrm>
            <a:off x="3929063" y="3443288"/>
            <a:ext cx="500062" cy="8191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bg1"/>
                </a:solidFill>
              </a:rPr>
              <a:t>s</a:t>
            </a:r>
            <a:r>
              <a:rPr lang="en-US" altLang="en-US" sz="1800" baseline="-25000">
                <a:solidFill>
                  <a:schemeClr val="bg1"/>
                </a:solidFill>
              </a:rPr>
              <a:t>1,2</a:t>
            </a:r>
            <a:endParaRPr lang="en-US" altLang="en-US" sz="1600" b="0"/>
          </a:p>
        </p:txBody>
      </p:sp>
      <p:sp>
        <p:nvSpPr>
          <p:cNvPr id="106510" name="Rectangle 14"/>
          <p:cNvSpPr>
            <a:spLocks noChangeArrowheads="1"/>
          </p:cNvSpPr>
          <p:nvPr/>
        </p:nvSpPr>
        <p:spPr bwMode="auto">
          <a:xfrm>
            <a:off x="4429125" y="3443288"/>
            <a:ext cx="500063" cy="8191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tx2"/>
                </a:solidFill>
              </a:rPr>
              <a:t>• • •</a:t>
            </a:r>
            <a:endParaRPr lang="en-US" altLang="en-US" sz="1600"/>
          </a:p>
        </p:txBody>
      </p:sp>
      <p:sp>
        <p:nvSpPr>
          <p:cNvPr id="106511" name="Rectangle 15"/>
          <p:cNvSpPr>
            <a:spLocks noChangeArrowheads="1"/>
          </p:cNvSpPr>
          <p:nvPr/>
        </p:nvSpPr>
        <p:spPr bwMode="auto">
          <a:xfrm>
            <a:off x="4929188" y="3443288"/>
            <a:ext cx="500062" cy="81915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bg1"/>
                </a:solidFill>
              </a:rPr>
              <a:t>s</a:t>
            </a:r>
            <a:r>
              <a:rPr lang="en-US" altLang="en-US" sz="1800" baseline="-25000">
                <a:solidFill>
                  <a:schemeClr val="bg1"/>
                </a:solidFill>
              </a:rPr>
              <a:t>1,N-1</a:t>
            </a:r>
            <a:endParaRPr lang="en-US" altLang="en-US" sz="1600"/>
          </a:p>
        </p:txBody>
      </p:sp>
      <p:sp>
        <p:nvSpPr>
          <p:cNvPr id="106512" name="Rectangle 16"/>
          <p:cNvSpPr>
            <a:spLocks noChangeArrowheads="1"/>
          </p:cNvSpPr>
          <p:nvPr/>
        </p:nvSpPr>
        <p:spPr bwMode="auto">
          <a:xfrm>
            <a:off x="5438775" y="3443288"/>
            <a:ext cx="500063" cy="8191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bg1"/>
                </a:solidFill>
              </a:rPr>
              <a:t>s</a:t>
            </a:r>
            <a:r>
              <a:rPr lang="en-US" altLang="en-US" sz="1800" baseline="-25000">
                <a:solidFill>
                  <a:schemeClr val="bg1"/>
                </a:solidFill>
              </a:rPr>
              <a:t>2,0</a:t>
            </a:r>
            <a:endParaRPr lang="en-US" altLang="en-US" sz="1600"/>
          </a:p>
        </p:txBody>
      </p:sp>
      <p:sp>
        <p:nvSpPr>
          <p:cNvPr id="106513" name="Rectangle 17"/>
          <p:cNvSpPr>
            <a:spLocks noChangeArrowheads="1"/>
          </p:cNvSpPr>
          <p:nvPr/>
        </p:nvSpPr>
        <p:spPr bwMode="auto">
          <a:xfrm>
            <a:off x="5935663" y="3443288"/>
            <a:ext cx="500062" cy="817562"/>
          </a:xfrm>
          <a:prstGeom prst="rect">
            <a:avLst/>
          </a:prstGeom>
          <a:solidFill>
            <a:srgbClr val="CC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bg1"/>
                </a:solidFill>
              </a:rPr>
              <a:t>s</a:t>
            </a:r>
            <a:r>
              <a:rPr lang="en-US" altLang="en-US" sz="1800" baseline="-25000">
                <a:solidFill>
                  <a:schemeClr val="bg1"/>
                </a:solidFill>
              </a:rPr>
              <a:t>2,1</a:t>
            </a:r>
            <a:endParaRPr lang="en-US" altLang="en-US" sz="1600" b="0"/>
          </a:p>
        </p:txBody>
      </p:sp>
      <p:sp>
        <p:nvSpPr>
          <p:cNvPr id="106514" name="Rectangle 18"/>
          <p:cNvSpPr>
            <a:spLocks noChangeArrowheads="1"/>
          </p:cNvSpPr>
          <p:nvPr/>
        </p:nvSpPr>
        <p:spPr bwMode="auto">
          <a:xfrm>
            <a:off x="6437313" y="3443288"/>
            <a:ext cx="500062" cy="81915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bg1"/>
                </a:solidFill>
              </a:rPr>
              <a:t>s</a:t>
            </a:r>
            <a:r>
              <a:rPr lang="en-US" altLang="en-US" sz="1800" baseline="-25000">
                <a:solidFill>
                  <a:schemeClr val="bg1"/>
                </a:solidFill>
              </a:rPr>
              <a:t>2,2</a:t>
            </a:r>
            <a:endParaRPr lang="en-US" altLang="en-US" sz="1600" b="0"/>
          </a:p>
        </p:txBody>
      </p:sp>
      <p:sp>
        <p:nvSpPr>
          <p:cNvPr id="106515" name="Rectangle 19"/>
          <p:cNvSpPr>
            <a:spLocks noChangeArrowheads="1"/>
          </p:cNvSpPr>
          <p:nvPr/>
        </p:nvSpPr>
        <p:spPr bwMode="auto">
          <a:xfrm>
            <a:off x="6937375" y="3443288"/>
            <a:ext cx="500063" cy="81915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tx2"/>
                </a:solidFill>
              </a:rPr>
              <a:t>• • •</a:t>
            </a:r>
            <a:endParaRPr lang="en-US" altLang="en-US" sz="1600"/>
          </a:p>
        </p:txBody>
      </p:sp>
      <p:sp>
        <p:nvSpPr>
          <p:cNvPr id="106516" name="Rectangle 20"/>
          <p:cNvSpPr>
            <a:spLocks noChangeArrowheads="1"/>
          </p:cNvSpPr>
          <p:nvPr/>
        </p:nvSpPr>
        <p:spPr bwMode="auto">
          <a:xfrm>
            <a:off x="7437438" y="3443288"/>
            <a:ext cx="500062" cy="81915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bg1"/>
                </a:solidFill>
              </a:rPr>
              <a:t>s</a:t>
            </a:r>
            <a:r>
              <a:rPr lang="en-US" altLang="en-US" sz="1800" baseline="-25000">
                <a:solidFill>
                  <a:schemeClr val="bg1"/>
                </a:solidFill>
              </a:rPr>
              <a:t>2,N-1</a:t>
            </a:r>
            <a:endParaRPr lang="en-US" altLang="en-US" sz="1600"/>
          </a:p>
        </p:txBody>
      </p:sp>
      <p:sp>
        <p:nvSpPr>
          <p:cNvPr id="106517" name="Rectangle 21"/>
          <p:cNvSpPr>
            <a:spLocks noChangeArrowheads="1"/>
          </p:cNvSpPr>
          <p:nvPr/>
        </p:nvSpPr>
        <p:spPr bwMode="auto">
          <a:xfrm>
            <a:off x="7975600" y="3443288"/>
            <a:ext cx="933450" cy="8191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2400"/>
              <a:t>• • • • •</a:t>
            </a:r>
            <a:endParaRPr lang="en-US" altLang="en-US" sz="2400" b="0"/>
          </a:p>
        </p:txBody>
      </p:sp>
      <p:grpSp>
        <p:nvGrpSpPr>
          <p:cNvPr id="106518" name="Group 22"/>
          <p:cNvGrpSpPr>
            <a:grpSpLocks/>
          </p:cNvGrpSpPr>
          <p:nvPr/>
        </p:nvGrpSpPr>
        <p:grpSpPr bwMode="auto">
          <a:xfrm>
            <a:off x="414338" y="3113088"/>
            <a:ext cx="2474912" cy="366712"/>
            <a:chOff x="261" y="2220"/>
            <a:chExt cx="1559" cy="231"/>
          </a:xfrm>
        </p:grpSpPr>
        <p:sp>
          <p:nvSpPr>
            <p:cNvPr id="6196" name="Text Box 23"/>
            <p:cNvSpPr txBox="1">
              <a:spLocks noChangeArrowheads="1"/>
            </p:cNvSpPr>
            <p:nvPr/>
          </p:nvSpPr>
          <p:spPr bwMode="auto">
            <a:xfrm>
              <a:off x="934" y="2220"/>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i="1">
                  <a:solidFill>
                    <a:schemeClr val="accent2"/>
                  </a:solidFill>
                </a:rPr>
                <a:t>S</a:t>
              </a:r>
              <a:endParaRPr lang="en-US" altLang="en-US" sz="1800" b="0"/>
            </a:p>
          </p:txBody>
        </p:sp>
        <p:sp>
          <p:nvSpPr>
            <p:cNvPr id="6197" name="Line 24"/>
            <p:cNvSpPr>
              <a:spLocks noChangeShapeType="1"/>
            </p:cNvSpPr>
            <p:nvPr/>
          </p:nvSpPr>
          <p:spPr bwMode="auto">
            <a:xfrm flipH="1">
              <a:off x="261"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8" name="Line 25"/>
            <p:cNvSpPr>
              <a:spLocks noChangeShapeType="1"/>
            </p:cNvSpPr>
            <p:nvPr/>
          </p:nvSpPr>
          <p:spPr bwMode="auto">
            <a:xfrm>
              <a:off x="1166"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6522" name="Group 26"/>
          <p:cNvGrpSpPr>
            <a:grpSpLocks/>
          </p:cNvGrpSpPr>
          <p:nvPr/>
        </p:nvGrpSpPr>
        <p:grpSpPr bwMode="auto">
          <a:xfrm>
            <a:off x="2924175" y="3113088"/>
            <a:ext cx="2474913" cy="366712"/>
            <a:chOff x="261" y="2220"/>
            <a:chExt cx="1559" cy="231"/>
          </a:xfrm>
        </p:grpSpPr>
        <p:sp>
          <p:nvSpPr>
            <p:cNvPr id="6193" name="Text Box 27"/>
            <p:cNvSpPr txBox="1">
              <a:spLocks noChangeArrowheads="1"/>
            </p:cNvSpPr>
            <p:nvPr/>
          </p:nvSpPr>
          <p:spPr bwMode="auto">
            <a:xfrm>
              <a:off x="934" y="2220"/>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i="1">
                  <a:solidFill>
                    <a:schemeClr val="accent2"/>
                  </a:solidFill>
                </a:rPr>
                <a:t>S</a:t>
              </a:r>
              <a:endParaRPr lang="en-US" altLang="en-US" sz="1800" b="0"/>
            </a:p>
          </p:txBody>
        </p:sp>
        <p:sp>
          <p:nvSpPr>
            <p:cNvPr id="6194" name="Line 28"/>
            <p:cNvSpPr>
              <a:spLocks noChangeShapeType="1"/>
            </p:cNvSpPr>
            <p:nvPr/>
          </p:nvSpPr>
          <p:spPr bwMode="auto">
            <a:xfrm flipH="1">
              <a:off x="261"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5" name="Line 29"/>
            <p:cNvSpPr>
              <a:spLocks noChangeShapeType="1"/>
            </p:cNvSpPr>
            <p:nvPr/>
          </p:nvSpPr>
          <p:spPr bwMode="auto">
            <a:xfrm>
              <a:off x="1166"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6526" name="Group 30"/>
          <p:cNvGrpSpPr>
            <a:grpSpLocks/>
          </p:cNvGrpSpPr>
          <p:nvPr/>
        </p:nvGrpSpPr>
        <p:grpSpPr bwMode="auto">
          <a:xfrm>
            <a:off x="5467350" y="3113088"/>
            <a:ext cx="2474913" cy="366712"/>
            <a:chOff x="261" y="2220"/>
            <a:chExt cx="1559" cy="231"/>
          </a:xfrm>
        </p:grpSpPr>
        <p:sp>
          <p:nvSpPr>
            <p:cNvPr id="6190" name="Text Box 31"/>
            <p:cNvSpPr txBox="1">
              <a:spLocks noChangeArrowheads="1"/>
            </p:cNvSpPr>
            <p:nvPr/>
          </p:nvSpPr>
          <p:spPr bwMode="auto">
            <a:xfrm>
              <a:off x="934" y="2220"/>
              <a:ext cx="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i="1">
                  <a:solidFill>
                    <a:schemeClr val="accent2"/>
                  </a:solidFill>
                </a:rPr>
                <a:t>S</a:t>
              </a:r>
              <a:endParaRPr lang="en-US" altLang="en-US" sz="1800" b="0"/>
            </a:p>
          </p:txBody>
        </p:sp>
        <p:sp>
          <p:nvSpPr>
            <p:cNvPr id="6191" name="Line 32"/>
            <p:cNvSpPr>
              <a:spLocks noChangeShapeType="1"/>
            </p:cNvSpPr>
            <p:nvPr/>
          </p:nvSpPr>
          <p:spPr bwMode="auto">
            <a:xfrm flipH="1">
              <a:off x="261"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2" name="Line 33"/>
            <p:cNvSpPr>
              <a:spLocks noChangeShapeType="1"/>
            </p:cNvSpPr>
            <p:nvPr/>
          </p:nvSpPr>
          <p:spPr bwMode="auto">
            <a:xfrm>
              <a:off x="1166" y="2336"/>
              <a:ext cx="654" cy="0"/>
            </a:xfrm>
            <a:prstGeom prst="line">
              <a:avLst/>
            </a:prstGeom>
            <a:noFill/>
            <a:ln w="952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6530" name="AutoShape 34"/>
          <p:cNvSpPr>
            <a:spLocks noChangeArrowheads="1"/>
          </p:cNvSpPr>
          <p:nvPr/>
        </p:nvSpPr>
        <p:spPr bwMode="auto">
          <a:xfrm>
            <a:off x="1641475" y="4981575"/>
            <a:ext cx="768350" cy="395288"/>
          </a:xfrm>
          <a:prstGeom prst="can">
            <a:avLst>
              <a:gd name="adj" fmla="val 2500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600">
                <a:solidFill>
                  <a:schemeClr val="bg1"/>
                </a:solidFill>
              </a:rPr>
              <a:t>S</a:t>
            </a:r>
            <a:r>
              <a:rPr lang="en-US" altLang="en-US" sz="1600" baseline="-25000">
                <a:solidFill>
                  <a:schemeClr val="bg1"/>
                </a:solidFill>
              </a:rPr>
              <a:t>0,0</a:t>
            </a:r>
            <a:endParaRPr lang="en-US" altLang="en-US" b="0">
              <a:latin typeface="Times New Roman" panose="02020603050405020304" pitchFamily="18" charset="0"/>
            </a:endParaRPr>
          </a:p>
        </p:txBody>
      </p:sp>
      <p:sp>
        <p:nvSpPr>
          <p:cNvPr id="106531" name="AutoShape 35"/>
          <p:cNvSpPr>
            <a:spLocks noChangeArrowheads="1"/>
          </p:cNvSpPr>
          <p:nvPr/>
        </p:nvSpPr>
        <p:spPr bwMode="auto">
          <a:xfrm>
            <a:off x="2814638" y="5553075"/>
            <a:ext cx="768350" cy="395288"/>
          </a:xfrm>
          <a:prstGeom prst="can">
            <a:avLst>
              <a:gd name="adj" fmla="val 25000"/>
            </a:avLst>
          </a:prstGeom>
          <a:solidFill>
            <a:srgbClr val="CC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600">
                <a:solidFill>
                  <a:schemeClr val="bg1"/>
                </a:solidFill>
              </a:rPr>
              <a:t>S</a:t>
            </a:r>
            <a:r>
              <a:rPr lang="en-US" altLang="en-US" sz="1600" baseline="-25000">
                <a:solidFill>
                  <a:schemeClr val="bg1"/>
                </a:solidFill>
              </a:rPr>
              <a:t>2,1</a:t>
            </a:r>
            <a:endParaRPr lang="en-US" altLang="en-US" b="0">
              <a:latin typeface="Times New Roman" panose="02020603050405020304" pitchFamily="18" charset="0"/>
            </a:endParaRPr>
          </a:p>
        </p:txBody>
      </p:sp>
      <p:sp>
        <p:nvSpPr>
          <p:cNvPr id="106532" name="AutoShape 36"/>
          <p:cNvSpPr>
            <a:spLocks noChangeArrowheads="1"/>
          </p:cNvSpPr>
          <p:nvPr/>
        </p:nvSpPr>
        <p:spPr bwMode="auto">
          <a:xfrm>
            <a:off x="2814638" y="5257800"/>
            <a:ext cx="768350" cy="395288"/>
          </a:xfrm>
          <a:prstGeom prst="can">
            <a:avLst>
              <a:gd name="adj" fmla="val 25000"/>
            </a:avLst>
          </a:prstGeom>
          <a:solidFill>
            <a:srgbClr val="CC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600">
                <a:solidFill>
                  <a:schemeClr val="bg1"/>
                </a:solidFill>
              </a:rPr>
              <a:t>S</a:t>
            </a:r>
            <a:r>
              <a:rPr lang="en-US" altLang="en-US" sz="1600" baseline="-25000">
                <a:solidFill>
                  <a:schemeClr val="bg1"/>
                </a:solidFill>
              </a:rPr>
              <a:t>1,1</a:t>
            </a:r>
            <a:endParaRPr lang="en-US" altLang="en-US" b="0">
              <a:latin typeface="Times New Roman" panose="02020603050405020304" pitchFamily="18" charset="0"/>
            </a:endParaRPr>
          </a:p>
        </p:txBody>
      </p:sp>
      <p:sp>
        <p:nvSpPr>
          <p:cNvPr id="106533" name="AutoShape 37"/>
          <p:cNvSpPr>
            <a:spLocks noChangeArrowheads="1"/>
          </p:cNvSpPr>
          <p:nvPr/>
        </p:nvSpPr>
        <p:spPr bwMode="auto">
          <a:xfrm>
            <a:off x="2814638" y="4962525"/>
            <a:ext cx="768350" cy="395288"/>
          </a:xfrm>
          <a:prstGeom prst="can">
            <a:avLst>
              <a:gd name="adj" fmla="val 25000"/>
            </a:avLst>
          </a:prstGeom>
          <a:solidFill>
            <a:srgbClr val="CC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600">
                <a:solidFill>
                  <a:schemeClr val="bg1"/>
                </a:solidFill>
              </a:rPr>
              <a:t>S</a:t>
            </a:r>
            <a:r>
              <a:rPr lang="en-US" altLang="en-US" sz="1600" baseline="-25000">
                <a:solidFill>
                  <a:schemeClr val="bg1"/>
                </a:solidFill>
              </a:rPr>
              <a:t>0,1</a:t>
            </a:r>
            <a:endParaRPr lang="en-US" altLang="en-US" b="0">
              <a:latin typeface="Times New Roman" panose="02020603050405020304" pitchFamily="18" charset="0"/>
            </a:endParaRPr>
          </a:p>
        </p:txBody>
      </p:sp>
      <p:sp>
        <p:nvSpPr>
          <p:cNvPr id="106534" name="AutoShape 38"/>
          <p:cNvSpPr>
            <a:spLocks noChangeArrowheads="1"/>
          </p:cNvSpPr>
          <p:nvPr/>
        </p:nvSpPr>
        <p:spPr bwMode="auto">
          <a:xfrm>
            <a:off x="4052888" y="5538788"/>
            <a:ext cx="768350" cy="395287"/>
          </a:xfrm>
          <a:prstGeom prst="can">
            <a:avLst>
              <a:gd name="adj" fmla="val 2500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600">
                <a:solidFill>
                  <a:schemeClr val="bg1"/>
                </a:solidFill>
              </a:rPr>
              <a:t>S</a:t>
            </a:r>
            <a:r>
              <a:rPr lang="en-US" altLang="en-US" sz="1600" baseline="-25000">
                <a:solidFill>
                  <a:schemeClr val="bg1"/>
                </a:solidFill>
              </a:rPr>
              <a:t>2,2</a:t>
            </a:r>
            <a:endParaRPr lang="en-US" altLang="en-US" b="0">
              <a:latin typeface="Times New Roman" panose="02020603050405020304" pitchFamily="18" charset="0"/>
            </a:endParaRPr>
          </a:p>
        </p:txBody>
      </p:sp>
      <p:sp>
        <p:nvSpPr>
          <p:cNvPr id="106535" name="AutoShape 39"/>
          <p:cNvSpPr>
            <a:spLocks noChangeArrowheads="1"/>
          </p:cNvSpPr>
          <p:nvPr/>
        </p:nvSpPr>
        <p:spPr bwMode="auto">
          <a:xfrm>
            <a:off x="4052888" y="5243513"/>
            <a:ext cx="768350" cy="395287"/>
          </a:xfrm>
          <a:prstGeom prst="can">
            <a:avLst>
              <a:gd name="adj" fmla="val 2500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600">
                <a:solidFill>
                  <a:schemeClr val="bg1"/>
                </a:solidFill>
              </a:rPr>
              <a:t>S</a:t>
            </a:r>
            <a:r>
              <a:rPr lang="en-US" altLang="en-US" sz="1600" baseline="-25000">
                <a:solidFill>
                  <a:schemeClr val="bg1"/>
                </a:solidFill>
              </a:rPr>
              <a:t>1,2</a:t>
            </a:r>
            <a:endParaRPr lang="en-US" altLang="en-US" b="0">
              <a:latin typeface="Times New Roman" panose="02020603050405020304" pitchFamily="18" charset="0"/>
            </a:endParaRPr>
          </a:p>
        </p:txBody>
      </p:sp>
      <p:sp>
        <p:nvSpPr>
          <p:cNvPr id="106536" name="AutoShape 40"/>
          <p:cNvSpPr>
            <a:spLocks noChangeArrowheads="1"/>
          </p:cNvSpPr>
          <p:nvPr/>
        </p:nvSpPr>
        <p:spPr bwMode="auto">
          <a:xfrm>
            <a:off x="4052888" y="4948238"/>
            <a:ext cx="768350" cy="395287"/>
          </a:xfrm>
          <a:prstGeom prst="can">
            <a:avLst>
              <a:gd name="adj" fmla="val 2500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600">
                <a:solidFill>
                  <a:schemeClr val="bg1"/>
                </a:solidFill>
              </a:rPr>
              <a:t>S</a:t>
            </a:r>
            <a:r>
              <a:rPr lang="en-US" altLang="en-US" sz="1600" baseline="-25000">
                <a:solidFill>
                  <a:schemeClr val="bg1"/>
                </a:solidFill>
              </a:rPr>
              <a:t>0,2</a:t>
            </a:r>
            <a:endParaRPr lang="en-US" altLang="en-US" b="0">
              <a:latin typeface="Times New Roman" panose="02020603050405020304" pitchFamily="18" charset="0"/>
            </a:endParaRPr>
          </a:p>
        </p:txBody>
      </p:sp>
      <p:sp>
        <p:nvSpPr>
          <p:cNvPr id="106537" name="Rectangle 41"/>
          <p:cNvSpPr>
            <a:spLocks noChangeArrowheads="1"/>
          </p:cNvSpPr>
          <p:nvPr/>
        </p:nvSpPr>
        <p:spPr bwMode="auto">
          <a:xfrm rot="-5400000" flipH="1" flipV="1">
            <a:off x="1742281" y="6039644"/>
            <a:ext cx="566738" cy="4699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2400">
                <a:solidFill>
                  <a:schemeClr val="accent1"/>
                </a:solidFill>
              </a:rPr>
              <a:t>• • •</a:t>
            </a:r>
            <a:endParaRPr lang="en-US" altLang="en-US" sz="2400" b="0">
              <a:solidFill>
                <a:schemeClr val="accent1"/>
              </a:solidFill>
            </a:endParaRPr>
          </a:p>
        </p:txBody>
      </p:sp>
      <p:sp>
        <p:nvSpPr>
          <p:cNvPr id="106538" name="Rectangle 42"/>
          <p:cNvSpPr>
            <a:spLocks noChangeArrowheads="1"/>
          </p:cNvSpPr>
          <p:nvPr/>
        </p:nvSpPr>
        <p:spPr bwMode="auto">
          <a:xfrm rot="-5400000" flipH="1" flipV="1">
            <a:off x="2915444" y="6039644"/>
            <a:ext cx="566738" cy="4699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2400">
                <a:solidFill>
                  <a:srgbClr val="CC00FF"/>
                </a:solidFill>
              </a:rPr>
              <a:t>• • •</a:t>
            </a:r>
            <a:endParaRPr lang="en-US" altLang="en-US" sz="2400" b="0">
              <a:solidFill>
                <a:srgbClr val="CC00FF"/>
              </a:solidFill>
            </a:endParaRPr>
          </a:p>
        </p:txBody>
      </p:sp>
      <p:sp>
        <p:nvSpPr>
          <p:cNvPr id="106539" name="Rectangle 43"/>
          <p:cNvSpPr>
            <a:spLocks noChangeArrowheads="1"/>
          </p:cNvSpPr>
          <p:nvPr/>
        </p:nvSpPr>
        <p:spPr bwMode="auto">
          <a:xfrm rot="-5400000" flipH="1" flipV="1">
            <a:off x="4153694" y="6039644"/>
            <a:ext cx="566738" cy="4699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2400">
                <a:solidFill>
                  <a:schemeClr val="folHlink"/>
                </a:solidFill>
              </a:rPr>
              <a:t>• • •</a:t>
            </a:r>
            <a:endParaRPr lang="en-US" altLang="en-US" sz="2400" b="0">
              <a:solidFill>
                <a:schemeClr val="folHlink"/>
              </a:solidFill>
            </a:endParaRPr>
          </a:p>
        </p:txBody>
      </p:sp>
      <p:sp>
        <p:nvSpPr>
          <p:cNvPr id="106540" name="AutoShape 44"/>
          <p:cNvSpPr>
            <a:spLocks noChangeArrowheads="1"/>
          </p:cNvSpPr>
          <p:nvPr/>
        </p:nvSpPr>
        <p:spPr bwMode="auto">
          <a:xfrm>
            <a:off x="6711950" y="5543550"/>
            <a:ext cx="768350" cy="395288"/>
          </a:xfrm>
          <a:prstGeom prst="can">
            <a:avLst>
              <a:gd name="adj" fmla="val 25000"/>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600">
                <a:solidFill>
                  <a:schemeClr val="bg1"/>
                </a:solidFill>
              </a:rPr>
              <a:t>S</a:t>
            </a:r>
            <a:r>
              <a:rPr lang="en-US" altLang="en-US" sz="1600" baseline="-25000">
                <a:solidFill>
                  <a:schemeClr val="bg1"/>
                </a:solidFill>
              </a:rPr>
              <a:t>2,N-1</a:t>
            </a:r>
            <a:endParaRPr lang="en-US" altLang="en-US" b="0">
              <a:latin typeface="Times New Roman" panose="02020603050405020304" pitchFamily="18" charset="0"/>
            </a:endParaRPr>
          </a:p>
        </p:txBody>
      </p:sp>
      <p:sp>
        <p:nvSpPr>
          <p:cNvPr id="106541" name="AutoShape 45"/>
          <p:cNvSpPr>
            <a:spLocks noChangeArrowheads="1"/>
          </p:cNvSpPr>
          <p:nvPr/>
        </p:nvSpPr>
        <p:spPr bwMode="auto">
          <a:xfrm>
            <a:off x="6711950" y="5248275"/>
            <a:ext cx="768350" cy="395288"/>
          </a:xfrm>
          <a:prstGeom prst="can">
            <a:avLst>
              <a:gd name="adj" fmla="val 25000"/>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600">
                <a:solidFill>
                  <a:schemeClr val="bg1"/>
                </a:solidFill>
              </a:rPr>
              <a:t>S</a:t>
            </a:r>
            <a:r>
              <a:rPr lang="en-US" altLang="en-US" sz="1600" baseline="-25000">
                <a:solidFill>
                  <a:schemeClr val="bg1"/>
                </a:solidFill>
              </a:rPr>
              <a:t>1,N-1</a:t>
            </a:r>
            <a:endParaRPr lang="en-US" altLang="en-US" b="0">
              <a:latin typeface="Times New Roman" panose="02020603050405020304" pitchFamily="18" charset="0"/>
            </a:endParaRPr>
          </a:p>
        </p:txBody>
      </p:sp>
      <p:sp>
        <p:nvSpPr>
          <p:cNvPr id="106542" name="AutoShape 46"/>
          <p:cNvSpPr>
            <a:spLocks noChangeArrowheads="1"/>
          </p:cNvSpPr>
          <p:nvPr/>
        </p:nvSpPr>
        <p:spPr bwMode="auto">
          <a:xfrm>
            <a:off x="6711950" y="4953000"/>
            <a:ext cx="768350" cy="395288"/>
          </a:xfrm>
          <a:prstGeom prst="can">
            <a:avLst>
              <a:gd name="adj" fmla="val 25000"/>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600">
                <a:solidFill>
                  <a:schemeClr val="bg1"/>
                </a:solidFill>
              </a:rPr>
              <a:t>S</a:t>
            </a:r>
            <a:r>
              <a:rPr lang="en-US" altLang="en-US" sz="1600" baseline="-25000">
                <a:solidFill>
                  <a:schemeClr val="bg1"/>
                </a:solidFill>
              </a:rPr>
              <a:t>0,N-1</a:t>
            </a:r>
            <a:endParaRPr lang="en-US" altLang="en-US" b="0">
              <a:latin typeface="Times New Roman" panose="02020603050405020304" pitchFamily="18" charset="0"/>
            </a:endParaRPr>
          </a:p>
        </p:txBody>
      </p:sp>
      <p:sp>
        <p:nvSpPr>
          <p:cNvPr id="106543" name="Rectangle 47"/>
          <p:cNvSpPr>
            <a:spLocks noChangeArrowheads="1"/>
          </p:cNvSpPr>
          <p:nvPr/>
        </p:nvSpPr>
        <p:spPr bwMode="auto">
          <a:xfrm rot="-5400000" flipH="1" flipV="1">
            <a:off x="6812756" y="6044407"/>
            <a:ext cx="566737" cy="4699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2400">
                <a:solidFill>
                  <a:schemeClr val="bg2"/>
                </a:solidFill>
              </a:rPr>
              <a:t>• • •</a:t>
            </a:r>
            <a:endParaRPr lang="en-US" altLang="en-US" sz="2400" b="0">
              <a:solidFill>
                <a:schemeClr val="bg2"/>
              </a:solidFill>
            </a:endParaRPr>
          </a:p>
        </p:txBody>
      </p:sp>
      <p:sp>
        <p:nvSpPr>
          <p:cNvPr id="106545" name="Text Box 49"/>
          <p:cNvSpPr txBox="1">
            <a:spLocks noChangeArrowheads="1"/>
          </p:cNvSpPr>
          <p:nvPr/>
        </p:nvSpPr>
        <p:spPr bwMode="auto">
          <a:xfrm>
            <a:off x="5486400" y="4951413"/>
            <a:ext cx="549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a:solidFill>
                  <a:schemeClr val="tx2"/>
                </a:solidFill>
              </a:rPr>
              <a:t>• • •</a:t>
            </a:r>
          </a:p>
        </p:txBody>
      </p:sp>
      <p:sp>
        <p:nvSpPr>
          <p:cNvPr id="106546" name="Text Box 50"/>
          <p:cNvSpPr txBox="1">
            <a:spLocks noChangeArrowheads="1"/>
          </p:cNvSpPr>
          <p:nvPr/>
        </p:nvSpPr>
        <p:spPr bwMode="auto">
          <a:xfrm>
            <a:off x="5486400" y="5238750"/>
            <a:ext cx="549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a:solidFill>
                  <a:schemeClr val="tx2"/>
                </a:solidFill>
              </a:rPr>
              <a:t>• • •</a:t>
            </a:r>
          </a:p>
        </p:txBody>
      </p:sp>
      <p:sp>
        <p:nvSpPr>
          <p:cNvPr id="106547" name="Text Box 51"/>
          <p:cNvSpPr txBox="1">
            <a:spLocks noChangeArrowheads="1"/>
          </p:cNvSpPr>
          <p:nvPr/>
        </p:nvSpPr>
        <p:spPr bwMode="auto">
          <a:xfrm>
            <a:off x="5486400" y="5559425"/>
            <a:ext cx="549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a:solidFill>
                  <a:schemeClr val="tx2"/>
                </a:solidFill>
              </a:rPr>
              <a:t>• • •</a:t>
            </a:r>
          </a:p>
        </p:txBody>
      </p:sp>
      <p:sp>
        <p:nvSpPr>
          <p:cNvPr id="6186" name="Text Box 52"/>
          <p:cNvSpPr txBox="1">
            <a:spLocks noChangeArrowheads="1"/>
          </p:cNvSpPr>
          <p:nvPr/>
        </p:nvSpPr>
        <p:spPr bwMode="auto">
          <a:xfrm>
            <a:off x="1597025" y="4589463"/>
            <a:ext cx="857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accent1"/>
                </a:solidFill>
              </a:rPr>
              <a:t>Disk 0</a:t>
            </a:r>
            <a:endParaRPr lang="en-US" altLang="en-US" b="0">
              <a:solidFill>
                <a:schemeClr val="accent1"/>
              </a:solidFill>
              <a:latin typeface="Times New Roman" panose="02020603050405020304" pitchFamily="18" charset="0"/>
            </a:endParaRPr>
          </a:p>
        </p:txBody>
      </p:sp>
      <p:sp>
        <p:nvSpPr>
          <p:cNvPr id="6187" name="Text Box 53"/>
          <p:cNvSpPr txBox="1">
            <a:spLocks noChangeArrowheads="1"/>
          </p:cNvSpPr>
          <p:nvPr/>
        </p:nvSpPr>
        <p:spPr bwMode="auto">
          <a:xfrm>
            <a:off x="2770188" y="4589463"/>
            <a:ext cx="857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rgbClr val="CC00FF"/>
                </a:solidFill>
              </a:rPr>
              <a:t>Disk 1</a:t>
            </a:r>
            <a:endParaRPr lang="en-US" altLang="en-US" b="0">
              <a:solidFill>
                <a:srgbClr val="CC00FF"/>
              </a:solidFill>
              <a:latin typeface="Times New Roman" panose="02020603050405020304" pitchFamily="18" charset="0"/>
            </a:endParaRPr>
          </a:p>
        </p:txBody>
      </p:sp>
      <p:sp>
        <p:nvSpPr>
          <p:cNvPr id="6188" name="Text Box 54"/>
          <p:cNvSpPr txBox="1">
            <a:spLocks noChangeArrowheads="1"/>
          </p:cNvSpPr>
          <p:nvPr/>
        </p:nvSpPr>
        <p:spPr bwMode="auto">
          <a:xfrm>
            <a:off x="4008438" y="4589463"/>
            <a:ext cx="857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folHlink"/>
                </a:solidFill>
              </a:rPr>
              <a:t>Disk 2</a:t>
            </a:r>
            <a:endParaRPr lang="en-US" altLang="en-US" b="0">
              <a:solidFill>
                <a:schemeClr val="folHlink"/>
              </a:solidFill>
              <a:latin typeface="Times New Roman" panose="02020603050405020304" pitchFamily="18" charset="0"/>
            </a:endParaRPr>
          </a:p>
        </p:txBody>
      </p:sp>
      <p:sp>
        <p:nvSpPr>
          <p:cNvPr id="6189" name="Text Box 55"/>
          <p:cNvSpPr txBox="1">
            <a:spLocks noChangeArrowheads="1"/>
          </p:cNvSpPr>
          <p:nvPr/>
        </p:nvSpPr>
        <p:spPr bwMode="auto">
          <a:xfrm>
            <a:off x="6546850" y="4589463"/>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solidFill>
                  <a:schemeClr val="bg2"/>
                </a:solidFill>
              </a:rPr>
              <a:t>Disk N-1</a:t>
            </a:r>
            <a:endParaRPr lang="en-US" altLang="en-US" b="0">
              <a:solidFill>
                <a:schemeClr val="bg2"/>
              </a:solidFill>
              <a:latin typeface="Times New Roman" panose="02020603050405020304" pitchFamily="18" charset="0"/>
            </a:endParaRPr>
          </a:p>
        </p:txBody>
      </p:sp>
    </p:spTree>
    <p:extLst>
      <p:ext uri="{BB962C8B-B14F-4D97-AF65-F5344CB8AC3E}">
        <p14:creationId xmlns:p14="http://schemas.microsoft.com/office/powerpoint/2010/main" val="1314991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6502"/>
                                        </p:tgtEl>
                                        <p:attrNameLst>
                                          <p:attrName>style.visibility</p:attrName>
                                        </p:attrNameLst>
                                      </p:cBhvr>
                                      <p:to>
                                        <p:strVal val="visible"/>
                                      </p:to>
                                    </p:set>
                                    <p:anim calcmode="lin" valueType="num">
                                      <p:cBhvr additive="base">
                                        <p:cTn id="7" dur="500" fill="hold"/>
                                        <p:tgtEl>
                                          <p:spTgt spid="106502"/>
                                        </p:tgtEl>
                                        <p:attrNameLst>
                                          <p:attrName>ppt_x</p:attrName>
                                        </p:attrNameLst>
                                      </p:cBhvr>
                                      <p:tavLst>
                                        <p:tav tm="0">
                                          <p:val>
                                            <p:strVal val="1+#ppt_w/2"/>
                                          </p:val>
                                        </p:tav>
                                        <p:tav tm="100000">
                                          <p:val>
                                            <p:strVal val="#ppt_x"/>
                                          </p:val>
                                        </p:tav>
                                      </p:tavLst>
                                    </p:anim>
                                    <p:anim calcmode="lin" valueType="num">
                                      <p:cBhvr additive="base">
                                        <p:cTn id="8" dur="500" fill="hold"/>
                                        <p:tgtEl>
                                          <p:spTgt spid="1065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6530"/>
                                        </p:tgtEl>
                                        <p:attrNameLst>
                                          <p:attrName>style.visibility</p:attrName>
                                        </p:attrNameLst>
                                      </p:cBhvr>
                                      <p:to>
                                        <p:strVal val="visible"/>
                                      </p:to>
                                    </p:set>
                                    <p:anim calcmode="lin" valueType="num">
                                      <p:cBhvr additive="base">
                                        <p:cTn id="13" dur="500" fill="hold"/>
                                        <p:tgtEl>
                                          <p:spTgt spid="106530"/>
                                        </p:tgtEl>
                                        <p:attrNameLst>
                                          <p:attrName>ppt_x</p:attrName>
                                        </p:attrNameLst>
                                      </p:cBhvr>
                                      <p:tavLst>
                                        <p:tav tm="0">
                                          <p:val>
                                            <p:strVal val="#ppt_x"/>
                                          </p:val>
                                        </p:tav>
                                        <p:tav tm="100000">
                                          <p:val>
                                            <p:strVal val="#ppt_x"/>
                                          </p:val>
                                        </p:tav>
                                      </p:tavLst>
                                    </p:anim>
                                    <p:anim calcmode="lin" valueType="num">
                                      <p:cBhvr additive="base">
                                        <p:cTn id="14" dur="500" fill="hold"/>
                                        <p:tgtEl>
                                          <p:spTgt spid="10653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6503"/>
                                        </p:tgtEl>
                                        <p:attrNameLst>
                                          <p:attrName>style.visibility</p:attrName>
                                        </p:attrNameLst>
                                      </p:cBhvr>
                                      <p:to>
                                        <p:strVal val="visible"/>
                                      </p:to>
                                    </p:set>
                                    <p:anim calcmode="lin" valueType="num">
                                      <p:cBhvr additive="base">
                                        <p:cTn id="19" dur="500" fill="hold"/>
                                        <p:tgtEl>
                                          <p:spTgt spid="106503"/>
                                        </p:tgtEl>
                                        <p:attrNameLst>
                                          <p:attrName>ppt_x</p:attrName>
                                        </p:attrNameLst>
                                      </p:cBhvr>
                                      <p:tavLst>
                                        <p:tav tm="0">
                                          <p:val>
                                            <p:strVal val="1+#ppt_w/2"/>
                                          </p:val>
                                        </p:tav>
                                        <p:tav tm="100000">
                                          <p:val>
                                            <p:strVal val="#ppt_x"/>
                                          </p:val>
                                        </p:tav>
                                      </p:tavLst>
                                    </p:anim>
                                    <p:anim calcmode="lin" valueType="num">
                                      <p:cBhvr additive="base">
                                        <p:cTn id="20" dur="500" fill="hold"/>
                                        <p:tgtEl>
                                          <p:spTgt spid="10650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6533"/>
                                        </p:tgtEl>
                                        <p:attrNameLst>
                                          <p:attrName>style.visibility</p:attrName>
                                        </p:attrNameLst>
                                      </p:cBhvr>
                                      <p:to>
                                        <p:strVal val="visible"/>
                                      </p:to>
                                    </p:set>
                                    <p:anim calcmode="lin" valueType="num">
                                      <p:cBhvr additive="base">
                                        <p:cTn id="25" dur="500" fill="hold"/>
                                        <p:tgtEl>
                                          <p:spTgt spid="106533"/>
                                        </p:tgtEl>
                                        <p:attrNameLst>
                                          <p:attrName>ppt_x</p:attrName>
                                        </p:attrNameLst>
                                      </p:cBhvr>
                                      <p:tavLst>
                                        <p:tav tm="0">
                                          <p:val>
                                            <p:strVal val="#ppt_x"/>
                                          </p:val>
                                        </p:tav>
                                        <p:tav tm="100000">
                                          <p:val>
                                            <p:strVal val="#ppt_x"/>
                                          </p:val>
                                        </p:tav>
                                      </p:tavLst>
                                    </p:anim>
                                    <p:anim calcmode="lin" valueType="num">
                                      <p:cBhvr additive="base">
                                        <p:cTn id="26" dur="500" fill="hold"/>
                                        <p:tgtEl>
                                          <p:spTgt spid="10653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06504"/>
                                        </p:tgtEl>
                                        <p:attrNameLst>
                                          <p:attrName>style.visibility</p:attrName>
                                        </p:attrNameLst>
                                      </p:cBhvr>
                                      <p:to>
                                        <p:strVal val="visible"/>
                                      </p:to>
                                    </p:set>
                                    <p:anim calcmode="lin" valueType="num">
                                      <p:cBhvr additive="base">
                                        <p:cTn id="31" dur="500" fill="hold"/>
                                        <p:tgtEl>
                                          <p:spTgt spid="106504"/>
                                        </p:tgtEl>
                                        <p:attrNameLst>
                                          <p:attrName>ppt_x</p:attrName>
                                        </p:attrNameLst>
                                      </p:cBhvr>
                                      <p:tavLst>
                                        <p:tav tm="0">
                                          <p:val>
                                            <p:strVal val="1+#ppt_w/2"/>
                                          </p:val>
                                        </p:tav>
                                        <p:tav tm="100000">
                                          <p:val>
                                            <p:strVal val="#ppt_x"/>
                                          </p:val>
                                        </p:tav>
                                      </p:tavLst>
                                    </p:anim>
                                    <p:anim calcmode="lin" valueType="num">
                                      <p:cBhvr additive="base">
                                        <p:cTn id="32" dur="500" fill="hold"/>
                                        <p:tgtEl>
                                          <p:spTgt spid="10650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6536"/>
                                        </p:tgtEl>
                                        <p:attrNameLst>
                                          <p:attrName>style.visibility</p:attrName>
                                        </p:attrNameLst>
                                      </p:cBhvr>
                                      <p:to>
                                        <p:strVal val="visible"/>
                                      </p:to>
                                    </p:set>
                                    <p:anim calcmode="lin" valueType="num">
                                      <p:cBhvr additive="base">
                                        <p:cTn id="37" dur="500" fill="hold"/>
                                        <p:tgtEl>
                                          <p:spTgt spid="106536"/>
                                        </p:tgtEl>
                                        <p:attrNameLst>
                                          <p:attrName>ppt_x</p:attrName>
                                        </p:attrNameLst>
                                      </p:cBhvr>
                                      <p:tavLst>
                                        <p:tav tm="0">
                                          <p:val>
                                            <p:strVal val="#ppt_x"/>
                                          </p:val>
                                        </p:tav>
                                        <p:tav tm="100000">
                                          <p:val>
                                            <p:strVal val="#ppt_x"/>
                                          </p:val>
                                        </p:tav>
                                      </p:tavLst>
                                    </p:anim>
                                    <p:anim calcmode="lin" valueType="num">
                                      <p:cBhvr additive="base">
                                        <p:cTn id="38" dur="500" fill="hold"/>
                                        <p:tgtEl>
                                          <p:spTgt spid="10653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06505"/>
                                        </p:tgtEl>
                                        <p:attrNameLst>
                                          <p:attrName>style.visibility</p:attrName>
                                        </p:attrNameLst>
                                      </p:cBhvr>
                                      <p:to>
                                        <p:strVal val="visible"/>
                                      </p:to>
                                    </p:set>
                                    <p:anim calcmode="lin" valueType="num">
                                      <p:cBhvr additive="base">
                                        <p:cTn id="43" dur="500" fill="hold"/>
                                        <p:tgtEl>
                                          <p:spTgt spid="106505"/>
                                        </p:tgtEl>
                                        <p:attrNameLst>
                                          <p:attrName>ppt_x</p:attrName>
                                        </p:attrNameLst>
                                      </p:cBhvr>
                                      <p:tavLst>
                                        <p:tav tm="0">
                                          <p:val>
                                            <p:strVal val="1+#ppt_w/2"/>
                                          </p:val>
                                        </p:tav>
                                        <p:tav tm="100000">
                                          <p:val>
                                            <p:strVal val="#ppt_x"/>
                                          </p:val>
                                        </p:tav>
                                      </p:tavLst>
                                    </p:anim>
                                    <p:anim calcmode="lin" valueType="num">
                                      <p:cBhvr additive="base">
                                        <p:cTn id="44" dur="500" fill="hold"/>
                                        <p:tgtEl>
                                          <p:spTgt spid="106505"/>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6545"/>
                                        </p:tgtEl>
                                        <p:attrNameLst>
                                          <p:attrName>style.visibility</p:attrName>
                                        </p:attrNameLst>
                                      </p:cBhvr>
                                      <p:to>
                                        <p:strVal val="visible"/>
                                      </p:to>
                                    </p:set>
                                    <p:anim calcmode="lin" valueType="num">
                                      <p:cBhvr additive="base">
                                        <p:cTn id="49" dur="500" fill="hold"/>
                                        <p:tgtEl>
                                          <p:spTgt spid="106545"/>
                                        </p:tgtEl>
                                        <p:attrNameLst>
                                          <p:attrName>ppt_x</p:attrName>
                                        </p:attrNameLst>
                                      </p:cBhvr>
                                      <p:tavLst>
                                        <p:tav tm="0">
                                          <p:val>
                                            <p:strVal val="#ppt_x"/>
                                          </p:val>
                                        </p:tav>
                                        <p:tav tm="100000">
                                          <p:val>
                                            <p:strVal val="#ppt_x"/>
                                          </p:val>
                                        </p:tav>
                                      </p:tavLst>
                                    </p:anim>
                                    <p:anim calcmode="lin" valueType="num">
                                      <p:cBhvr additive="base">
                                        <p:cTn id="50" dur="500" fill="hold"/>
                                        <p:tgtEl>
                                          <p:spTgt spid="106545"/>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06506"/>
                                        </p:tgtEl>
                                        <p:attrNameLst>
                                          <p:attrName>style.visibility</p:attrName>
                                        </p:attrNameLst>
                                      </p:cBhvr>
                                      <p:to>
                                        <p:strVal val="visible"/>
                                      </p:to>
                                    </p:set>
                                    <p:anim calcmode="lin" valueType="num">
                                      <p:cBhvr additive="base">
                                        <p:cTn id="55" dur="500" fill="hold"/>
                                        <p:tgtEl>
                                          <p:spTgt spid="106506"/>
                                        </p:tgtEl>
                                        <p:attrNameLst>
                                          <p:attrName>ppt_x</p:attrName>
                                        </p:attrNameLst>
                                      </p:cBhvr>
                                      <p:tavLst>
                                        <p:tav tm="0">
                                          <p:val>
                                            <p:strVal val="1+#ppt_w/2"/>
                                          </p:val>
                                        </p:tav>
                                        <p:tav tm="100000">
                                          <p:val>
                                            <p:strVal val="#ppt_x"/>
                                          </p:val>
                                        </p:tav>
                                      </p:tavLst>
                                    </p:anim>
                                    <p:anim calcmode="lin" valueType="num">
                                      <p:cBhvr additive="base">
                                        <p:cTn id="56" dur="500" fill="hold"/>
                                        <p:tgtEl>
                                          <p:spTgt spid="106506"/>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06542"/>
                                        </p:tgtEl>
                                        <p:attrNameLst>
                                          <p:attrName>style.visibility</p:attrName>
                                        </p:attrNameLst>
                                      </p:cBhvr>
                                      <p:to>
                                        <p:strVal val="visible"/>
                                      </p:to>
                                    </p:set>
                                    <p:anim calcmode="lin" valueType="num">
                                      <p:cBhvr additive="base">
                                        <p:cTn id="61" dur="500" fill="hold"/>
                                        <p:tgtEl>
                                          <p:spTgt spid="106542"/>
                                        </p:tgtEl>
                                        <p:attrNameLst>
                                          <p:attrName>ppt_x</p:attrName>
                                        </p:attrNameLst>
                                      </p:cBhvr>
                                      <p:tavLst>
                                        <p:tav tm="0">
                                          <p:val>
                                            <p:strVal val="#ppt_x"/>
                                          </p:val>
                                        </p:tav>
                                        <p:tav tm="100000">
                                          <p:val>
                                            <p:strVal val="#ppt_x"/>
                                          </p:val>
                                        </p:tav>
                                      </p:tavLst>
                                    </p:anim>
                                    <p:anim calcmode="lin" valueType="num">
                                      <p:cBhvr additive="base">
                                        <p:cTn id="62" dur="500" fill="hold"/>
                                        <p:tgtEl>
                                          <p:spTgt spid="106542"/>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0651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106507"/>
                                        </p:tgtEl>
                                        <p:attrNameLst>
                                          <p:attrName>style.visibility</p:attrName>
                                        </p:attrNameLst>
                                      </p:cBhvr>
                                      <p:to>
                                        <p:strVal val="visible"/>
                                      </p:to>
                                    </p:set>
                                    <p:anim calcmode="lin" valueType="num">
                                      <p:cBhvr additive="base">
                                        <p:cTn id="71" dur="500" fill="hold"/>
                                        <p:tgtEl>
                                          <p:spTgt spid="106507"/>
                                        </p:tgtEl>
                                        <p:attrNameLst>
                                          <p:attrName>ppt_x</p:attrName>
                                        </p:attrNameLst>
                                      </p:cBhvr>
                                      <p:tavLst>
                                        <p:tav tm="0">
                                          <p:val>
                                            <p:strVal val="1+#ppt_w/2"/>
                                          </p:val>
                                        </p:tav>
                                        <p:tav tm="100000">
                                          <p:val>
                                            <p:strVal val="#ppt_x"/>
                                          </p:val>
                                        </p:tav>
                                      </p:tavLst>
                                    </p:anim>
                                    <p:anim calcmode="lin" valueType="num">
                                      <p:cBhvr additive="base">
                                        <p:cTn id="72" dur="500" fill="hold"/>
                                        <p:tgtEl>
                                          <p:spTgt spid="106507"/>
                                        </p:tgtEl>
                                        <p:attrNameLst>
                                          <p:attrName>ppt_y</p:attrName>
                                        </p:attrNameLst>
                                      </p:cBhvr>
                                      <p:tavLst>
                                        <p:tav tm="0">
                                          <p:val>
                                            <p:strVal val="#ppt_y"/>
                                          </p:val>
                                        </p:tav>
                                        <p:tav tm="100000">
                                          <p:val>
                                            <p:strVal val="#ppt_y"/>
                                          </p:val>
                                        </p:tav>
                                      </p:tavLst>
                                    </p:anim>
                                  </p:childTnLst>
                                </p:cTn>
                              </p:par>
                            </p:childTnLst>
                          </p:cTn>
                        </p:par>
                        <p:par>
                          <p:cTn id="73" fill="hold" nodeType="afterGroup">
                            <p:stCondLst>
                              <p:cond delay="500"/>
                            </p:stCondLst>
                            <p:childTnLst>
                              <p:par>
                                <p:cTn id="74" presetID="2" presetClass="entr" presetSubtype="4" fill="hold" grpId="0" nodeType="afterEffect">
                                  <p:stCondLst>
                                    <p:cond delay="0"/>
                                  </p:stCondLst>
                                  <p:childTnLst>
                                    <p:set>
                                      <p:cBhvr>
                                        <p:cTn id="75" dur="1" fill="hold">
                                          <p:stCondLst>
                                            <p:cond delay="0"/>
                                          </p:stCondLst>
                                        </p:cTn>
                                        <p:tgtEl>
                                          <p:spTgt spid="106499"/>
                                        </p:tgtEl>
                                        <p:attrNameLst>
                                          <p:attrName>style.visibility</p:attrName>
                                        </p:attrNameLst>
                                      </p:cBhvr>
                                      <p:to>
                                        <p:strVal val="visible"/>
                                      </p:to>
                                    </p:set>
                                    <p:anim calcmode="lin" valueType="num">
                                      <p:cBhvr additive="base">
                                        <p:cTn id="76" dur="500" fill="hold"/>
                                        <p:tgtEl>
                                          <p:spTgt spid="106499"/>
                                        </p:tgtEl>
                                        <p:attrNameLst>
                                          <p:attrName>ppt_x</p:attrName>
                                        </p:attrNameLst>
                                      </p:cBhvr>
                                      <p:tavLst>
                                        <p:tav tm="0">
                                          <p:val>
                                            <p:strVal val="#ppt_x"/>
                                          </p:val>
                                        </p:tav>
                                        <p:tav tm="100000">
                                          <p:val>
                                            <p:strVal val="#ppt_x"/>
                                          </p:val>
                                        </p:tav>
                                      </p:tavLst>
                                    </p:anim>
                                    <p:anim calcmode="lin" valueType="num">
                                      <p:cBhvr additive="base">
                                        <p:cTn id="77" dur="500" fill="hold"/>
                                        <p:tgtEl>
                                          <p:spTgt spid="106499"/>
                                        </p:tgtEl>
                                        <p:attrNameLst>
                                          <p:attrName>ppt_y</p:attrName>
                                        </p:attrNameLst>
                                      </p:cBhvr>
                                      <p:tavLst>
                                        <p:tav tm="0">
                                          <p:val>
                                            <p:strVal val="1+#ppt_h/2"/>
                                          </p:val>
                                        </p:tav>
                                        <p:tav tm="100000">
                                          <p:val>
                                            <p:strVal val="#ppt_y"/>
                                          </p:val>
                                        </p:tav>
                                      </p:tavLst>
                                    </p:anim>
                                  </p:childTnLst>
                                </p:cTn>
                              </p:par>
                            </p:childTnLst>
                          </p:cTn>
                        </p:par>
                        <p:par>
                          <p:cTn id="78" fill="hold" nodeType="afterGroup">
                            <p:stCondLst>
                              <p:cond delay="1000"/>
                            </p:stCondLst>
                            <p:childTnLst>
                              <p:par>
                                <p:cTn id="79" presetID="2" presetClass="entr" presetSubtype="2" fill="hold" grpId="0" nodeType="afterEffect">
                                  <p:stCondLst>
                                    <p:cond delay="0"/>
                                  </p:stCondLst>
                                  <p:childTnLst>
                                    <p:set>
                                      <p:cBhvr>
                                        <p:cTn id="80" dur="1" fill="hold">
                                          <p:stCondLst>
                                            <p:cond delay="0"/>
                                          </p:stCondLst>
                                        </p:cTn>
                                        <p:tgtEl>
                                          <p:spTgt spid="106508"/>
                                        </p:tgtEl>
                                        <p:attrNameLst>
                                          <p:attrName>style.visibility</p:attrName>
                                        </p:attrNameLst>
                                      </p:cBhvr>
                                      <p:to>
                                        <p:strVal val="visible"/>
                                      </p:to>
                                    </p:set>
                                    <p:anim calcmode="lin" valueType="num">
                                      <p:cBhvr additive="base">
                                        <p:cTn id="81" dur="500" fill="hold"/>
                                        <p:tgtEl>
                                          <p:spTgt spid="106508"/>
                                        </p:tgtEl>
                                        <p:attrNameLst>
                                          <p:attrName>ppt_x</p:attrName>
                                        </p:attrNameLst>
                                      </p:cBhvr>
                                      <p:tavLst>
                                        <p:tav tm="0">
                                          <p:val>
                                            <p:strVal val="1+#ppt_w/2"/>
                                          </p:val>
                                        </p:tav>
                                        <p:tav tm="100000">
                                          <p:val>
                                            <p:strVal val="#ppt_x"/>
                                          </p:val>
                                        </p:tav>
                                      </p:tavLst>
                                    </p:anim>
                                    <p:anim calcmode="lin" valueType="num">
                                      <p:cBhvr additive="base">
                                        <p:cTn id="82" dur="500" fill="hold"/>
                                        <p:tgtEl>
                                          <p:spTgt spid="106508"/>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1500"/>
                            </p:stCondLst>
                            <p:childTnLst>
                              <p:par>
                                <p:cTn id="84" presetID="2" presetClass="entr" presetSubtype="4" fill="hold" grpId="0" nodeType="afterEffect">
                                  <p:stCondLst>
                                    <p:cond delay="0"/>
                                  </p:stCondLst>
                                  <p:childTnLst>
                                    <p:set>
                                      <p:cBhvr>
                                        <p:cTn id="85" dur="1" fill="hold">
                                          <p:stCondLst>
                                            <p:cond delay="0"/>
                                          </p:stCondLst>
                                        </p:cTn>
                                        <p:tgtEl>
                                          <p:spTgt spid="106532"/>
                                        </p:tgtEl>
                                        <p:attrNameLst>
                                          <p:attrName>style.visibility</p:attrName>
                                        </p:attrNameLst>
                                      </p:cBhvr>
                                      <p:to>
                                        <p:strVal val="visible"/>
                                      </p:to>
                                    </p:set>
                                    <p:anim calcmode="lin" valueType="num">
                                      <p:cBhvr additive="base">
                                        <p:cTn id="86" dur="500" fill="hold"/>
                                        <p:tgtEl>
                                          <p:spTgt spid="106532"/>
                                        </p:tgtEl>
                                        <p:attrNameLst>
                                          <p:attrName>ppt_x</p:attrName>
                                        </p:attrNameLst>
                                      </p:cBhvr>
                                      <p:tavLst>
                                        <p:tav tm="0">
                                          <p:val>
                                            <p:strVal val="#ppt_x"/>
                                          </p:val>
                                        </p:tav>
                                        <p:tav tm="100000">
                                          <p:val>
                                            <p:strVal val="#ppt_x"/>
                                          </p:val>
                                        </p:tav>
                                      </p:tavLst>
                                    </p:anim>
                                    <p:anim calcmode="lin" valueType="num">
                                      <p:cBhvr additive="base">
                                        <p:cTn id="87" dur="500" fill="hold"/>
                                        <p:tgtEl>
                                          <p:spTgt spid="106532"/>
                                        </p:tgtEl>
                                        <p:attrNameLst>
                                          <p:attrName>ppt_y</p:attrName>
                                        </p:attrNameLst>
                                      </p:cBhvr>
                                      <p:tavLst>
                                        <p:tav tm="0">
                                          <p:val>
                                            <p:strVal val="1+#ppt_h/2"/>
                                          </p:val>
                                        </p:tav>
                                        <p:tav tm="100000">
                                          <p:val>
                                            <p:strVal val="#ppt_y"/>
                                          </p:val>
                                        </p:tav>
                                      </p:tavLst>
                                    </p:anim>
                                  </p:childTnLst>
                                </p:cTn>
                              </p:par>
                            </p:childTnLst>
                          </p:cTn>
                        </p:par>
                        <p:par>
                          <p:cTn id="88" fill="hold" nodeType="afterGroup">
                            <p:stCondLst>
                              <p:cond delay="2000"/>
                            </p:stCondLst>
                            <p:childTnLst>
                              <p:par>
                                <p:cTn id="89" presetID="2" presetClass="entr" presetSubtype="2" fill="hold" grpId="0" nodeType="afterEffect">
                                  <p:stCondLst>
                                    <p:cond delay="0"/>
                                  </p:stCondLst>
                                  <p:childTnLst>
                                    <p:set>
                                      <p:cBhvr>
                                        <p:cTn id="90" dur="1" fill="hold">
                                          <p:stCondLst>
                                            <p:cond delay="0"/>
                                          </p:stCondLst>
                                        </p:cTn>
                                        <p:tgtEl>
                                          <p:spTgt spid="106509"/>
                                        </p:tgtEl>
                                        <p:attrNameLst>
                                          <p:attrName>style.visibility</p:attrName>
                                        </p:attrNameLst>
                                      </p:cBhvr>
                                      <p:to>
                                        <p:strVal val="visible"/>
                                      </p:to>
                                    </p:set>
                                    <p:anim calcmode="lin" valueType="num">
                                      <p:cBhvr additive="base">
                                        <p:cTn id="91" dur="500" fill="hold"/>
                                        <p:tgtEl>
                                          <p:spTgt spid="106509"/>
                                        </p:tgtEl>
                                        <p:attrNameLst>
                                          <p:attrName>ppt_x</p:attrName>
                                        </p:attrNameLst>
                                      </p:cBhvr>
                                      <p:tavLst>
                                        <p:tav tm="0">
                                          <p:val>
                                            <p:strVal val="1+#ppt_w/2"/>
                                          </p:val>
                                        </p:tav>
                                        <p:tav tm="100000">
                                          <p:val>
                                            <p:strVal val="#ppt_x"/>
                                          </p:val>
                                        </p:tav>
                                      </p:tavLst>
                                    </p:anim>
                                    <p:anim calcmode="lin" valueType="num">
                                      <p:cBhvr additive="base">
                                        <p:cTn id="92" dur="500" fill="hold"/>
                                        <p:tgtEl>
                                          <p:spTgt spid="106509"/>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2500"/>
                            </p:stCondLst>
                            <p:childTnLst>
                              <p:par>
                                <p:cTn id="94" presetID="2" presetClass="entr" presetSubtype="4" fill="hold" grpId="0" nodeType="afterEffect">
                                  <p:stCondLst>
                                    <p:cond delay="0"/>
                                  </p:stCondLst>
                                  <p:childTnLst>
                                    <p:set>
                                      <p:cBhvr>
                                        <p:cTn id="95" dur="1" fill="hold">
                                          <p:stCondLst>
                                            <p:cond delay="0"/>
                                          </p:stCondLst>
                                        </p:cTn>
                                        <p:tgtEl>
                                          <p:spTgt spid="106535"/>
                                        </p:tgtEl>
                                        <p:attrNameLst>
                                          <p:attrName>style.visibility</p:attrName>
                                        </p:attrNameLst>
                                      </p:cBhvr>
                                      <p:to>
                                        <p:strVal val="visible"/>
                                      </p:to>
                                    </p:set>
                                    <p:anim calcmode="lin" valueType="num">
                                      <p:cBhvr additive="base">
                                        <p:cTn id="96" dur="500" fill="hold"/>
                                        <p:tgtEl>
                                          <p:spTgt spid="106535"/>
                                        </p:tgtEl>
                                        <p:attrNameLst>
                                          <p:attrName>ppt_x</p:attrName>
                                        </p:attrNameLst>
                                      </p:cBhvr>
                                      <p:tavLst>
                                        <p:tav tm="0">
                                          <p:val>
                                            <p:strVal val="#ppt_x"/>
                                          </p:val>
                                        </p:tav>
                                        <p:tav tm="100000">
                                          <p:val>
                                            <p:strVal val="#ppt_x"/>
                                          </p:val>
                                        </p:tav>
                                      </p:tavLst>
                                    </p:anim>
                                    <p:anim calcmode="lin" valueType="num">
                                      <p:cBhvr additive="base">
                                        <p:cTn id="97" dur="500" fill="hold"/>
                                        <p:tgtEl>
                                          <p:spTgt spid="106535"/>
                                        </p:tgtEl>
                                        <p:attrNameLst>
                                          <p:attrName>ppt_y</p:attrName>
                                        </p:attrNameLst>
                                      </p:cBhvr>
                                      <p:tavLst>
                                        <p:tav tm="0">
                                          <p:val>
                                            <p:strVal val="1+#ppt_h/2"/>
                                          </p:val>
                                        </p:tav>
                                        <p:tav tm="100000">
                                          <p:val>
                                            <p:strVal val="#ppt_y"/>
                                          </p:val>
                                        </p:tav>
                                      </p:tavLst>
                                    </p:anim>
                                  </p:childTnLst>
                                </p:cTn>
                              </p:par>
                            </p:childTnLst>
                          </p:cTn>
                        </p:par>
                        <p:par>
                          <p:cTn id="98" fill="hold" nodeType="afterGroup">
                            <p:stCondLst>
                              <p:cond delay="3000"/>
                            </p:stCondLst>
                            <p:childTnLst>
                              <p:par>
                                <p:cTn id="99" presetID="2" presetClass="entr" presetSubtype="2" fill="hold" grpId="0" nodeType="afterEffect">
                                  <p:stCondLst>
                                    <p:cond delay="0"/>
                                  </p:stCondLst>
                                  <p:childTnLst>
                                    <p:set>
                                      <p:cBhvr>
                                        <p:cTn id="100" dur="1" fill="hold">
                                          <p:stCondLst>
                                            <p:cond delay="0"/>
                                          </p:stCondLst>
                                        </p:cTn>
                                        <p:tgtEl>
                                          <p:spTgt spid="106510"/>
                                        </p:tgtEl>
                                        <p:attrNameLst>
                                          <p:attrName>style.visibility</p:attrName>
                                        </p:attrNameLst>
                                      </p:cBhvr>
                                      <p:to>
                                        <p:strVal val="visible"/>
                                      </p:to>
                                    </p:set>
                                    <p:anim calcmode="lin" valueType="num">
                                      <p:cBhvr additive="base">
                                        <p:cTn id="101" dur="500" fill="hold"/>
                                        <p:tgtEl>
                                          <p:spTgt spid="106510"/>
                                        </p:tgtEl>
                                        <p:attrNameLst>
                                          <p:attrName>ppt_x</p:attrName>
                                        </p:attrNameLst>
                                      </p:cBhvr>
                                      <p:tavLst>
                                        <p:tav tm="0">
                                          <p:val>
                                            <p:strVal val="1+#ppt_w/2"/>
                                          </p:val>
                                        </p:tav>
                                        <p:tav tm="100000">
                                          <p:val>
                                            <p:strVal val="#ppt_x"/>
                                          </p:val>
                                        </p:tav>
                                      </p:tavLst>
                                    </p:anim>
                                    <p:anim calcmode="lin" valueType="num">
                                      <p:cBhvr additive="base">
                                        <p:cTn id="102" dur="500" fill="hold"/>
                                        <p:tgtEl>
                                          <p:spTgt spid="106510"/>
                                        </p:tgtEl>
                                        <p:attrNameLst>
                                          <p:attrName>ppt_y</p:attrName>
                                        </p:attrNameLst>
                                      </p:cBhvr>
                                      <p:tavLst>
                                        <p:tav tm="0">
                                          <p:val>
                                            <p:strVal val="#ppt_y"/>
                                          </p:val>
                                        </p:tav>
                                        <p:tav tm="100000">
                                          <p:val>
                                            <p:strVal val="#ppt_y"/>
                                          </p:val>
                                        </p:tav>
                                      </p:tavLst>
                                    </p:anim>
                                  </p:childTnLst>
                                </p:cTn>
                              </p:par>
                            </p:childTnLst>
                          </p:cTn>
                        </p:par>
                        <p:par>
                          <p:cTn id="103" fill="hold" nodeType="afterGroup">
                            <p:stCondLst>
                              <p:cond delay="3500"/>
                            </p:stCondLst>
                            <p:childTnLst>
                              <p:par>
                                <p:cTn id="104" presetID="2" presetClass="entr" presetSubtype="4" fill="hold" grpId="0" nodeType="afterEffect">
                                  <p:stCondLst>
                                    <p:cond delay="0"/>
                                  </p:stCondLst>
                                  <p:childTnLst>
                                    <p:set>
                                      <p:cBhvr>
                                        <p:cTn id="105" dur="1" fill="hold">
                                          <p:stCondLst>
                                            <p:cond delay="0"/>
                                          </p:stCondLst>
                                        </p:cTn>
                                        <p:tgtEl>
                                          <p:spTgt spid="106546"/>
                                        </p:tgtEl>
                                        <p:attrNameLst>
                                          <p:attrName>style.visibility</p:attrName>
                                        </p:attrNameLst>
                                      </p:cBhvr>
                                      <p:to>
                                        <p:strVal val="visible"/>
                                      </p:to>
                                    </p:set>
                                    <p:anim calcmode="lin" valueType="num">
                                      <p:cBhvr additive="base">
                                        <p:cTn id="106" dur="500" fill="hold"/>
                                        <p:tgtEl>
                                          <p:spTgt spid="106546"/>
                                        </p:tgtEl>
                                        <p:attrNameLst>
                                          <p:attrName>ppt_x</p:attrName>
                                        </p:attrNameLst>
                                      </p:cBhvr>
                                      <p:tavLst>
                                        <p:tav tm="0">
                                          <p:val>
                                            <p:strVal val="#ppt_x"/>
                                          </p:val>
                                        </p:tav>
                                        <p:tav tm="100000">
                                          <p:val>
                                            <p:strVal val="#ppt_x"/>
                                          </p:val>
                                        </p:tav>
                                      </p:tavLst>
                                    </p:anim>
                                    <p:anim calcmode="lin" valueType="num">
                                      <p:cBhvr additive="base">
                                        <p:cTn id="107" dur="500" fill="hold"/>
                                        <p:tgtEl>
                                          <p:spTgt spid="106546"/>
                                        </p:tgtEl>
                                        <p:attrNameLst>
                                          <p:attrName>ppt_y</p:attrName>
                                        </p:attrNameLst>
                                      </p:cBhvr>
                                      <p:tavLst>
                                        <p:tav tm="0">
                                          <p:val>
                                            <p:strVal val="1+#ppt_h/2"/>
                                          </p:val>
                                        </p:tav>
                                        <p:tav tm="100000">
                                          <p:val>
                                            <p:strVal val="#ppt_y"/>
                                          </p:val>
                                        </p:tav>
                                      </p:tavLst>
                                    </p:anim>
                                  </p:childTnLst>
                                </p:cTn>
                              </p:par>
                            </p:childTnLst>
                          </p:cTn>
                        </p:par>
                        <p:par>
                          <p:cTn id="108" fill="hold" nodeType="afterGroup">
                            <p:stCondLst>
                              <p:cond delay="4000"/>
                            </p:stCondLst>
                            <p:childTnLst>
                              <p:par>
                                <p:cTn id="109" presetID="2" presetClass="entr" presetSubtype="2" fill="hold" grpId="0" nodeType="afterEffect">
                                  <p:stCondLst>
                                    <p:cond delay="0"/>
                                  </p:stCondLst>
                                  <p:childTnLst>
                                    <p:set>
                                      <p:cBhvr>
                                        <p:cTn id="110" dur="1" fill="hold">
                                          <p:stCondLst>
                                            <p:cond delay="0"/>
                                          </p:stCondLst>
                                        </p:cTn>
                                        <p:tgtEl>
                                          <p:spTgt spid="106511"/>
                                        </p:tgtEl>
                                        <p:attrNameLst>
                                          <p:attrName>style.visibility</p:attrName>
                                        </p:attrNameLst>
                                      </p:cBhvr>
                                      <p:to>
                                        <p:strVal val="visible"/>
                                      </p:to>
                                    </p:set>
                                    <p:anim calcmode="lin" valueType="num">
                                      <p:cBhvr additive="base">
                                        <p:cTn id="111" dur="500" fill="hold"/>
                                        <p:tgtEl>
                                          <p:spTgt spid="106511"/>
                                        </p:tgtEl>
                                        <p:attrNameLst>
                                          <p:attrName>ppt_x</p:attrName>
                                        </p:attrNameLst>
                                      </p:cBhvr>
                                      <p:tavLst>
                                        <p:tav tm="0">
                                          <p:val>
                                            <p:strVal val="1+#ppt_w/2"/>
                                          </p:val>
                                        </p:tav>
                                        <p:tav tm="100000">
                                          <p:val>
                                            <p:strVal val="#ppt_x"/>
                                          </p:val>
                                        </p:tav>
                                      </p:tavLst>
                                    </p:anim>
                                    <p:anim calcmode="lin" valueType="num">
                                      <p:cBhvr additive="base">
                                        <p:cTn id="112" dur="500" fill="hold"/>
                                        <p:tgtEl>
                                          <p:spTgt spid="106511"/>
                                        </p:tgtEl>
                                        <p:attrNameLst>
                                          <p:attrName>ppt_y</p:attrName>
                                        </p:attrNameLst>
                                      </p:cBhvr>
                                      <p:tavLst>
                                        <p:tav tm="0">
                                          <p:val>
                                            <p:strVal val="#ppt_y"/>
                                          </p:val>
                                        </p:tav>
                                        <p:tav tm="100000">
                                          <p:val>
                                            <p:strVal val="#ppt_y"/>
                                          </p:val>
                                        </p:tav>
                                      </p:tavLst>
                                    </p:anim>
                                  </p:childTnLst>
                                </p:cTn>
                              </p:par>
                            </p:childTnLst>
                          </p:cTn>
                        </p:par>
                        <p:par>
                          <p:cTn id="113" fill="hold" nodeType="afterGroup">
                            <p:stCondLst>
                              <p:cond delay="4500"/>
                            </p:stCondLst>
                            <p:childTnLst>
                              <p:par>
                                <p:cTn id="114" presetID="2" presetClass="entr" presetSubtype="4" fill="hold" grpId="0" nodeType="afterEffect">
                                  <p:stCondLst>
                                    <p:cond delay="0"/>
                                  </p:stCondLst>
                                  <p:childTnLst>
                                    <p:set>
                                      <p:cBhvr>
                                        <p:cTn id="115" dur="1" fill="hold">
                                          <p:stCondLst>
                                            <p:cond delay="0"/>
                                          </p:stCondLst>
                                        </p:cTn>
                                        <p:tgtEl>
                                          <p:spTgt spid="106541"/>
                                        </p:tgtEl>
                                        <p:attrNameLst>
                                          <p:attrName>style.visibility</p:attrName>
                                        </p:attrNameLst>
                                      </p:cBhvr>
                                      <p:to>
                                        <p:strVal val="visible"/>
                                      </p:to>
                                    </p:set>
                                    <p:anim calcmode="lin" valueType="num">
                                      <p:cBhvr additive="base">
                                        <p:cTn id="116" dur="500" fill="hold"/>
                                        <p:tgtEl>
                                          <p:spTgt spid="106541"/>
                                        </p:tgtEl>
                                        <p:attrNameLst>
                                          <p:attrName>ppt_x</p:attrName>
                                        </p:attrNameLst>
                                      </p:cBhvr>
                                      <p:tavLst>
                                        <p:tav tm="0">
                                          <p:val>
                                            <p:strVal val="#ppt_x"/>
                                          </p:val>
                                        </p:tav>
                                        <p:tav tm="100000">
                                          <p:val>
                                            <p:strVal val="#ppt_x"/>
                                          </p:val>
                                        </p:tav>
                                      </p:tavLst>
                                    </p:anim>
                                    <p:anim calcmode="lin" valueType="num">
                                      <p:cBhvr additive="base">
                                        <p:cTn id="117" dur="500" fill="hold"/>
                                        <p:tgtEl>
                                          <p:spTgt spid="106541"/>
                                        </p:tgtEl>
                                        <p:attrNameLst>
                                          <p:attrName>ppt_y</p:attrName>
                                        </p:attrNameLst>
                                      </p:cBhvr>
                                      <p:tavLst>
                                        <p:tav tm="0">
                                          <p:val>
                                            <p:strVal val="1+#ppt_h/2"/>
                                          </p:val>
                                        </p:tav>
                                        <p:tav tm="100000">
                                          <p:val>
                                            <p:strVal val="#ppt_y"/>
                                          </p:val>
                                        </p:tav>
                                      </p:tavLst>
                                    </p:anim>
                                  </p:childTnLst>
                                </p:cTn>
                              </p:par>
                            </p:childTnLst>
                          </p:cTn>
                        </p:par>
                        <p:par>
                          <p:cTn id="118" fill="hold" nodeType="afterGroup">
                            <p:stCondLst>
                              <p:cond delay="5000"/>
                            </p:stCondLst>
                            <p:childTnLst>
                              <p:par>
                                <p:cTn id="119" presetID="1" presetClass="entr" presetSubtype="0" fill="hold" nodeType="afterEffect">
                                  <p:stCondLst>
                                    <p:cond delay="0"/>
                                  </p:stCondLst>
                                  <p:childTnLst>
                                    <p:set>
                                      <p:cBhvr>
                                        <p:cTn id="120" dur="1" fill="hold">
                                          <p:stCondLst>
                                            <p:cond delay="499"/>
                                          </p:stCondLst>
                                        </p:cTn>
                                        <p:tgtEl>
                                          <p:spTgt spid="106522"/>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2" fill="hold" grpId="0" nodeType="clickEffect">
                                  <p:stCondLst>
                                    <p:cond delay="0"/>
                                  </p:stCondLst>
                                  <p:childTnLst>
                                    <p:set>
                                      <p:cBhvr>
                                        <p:cTn id="124" dur="1" fill="hold">
                                          <p:stCondLst>
                                            <p:cond delay="0"/>
                                          </p:stCondLst>
                                        </p:cTn>
                                        <p:tgtEl>
                                          <p:spTgt spid="106512"/>
                                        </p:tgtEl>
                                        <p:attrNameLst>
                                          <p:attrName>style.visibility</p:attrName>
                                        </p:attrNameLst>
                                      </p:cBhvr>
                                      <p:to>
                                        <p:strVal val="visible"/>
                                      </p:to>
                                    </p:set>
                                    <p:anim calcmode="lin" valueType="num">
                                      <p:cBhvr additive="base">
                                        <p:cTn id="125" dur="500" fill="hold"/>
                                        <p:tgtEl>
                                          <p:spTgt spid="106512"/>
                                        </p:tgtEl>
                                        <p:attrNameLst>
                                          <p:attrName>ppt_x</p:attrName>
                                        </p:attrNameLst>
                                      </p:cBhvr>
                                      <p:tavLst>
                                        <p:tav tm="0">
                                          <p:val>
                                            <p:strVal val="1+#ppt_w/2"/>
                                          </p:val>
                                        </p:tav>
                                        <p:tav tm="100000">
                                          <p:val>
                                            <p:strVal val="#ppt_x"/>
                                          </p:val>
                                        </p:tav>
                                      </p:tavLst>
                                    </p:anim>
                                    <p:anim calcmode="lin" valueType="num">
                                      <p:cBhvr additive="base">
                                        <p:cTn id="126" dur="500" fill="hold"/>
                                        <p:tgtEl>
                                          <p:spTgt spid="106512"/>
                                        </p:tgtEl>
                                        <p:attrNameLst>
                                          <p:attrName>ppt_y</p:attrName>
                                        </p:attrNameLst>
                                      </p:cBhvr>
                                      <p:tavLst>
                                        <p:tav tm="0">
                                          <p:val>
                                            <p:strVal val="#ppt_y"/>
                                          </p:val>
                                        </p:tav>
                                        <p:tav tm="100000">
                                          <p:val>
                                            <p:strVal val="#ppt_y"/>
                                          </p:val>
                                        </p:tav>
                                      </p:tavLst>
                                    </p:anim>
                                  </p:childTnLst>
                                </p:cTn>
                              </p:par>
                            </p:childTnLst>
                          </p:cTn>
                        </p:par>
                        <p:par>
                          <p:cTn id="127" fill="hold" nodeType="afterGroup">
                            <p:stCondLst>
                              <p:cond delay="500"/>
                            </p:stCondLst>
                            <p:childTnLst>
                              <p:par>
                                <p:cTn id="128" presetID="2" presetClass="entr" presetSubtype="4" fill="hold" grpId="0" nodeType="afterEffect">
                                  <p:stCondLst>
                                    <p:cond delay="0"/>
                                  </p:stCondLst>
                                  <p:childTnLst>
                                    <p:set>
                                      <p:cBhvr>
                                        <p:cTn id="129" dur="1" fill="hold">
                                          <p:stCondLst>
                                            <p:cond delay="0"/>
                                          </p:stCondLst>
                                        </p:cTn>
                                        <p:tgtEl>
                                          <p:spTgt spid="106498"/>
                                        </p:tgtEl>
                                        <p:attrNameLst>
                                          <p:attrName>style.visibility</p:attrName>
                                        </p:attrNameLst>
                                      </p:cBhvr>
                                      <p:to>
                                        <p:strVal val="visible"/>
                                      </p:to>
                                    </p:set>
                                    <p:anim calcmode="lin" valueType="num">
                                      <p:cBhvr additive="base">
                                        <p:cTn id="130" dur="500" fill="hold"/>
                                        <p:tgtEl>
                                          <p:spTgt spid="106498"/>
                                        </p:tgtEl>
                                        <p:attrNameLst>
                                          <p:attrName>ppt_x</p:attrName>
                                        </p:attrNameLst>
                                      </p:cBhvr>
                                      <p:tavLst>
                                        <p:tav tm="0">
                                          <p:val>
                                            <p:strVal val="#ppt_x"/>
                                          </p:val>
                                        </p:tav>
                                        <p:tav tm="100000">
                                          <p:val>
                                            <p:strVal val="#ppt_x"/>
                                          </p:val>
                                        </p:tav>
                                      </p:tavLst>
                                    </p:anim>
                                    <p:anim calcmode="lin" valueType="num">
                                      <p:cBhvr additive="base">
                                        <p:cTn id="131" dur="500" fill="hold"/>
                                        <p:tgtEl>
                                          <p:spTgt spid="106498"/>
                                        </p:tgtEl>
                                        <p:attrNameLst>
                                          <p:attrName>ppt_y</p:attrName>
                                        </p:attrNameLst>
                                      </p:cBhvr>
                                      <p:tavLst>
                                        <p:tav tm="0">
                                          <p:val>
                                            <p:strVal val="1+#ppt_h/2"/>
                                          </p:val>
                                        </p:tav>
                                        <p:tav tm="100000">
                                          <p:val>
                                            <p:strVal val="#ppt_y"/>
                                          </p:val>
                                        </p:tav>
                                      </p:tavLst>
                                    </p:anim>
                                  </p:childTnLst>
                                </p:cTn>
                              </p:par>
                            </p:childTnLst>
                          </p:cTn>
                        </p:par>
                        <p:par>
                          <p:cTn id="132" fill="hold" nodeType="afterGroup">
                            <p:stCondLst>
                              <p:cond delay="1000"/>
                            </p:stCondLst>
                            <p:childTnLst>
                              <p:par>
                                <p:cTn id="133" presetID="2" presetClass="entr" presetSubtype="2" fill="hold" grpId="0" nodeType="afterEffect">
                                  <p:stCondLst>
                                    <p:cond delay="0"/>
                                  </p:stCondLst>
                                  <p:childTnLst>
                                    <p:set>
                                      <p:cBhvr>
                                        <p:cTn id="134" dur="1" fill="hold">
                                          <p:stCondLst>
                                            <p:cond delay="0"/>
                                          </p:stCondLst>
                                        </p:cTn>
                                        <p:tgtEl>
                                          <p:spTgt spid="106513"/>
                                        </p:tgtEl>
                                        <p:attrNameLst>
                                          <p:attrName>style.visibility</p:attrName>
                                        </p:attrNameLst>
                                      </p:cBhvr>
                                      <p:to>
                                        <p:strVal val="visible"/>
                                      </p:to>
                                    </p:set>
                                    <p:anim calcmode="lin" valueType="num">
                                      <p:cBhvr additive="base">
                                        <p:cTn id="135" dur="500" fill="hold"/>
                                        <p:tgtEl>
                                          <p:spTgt spid="106513"/>
                                        </p:tgtEl>
                                        <p:attrNameLst>
                                          <p:attrName>ppt_x</p:attrName>
                                        </p:attrNameLst>
                                      </p:cBhvr>
                                      <p:tavLst>
                                        <p:tav tm="0">
                                          <p:val>
                                            <p:strVal val="1+#ppt_w/2"/>
                                          </p:val>
                                        </p:tav>
                                        <p:tav tm="100000">
                                          <p:val>
                                            <p:strVal val="#ppt_x"/>
                                          </p:val>
                                        </p:tav>
                                      </p:tavLst>
                                    </p:anim>
                                    <p:anim calcmode="lin" valueType="num">
                                      <p:cBhvr additive="base">
                                        <p:cTn id="136" dur="500" fill="hold"/>
                                        <p:tgtEl>
                                          <p:spTgt spid="106513"/>
                                        </p:tgtEl>
                                        <p:attrNameLst>
                                          <p:attrName>ppt_y</p:attrName>
                                        </p:attrNameLst>
                                      </p:cBhvr>
                                      <p:tavLst>
                                        <p:tav tm="0">
                                          <p:val>
                                            <p:strVal val="#ppt_y"/>
                                          </p:val>
                                        </p:tav>
                                        <p:tav tm="100000">
                                          <p:val>
                                            <p:strVal val="#ppt_y"/>
                                          </p:val>
                                        </p:tav>
                                      </p:tavLst>
                                    </p:anim>
                                  </p:childTnLst>
                                </p:cTn>
                              </p:par>
                            </p:childTnLst>
                          </p:cTn>
                        </p:par>
                        <p:par>
                          <p:cTn id="137" fill="hold" nodeType="afterGroup">
                            <p:stCondLst>
                              <p:cond delay="1500"/>
                            </p:stCondLst>
                            <p:childTnLst>
                              <p:par>
                                <p:cTn id="138" presetID="2" presetClass="entr" presetSubtype="4" fill="hold" grpId="0" nodeType="afterEffect">
                                  <p:stCondLst>
                                    <p:cond delay="0"/>
                                  </p:stCondLst>
                                  <p:childTnLst>
                                    <p:set>
                                      <p:cBhvr>
                                        <p:cTn id="139" dur="1" fill="hold">
                                          <p:stCondLst>
                                            <p:cond delay="0"/>
                                          </p:stCondLst>
                                        </p:cTn>
                                        <p:tgtEl>
                                          <p:spTgt spid="106531"/>
                                        </p:tgtEl>
                                        <p:attrNameLst>
                                          <p:attrName>style.visibility</p:attrName>
                                        </p:attrNameLst>
                                      </p:cBhvr>
                                      <p:to>
                                        <p:strVal val="visible"/>
                                      </p:to>
                                    </p:set>
                                    <p:anim calcmode="lin" valueType="num">
                                      <p:cBhvr additive="base">
                                        <p:cTn id="140" dur="500" fill="hold"/>
                                        <p:tgtEl>
                                          <p:spTgt spid="106531"/>
                                        </p:tgtEl>
                                        <p:attrNameLst>
                                          <p:attrName>ppt_x</p:attrName>
                                        </p:attrNameLst>
                                      </p:cBhvr>
                                      <p:tavLst>
                                        <p:tav tm="0">
                                          <p:val>
                                            <p:strVal val="#ppt_x"/>
                                          </p:val>
                                        </p:tav>
                                        <p:tav tm="100000">
                                          <p:val>
                                            <p:strVal val="#ppt_x"/>
                                          </p:val>
                                        </p:tav>
                                      </p:tavLst>
                                    </p:anim>
                                    <p:anim calcmode="lin" valueType="num">
                                      <p:cBhvr additive="base">
                                        <p:cTn id="141" dur="500" fill="hold"/>
                                        <p:tgtEl>
                                          <p:spTgt spid="106531"/>
                                        </p:tgtEl>
                                        <p:attrNameLst>
                                          <p:attrName>ppt_y</p:attrName>
                                        </p:attrNameLst>
                                      </p:cBhvr>
                                      <p:tavLst>
                                        <p:tav tm="0">
                                          <p:val>
                                            <p:strVal val="1+#ppt_h/2"/>
                                          </p:val>
                                        </p:tav>
                                        <p:tav tm="100000">
                                          <p:val>
                                            <p:strVal val="#ppt_y"/>
                                          </p:val>
                                        </p:tav>
                                      </p:tavLst>
                                    </p:anim>
                                  </p:childTnLst>
                                </p:cTn>
                              </p:par>
                            </p:childTnLst>
                          </p:cTn>
                        </p:par>
                        <p:par>
                          <p:cTn id="142" fill="hold" nodeType="afterGroup">
                            <p:stCondLst>
                              <p:cond delay="2000"/>
                            </p:stCondLst>
                            <p:childTnLst>
                              <p:par>
                                <p:cTn id="143" presetID="2" presetClass="entr" presetSubtype="2" fill="hold" grpId="0" nodeType="afterEffect">
                                  <p:stCondLst>
                                    <p:cond delay="0"/>
                                  </p:stCondLst>
                                  <p:childTnLst>
                                    <p:set>
                                      <p:cBhvr>
                                        <p:cTn id="144" dur="1" fill="hold">
                                          <p:stCondLst>
                                            <p:cond delay="0"/>
                                          </p:stCondLst>
                                        </p:cTn>
                                        <p:tgtEl>
                                          <p:spTgt spid="106514"/>
                                        </p:tgtEl>
                                        <p:attrNameLst>
                                          <p:attrName>style.visibility</p:attrName>
                                        </p:attrNameLst>
                                      </p:cBhvr>
                                      <p:to>
                                        <p:strVal val="visible"/>
                                      </p:to>
                                    </p:set>
                                    <p:anim calcmode="lin" valueType="num">
                                      <p:cBhvr additive="base">
                                        <p:cTn id="145" dur="500" fill="hold"/>
                                        <p:tgtEl>
                                          <p:spTgt spid="106514"/>
                                        </p:tgtEl>
                                        <p:attrNameLst>
                                          <p:attrName>ppt_x</p:attrName>
                                        </p:attrNameLst>
                                      </p:cBhvr>
                                      <p:tavLst>
                                        <p:tav tm="0">
                                          <p:val>
                                            <p:strVal val="1+#ppt_w/2"/>
                                          </p:val>
                                        </p:tav>
                                        <p:tav tm="100000">
                                          <p:val>
                                            <p:strVal val="#ppt_x"/>
                                          </p:val>
                                        </p:tav>
                                      </p:tavLst>
                                    </p:anim>
                                    <p:anim calcmode="lin" valueType="num">
                                      <p:cBhvr additive="base">
                                        <p:cTn id="146" dur="500" fill="hold"/>
                                        <p:tgtEl>
                                          <p:spTgt spid="106514"/>
                                        </p:tgtEl>
                                        <p:attrNameLst>
                                          <p:attrName>ppt_y</p:attrName>
                                        </p:attrNameLst>
                                      </p:cBhvr>
                                      <p:tavLst>
                                        <p:tav tm="0">
                                          <p:val>
                                            <p:strVal val="#ppt_y"/>
                                          </p:val>
                                        </p:tav>
                                        <p:tav tm="100000">
                                          <p:val>
                                            <p:strVal val="#ppt_y"/>
                                          </p:val>
                                        </p:tav>
                                      </p:tavLst>
                                    </p:anim>
                                  </p:childTnLst>
                                </p:cTn>
                              </p:par>
                            </p:childTnLst>
                          </p:cTn>
                        </p:par>
                        <p:par>
                          <p:cTn id="147" fill="hold" nodeType="afterGroup">
                            <p:stCondLst>
                              <p:cond delay="2500"/>
                            </p:stCondLst>
                            <p:childTnLst>
                              <p:par>
                                <p:cTn id="148" presetID="2" presetClass="entr" presetSubtype="4" fill="hold" grpId="0" nodeType="afterEffect">
                                  <p:stCondLst>
                                    <p:cond delay="0"/>
                                  </p:stCondLst>
                                  <p:childTnLst>
                                    <p:set>
                                      <p:cBhvr>
                                        <p:cTn id="149" dur="1" fill="hold">
                                          <p:stCondLst>
                                            <p:cond delay="0"/>
                                          </p:stCondLst>
                                        </p:cTn>
                                        <p:tgtEl>
                                          <p:spTgt spid="106534"/>
                                        </p:tgtEl>
                                        <p:attrNameLst>
                                          <p:attrName>style.visibility</p:attrName>
                                        </p:attrNameLst>
                                      </p:cBhvr>
                                      <p:to>
                                        <p:strVal val="visible"/>
                                      </p:to>
                                    </p:set>
                                    <p:anim calcmode="lin" valueType="num">
                                      <p:cBhvr additive="base">
                                        <p:cTn id="150" dur="500" fill="hold"/>
                                        <p:tgtEl>
                                          <p:spTgt spid="106534"/>
                                        </p:tgtEl>
                                        <p:attrNameLst>
                                          <p:attrName>ppt_x</p:attrName>
                                        </p:attrNameLst>
                                      </p:cBhvr>
                                      <p:tavLst>
                                        <p:tav tm="0">
                                          <p:val>
                                            <p:strVal val="#ppt_x"/>
                                          </p:val>
                                        </p:tav>
                                        <p:tav tm="100000">
                                          <p:val>
                                            <p:strVal val="#ppt_x"/>
                                          </p:val>
                                        </p:tav>
                                      </p:tavLst>
                                    </p:anim>
                                    <p:anim calcmode="lin" valueType="num">
                                      <p:cBhvr additive="base">
                                        <p:cTn id="151" dur="500" fill="hold"/>
                                        <p:tgtEl>
                                          <p:spTgt spid="106534"/>
                                        </p:tgtEl>
                                        <p:attrNameLst>
                                          <p:attrName>ppt_y</p:attrName>
                                        </p:attrNameLst>
                                      </p:cBhvr>
                                      <p:tavLst>
                                        <p:tav tm="0">
                                          <p:val>
                                            <p:strVal val="1+#ppt_h/2"/>
                                          </p:val>
                                        </p:tav>
                                        <p:tav tm="100000">
                                          <p:val>
                                            <p:strVal val="#ppt_y"/>
                                          </p:val>
                                        </p:tav>
                                      </p:tavLst>
                                    </p:anim>
                                  </p:childTnLst>
                                </p:cTn>
                              </p:par>
                            </p:childTnLst>
                          </p:cTn>
                        </p:par>
                        <p:par>
                          <p:cTn id="152" fill="hold" nodeType="afterGroup">
                            <p:stCondLst>
                              <p:cond delay="3000"/>
                            </p:stCondLst>
                            <p:childTnLst>
                              <p:par>
                                <p:cTn id="153" presetID="2" presetClass="entr" presetSubtype="2" fill="hold" grpId="0" nodeType="afterEffect">
                                  <p:stCondLst>
                                    <p:cond delay="0"/>
                                  </p:stCondLst>
                                  <p:childTnLst>
                                    <p:set>
                                      <p:cBhvr>
                                        <p:cTn id="154" dur="1" fill="hold">
                                          <p:stCondLst>
                                            <p:cond delay="0"/>
                                          </p:stCondLst>
                                        </p:cTn>
                                        <p:tgtEl>
                                          <p:spTgt spid="106515"/>
                                        </p:tgtEl>
                                        <p:attrNameLst>
                                          <p:attrName>style.visibility</p:attrName>
                                        </p:attrNameLst>
                                      </p:cBhvr>
                                      <p:to>
                                        <p:strVal val="visible"/>
                                      </p:to>
                                    </p:set>
                                    <p:anim calcmode="lin" valueType="num">
                                      <p:cBhvr additive="base">
                                        <p:cTn id="155" dur="500" fill="hold"/>
                                        <p:tgtEl>
                                          <p:spTgt spid="106515"/>
                                        </p:tgtEl>
                                        <p:attrNameLst>
                                          <p:attrName>ppt_x</p:attrName>
                                        </p:attrNameLst>
                                      </p:cBhvr>
                                      <p:tavLst>
                                        <p:tav tm="0">
                                          <p:val>
                                            <p:strVal val="1+#ppt_w/2"/>
                                          </p:val>
                                        </p:tav>
                                        <p:tav tm="100000">
                                          <p:val>
                                            <p:strVal val="#ppt_x"/>
                                          </p:val>
                                        </p:tav>
                                      </p:tavLst>
                                    </p:anim>
                                    <p:anim calcmode="lin" valueType="num">
                                      <p:cBhvr additive="base">
                                        <p:cTn id="156" dur="500" fill="hold"/>
                                        <p:tgtEl>
                                          <p:spTgt spid="106515"/>
                                        </p:tgtEl>
                                        <p:attrNameLst>
                                          <p:attrName>ppt_y</p:attrName>
                                        </p:attrNameLst>
                                      </p:cBhvr>
                                      <p:tavLst>
                                        <p:tav tm="0">
                                          <p:val>
                                            <p:strVal val="#ppt_y"/>
                                          </p:val>
                                        </p:tav>
                                        <p:tav tm="100000">
                                          <p:val>
                                            <p:strVal val="#ppt_y"/>
                                          </p:val>
                                        </p:tav>
                                      </p:tavLst>
                                    </p:anim>
                                  </p:childTnLst>
                                </p:cTn>
                              </p:par>
                            </p:childTnLst>
                          </p:cTn>
                        </p:par>
                        <p:par>
                          <p:cTn id="157" fill="hold" nodeType="afterGroup">
                            <p:stCondLst>
                              <p:cond delay="3500"/>
                            </p:stCondLst>
                            <p:childTnLst>
                              <p:par>
                                <p:cTn id="158" presetID="2" presetClass="entr" presetSubtype="4" fill="hold" grpId="0" nodeType="afterEffect">
                                  <p:stCondLst>
                                    <p:cond delay="0"/>
                                  </p:stCondLst>
                                  <p:childTnLst>
                                    <p:set>
                                      <p:cBhvr>
                                        <p:cTn id="159" dur="1" fill="hold">
                                          <p:stCondLst>
                                            <p:cond delay="0"/>
                                          </p:stCondLst>
                                        </p:cTn>
                                        <p:tgtEl>
                                          <p:spTgt spid="106547"/>
                                        </p:tgtEl>
                                        <p:attrNameLst>
                                          <p:attrName>style.visibility</p:attrName>
                                        </p:attrNameLst>
                                      </p:cBhvr>
                                      <p:to>
                                        <p:strVal val="visible"/>
                                      </p:to>
                                    </p:set>
                                    <p:anim calcmode="lin" valueType="num">
                                      <p:cBhvr additive="base">
                                        <p:cTn id="160" dur="500" fill="hold"/>
                                        <p:tgtEl>
                                          <p:spTgt spid="106547"/>
                                        </p:tgtEl>
                                        <p:attrNameLst>
                                          <p:attrName>ppt_x</p:attrName>
                                        </p:attrNameLst>
                                      </p:cBhvr>
                                      <p:tavLst>
                                        <p:tav tm="0">
                                          <p:val>
                                            <p:strVal val="#ppt_x"/>
                                          </p:val>
                                        </p:tav>
                                        <p:tav tm="100000">
                                          <p:val>
                                            <p:strVal val="#ppt_x"/>
                                          </p:val>
                                        </p:tav>
                                      </p:tavLst>
                                    </p:anim>
                                    <p:anim calcmode="lin" valueType="num">
                                      <p:cBhvr additive="base">
                                        <p:cTn id="161" dur="500" fill="hold"/>
                                        <p:tgtEl>
                                          <p:spTgt spid="106547"/>
                                        </p:tgtEl>
                                        <p:attrNameLst>
                                          <p:attrName>ppt_y</p:attrName>
                                        </p:attrNameLst>
                                      </p:cBhvr>
                                      <p:tavLst>
                                        <p:tav tm="0">
                                          <p:val>
                                            <p:strVal val="1+#ppt_h/2"/>
                                          </p:val>
                                        </p:tav>
                                        <p:tav tm="100000">
                                          <p:val>
                                            <p:strVal val="#ppt_y"/>
                                          </p:val>
                                        </p:tav>
                                      </p:tavLst>
                                    </p:anim>
                                  </p:childTnLst>
                                </p:cTn>
                              </p:par>
                            </p:childTnLst>
                          </p:cTn>
                        </p:par>
                        <p:par>
                          <p:cTn id="162" fill="hold" nodeType="afterGroup">
                            <p:stCondLst>
                              <p:cond delay="4000"/>
                            </p:stCondLst>
                            <p:childTnLst>
                              <p:par>
                                <p:cTn id="163" presetID="2" presetClass="entr" presetSubtype="2" fill="hold" grpId="0" nodeType="afterEffect">
                                  <p:stCondLst>
                                    <p:cond delay="0"/>
                                  </p:stCondLst>
                                  <p:childTnLst>
                                    <p:set>
                                      <p:cBhvr>
                                        <p:cTn id="164" dur="1" fill="hold">
                                          <p:stCondLst>
                                            <p:cond delay="0"/>
                                          </p:stCondLst>
                                        </p:cTn>
                                        <p:tgtEl>
                                          <p:spTgt spid="106516"/>
                                        </p:tgtEl>
                                        <p:attrNameLst>
                                          <p:attrName>style.visibility</p:attrName>
                                        </p:attrNameLst>
                                      </p:cBhvr>
                                      <p:to>
                                        <p:strVal val="visible"/>
                                      </p:to>
                                    </p:set>
                                    <p:anim calcmode="lin" valueType="num">
                                      <p:cBhvr additive="base">
                                        <p:cTn id="165" dur="500" fill="hold"/>
                                        <p:tgtEl>
                                          <p:spTgt spid="106516"/>
                                        </p:tgtEl>
                                        <p:attrNameLst>
                                          <p:attrName>ppt_x</p:attrName>
                                        </p:attrNameLst>
                                      </p:cBhvr>
                                      <p:tavLst>
                                        <p:tav tm="0">
                                          <p:val>
                                            <p:strVal val="1+#ppt_w/2"/>
                                          </p:val>
                                        </p:tav>
                                        <p:tav tm="100000">
                                          <p:val>
                                            <p:strVal val="#ppt_x"/>
                                          </p:val>
                                        </p:tav>
                                      </p:tavLst>
                                    </p:anim>
                                    <p:anim calcmode="lin" valueType="num">
                                      <p:cBhvr additive="base">
                                        <p:cTn id="166" dur="500" fill="hold"/>
                                        <p:tgtEl>
                                          <p:spTgt spid="106516"/>
                                        </p:tgtEl>
                                        <p:attrNameLst>
                                          <p:attrName>ppt_y</p:attrName>
                                        </p:attrNameLst>
                                      </p:cBhvr>
                                      <p:tavLst>
                                        <p:tav tm="0">
                                          <p:val>
                                            <p:strVal val="#ppt_y"/>
                                          </p:val>
                                        </p:tav>
                                        <p:tav tm="100000">
                                          <p:val>
                                            <p:strVal val="#ppt_y"/>
                                          </p:val>
                                        </p:tav>
                                      </p:tavLst>
                                    </p:anim>
                                  </p:childTnLst>
                                </p:cTn>
                              </p:par>
                            </p:childTnLst>
                          </p:cTn>
                        </p:par>
                        <p:par>
                          <p:cTn id="167" fill="hold" nodeType="afterGroup">
                            <p:stCondLst>
                              <p:cond delay="4500"/>
                            </p:stCondLst>
                            <p:childTnLst>
                              <p:par>
                                <p:cTn id="168" presetID="2" presetClass="entr" presetSubtype="4" fill="hold" grpId="0" nodeType="afterEffect">
                                  <p:stCondLst>
                                    <p:cond delay="0"/>
                                  </p:stCondLst>
                                  <p:childTnLst>
                                    <p:set>
                                      <p:cBhvr>
                                        <p:cTn id="169" dur="1" fill="hold">
                                          <p:stCondLst>
                                            <p:cond delay="0"/>
                                          </p:stCondLst>
                                        </p:cTn>
                                        <p:tgtEl>
                                          <p:spTgt spid="106540"/>
                                        </p:tgtEl>
                                        <p:attrNameLst>
                                          <p:attrName>style.visibility</p:attrName>
                                        </p:attrNameLst>
                                      </p:cBhvr>
                                      <p:to>
                                        <p:strVal val="visible"/>
                                      </p:to>
                                    </p:set>
                                    <p:anim calcmode="lin" valueType="num">
                                      <p:cBhvr additive="base">
                                        <p:cTn id="170" dur="500" fill="hold"/>
                                        <p:tgtEl>
                                          <p:spTgt spid="106540"/>
                                        </p:tgtEl>
                                        <p:attrNameLst>
                                          <p:attrName>ppt_x</p:attrName>
                                        </p:attrNameLst>
                                      </p:cBhvr>
                                      <p:tavLst>
                                        <p:tav tm="0">
                                          <p:val>
                                            <p:strVal val="#ppt_x"/>
                                          </p:val>
                                        </p:tav>
                                        <p:tav tm="100000">
                                          <p:val>
                                            <p:strVal val="#ppt_x"/>
                                          </p:val>
                                        </p:tav>
                                      </p:tavLst>
                                    </p:anim>
                                    <p:anim calcmode="lin" valueType="num">
                                      <p:cBhvr additive="base">
                                        <p:cTn id="171" dur="500" fill="hold"/>
                                        <p:tgtEl>
                                          <p:spTgt spid="106540"/>
                                        </p:tgtEl>
                                        <p:attrNameLst>
                                          <p:attrName>ppt_y</p:attrName>
                                        </p:attrNameLst>
                                      </p:cBhvr>
                                      <p:tavLst>
                                        <p:tav tm="0">
                                          <p:val>
                                            <p:strVal val="1+#ppt_h/2"/>
                                          </p:val>
                                        </p:tav>
                                        <p:tav tm="100000">
                                          <p:val>
                                            <p:strVal val="#ppt_y"/>
                                          </p:val>
                                        </p:tav>
                                      </p:tavLst>
                                    </p:anim>
                                  </p:childTnLst>
                                </p:cTn>
                              </p:par>
                            </p:childTnLst>
                          </p:cTn>
                        </p:par>
                        <p:par>
                          <p:cTn id="172" fill="hold" nodeType="afterGroup">
                            <p:stCondLst>
                              <p:cond delay="5000"/>
                            </p:stCondLst>
                            <p:childTnLst>
                              <p:par>
                                <p:cTn id="173" presetID="1" presetClass="entr" presetSubtype="0" fill="hold" nodeType="afterEffect">
                                  <p:stCondLst>
                                    <p:cond delay="0"/>
                                  </p:stCondLst>
                                  <p:childTnLst>
                                    <p:set>
                                      <p:cBhvr>
                                        <p:cTn id="174" dur="1" fill="hold">
                                          <p:stCondLst>
                                            <p:cond delay="499"/>
                                          </p:stCondLst>
                                        </p:cTn>
                                        <p:tgtEl>
                                          <p:spTgt spid="106526"/>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 presetClass="entr" presetSubtype="2" fill="hold" grpId="0" nodeType="clickEffect">
                                  <p:stCondLst>
                                    <p:cond delay="0"/>
                                  </p:stCondLst>
                                  <p:childTnLst>
                                    <p:set>
                                      <p:cBhvr>
                                        <p:cTn id="178" dur="1" fill="hold">
                                          <p:stCondLst>
                                            <p:cond delay="0"/>
                                          </p:stCondLst>
                                        </p:cTn>
                                        <p:tgtEl>
                                          <p:spTgt spid="106517"/>
                                        </p:tgtEl>
                                        <p:attrNameLst>
                                          <p:attrName>style.visibility</p:attrName>
                                        </p:attrNameLst>
                                      </p:cBhvr>
                                      <p:to>
                                        <p:strVal val="visible"/>
                                      </p:to>
                                    </p:set>
                                    <p:anim calcmode="lin" valueType="num">
                                      <p:cBhvr additive="base">
                                        <p:cTn id="179" dur="500" fill="hold"/>
                                        <p:tgtEl>
                                          <p:spTgt spid="106517"/>
                                        </p:tgtEl>
                                        <p:attrNameLst>
                                          <p:attrName>ppt_x</p:attrName>
                                        </p:attrNameLst>
                                      </p:cBhvr>
                                      <p:tavLst>
                                        <p:tav tm="0">
                                          <p:val>
                                            <p:strVal val="1+#ppt_w/2"/>
                                          </p:val>
                                        </p:tav>
                                        <p:tav tm="100000">
                                          <p:val>
                                            <p:strVal val="#ppt_x"/>
                                          </p:val>
                                        </p:tav>
                                      </p:tavLst>
                                    </p:anim>
                                    <p:anim calcmode="lin" valueType="num">
                                      <p:cBhvr additive="base">
                                        <p:cTn id="180" dur="500" fill="hold"/>
                                        <p:tgtEl>
                                          <p:spTgt spid="106517"/>
                                        </p:tgtEl>
                                        <p:attrNameLst>
                                          <p:attrName>ppt_y</p:attrName>
                                        </p:attrNameLst>
                                      </p:cBhvr>
                                      <p:tavLst>
                                        <p:tav tm="0">
                                          <p:val>
                                            <p:strVal val="#ppt_y"/>
                                          </p:val>
                                        </p:tav>
                                        <p:tav tm="100000">
                                          <p:val>
                                            <p:strVal val="#ppt_y"/>
                                          </p:val>
                                        </p:tav>
                                      </p:tavLst>
                                    </p:anim>
                                  </p:childTnLst>
                                </p:cTn>
                              </p:par>
                            </p:childTnLst>
                          </p:cTn>
                        </p:par>
                        <p:par>
                          <p:cTn id="181" fill="hold" nodeType="afterGroup">
                            <p:stCondLst>
                              <p:cond delay="500"/>
                            </p:stCondLst>
                            <p:childTnLst>
                              <p:par>
                                <p:cTn id="182" presetID="2" presetClass="entr" presetSubtype="4" fill="hold" grpId="0" nodeType="afterEffect">
                                  <p:stCondLst>
                                    <p:cond delay="0"/>
                                  </p:stCondLst>
                                  <p:childTnLst>
                                    <p:set>
                                      <p:cBhvr>
                                        <p:cTn id="183" dur="1" fill="hold">
                                          <p:stCondLst>
                                            <p:cond delay="0"/>
                                          </p:stCondLst>
                                        </p:cTn>
                                        <p:tgtEl>
                                          <p:spTgt spid="106537"/>
                                        </p:tgtEl>
                                        <p:attrNameLst>
                                          <p:attrName>style.visibility</p:attrName>
                                        </p:attrNameLst>
                                      </p:cBhvr>
                                      <p:to>
                                        <p:strVal val="visible"/>
                                      </p:to>
                                    </p:set>
                                    <p:anim calcmode="lin" valueType="num">
                                      <p:cBhvr additive="base">
                                        <p:cTn id="184" dur="500" fill="hold"/>
                                        <p:tgtEl>
                                          <p:spTgt spid="106537"/>
                                        </p:tgtEl>
                                        <p:attrNameLst>
                                          <p:attrName>ppt_x</p:attrName>
                                        </p:attrNameLst>
                                      </p:cBhvr>
                                      <p:tavLst>
                                        <p:tav tm="0">
                                          <p:val>
                                            <p:strVal val="#ppt_x"/>
                                          </p:val>
                                        </p:tav>
                                        <p:tav tm="100000">
                                          <p:val>
                                            <p:strVal val="#ppt_x"/>
                                          </p:val>
                                        </p:tav>
                                      </p:tavLst>
                                    </p:anim>
                                    <p:anim calcmode="lin" valueType="num">
                                      <p:cBhvr additive="base">
                                        <p:cTn id="185" dur="500" fill="hold"/>
                                        <p:tgtEl>
                                          <p:spTgt spid="106537"/>
                                        </p:tgtEl>
                                        <p:attrNameLst>
                                          <p:attrName>ppt_y</p:attrName>
                                        </p:attrNameLst>
                                      </p:cBhvr>
                                      <p:tavLst>
                                        <p:tav tm="0">
                                          <p:val>
                                            <p:strVal val="1+#ppt_h/2"/>
                                          </p:val>
                                        </p:tav>
                                        <p:tav tm="100000">
                                          <p:val>
                                            <p:strVal val="#ppt_y"/>
                                          </p:val>
                                        </p:tav>
                                      </p:tavLst>
                                    </p:anim>
                                  </p:childTnLst>
                                </p:cTn>
                              </p:par>
                            </p:childTnLst>
                          </p:cTn>
                        </p:par>
                        <p:par>
                          <p:cTn id="186" fill="hold" nodeType="afterGroup">
                            <p:stCondLst>
                              <p:cond delay="1000"/>
                            </p:stCondLst>
                            <p:childTnLst>
                              <p:par>
                                <p:cTn id="187" presetID="2" presetClass="entr" presetSubtype="4" fill="hold" grpId="0" nodeType="afterEffect">
                                  <p:stCondLst>
                                    <p:cond delay="0"/>
                                  </p:stCondLst>
                                  <p:childTnLst>
                                    <p:set>
                                      <p:cBhvr>
                                        <p:cTn id="188" dur="1" fill="hold">
                                          <p:stCondLst>
                                            <p:cond delay="0"/>
                                          </p:stCondLst>
                                        </p:cTn>
                                        <p:tgtEl>
                                          <p:spTgt spid="106538"/>
                                        </p:tgtEl>
                                        <p:attrNameLst>
                                          <p:attrName>style.visibility</p:attrName>
                                        </p:attrNameLst>
                                      </p:cBhvr>
                                      <p:to>
                                        <p:strVal val="visible"/>
                                      </p:to>
                                    </p:set>
                                    <p:anim calcmode="lin" valueType="num">
                                      <p:cBhvr additive="base">
                                        <p:cTn id="189" dur="500" fill="hold"/>
                                        <p:tgtEl>
                                          <p:spTgt spid="106538"/>
                                        </p:tgtEl>
                                        <p:attrNameLst>
                                          <p:attrName>ppt_x</p:attrName>
                                        </p:attrNameLst>
                                      </p:cBhvr>
                                      <p:tavLst>
                                        <p:tav tm="0">
                                          <p:val>
                                            <p:strVal val="#ppt_x"/>
                                          </p:val>
                                        </p:tav>
                                        <p:tav tm="100000">
                                          <p:val>
                                            <p:strVal val="#ppt_x"/>
                                          </p:val>
                                        </p:tav>
                                      </p:tavLst>
                                    </p:anim>
                                    <p:anim calcmode="lin" valueType="num">
                                      <p:cBhvr additive="base">
                                        <p:cTn id="190" dur="500" fill="hold"/>
                                        <p:tgtEl>
                                          <p:spTgt spid="106538"/>
                                        </p:tgtEl>
                                        <p:attrNameLst>
                                          <p:attrName>ppt_y</p:attrName>
                                        </p:attrNameLst>
                                      </p:cBhvr>
                                      <p:tavLst>
                                        <p:tav tm="0">
                                          <p:val>
                                            <p:strVal val="1+#ppt_h/2"/>
                                          </p:val>
                                        </p:tav>
                                        <p:tav tm="100000">
                                          <p:val>
                                            <p:strVal val="#ppt_y"/>
                                          </p:val>
                                        </p:tav>
                                      </p:tavLst>
                                    </p:anim>
                                  </p:childTnLst>
                                </p:cTn>
                              </p:par>
                            </p:childTnLst>
                          </p:cTn>
                        </p:par>
                        <p:par>
                          <p:cTn id="191" fill="hold" nodeType="afterGroup">
                            <p:stCondLst>
                              <p:cond delay="1500"/>
                            </p:stCondLst>
                            <p:childTnLst>
                              <p:par>
                                <p:cTn id="192" presetID="2" presetClass="entr" presetSubtype="4" fill="hold" grpId="0" nodeType="afterEffect">
                                  <p:stCondLst>
                                    <p:cond delay="0"/>
                                  </p:stCondLst>
                                  <p:childTnLst>
                                    <p:set>
                                      <p:cBhvr>
                                        <p:cTn id="193" dur="1" fill="hold">
                                          <p:stCondLst>
                                            <p:cond delay="0"/>
                                          </p:stCondLst>
                                        </p:cTn>
                                        <p:tgtEl>
                                          <p:spTgt spid="106539"/>
                                        </p:tgtEl>
                                        <p:attrNameLst>
                                          <p:attrName>style.visibility</p:attrName>
                                        </p:attrNameLst>
                                      </p:cBhvr>
                                      <p:to>
                                        <p:strVal val="visible"/>
                                      </p:to>
                                    </p:set>
                                    <p:anim calcmode="lin" valueType="num">
                                      <p:cBhvr additive="base">
                                        <p:cTn id="194" dur="500" fill="hold"/>
                                        <p:tgtEl>
                                          <p:spTgt spid="106539"/>
                                        </p:tgtEl>
                                        <p:attrNameLst>
                                          <p:attrName>ppt_x</p:attrName>
                                        </p:attrNameLst>
                                      </p:cBhvr>
                                      <p:tavLst>
                                        <p:tav tm="0">
                                          <p:val>
                                            <p:strVal val="#ppt_x"/>
                                          </p:val>
                                        </p:tav>
                                        <p:tav tm="100000">
                                          <p:val>
                                            <p:strVal val="#ppt_x"/>
                                          </p:val>
                                        </p:tav>
                                      </p:tavLst>
                                    </p:anim>
                                    <p:anim calcmode="lin" valueType="num">
                                      <p:cBhvr additive="base">
                                        <p:cTn id="195" dur="500" fill="hold"/>
                                        <p:tgtEl>
                                          <p:spTgt spid="106539"/>
                                        </p:tgtEl>
                                        <p:attrNameLst>
                                          <p:attrName>ppt_y</p:attrName>
                                        </p:attrNameLst>
                                      </p:cBhvr>
                                      <p:tavLst>
                                        <p:tav tm="0">
                                          <p:val>
                                            <p:strVal val="1+#ppt_h/2"/>
                                          </p:val>
                                        </p:tav>
                                        <p:tav tm="100000">
                                          <p:val>
                                            <p:strVal val="#ppt_y"/>
                                          </p:val>
                                        </p:tav>
                                      </p:tavLst>
                                    </p:anim>
                                  </p:childTnLst>
                                </p:cTn>
                              </p:par>
                            </p:childTnLst>
                          </p:cTn>
                        </p:par>
                        <p:par>
                          <p:cTn id="196" fill="hold" nodeType="afterGroup">
                            <p:stCondLst>
                              <p:cond delay="2000"/>
                            </p:stCondLst>
                            <p:childTnLst>
                              <p:par>
                                <p:cTn id="197" presetID="2" presetClass="entr" presetSubtype="4" fill="hold" grpId="0" nodeType="afterEffect">
                                  <p:stCondLst>
                                    <p:cond delay="0"/>
                                  </p:stCondLst>
                                  <p:childTnLst>
                                    <p:set>
                                      <p:cBhvr>
                                        <p:cTn id="198" dur="1" fill="hold">
                                          <p:stCondLst>
                                            <p:cond delay="0"/>
                                          </p:stCondLst>
                                        </p:cTn>
                                        <p:tgtEl>
                                          <p:spTgt spid="106543"/>
                                        </p:tgtEl>
                                        <p:attrNameLst>
                                          <p:attrName>style.visibility</p:attrName>
                                        </p:attrNameLst>
                                      </p:cBhvr>
                                      <p:to>
                                        <p:strVal val="visible"/>
                                      </p:to>
                                    </p:set>
                                    <p:anim calcmode="lin" valueType="num">
                                      <p:cBhvr additive="base">
                                        <p:cTn id="199" dur="500" fill="hold"/>
                                        <p:tgtEl>
                                          <p:spTgt spid="106543"/>
                                        </p:tgtEl>
                                        <p:attrNameLst>
                                          <p:attrName>ppt_x</p:attrName>
                                        </p:attrNameLst>
                                      </p:cBhvr>
                                      <p:tavLst>
                                        <p:tav tm="0">
                                          <p:val>
                                            <p:strVal val="#ppt_x"/>
                                          </p:val>
                                        </p:tav>
                                        <p:tav tm="100000">
                                          <p:val>
                                            <p:strVal val="#ppt_x"/>
                                          </p:val>
                                        </p:tav>
                                      </p:tavLst>
                                    </p:anim>
                                    <p:anim calcmode="lin" valueType="num">
                                      <p:cBhvr additive="base">
                                        <p:cTn id="200" dur="500" fill="hold"/>
                                        <p:tgtEl>
                                          <p:spTgt spid="106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autoUpdateAnimBg="0"/>
      <p:bldP spid="106499" grpId="0" animBg="1" autoUpdateAnimBg="0"/>
      <p:bldP spid="106502" grpId="0" animBg="1" autoUpdateAnimBg="0"/>
      <p:bldP spid="106503" grpId="0" animBg="1" autoUpdateAnimBg="0"/>
      <p:bldP spid="106504" grpId="0" animBg="1" autoUpdateAnimBg="0"/>
      <p:bldP spid="106505" grpId="0" animBg="1" autoUpdateAnimBg="0"/>
      <p:bldP spid="106506" grpId="0" animBg="1" autoUpdateAnimBg="0"/>
      <p:bldP spid="106507" grpId="0" animBg="1" autoUpdateAnimBg="0"/>
      <p:bldP spid="106508" grpId="0" animBg="1" autoUpdateAnimBg="0"/>
      <p:bldP spid="106509" grpId="0" animBg="1" autoUpdateAnimBg="0"/>
      <p:bldP spid="106510" grpId="0" animBg="1" autoUpdateAnimBg="0"/>
      <p:bldP spid="106511" grpId="0" animBg="1" autoUpdateAnimBg="0"/>
      <p:bldP spid="106512" grpId="0" animBg="1" autoUpdateAnimBg="0"/>
      <p:bldP spid="106513" grpId="0" animBg="1" autoUpdateAnimBg="0"/>
      <p:bldP spid="106514" grpId="0" animBg="1" autoUpdateAnimBg="0"/>
      <p:bldP spid="106515" grpId="0" animBg="1" autoUpdateAnimBg="0"/>
      <p:bldP spid="106516" grpId="0" animBg="1" autoUpdateAnimBg="0"/>
      <p:bldP spid="106517" grpId="0" autoUpdateAnimBg="0"/>
      <p:bldP spid="106530" grpId="0" animBg="1" autoUpdateAnimBg="0"/>
      <p:bldP spid="106531" grpId="0" animBg="1" autoUpdateAnimBg="0"/>
      <p:bldP spid="106532" grpId="0" animBg="1" autoUpdateAnimBg="0"/>
      <p:bldP spid="106533" grpId="0" animBg="1" autoUpdateAnimBg="0"/>
      <p:bldP spid="106534" grpId="0" animBg="1" autoUpdateAnimBg="0"/>
      <p:bldP spid="106535" grpId="0" animBg="1" autoUpdateAnimBg="0"/>
      <p:bldP spid="106536" grpId="0" animBg="1" autoUpdateAnimBg="0"/>
      <p:bldP spid="106537" grpId="0" autoUpdateAnimBg="0"/>
      <p:bldP spid="106538" grpId="0" autoUpdateAnimBg="0"/>
      <p:bldP spid="106539" grpId="0" autoUpdateAnimBg="0"/>
      <p:bldP spid="106540" grpId="0" animBg="1" autoUpdateAnimBg="0"/>
      <p:bldP spid="106541" grpId="0" animBg="1" autoUpdateAnimBg="0"/>
      <p:bldP spid="106542" grpId="0" animBg="1" autoUpdateAnimBg="0"/>
      <p:bldP spid="106543" grpId="0" autoUpdateAnimBg="0"/>
      <p:bldP spid="106545" grpId="0" autoUpdateAnimBg="0"/>
      <p:bldP spid="106546" grpId="0" autoUpdateAnimBg="0"/>
      <p:bldP spid="10654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Disk structure</a:t>
            </a:r>
          </a:p>
        </p:txBody>
      </p:sp>
      <p:sp>
        <p:nvSpPr>
          <p:cNvPr id="6" name="Content Placeholder 5"/>
          <p:cNvSpPr>
            <a:spLocks noGrp="1"/>
          </p:cNvSpPr>
          <p:nvPr>
            <p:ph idx="1"/>
          </p:nvPr>
        </p:nvSpPr>
        <p:spPr>
          <a:xfrm>
            <a:off x="602226" y="1600200"/>
            <a:ext cx="7850335" cy="3394472"/>
          </a:xfrm>
        </p:spPr>
        <p:txBody>
          <a:bodyPr>
            <a:normAutofit/>
          </a:bodyPr>
          <a:lstStyle/>
          <a:p>
            <a:r>
              <a:rPr lang="en-US" sz="2400" dirty="0"/>
              <a:t>The data on a hard drive is read by read-write heads</a:t>
            </a:r>
          </a:p>
          <a:p>
            <a:pPr lvl="1"/>
            <a:r>
              <a:rPr lang="en-US" sz="2400" dirty="0"/>
              <a:t>one head per surface, each on a separate arm and controlled by a common arm assembly which moves all heads simultaneously from one cylinder to another</a:t>
            </a:r>
          </a:p>
        </p:txBody>
      </p:sp>
      <p:sp>
        <p:nvSpPr>
          <p:cNvPr id="2" name="Date Placeholder 1"/>
          <p:cNvSpPr>
            <a:spLocks noGrp="1"/>
          </p:cNvSpPr>
          <p:nvPr>
            <p:ph type="dt" sz="half" idx="10"/>
          </p:nvPr>
        </p:nvSpPr>
        <p:spPr/>
        <p:txBody>
          <a:bodyPr/>
          <a:lstStyle/>
          <a:p>
            <a:fld id="{8B53C89A-3EC2-4A99-8A17-9BF4C2200D28}"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a:t>CS F372 Disk Scheduling</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5</a:t>
            </a:fld>
            <a:endParaRPr lang="en-US" altLang="en-US"/>
          </a:p>
        </p:txBody>
      </p:sp>
    </p:spTree>
    <p:extLst>
      <p:ext uri="{BB962C8B-B14F-4D97-AF65-F5344CB8AC3E}">
        <p14:creationId xmlns:p14="http://schemas.microsoft.com/office/powerpoint/2010/main" val="1474263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Performance Benefit</a:t>
            </a:r>
          </a:p>
        </p:txBody>
      </p:sp>
      <p:sp>
        <p:nvSpPr>
          <p:cNvPr id="7171" name="Rectangle 3"/>
          <p:cNvSpPr>
            <a:spLocks noGrp="1" noChangeArrowheads="1"/>
          </p:cNvSpPr>
          <p:nvPr>
            <p:ph type="body" idx="1"/>
          </p:nvPr>
        </p:nvSpPr>
        <p:spPr>
          <a:xfrm>
            <a:off x="708025" y="1558925"/>
            <a:ext cx="7772400" cy="1531938"/>
          </a:xfrm>
        </p:spPr>
        <p:txBody>
          <a:bodyPr/>
          <a:lstStyle/>
          <a:p>
            <a:r>
              <a:rPr lang="en-US" altLang="en-US" sz="1800" b="1" i="1" dirty="0"/>
              <a:t>read or write of large file</a:t>
            </a:r>
          </a:p>
          <a:p>
            <a:pPr lvl="1"/>
            <a:r>
              <a:rPr lang="en-US" altLang="en-US" sz="1800" dirty="0"/>
              <a:t>application (or I/O buffer cache) reads in multiples of</a:t>
            </a:r>
            <a:r>
              <a:rPr lang="en-US" altLang="en-US" sz="1800" dirty="0">
                <a:solidFill>
                  <a:schemeClr val="accent2"/>
                </a:solidFill>
              </a:rPr>
              <a:t> S </a:t>
            </a:r>
            <a:r>
              <a:rPr lang="en-US" altLang="en-US" sz="1800" dirty="0"/>
              <a:t>bytes</a:t>
            </a:r>
          </a:p>
          <a:p>
            <a:pPr lvl="1"/>
            <a:r>
              <a:rPr lang="en-US" altLang="en-US" sz="1800" dirty="0"/>
              <a:t>controller performs parallel access of </a:t>
            </a:r>
            <a:r>
              <a:rPr lang="en-US" altLang="en-US" sz="1800" dirty="0">
                <a:solidFill>
                  <a:schemeClr val="accent2"/>
                </a:solidFill>
              </a:rPr>
              <a:t>N</a:t>
            </a:r>
            <a:r>
              <a:rPr lang="en-US" altLang="en-US" sz="1800" dirty="0"/>
              <a:t> disks </a:t>
            </a:r>
          </a:p>
          <a:p>
            <a:pPr lvl="1"/>
            <a:r>
              <a:rPr lang="en-US" altLang="en-US" sz="1800" dirty="0"/>
              <a:t>aggregate bandwidth is </a:t>
            </a:r>
            <a:r>
              <a:rPr lang="en-US" altLang="en-US" sz="1800" dirty="0">
                <a:solidFill>
                  <a:schemeClr val="accent2"/>
                </a:solidFill>
              </a:rPr>
              <a:t>N</a:t>
            </a:r>
            <a:r>
              <a:rPr lang="en-US" altLang="en-US" sz="1800" dirty="0"/>
              <a:t> times individual disk bandwidth</a:t>
            </a:r>
          </a:p>
        </p:txBody>
      </p:sp>
      <p:sp>
        <p:nvSpPr>
          <p:cNvPr id="7172" name="AutoShape 4"/>
          <p:cNvSpPr>
            <a:spLocks noChangeArrowheads="1"/>
          </p:cNvSpPr>
          <p:nvPr/>
        </p:nvSpPr>
        <p:spPr bwMode="auto">
          <a:xfrm>
            <a:off x="1771650" y="3025775"/>
            <a:ext cx="801688" cy="835025"/>
          </a:xfrm>
          <a:prstGeom prst="can">
            <a:avLst>
              <a:gd name="adj" fmla="val 2604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400">
                <a:solidFill>
                  <a:schemeClr val="bg1"/>
                </a:solidFill>
              </a:rPr>
              <a:t>Disk 0</a:t>
            </a:r>
          </a:p>
        </p:txBody>
      </p:sp>
      <p:sp>
        <p:nvSpPr>
          <p:cNvPr id="7173" name="AutoShape 5"/>
          <p:cNvSpPr>
            <a:spLocks noChangeArrowheads="1"/>
          </p:cNvSpPr>
          <p:nvPr/>
        </p:nvSpPr>
        <p:spPr bwMode="auto">
          <a:xfrm>
            <a:off x="2878138" y="3025775"/>
            <a:ext cx="801687" cy="835025"/>
          </a:xfrm>
          <a:prstGeom prst="can">
            <a:avLst>
              <a:gd name="adj" fmla="val 26040"/>
            </a:avLst>
          </a:prstGeom>
          <a:solidFill>
            <a:srgbClr val="CC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400">
                <a:solidFill>
                  <a:schemeClr val="bg1"/>
                </a:solidFill>
              </a:rPr>
              <a:t>Disk 1</a:t>
            </a:r>
            <a:endParaRPr lang="en-US" altLang="en-US" sz="1800">
              <a:solidFill>
                <a:schemeClr val="bg1"/>
              </a:solidFill>
            </a:endParaRPr>
          </a:p>
        </p:txBody>
      </p:sp>
      <p:sp>
        <p:nvSpPr>
          <p:cNvPr id="7174" name="AutoShape 6"/>
          <p:cNvSpPr>
            <a:spLocks noChangeArrowheads="1"/>
          </p:cNvSpPr>
          <p:nvPr/>
        </p:nvSpPr>
        <p:spPr bwMode="auto">
          <a:xfrm>
            <a:off x="4067175" y="3025775"/>
            <a:ext cx="801688" cy="835025"/>
          </a:xfrm>
          <a:prstGeom prst="can">
            <a:avLst>
              <a:gd name="adj" fmla="val 2604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400">
                <a:solidFill>
                  <a:schemeClr val="bg1"/>
                </a:solidFill>
              </a:rPr>
              <a:t>Disk 2</a:t>
            </a:r>
            <a:endParaRPr lang="en-US" altLang="en-US" sz="1800">
              <a:solidFill>
                <a:schemeClr val="bg1"/>
              </a:solidFill>
            </a:endParaRPr>
          </a:p>
        </p:txBody>
      </p:sp>
      <p:sp>
        <p:nvSpPr>
          <p:cNvPr id="7175" name="Text Box 7"/>
          <p:cNvSpPr txBox="1">
            <a:spLocks noChangeArrowheads="1"/>
          </p:cNvSpPr>
          <p:nvPr/>
        </p:nvSpPr>
        <p:spPr bwMode="auto">
          <a:xfrm>
            <a:off x="5486400" y="3278188"/>
            <a:ext cx="549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a:solidFill>
                  <a:schemeClr val="tx2"/>
                </a:solidFill>
              </a:rPr>
              <a:t>• • •</a:t>
            </a:r>
          </a:p>
        </p:txBody>
      </p:sp>
      <p:sp>
        <p:nvSpPr>
          <p:cNvPr id="7176" name="AutoShape 8"/>
          <p:cNvSpPr>
            <a:spLocks noChangeArrowheads="1"/>
          </p:cNvSpPr>
          <p:nvPr/>
        </p:nvSpPr>
        <p:spPr bwMode="auto">
          <a:xfrm>
            <a:off x="6677025" y="3025775"/>
            <a:ext cx="801688" cy="835025"/>
          </a:xfrm>
          <a:prstGeom prst="can">
            <a:avLst>
              <a:gd name="adj" fmla="val 26040"/>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400">
                <a:solidFill>
                  <a:schemeClr val="bg1"/>
                </a:solidFill>
              </a:rPr>
              <a:t>Disk N-1</a:t>
            </a:r>
          </a:p>
        </p:txBody>
      </p:sp>
      <p:sp>
        <p:nvSpPr>
          <p:cNvPr id="7177" name="Rectangle 9"/>
          <p:cNvSpPr>
            <a:spLocks noChangeArrowheads="1"/>
          </p:cNvSpPr>
          <p:nvPr/>
        </p:nvSpPr>
        <p:spPr bwMode="auto">
          <a:xfrm>
            <a:off x="3509963" y="4967288"/>
            <a:ext cx="2054225" cy="73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t>Array Controller</a:t>
            </a:r>
            <a:endParaRPr lang="en-US" altLang="en-US" b="0">
              <a:latin typeface="Times New Roman" panose="02020603050405020304" pitchFamily="18" charset="0"/>
            </a:endParaRPr>
          </a:p>
        </p:txBody>
      </p:sp>
      <p:sp>
        <p:nvSpPr>
          <p:cNvPr id="7178" name="Line 10"/>
          <p:cNvSpPr>
            <a:spLocks noChangeShapeType="1"/>
          </p:cNvSpPr>
          <p:nvPr/>
        </p:nvSpPr>
        <p:spPr bwMode="auto">
          <a:xfrm>
            <a:off x="4511675" y="5699125"/>
            <a:ext cx="0" cy="635000"/>
          </a:xfrm>
          <a:prstGeom prst="line">
            <a:avLst/>
          </a:prstGeom>
          <a:noFill/>
          <a:ln w="1270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9" name="Line 11"/>
          <p:cNvSpPr>
            <a:spLocks noChangeShapeType="1"/>
          </p:cNvSpPr>
          <p:nvPr/>
        </p:nvSpPr>
        <p:spPr bwMode="auto">
          <a:xfrm flipV="1">
            <a:off x="4511675" y="3860800"/>
            <a:ext cx="2557463" cy="1106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0" name="Line 12"/>
          <p:cNvSpPr>
            <a:spLocks noChangeShapeType="1"/>
          </p:cNvSpPr>
          <p:nvPr/>
        </p:nvSpPr>
        <p:spPr bwMode="auto">
          <a:xfrm>
            <a:off x="4478338" y="3868738"/>
            <a:ext cx="26987" cy="1098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Line 13"/>
          <p:cNvSpPr>
            <a:spLocks noChangeShapeType="1"/>
          </p:cNvSpPr>
          <p:nvPr/>
        </p:nvSpPr>
        <p:spPr bwMode="auto">
          <a:xfrm>
            <a:off x="3275013" y="3863975"/>
            <a:ext cx="1220787" cy="1103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2" name="Line 14"/>
          <p:cNvSpPr>
            <a:spLocks noChangeShapeType="1"/>
          </p:cNvSpPr>
          <p:nvPr/>
        </p:nvSpPr>
        <p:spPr bwMode="auto">
          <a:xfrm>
            <a:off x="2211388" y="3867150"/>
            <a:ext cx="2284412" cy="11001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3" name="Text Box 15"/>
          <p:cNvSpPr txBox="1">
            <a:spLocks noChangeArrowheads="1"/>
          </p:cNvSpPr>
          <p:nvPr/>
        </p:nvSpPr>
        <p:spPr bwMode="auto">
          <a:xfrm>
            <a:off x="6840538" y="3840163"/>
            <a:ext cx="758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400">
                <a:solidFill>
                  <a:schemeClr val="accent2"/>
                </a:solidFill>
              </a:rPr>
              <a:t>x </a:t>
            </a:r>
            <a:r>
              <a:rPr lang="en-US" altLang="en-US" sz="1400"/>
              <a:t>MB/s</a:t>
            </a:r>
          </a:p>
        </p:txBody>
      </p:sp>
      <p:sp>
        <p:nvSpPr>
          <p:cNvPr id="7184" name="Text Box 16"/>
          <p:cNvSpPr txBox="1">
            <a:spLocks noChangeArrowheads="1"/>
          </p:cNvSpPr>
          <p:nvPr/>
        </p:nvSpPr>
        <p:spPr bwMode="auto">
          <a:xfrm>
            <a:off x="4440238" y="3829050"/>
            <a:ext cx="758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400">
                <a:solidFill>
                  <a:schemeClr val="accent2"/>
                </a:solidFill>
              </a:rPr>
              <a:t>x </a:t>
            </a:r>
            <a:r>
              <a:rPr lang="en-US" altLang="en-US" sz="1400"/>
              <a:t>MB/s</a:t>
            </a:r>
          </a:p>
        </p:txBody>
      </p:sp>
      <p:sp>
        <p:nvSpPr>
          <p:cNvPr id="7185" name="Text Box 17"/>
          <p:cNvSpPr txBox="1">
            <a:spLocks noChangeArrowheads="1"/>
          </p:cNvSpPr>
          <p:nvPr/>
        </p:nvSpPr>
        <p:spPr bwMode="auto">
          <a:xfrm>
            <a:off x="3386138" y="3794125"/>
            <a:ext cx="758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400">
                <a:solidFill>
                  <a:schemeClr val="accent2"/>
                </a:solidFill>
              </a:rPr>
              <a:t>x </a:t>
            </a:r>
            <a:r>
              <a:rPr lang="en-US" altLang="en-US" sz="1400"/>
              <a:t>MB/s</a:t>
            </a:r>
          </a:p>
        </p:txBody>
      </p:sp>
      <p:sp>
        <p:nvSpPr>
          <p:cNvPr id="7186" name="Text Box 18"/>
          <p:cNvSpPr txBox="1">
            <a:spLocks noChangeArrowheads="1"/>
          </p:cNvSpPr>
          <p:nvPr/>
        </p:nvSpPr>
        <p:spPr bwMode="auto">
          <a:xfrm>
            <a:off x="1616075" y="3822700"/>
            <a:ext cx="758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400">
                <a:solidFill>
                  <a:schemeClr val="accent2"/>
                </a:solidFill>
              </a:rPr>
              <a:t>x </a:t>
            </a:r>
            <a:r>
              <a:rPr lang="en-US" altLang="en-US" sz="1400"/>
              <a:t>MB/s</a:t>
            </a:r>
          </a:p>
        </p:txBody>
      </p:sp>
      <p:sp>
        <p:nvSpPr>
          <p:cNvPr id="7187" name="Text Box 19"/>
          <p:cNvSpPr txBox="1">
            <a:spLocks noChangeArrowheads="1"/>
          </p:cNvSpPr>
          <p:nvPr/>
        </p:nvSpPr>
        <p:spPr bwMode="auto">
          <a:xfrm>
            <a:off x="4581525" y="6015038"/>
            <a:ext cx="887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400">
                <a:solidFill>
                  <a:schemeClr val="accent2"/>
                </a:solidFill>
              </a:rPr>
              <a:t>Nx </a:t>
            </a:r>
            <a:r>
              <a:rPr lang="en-US" altLang="en-US" sz="1400"/>
              <a:t>MB/s</a:t>
            </a:r>
          </a:p>
        </p:txBody>
      </p:sp>
      <p:sp>
        <p:nvSpPr>
          <p:cNvPr id="7188" name="Text Box 20"/>
          <p:cNvSpPr txBox="1">
            <a:spLocks noChangeArrowheads="1"/>
          </p:cNvSpPr>
          <p:nvPr/>
        </p:nvSpPr>
        <p:spPr bwMode="auto">
          <a:xfrm>
            <a:off x="5807075" y="4327525"/>
            <a:ext cx="771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a:solidFill>
                  <a:schemeClr val="bg2"/>
                </a:solidFill>
              </a:rPr>
              <a:t>S </a:t>
            </a:r>
            <a:r>
              <a:rPr lang="en-US" altLang="en-US" sz="1800" baseline="-25000">
                <a:solidFill>
                  <a:schemeClr val="bg2"/>
                </a:solidFill>
              </a:rPr>
              <a:t>k,N-1</a:t>
            </a:r>
            <a:endParaRPr lang="en-US" altLang="en-US" sz="1800">
              <a:solidFill>
                <a:schemeClr val="bg2"/>
              </a:solidFill>
            </a:endParaRPr>
          </a:p>
        </p:txBody>
      </p:sp>
      <p:sp>
        <p:nvSpPr>
          <p:cNvPr id="7189" name="Text Box 21"/>
          <p:cNvSpPr txBox="1">
            <a:spLocks noChangeArrowheads="1"/>
          </p:cNvSpPr>
          <p:nvPr/>
        </p:nvSpPr>
        <p:spPr bwMode="auto">
          <a:xfrm>
            <a:off x="4471988" y="4244975"/>
            <a:ext cx="771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a:solidFill>
                  <a:schemeClr val="folHlink"/>
                </a:solidFill>
              </a:rPr>
              <a:t>S </a:t>
            </a:r>
            <a:r>
              <a:rPr lang="en-US" altLang="en-US" sz="1800" baseline="-25000">
                <a:solidFill>
                  <a:schemeClr val="folHlink"/>
                </a:solidFill>
              </a:rPr>
              <a:t>k,2</a:t>
            </a:r>
            <a:endParaRPr lang="en-US" altLang="en-US" sz="1800">
              <a:solidFill>
                <a:schemeClr val="folHlink"/>
              </a:solidFill>
            </a:endParaRPr>
          </a:p>
        </p:txBody>
      </p:sp>
      <p:sp>
        <p:nvSpPr>
          <p:cNvPr id="7190" name="Text Box 22"/>
          <p:cNvSpPr txBox="1">
            <a:spLocks noChangeArrowheads="1"/>
          </p:cNvSpPr>
          <p:nvPr/>
        </p:nvSpPr>
        <p:spPr bwMode="auto">
          <a:xfrm>
            <a:off x="3805238" y="4124325"/>
            <a:ext cx="771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a:solidFill>
                  <a:srgbClr val="CC00FF"/>
                </a:solidFill>
              </a:rPr>
              <a:t>S </a:t>
            </a:r>
            <a:r>
              <a:rPr lang="en-US" altLang="en-US" sz="1800" baseline="-25000">
                <a:solidFill>
                  <a:srgbClr val="CC00FF"/>
                </a:solidFill>
              </a:rPr>
              <a:t>k,1</a:t>
            </a:r>
            <a:endParaRPr lang="en-US" altLang="en-US" sz="1800"/>
          </a:p>
        </p:txBody>
      </p:sp>
      <p:sp>
        <p:nvSpPr>
          <p:cNvPr id="7191" name="Text Box 23"/>
          <p:cNvSpPr txBox="1">
            <a:spLocks noChangeArrowheads="1"/>
          </p:cNvSpPr>
          <p:nvPr/>
        </p:nvSpPr>
        <p:spPr bwMode="auto">
          <a:xfrm>
            <a:off x="2705100" y="4171950"/>
            <a:ext cx="771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a:solidFill>
                  <a:schemeClr val="accent1"/>
                </a:solidFill>
              </a:rPr>
              <a:t>S </a:t>
            </a:r>
            <a:r>
              <a:rPr lang="en-US" altLang="en-US" sz="1800" baseline="-25000">
                <a:solidFill>
                  <a:schemeClr val="accent1"/>
                </a:solidFill>
              </a:rPr>
              <a:t>k,0</a:t>
            </a:r>
            <a:endParaRPr lang="en-US" altLang="en-US" sz="1800">
              <a:solidFill>
                <a:schemeClr val="accent1"/>
              </a:solidFill>
            </a:endParaRPr>
          </a:p>
        </p:txBody>
      </p:sp>
      <p:sp>
        <p:nvSpPr>
          <p:cNvPr id="7192" name="Text Box 24"/>
          <p:cNvSpPr txBox="1">
            <a:spLocks noChangeArrowheads="1"/>
          </p:cNvSpPr>
          <p:nvPr/>
        </p:nvSpPr>
        <p:spPr bwMode="auto">
          <a:xfrm>
            <a:off x="4208463" y="6267450"/>
            <a:ext cx="77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2400" i="1"/>
              <a:t>S</a:t>
            </a:r>
            <a:r>
              <a:rPr lang="en-US" altLang="en-US" sz="2400" i="1" baseline="-25000"/>
              <a:t>k</a:t>
            </a:r>
            <a:endParaRPr lang="en-US" altLang="en-US" sz="2400" i="1"/>
          </a:p>
        </p:txBody>
      </p:sp>
    </p:spTree>
    <p:extLst>
      <p:ext uri="{BB962C8B-B14F-4D97-AF65-F5344CB8AC3E}">
        <p14:creationId xmlns:p14="http://schemas.microsoft.com/office/powerpoint/2010/main" val="2258701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750888" y="720725"/>
            <a:ext cx="7772400" cy="1604963"/>
          </a:xfrm>
        </p:spPr>
        <p:txBody>
          <a:bodyPr/>
          <a:lstStyle/>
          <a:p>
            <a:r>
              <a:rPr lang="en-US" altLang="en-US" sz="1800" b="1" i="1" dirty="0"/>
              <a:t>N concurrent small read or write requests</a:t>
            </a:r>
          </a:p>
          <a:p>
            <a:pPr lvl="1"/>
            <a:r>
              <a:rPr lang="en-US" altLang="en-US" sz="2400" dirty="0"/>
              <a:t>randomly distributed across N drives (we hope!)</a:t>
            </a:r>
          </a:p>
          <a:p>
            <a:pPr lvl="1"/>
            <a:r>
              <a:rPr lang="en-US" altLang="en-US" sz="2400" dirty="0"/>
              <a:t>common in database and Web server environments</a:t>
            </a:r>
          </a:p>
        </p:txBody>
      </p:sp>
      <p:sp>
        <p:nvSpPr>
          <p:cNvPr id="8195" name="AutoShape 4"/>
          <p:cNvSpPr>
            <a:spLocks noChangeArrowheads="1"/>
          </p:cNvSpPr>
          <p:nvPr/>
        </p:nvSpPr>
        <p:spPr bwMode="auto">
          <a:xfrm>
            <a:off x="1771650" y="2408238"/>
            <a:ext cx="801688" cy="835025"/>
          </a:xfrm>
          <a:prstGeom prst="can">
            <a:avLst>
              <a:gd name="adj" fmla="val 2604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400">
                <a:solidFill>
                  <a:schemeClr val="bg1"/>
                </a:solidFill>
              </a:rPr>
              <a:t>Disk 0</a:t>
            </a:r>
          </a:p>
        </p:txBody>
      </p:sp>
      <p:sp>
        <p:nvSpPr>
          <p:cNvPr id="8196" name="AutoShape 5"/>
          <p:cNvSpPr>
            <a:spLocks noChangeArrowheads="1"/>
          </p:cNvSpPr>
          <p:nvPr/>
        </p:nvSpPr>
        <p:spPr bwMode="auto">
          <a:xfrm>
            <a:off x="2878138" y="2408238"/>
            <a:ext cx="801687" cy="835025"/>
          </a:xfrm>
          <a:prstGeom prst="can">
            <a:avLst>
              <a:gd name="adj" fmla="val 26040"/>
            </a:avLst>
          </a:prstGeom>
          <a:solidFill>
            <a:srgbClr val="CC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400">
                <a:solidFill>
                  <a:schemeClr val="bg1"/>
                </a:solidFill>
              </a:rPr>
              <a:t>Disk 1</a:t>
            </a:r>
            <a:endParaRPr lang="en-US" altLang="en-US" sz="1800">
              <a:solidFill>
                <a:schemeClr val="bg1"/>
              </a:solidFill>
            </a:endParaRPr>
          </a:p>
        </p:txBody>
      </p:sp>
      <p:sp>
        <p:nvSpPr>
          <p:cNvPr id="8197" name="AutoShape 6"/>
          <p:cNvSpPr>
            <a:spLocks noChangeArrowheads="1"/>
          </p:cNvSpPr>
          <p:nvPr/>
        </p:nvSpPr>
        <p:spPr bwMode="auto">
          <a:xfrm>
            <a:off x="4067175" y="2408238"/>
            <a:ext cx="801688" cy="835025"/>
          </a:xfrm>
          <a:prstGeom prst="can">
            <a:avLst>
              <a:gd name="adj" fmla="val 26040"/>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400">
                <a:solidFill>
                  <a:schemeClr val="bg1"/>
                </a:solidFill>
              </a:rPr>
              <a:t>Disk 2</a:t>
            </a:r>
            <a:endParaRPr lang="en-US" altLang="en-US" sz="1800">
              <a:solidFill>
                <a:schemeClr val="bg1"/>
              </a:solidFill>
            </a:endParaRPr>
          </a:p>
        </p:txBody>
      </p:sp>
      <p:sp>
        <p:nvSpPr>
          <p:cNvPr id="8198" name="Text Box 7"/>
          <p:cNvSpPr txBox="1">
            <a:spLocks noChangeArrowheads="1"/>
          </p:cNvSpPr>
          <p:nvPr/>
        </p:nvSpPr>
        <p:spPr bwMode="auto">
          <a:xfrm>
            <a:off x="5486400" y="2660650"/>
            <a:ext cx="5492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a:solidFill>
                  <a:schemeClr val="tx2"/>
                </a:solidFill>
              </a:rPr>
              <a:t>• • •</a:t>
            </a:r>
          </a:p>
        </p:txBody>
      </p:sp>
      <p:sp>
        <p:nvSpPr>
          <p:cNvPr id="8199" name="AutoShape 8"/>
          <p:cNvSpPr>
            <a:spLocks noChangeArrowheads="1"/>
          </p:cNvSpPr>
          <p:nvPr/>
        </p:nvSpPr>
        <p:spPr bwMode="auto">
          <a:xfrm>
            <a:off x="6677025" y="2408238"/>
            <a:ext cx="801688" cy="835025"/>
          </a:xfrm>
          <a:prstGeom prst="can">
            <a:avLst>
              <a:gd name="adj" fmla="val 26040"/>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400">
                <a:solidFill>
                  <a:schemeClr val="bg1"/>
                </a:solidFill>
              </a:rPr>
              <a:t>Disk N-1</a:t>
            </a:r>
          </a:p>
        </p:txBody>
      </p:sp>
      <p:sp>
        <p:nvSpPr>
          <p:cNvPr id="8200" name="Rectangle 9"/>
          <p:cNvSpPr>
            <a:spLocks noChangeArrowheads="1"/>
          </p:cNvSpPr>
          <p:nvPr/>
        </p:nvSpPr>
        <p:spPr bwMode="auto">
          <a:xfrm>
            <a:off x="3509963" y="4349750"/>
            <a:ext cx="2054225" cy="73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pPr>
            <a:r>
              <a:rPr lang="en-US" altLang="en-US" sz="1800"/>
              <a:t>Array Controller</a:t>
            </a:r>
            <a:endParaRPr lang="en-US" altLang="en-US" b="0">
              <a:latin typeface="Times New Roman" panose="02020603050405020304" pitchFamily="18" charset="0"/>
            </a:endParaRPr>
          </a:p>
        </p:txBody>
      </p:sp>
      <p:sp>
        <p:nvSpPr>
          <p:cNvPr id="8201" name="Line 10"/>
          <p:cNvSpPr>
            <a:spLocks noChangeShapeType="1"/>
          </p:cNvSpPr>
          <p:nvPr/>
        </p:nvSpPr>
        <p:spPr bwMode="auto">
          <a:xfrm>
            <a:off x="4511675" y="5081588"/>
            <a:ext cx="0" cy="635000"/>
          </a:xfrm>
          <a:prstGeom prst="line">
            <a:avLst/>
          </a:prstGeom>
          <a:noFill/>
          <a:ln w="1270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 name="Line 11"/>
          <p:cNvSpPr>
            <a:spLocks noChangeShapeType="1"/>
          </p:cNvSpPr>
          <p:nvPr/>
        </p:nvSpPr>
        <p:spPr bwMode="auto">
          <a:xfrm flipV="1">
            <a:off x="4511675" y="3243263"/>
            <a:ext cx="2557463" cy="11064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3" name="Line 12"/>
          <p:cNvSpPr>
            <a:spLocks noChangeShapeType="1"/>
          </p:cNvSpPr>
          <p:nvPr/>
        </p:nvSpPr>
        <p:spPr bwMode="auto">
          <a:xfrm>
            <a:off x="4478338" y="3251200"/>
            <a:ext cx="26987" cy="1098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4" name="Line 13"/>
          <p:cNvSpPr>
            <a:spLocks noChangeShapeType="1"/>
          </p:cNvSpPr>
          <p:nvPr/>
        </p:nvSpPr>
        <p:spPr bwMode="auto">
          <a:xfrm>
            <a:off x="3275013" y="3246438"/>
            <a:ext cx="1220787" cy="11033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Line 14"/>
          <p:cNvSpPr>
            <a:spLocks noChangeShapeType="1"/>
          </p:cNvSpPr>
          <p:nvPr/>
        </p:nvSpPr>
        <p:spPr bwMode="auto">
          <a:xfrm>
            <a:off x="2211388" y="3249613"/>
            <a:ext cx="2284412" cy="1100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6" name="Text Box 15"/>
          <p:cNvSpPr txBox="1">
            <a:spLocks noChangeArrowheads="1"/>
          </p:cNvSpPr>
          <p:nvPr/>
        </p:nvSpPr>
        <p:spPr bwMode="auto">
          <a:xfrm>
            <a:off x="6840538" y="3222625"/>
            <a:ext cx="758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400">
                <a:solidFill>
                  <a:schemeClr val="accent2"/>
                </a:solidFill>
              </a:rPr>
              <a:t>x </a:t>
            </a:r>
            <a:r>
              <a:rPr lang="en-US" altLang="en-US" sz="1400"/>
              <a:t>MB/s</a:t>
            </a:r>
          </a:p>
        </p:txBody>
      </p:sp>
      <p:sp>
        <p:nvSpPr>
          <p:cNvPr id="8207" name="Text Box 16"/>
          <p:cNvSpPr txBox="1">
            <a:spLocks noChangeArrowheads="1"/>
          </p:cNvSpPr>
          <p:nvPr/>
        </p:nvSpPr>
        <p:spPr bwMode="auto">
          <a:xfrm>
            <a:off x="4440238" y="3211513"/>
            <a:ext cx="758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400">
                <a:solidFill>
                  <a:schemeClr val="accent2"/>
                </a:solidFill>
              </a:rPr>
              <a:t>x </a:t>
            </a:r>
            <a:r>
              <a:rPr lang="en-US" altLang="en-US" sz="1400"/>
              <a:t>MB/s</a:t>
            </a:r>
          </a:p>
        </p:txBody>
      </p:sp>
      <p:sp>
        <p:nvSpPr>
          <p:cNvPr id="8208" name="Text Box 17"/>
          <p:cNvSpPr txBox="1">
            <a:spLocks noChangeArrowheads="1"/>
          </p:cNvSpPr>
          <p:nvPr/>
        </p:nvSpPr>
        <p:spPr bwMode="auto">
          <a:xfrm>
            <a:off x="3386138" y="3176588"/>
            <a:ext cx="758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400">
                <a:solidFill>
                  <a:schemeClr val="accent2"/>
                </a:solidFill>
              </a:rPr>
              <a:t>x </a:t>
            </a:r>
            <a:r>
              <a:rPr lang="en-US" altLang="en-US" sz="1400"/>
              <a:t>MB/s</a:t>
            </a:r>
          </a:p>
        </p:txBody>
      </p:sp>
      <p:sp>
        <p:nvSpPr>
          <p:cNvPr id="8209" name="Text Box 18"/>
          <p:cNvSpPr txBox="1">
            <a:spLocks noChangeArrowheads="1"/>
          </p:cNvSpPr>
          <p:nvPr/>
        </p:nvSpPr>
        <p:spPr bwMode="auto">
          <a:xfrm>
            <a:off x="1616075" y="3205163"/>
            <a:ext cx="7588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400">
                <a:solidFill>
                  <a:schemeClr val="accent2"/>
                </a:solidFill>
              </a:rPr>
              <a:t>x </a:t>
            </a:r>
            <a:r>
              <a:rPr lang="en-US" altLang="en-US" sz="1400"/>
              <a:t>MB/s</a:t>
            </a:r>
          </a:p>
        </p:txBody>
      </p:sp>
      <p:sp>
        <p:nvSpPr>
          <p:cNvPr id="8210" name="Text Box 19"/>
          <p:cNvSpPr txBox="1">
            <a:spLocks noChangeArrowheads="1"/>
          </p:cNvSpPr>
          <p:nvPr/>
        </p:nvSpPr>
        <p:spPr bwMode="auto">
          <a:xfrm>
            <a:off x="4581525" y="5397500"/>
            <a:ext cx="887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400">
                <a:solidFill>
                  <a:schemeClr val="accent2"/>
                </a:solidFill>
              </a:rPr>
              <a:t>Nx </a:t>
            </a:r>
            <a:r>
              <a:rPr lang="en-US" altLang="en-US" sz="1400"/>
              <a:t>MB/s</a:t>
            </a:r>
          </a:p>
        </p:txBody>
      </p:sp>
      <p:sp>
        <p:nvSpPr>
          <p:cNvPr id="8211" name="Text Box 20"/>
          <p:cNvSpPr txBox="1">
            <a:spLocks noChangeArrowheads="1"/>
          </p:cNvSpPr>
          <p:nvPr/>
        </p:nvSpPr>
        <p:spPr bwMode="auto">
          <a:xfrm>
            <a:off x="2928938" y="5899150"/>
            <a:ext cx="3424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400" b="0" i="1"/>
              <a:t>N independent requests</a:t>
            </a:r>
          </a:p>
        </p:txBody>
      </p:sp>
      <p:sp>
        <p:nvSpPr>
          <p:cNvPr id="8212" name="Text Box 21"/>
          <p:cNvSpPr txBox="1">
            <a:spLocks noChangeArrowheads="1"/>
          </p:cNvSpPr>
          <p:nvPr/>
        </p:nvSpPr>
        <p:spPr bwMode="auto">
          <a:xfrm>
            <a:off x="2347913" y="3578225"/>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b="0">
                <a:solidFill>
                  <a:schemeClr val="accent1"/>
                </a:solidFill>
              </a:rPr>
              <a:t>req 0</a:t>
            </a:r>
          </a:p>
        </p:txBody>
      </p:sp>
      <p:sp>
        <p:nvSpPr>
          <p:cNvPr id="8213" name="Text Box 22"/>
          <p:cNvSpPr txBox="1">
            <a:spLocks noChangeArrowheads="1"/>
          </p:cNvSpPr>
          <p:nvPr/>
        </p:nvSpPr>
        <p:spPr bwMode="auto">
          <a:xfrm>
            <a:off x="3706813" y="3411538"/>
            <a:ext cx="704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b="0">
                <a:solidFill>
                  <a:srgbClr val="CC00FF"/>
                </a:solidFill>
              </a:rPr>
              <a:t>req 1</a:t>
            </a:r>
          </a:p>
        </p:txBody>
      </p:sp>
      <p:sp>
        <p:nvSpPr>
          <p:cNvPr id="8214" name="Text Box 23"/>
          <p:cNvSpPr txBox="1">
            <a:spLocks noChangeArrowheads="1"/>
          </p:cNvSpPr>
          <p:nvPr/>
        </p:nvSpPr>
        <p:spPr bwMode="auto">
          <a:xfrm>
            <a:off x="4527550" y="3546475"/>
            <a:ext cx="704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b="0">
                <a:solidFill>
                  <a:schemeClr val="folHlink"/>
                </a:solidFill>
              </a:rPr>
              <a:t>req 2</a:t>
            </a:r>
          </a:p>
        </p:txBody>
      </p:sp>
      <p:sp>
        <p:nvSpPr>
          <p:cNvPr id="8215" name="Text Box 24"/>
          <p:cNvSpPr txBox="1">
            <a:spLocks noChangeArrowheads="1"/>
          </p:cNvSpPr>
          <p:nvPr/>
        </p:nvSpPr>
        <p:spPr bwMode="auto">
          <a:xfrm>
            <a:off x="5783263" y="3665538"/>
            <a:ext cx="946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defRPr b="1">
                <a:solidFill>
                  <a:schemeClr val="tx1"/>
                </a:solidFill>
                <a:latin typeface="Helvetica" panose="020B0604020202020204" pitchFamily="34" charset="0"/>
              </a:defRPr>
            </a:lvl1pPr>
            <a:lvl2pPr marL="742950" indent="-285750">
              <a:spcBef>
                <a:spcPct val="50000"/>
              </a:spcBef>
              <a:buChar char="•"/>
              <a:defRPr b="1">
                <a:solidFill>
                  <a:schemeClr val="tx1"/>
                </a:solidFill>
                <a:latin typeface="Helvetica" panose="020B0604020202020204" pitchFamily="34" charset="0"/>
              </a:defRPr>
            </a:lvl2pPr>
            <a:lvl3pPr marL="1143000" indent="-228600">
              <a:spcBef>
                <a:spcPct val="10000"/>
              </a:spcBef>
              <a:defRPr sz="1600" b="1">
                <a:solidFill>
                  <a:schemeClr val="tx1"/>
                </a:solidFill>
                <a:latin typeface="Helvetica" panose="020B0604020202020204" pitchFamily="34"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1800" b="0">
                <a:solidFill>
                  <a:schemeClr val="bg2"/>
                </a:solidFill>
              </a:rPr>
              <a:t>req N-1</a:t>
            </a:r>
          </a:p>
        </p:txBody>
      </p:sp>
    </p:spTree>
    <p:extLst>
      <p:ext uri="{BB962C8B-B14F-4D97-AF65-F5344CB8AC3E}">
        <p14:creationId xmlns:p14="http://schemas.microsoft.com/office/powerpoint/2010/main" val="947393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36639" y="533400"/>
            <a:ext cx="7772400" cy="571500"/>
          </a:xfrm>
        </p:spPr>
        <p:txBody>
          <a:bodyPr>
            <a:noAutofit/>
          </a:bodyPr>
          <a:lstStyle/>
          <a:p>
            <a:r>
              <a:rPr lang="en-US" sz="4000" dirty="0"/>
              <a:t>RAID Level-1</a:t>
            </a:r>
          </a:p>
        </p:txBody>
      </p:sp>
      <p:sp>
        <p:nvSpPr>
          <p:cNvPr id="11267" name="Rectangle 3"/>
          <p:cNvSpPr>
            <a:spLocks noGrp="1" noChangeArrowheads="1"/>
          </p:cNvSpPr>
          <p:nvPr>
            <p:ph type="body" idx="1"/>
          </p:nvPr>
        </p:nvSpPr>
        <p:spPr>
          <a:xfrm>
            <a:off x="636638" y="1543050"/>
            <a:ext cx="7973961" cy="3943350"/>
          </a:xfrm>
        </p:spPr>
        <p:txBody>
          <a:bodyPr>
            <a:noAutofit/>
          </a:bodyPr>
          <a:lstStyle/>
          <a:p>
            <a:pPr algn="just"/>
            <a:r>
              <a:rPr lang="en-US" sz="2400" dirty="0"/>
              <a:t>Requires a minimum of 2 disks</a:t>
            </a:r>
          </a:p>
          <a:p>
            <a:pPr algn="just"/>
            <a:r>
              <a:rPr lang="en-US" sz="2400" dirty="0"/>
              <a:t>Uses Mirroring</a:t>
            </a:r>
          </a:p>
          <a:p>
            <a:pPr lvl="1" algn="just"/>
            <a:r>
              <a:rPr lang="en-US" sz="2400" dirty="0"/>
              <a:t>A complete file is stored on a single disk</a:t>
            </a:r>
          </a:p>
          <a:p>
            <a:pPr lvl="1" algn="just"/>
            <a:r>
              <a:rPr lang="en-US" sz="2400" dirty="0"/>
              <a:t>A second disk contains an exact copy of the file</a:t>
            </a:r>
          </a:p>
          <a:p>
            <a:pPr algn="just"/>
            <a:r>
              <a:rPr lang="en-US" sz="2400" dirty="0"/>
              <a:t>When one disk fails, system uses the mirror disk</a:t>
            </a:r>
          </a:p>
          <a:p>
            <a:pPr algn="just"/>
            <a:r>
              <a:rPr lang="en-US" sz="2400" dirty="0"/>
              <a:t>Read performance can be improved</a:t>
            </a:r>
          </a:p>
          <a:p>
            <a:pPr lvl="1" algn="just"/>
            <a:r>
              <a:rPr lang="en-US" sz="2400" dirty="0"/>
              <a:t>file data can be read in parallel</a:t>
            </a:r>
          </a:p>
          <a:p>
            <a:pPr algn="just"/>
            <a:r>
              <a:rPr lang="en-US" sz="2400" dirty="0"/>
              <a:t>Write performance suffers</a:t>
            </a:r>
          </a:p>
          <a:p>
            <a:pPr lvl="1" algn="just"/>
            <a:r>
              <a:rPr lang="en-US" sz="2400" dirty="0"/>
              <a:t>must write the data out twice</a:t>
            </a:r>
          </a:p>
          <a:p>
            <a:pPr algn="just"/>
            <a:r>
              <a:rPr lang="en-US" sz="2400" dirty="0"/>
              <a:t>Most expensive RAID implementation</a:t>
            </a:r>
          </a:p>
          <a:p>
            <a:pPr lvl="1" algn="just"/>
            <a:r>
              <a:rPr lang="en-US" sz="2400" dirty="0"/>
              <a:t>requires twice as much storage space</a:t>
            </a:r>
          </a:p>
        </p:txBody>
      </p:sp>
      <p:sp>
        <p:nvSpPr>
          <p:cNvPr id="2" name="Date Placeholder 1"/>
          <p:cNvSpPr>
            <a:spLocks noGrp="1"/>
          </p:cNvSpPr>
          <p:nvPr>
            <p:ph type="dt" sz="half" idx="10"/>
          </p:nvPr>
        </p:nvSpPr>
        <p:spPr/>
        <p:txBody>
          <a:bodyPr/>
          <a:lstStyle/>
          <a:p>
            <a:fld id="{992ED081-8C57-46A0-A5F0-7C16D695E2AA}"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a:t>CS F372 Disk Scheduling</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52</a:t>
            </a:fld>
            <a:endParaRPr lang="en-US" altLang="en-US"/>
          </a:p>
        </p:txBody>
      </p:sp>
    </p:spTree>
    <p:extLst>
      <p:ext uri="{BB962C8B-B14F-4D97-AF65-F5344CB8AC3E}">
        <p14:creationId xmlns:p14="http://schemas.microsoft.com/office/powerpoint/2010/main" val="25470212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38944" y="426244"/>
            <a:ext cx="7772400" cy="685800"/>
          </a:xfrm>
        </p:spPr>
        <p:txBody>
          <a:bodyPr>
            <a:noAutofit/>
          </a:bodyPr>
          <a:lstStyle/>
          <a:p>
            <a:r>
              <a:rPr lang="en-US" sz="4000" dirty="0"/>
              <a:t>RAID Level-1</a:t>
            </a:r>
          </a:p>
        </p:txBody>
      </p:sp>
      <p:sp>
        <p:nvSpPr>
          <p:cNvPr id="4" name="Rectangle 3"/>
          <p:cNvSpPr>
            <a:spLocks noChangeArrowheads="1"/>
          </p:cNvSpPr>
          <p:nvPr/>
        </p:nvSpPr>
        <p:spPr bwMode="auto">
          <a:xfrm>
            <a:off x="1828802" y="2400300"/>
            <a:ext cx="6100763" cy="341710"/>
          </a:xfrm>
          <a:prstGeom prst="rect">
            <a:avLst/>
          </a:prstGeom>
          <a:noFill/>
          <a:ln w="9525">
            <a:solidFill>
              <a:schemeClr val="tx1"/>
            </a:solidFill>
            <a:miter lim="800000"/>
            <a:headEnd/>
            <a:tailEnd/>
          </a:ln>
          <a:effectLst/>
        </p:spPr>
        <p:txBody>
          <a:bodyPr wrap="none" anchor="ctr"/>
          <a:lstStyle/>
          <a:p>
            <a:endParaRPr lang="en-US"/>
          </a:p>
        </p:txBody>
      </p:sp>
      <p:sp>
        <p:nvSpPr>
          <p:cNvPr id="5" name="Line 4"/>
          <p:cNvSpPr>
            <a:spLocks noChangeShapeType="1"/>
          </p:cNvSpPr>
          <p:nvPr/>
        </p:nvSpPr>
        <p:spPr bwMode="auto">
          <a:xfrm>
            <a:off x="2976563" y="2399110"/>
            <a:ext cx="0" cy="342900"/>
          </a:xfrm>
          <a:prstGeom prst="line">
            <a:avLst/>
          </a:prstGeom>
          <a:noFill/>
          <a:ln w="9525">
            <a:solidFill>
              <a:schemeClr val="tx1"/>
            </a:solidFill>
            <a:round/>
            <a:headEnd/>
            <a:tailEnd/>
          </a:ln>
          <a:effectLst/>
        </p:spPr>
        <p:txBody>
          <a:bodyPr wrap="none" anchor="ctr"/>
          <a:lstStyle/>
          <a:p>
            <a:endParaRPr lang="en-US"/>
          </a:p>
        </p:txBody>
      </p:sp>
      <p:sp>
        <p:nvSpPr>
          <p:cNvPr id="6" name="Line 5"/>
          <p:cNvSpPr>
            <a:spLocks noChangeShapeType="1"/>
          </p:cNvSpPr>
          <p:nvPr/>
        </p:nvSpPr>
        <p:spPr bwMode="auto">
          <a:xfrm>
            <a:off x="4195763" y="2399110"/>
            <a:ext cx="0" cy="342900"/>
          </a:xfrm>
          <a:prstGeom prst="line">
            <a:avLst/>
          </a:prstGeom>
          <a:noFill/>
          <a:ln w="9525">
            <a:solidFill>
              <a:schemeClr val="tx1"/>
            </a:solidFill>
            <a:round/>
            <a:headEnd/>
            <a:tailEnd/>
          </a:ln>
          <a:effectLst/>
        </p:spPr>
        <p:txBody>
          <a:bodyPr wrap="none" anchor="ctr"/>
          <a:lstStyle/>
          <a:p>
            <a:endParaRPr lang="en-US"/>
          </a:p>
        </p:txBody>
      </p:sp>
      <p:sp>
        <p:nvSpPr>
          <p:cNvPr id="7" name="Line 6"/>
          <p:cNvSpPr>
            <a:spLocks noChangeShapeType="1"/>
          </p:cNvSpPr>
          <p:nvPr/>
        </p:nvSpPr>
        <p:spPr bwMode="auto">
          <a:xfrm>
            <a:off x="5491163" y="2399110"/>
            <a:ext cx="0" cy="342900"/>
          </a:xfrm>
          <a:prstGeom prst="line">
            <a:avLst/>
          </a:prstGeom>
          <a:noFill/>
          <a:ln w="9525">
            <a:solidFill>
              <a:schemeClr val="tx1"/>
            </a:solidFill>
            <a:round/>
            <a:headEnd/>
            <a:tailEnd/>
          </a:ln>
          <a:effectLst/>
        </p:spPr>
        <p:txBody>
          <a:bodyPr wrap="none" anchor="ctr"/>
          <a:lstStyle/>
          <a:p>
            <a:endParaRPr lang="en-US"/>
          </a:p>
        </p:txBody>
      </p:sp>
      <p:sp>
        <p:nvSpPr>
          <p:cNvPr id="8" name="Text Box 7"/>
          <p:cNvSpPr txBox="1">
            <a:spLocks noChangeArrowheads="1"/>
          </p:cNvSpPr>
          <p:nvPr/>
        </p:nvSpPr>
        <p:spPr bwMode="auto">
          <a:xfrm>
            <a:off x="685801" y="2400301"/>
            <a:ext cx="1278235" cy="461665"/>
          </a:xfrm>
          <a:prstGeom prst="rect">
            <a:avLst/>
          </a:prstGeom>
          <a:noFill/>
          <a:ln w="9525">
            <a:noFill/>
            <a:miter lim="800000"/>
            <a:headEnd/>
            <a:tailEnd/>
          </a:ln>
          <a:effectLst/>
        </p:spPr>
        <p:txBody>
          <a:bodyPr wrap="none">
            <a:spAutoFit/>
          </a:bodyPr>
          <a:lstStyle/>
          <a:p>
            <a:r>
              <a:rPr lang="en-US"/>
              <a:t>file data</a:t>
            </a:r>
          </a:p>
        </p:txBody>
      </p:sp>
      <p:sp>
        <p:nvSpPr>
          <p:cNvPr id="9" name="Text Box 8"/>
          <p:cNvSpPr txBox="1">
            <a:spLocks noChangeArrowheads="1"/>
          </p:cNvSpPr>
          <p:nvPr/>
        </p:nvSpPr>
        <p:spPr bwMode="auto">
          <a:xfrm>
            <a:off x="3200400" y="2400301"/>
            <a:ext cx="1152880" cy="461665"/>
          </a:xfrm>
          <a:prstGeom prst="rect">
            <a:avLst/>
          </a:prstGeom>
          <a:noFill/>
          <a:ln w="9525">
            <a:noFill/>
            <a:miter lim="800000"/>
            <a:headEnd/>
            <a:tailEnd/>
          </a:ln>
          <a:effectLst/>
        </p:spPr>
        <p:txBody>
          <a:bodyPr wrap="none">
            <a:spAutoFit/>
          </a:bodyPr>
          <a:lstStyle/>
          <a:p>
            <a:r>
              <a:rPr lang="en-US" dirty="0"/>
              <a:t>block 1</a:t>
            </a:r>
          </a:p>
        </p:txBody>
      </p:sp>
      <p:sp>
        <p:nvSpPr>
          <p:cNvPr id="10" name="Text Box 9"/>
          <p:cNvSpPr txBox="1">
            <a:spLocks noChangeArrowheads="1"/>
          </p:cNvSpPr>
          <p:nvPr/>
        </p:nvSpPr>
        <p:spPr bwMode="auto">
          <a:xfrm>
            <a:off x="1981200" y="2400301"/>
            <a:ext cx="1152880" cy="461665"/>
          </a:xfrm>
          <a:prstGeom prst="rect">
            <a:avLst/>
          </a:prstGeom>
          <a:noFill/>
          <a:ln w="9525">
            <a:noFill/>
            <a:miter lim="800000"/>
            <a:headEnd/>
            <a:tailEnd/>
          </a:ln>
          <a:effectLst/>
        </p:spPr>
        <p:txBody>
          <a:bodyPr wrap="none">
            <a:spAutoFit/>
          </a:bodyPr>
          <a:lstStyle/>
          <a:p>
            <a:r>
              <a:rPr lang="en-US"/>
              <a:t>block 0</a:t>
            </a:r>
          </a:p>
        </p:txBody>
      </p:sp>
      <p:sp>
        <p:nvSpPr>
          <p:cNvPr id="11" name="Text Box 10"/>
          <p:cNvSpPr txBox="1">
            <a:spLocks noChangeArrowheads="1"/>
          </p:cNvSpPr>
          <p:nvPr/>
        </p:nvSpPr>
        <p:spPr bwMode="auto">
          <a:xfrm>
            <a:off x="4419600" y="2400301"/>
            <a:ext cx="1152880" cy="461665"/>
          </a:xfrm>
          <a:prstGeom prst="rect">
            <a:avLst/>
          </a:prstGeom>
          <a:noFill/>
          <a:ln w="9525">
            <a:noFill/>
            <a:miter lim="800000"/>
            <a:headEnd/>
            <a:tailEnd/>
          </a:ln>
          <a:effectLst/>
        </p:spPr>
        <p:txBody>
          <a:bodyPr wrap="none">
            <a:spAutoFit/>
          </a:bodyPr>
          <a:lstStyle/>
          <a:p>
            <a:r>
              <a:rPr lang="en-US"/>
              <a:t>block 2</a:t>
            </a:r>
          </a:p>
        </p:txBody>
      </p:sp>
      <p:sp>
        <p:nvSpPr>
          <p:cNvPr id="12" name="Text Box 11"/>
          <p:cNvSpPr txBox="1">
            <a:spLocks noChangeArrowheads="1"/>
          </p:cNvSpPr>
          <p:nvPr/>
        </p:nvSpPr>
        <p:spPr bwMode="auto">
          <a:xfrm>
            <a:off x="5715000" y="2400301"/>
            <a:ext cx="1152880" cy="461665"/>
          </a:xfrm>
          <a:prstGeom prst="rect">
            <a:avLst/>
          </a:prstGeom>
          <a:noFill/>
          <a:ln w="9525">
            <a:noFill/>
            <a:miter lim="800000"/>
            <a:headEnd/>
            <a:tailEnd/>
          </a:ln>
          <a:effectLst/>
        </p:spPr>
        <p:txBody>
          <a:bodyPr wrap="none">
            <a:spAutoFit/>
          </a:bodyPr>
          <a:lstStyle/>
          <a:p>
            <a:r>
              <a:rPr lang="en-US"/>
              <a:t>block 3</a:t>
            </a:r>
          </a:p>
        </p:txBody>
      </p:sp>
      <p:sp>
        <p:nvSpPr>
          <p:cNvPr id="13" name="Line 12"/>
          <p:cNvSpPr>
            <a:spLocks noChangeShapeType="1"/>
          </p:cNvSpPr>
          <p:nvPr/>
        </p:nvSpPr>
        <p:spPr bwMode="auto">
          <a:xfrm>
            <a:off x="6705600" y="2400300"/>
            <a:ext cx="0" cy="342900"/>
          </a:xfrm>
          <a:prstGeom prst="line">
            <a:avLst/>
          </a:prstGeom>
          <a:noFill/>
          <a:ln w="9525">
            <a:solidFill>
              <a:schemeClr val="tx1"/>
            </a:solidFill>
            <a:round/>
            <a:headEnd/>
            <a:tailEnd/>
          </a:ln>
          <a:effectLst/>
        </p:spPr>
        <p:txBody>
          <a:bodyPr wrap="none" anchor="ctr"/>
          <a:lstStyle/>
          <a:p>
            <a:endParaRPr lang="en-US"/>
          </a:p>
        </p:txBody>
      </p:sp>
      <p:sp>
        <p:nvSpPr>
          <p:cNvPr id="14" name="Text Box 13"/>
          <p:cNvSpPr txBox="1">
            <a:spLocks noChangeArrowheads="1"/>
          </p:cNvSpPr>
          <p:nvPr/>
        </p:nvSpPr>
        <p:spPr bwMode="auto">
          <a:xfrm>
            <a:off x="6858000" y="2400301"/>
            <a:ext cx="1152880" cy="461665"/>
          </a:xfrm>
          <a:prstGeom prst="rect">
            <a:avLst/>
          </a:prstGeom>
          <a:noFill/>
          <a:ln w="9525">
            <a:noFill/>
            <a:miter lim="800000"/>
            <a:headEnd/>
            <a:tailEnd/>
          </a:ln>
          <a:effectLst/>
        </p:spPr>
        <p:txBody>
          <a:bodyPr wrap="none">
            <a:spAutoFit/>
          </a:bodyPr>
          <a:lstStyle/>
          <a:p>
            <a:r>
              <a:rPr lang="en-US"/>
              <a:t>block 4</a:t>
            </a:r>
          </a:p>
        </p:txBody>
      </p:sp>
      <p:sp>
        <p:nvSpPr>
          <p:cNvPr id="15" name="Oval 14"/>
          <p:cNvSpPr>
            <a:spLocks noChangeArrowheads="1"/>
          </p:cNvSpPr>
          <p:nvPr/>
        </p:nvSpPr>
        <p:spPr bwMode="auto">
          <a:xfrm>
            <a:off x="2133600" y="3257550"/>
            <a:ext cx="1752600" cy="228600"/>
          </a:xfrm>
          <a:prstGeom prst="ellipse">
            <a:avLst/>
          </a:prstGeom>
          <a:noFill/>
          <a:ln w="9525">
            <a:solidFill>
              <a:schemeClr val="tx1"/>
            </a:solidFill>
            <a:round/>
            <a:headEnd/>
            <a:tailEnd/>
          </a:ln>
          <a:effectLst/>
        </p:spPr>
        <p:txBody>
          <a:bodyPr wrap="none" anchor="ctr"/>
          <a:lstStyle/>
          <a:p>
            <a:endParaRPr lang="en-US"/>
          </a:p>
        </p:txBody>
      </p:sp>
      <p:sp>
        <p:nvSpPr>
          <p:cNvPr id="16" name="Line 15"/>
          <p:cNvSpPr>
            <a:spLocks noChangeShapeType="1"/>
          </p:cNvSpPr>
          <p:nvPr/>
        </p:nvSpPr>
        <p:spPr bwMode="auto">
          <a:xfrm>
            <a:off x="2133600" y="3371850"/>
            <a:ext cx="0" cy="1600200"/>
          </a:xfrm>
          <a:prstGeom prst="line">
            <a:avLst/>
          </a:prstGeom>
          <a:noFill/>
          <a:ln w="9525">
            <a:solidFill>
              <a:schemeClr val="tx1"/>
            </a:solidFill>
            <a:round/>
            <a:headEnd/>
            <a:tailEnd/>
          </a:ln>
          <a:effectLst/>
        </p:spPr>
        <p:txBody>
          <a:bodyPr wrap="none" anchor="ctr"/>
          <a:lstStyle/>
          <a:p>
            <a:endParaRPr lang="en-US"/>
          </a:p>
        </p:txBody>
      </p:sp>
      <p:sp>
        <p:nvSpPr>
          <p:cNvPr id="17" name="Line 16"/>
          <p:cNvSpPr>
            <a:spLocks noChangeShapeType="1"/>
          </p:cNvSpPr>
          <p:nvPr/>
        </p:nvSpPr>
        <p:spPr bwMode="auto">
          <a:xfrm>
            <a:off x="3886200" y="3371850"/>
            <a:ext cx="0" cy="1657350"/>
          </a:xfrm>
          <a:prstGeom prst="line">
            <a:avLst/>
          </a:prstGeom>
          <a:noFill/>
          <a:ln w="9525">
            <a:solidFill>
              <a:schemeClr val="tx1"/>
            </a:solidFill>
            <a:round/>
            <a:headEnd/>
            <a:tailEnd/>
          </a:ln>
          <a:effectLst/>
        </p:spPr>
        <p:txBody>
          <a:bodyPr wrap="none" anchor="ctr"/>
          <a:lstStyle/>
          <a:p>
            <a:endParaRPr lang="en-US"/>
          </a:p>
        </p:txBody>
      </p:sp>
      <p:sp>
        <p:nvSpPr>
          <p:cNvPr id="18" name="Freeform 17"/>
          <p:cNvSpPr>
            <a:spLocks/>
          </p:cNvSpPr>
          <p:nvPr/>
        </p:nvSpPr>
        <p:spPr bwMode="auto">
          <a:xfrm>
            <a:off x="2133600" y="4972050"/>
            <a:ext cx="1752600" cy="228600"/>
          </a:xfrm>
          <a:custGeom>
            <a:avLst/>
            <a:gdLst/>
            <a:ahLst/>
            <a:cxnLst>
              <a:cxn ang="0">
                <a:pos x="0" y="0"/>
              </a:cxn>
              <a:cxn ang="0">
                <a:pos x="96" y="96"/>
              </a:cxn>
              <a:cxn ang="0">
                <a:pos x="432" y="144"/>
              </a:cxn>
              <a:cxn ang="0">
                <a:pos x="720" y="96"/>
              </a:cxn>
              <a:cxn ang="0">
                <a:pos x="768" y="0"/>
              </a:cxn>
            </a:cxnLst>
            <a:rect l="0" t="0" r="r" b="b"/>
            <a:pathLst>
              <a:path w="776" h="144">
                <a:moveTo>
                  <a:pt x="0" y="0"/>
                </a:moveTo>
                <a:cubicBezTo>
                  <a:pt x="12" y="36"/>
                  <a:pt x="24" y="72"/>
                  <a:pt x="96" y="96"/>
                </a:cubicBezTo>
                <a:cubicBezTo>
                  <a:pt x="168" y="120"/>
                  <a:pt x="328" y="144"/>
                  <a:pt x="432" y="144"/>
                </a:cubicBezTo>
                <a:cubicBezTo>
                  <a:pt x="536" y="144"/>
                  <a:pt x="664" y="120"/>
                  <a:pt x="720" y="96"/>
                </a:cubicBezTo>
                <a:cubicBezTo>
                  <a:pt x="776" y="72"/>
                  <a:pt x="772" y="36"/>
                  <a:pt x="768" y="0"/>
                </a:cubicBezTo>
              </a:path>
            </a:pathLst>
          </a:custGeom>
          <a:noFill/>
          <a:ln w="9525" cap="flat" cmpd="sng">
            <a:solidFill>
              <a:schemeClr val="tx1"/>
            </a:solidFill>
            <a:prstDash val="solid"/>
            <a:round/>
            <a:headEnd/>
            <a:tailEnd/>
          </a:ln>
          <a:effectLst/>
        </p:spPr>
        <p:txBody>
          <a:bodyPr wrap="none" anchor="ctr"/>
          <a:lstStyle/>
          <a:p>
            <a:endParaRPr lang="en-US"/>
          </a:p>
        </p:txBody>
      </p:sp>
      <p:sp>
        <p:nvSpPr>
          <p:cNvPr id="19" name="Oval 19"/>
          <p:cNvSpPr>
            <a:spLocks noChangeArrowheads="1"/>
          </p:cNvSpPr>
          <p:nvPr/>
        </p:nvSpPr>
        <p:spPr bwMode="auto">
          <a:xfrm>
            <a:off x="5486400" y="3257550"/>
            <a:ext cx="1752600" cy="228600"/>
          </a:xfrm>
          <a:prstGeom prst="ellipse">
            <a:avLst/>
          </a:prstGeom>
          <a:noFill/>
          <a:ln w="9525">
            <a:solidFill>
              <a:schemeClr val="tx1"/>
            </a:solidFill>
            <a:round/>
            <a:headEnd/>
            <a:tailEnd/>
          </a:ln>
          <a:effectLst/>
        </p:spPr>
        <p:txBody>
          <a:bodyPr wrap="none" anchor="ctr"/>
          <a:lstStyle/>
          <a:p>
            <a:endParaRPr lang="en-US"/>
          </a:p>
        </p:txBody>
      </p:sp>
      <p:sp>
        <p:nvSpPr>
          <p:cNvPr id="20" name="Line 20"/>
          <p:cNvSpPr>
            <a:spLocks noChangeShapeType="1"/>
          </p:cNvSpPr>
          <p:nvPr/>
        </p:nvSpPr>
        <p:spPr bwMode="auto">
          <a:xfrm>
            <a:off x="5486400" y="3371850"/>
            <a:ext cx="0" cy="1600200"/>
          </a:xfrm>
          <a:prstGeom prst="line">
            <a:avLst/>
          </a:prstGeom>
          <a:noFill/>
          <a:ln w="9525">
            <a:solidFill>
              <a:schemeClr val="tx1"/>
            </a:solidFill>
            <a:round/>
            <a:headEnd/>
            <a:tailEnd/>
          </a:ln>
          <a:effectLst/>
        </p:spPr>
        <p:txBody>
          <a:bodyPr wrap="none" anchor="ctr"/>
          <a:lstStyle/>
          <a:p>
            <a:endParaRPr lang="en-US"/>
          </a:p>
        </p:txBody>
      </p:sp>
      <p:sp>
        <p:nvSpPr>
          <p:cNvPr id="21" name="Line 21"/>
          <p:cNvSpPr>
            <a:spLocks noChangeShapeType="1"/>
          </p:cNvSpPr>
          <p:nvPr/>
        </p:nvSpPr>
        <p:spPr bwMode="auto">
          <a:xfrm>
            <a:off x="7239000" y="3371850"/>
            <a:ext cx="0" cy="1657350"/>
          </a:xfrm>
          <a:prstGeom prst="line">
            <a:avLst/>
          </a:prstGeom>
          <a:noFill/>
          <a:ln w="9525">
            <a:solidFill>
              <a:schemeClr val="tx1"/>
            </a:solidFill>
            <a:round/>
            <a:headEnd/>
            <a:tailEnd/>
          </a:ln>
          <a:effectLst/>
        </p:spPr>
        <p:txBody>
          <a:bodyPr wrap="none" anchor="ctr"/>
          <a:lstStyle/>
          <a:p>
            <a:endParaRPr lang="en-US"/>
          </a:p>
        </p:txBody>
      </p:sp>
      <p:sp>
        <p:nvSpPr>
          <p:cNvPr id="22" name="Freeform 22"/>
          <p:cNvSpPr>
            <a:spLocks/>
          </p:cNvSpPr>
          <p:nvPr/>
        </p:nvSpPr>
        <p:spPr bwMode="auto">
          <a:xfrm>
            <a:off x="5486400" y="4972050"/>
            <a:ext cx="1752600" cy="228600"/>
          </a:xfrm>
          <a:custGeom>
            <a:avLst/>
            <a:gdLst/>
            <a:ahLst/>
            <a:cxnLst>
              <a:cxn ang="0">
                <a:pos x="0" y="0"/>
              </a:cxn>
              <a:cxn ang="0">
                <a:pos x="96" y="96"/>
              </a:cxn>
              <a:cxn ang="0">
                <a:pos x="432" y="144"/>
              </a:cxn>
              <a:cxn ang="0">
                <a:pos x="720" y="96"/>
              </a:cxn>
              <a:cxn ang="0">
                <a:pos x="768" y="0"/>
              </a:cxn>
            </a:cxnLst>
            <a:rect l="0" t="0" r="r" b="b"/>
            <a:pathLst>
              <a:path w="776" h="144">
                <a:moveTo>
                  <a:pt x="0" y="0"/>
                </a:moveTo>
                <a:cubicBezTo>
                  <a:pt x="12" y="36"/>
                  <a:pt x="24" y="72"/>
                  <a:pt x="96" y="96"/>
                </a:cubicBezTo>
                <a:cubicBezTo>
                  <a:pt x="168" y="120"/>
                  <a:pt x="328" y="144"/>
                  <a:pt x="432" y="144"/>
                </a:cubicBezTo>
                <a:cubicBezTo>
                  <a:pt x="536" y="144"/>
                  <a:pt x="664" y="120"/>
                  <a:pt x="720" y="96"/>
                </a:cubicBezTo>
                <a:cubicBezTo>
                  <a:pt x="776" y="72"/>
                  <a:pt x="772" y="36"/>
                  <a:pt x="768" y="0"/>
                </a:cubicBezTo>
              </a:path>
            </a:pathLst>
          </a:custGeom>
          <a:noFill/>
          <a:ln w="9525" cap="flat" cmpd="sng">
            <a:solidFill>
              <a:schemeClr val="tx1"/>
            </a:solidFill>
            <a:prstDash val="solid"/>
            <a:round/>
            <a:headEnd/>
            <a:tailEnd/>
          </a:ln>
          <a:effectLst/>
        </p:spPr>
        <p:txBody>
          <a:bodyPr wrap="none" anchor="ctr"/>
          <a:lstStyle/>
          <a:p>
            <a:endParaRPr lang="en-US"/>
          </a:p>
        </p:txBody>
      </p:sp>
      <p:sp>
        <p:nvSpPr>
          <p:cNvPr id="23" name="Text Box 24"/>
          <p:cNvSpPr txBox="1">
            <a:spLocks noChangeArrowheads="1"/>
          </p:cNvSpPr>
          <p:nvPr/>
        </p:nvSpPr>
        <p:spPr bwMode="auto">
          <a:xfrm>
            <a:off x="2117725" y="3514725"/>
            <a:ext cx="1802096" cy="2308324"/>
          </a:xfrm>
          <a:prstGeom prst="rect">
            <a:avLst/>
          </a:prstGeom>
          <a:noFill/>
          <a:ln w="9525">
            <a:noFill/>
            <a:miter lim="800000"/>
            <a:headEnd/>
            <a:tailEnd/>
          </a:ln>
          <a:effectLst/>
        </p:spPr>
        <p:txBody>
          <a:bodyPr wrap="none">
            <a:spAutoFit/>
          </a:bodyPr>
          <a:lstStyle/>
          <a:p>
            <a:r>
              <a:rPr lang="en-US"/>
              <a:t>0     block 0</a:t>
            </a:r>
          </a:p>
          <a:p>
            <a:r>
              <a:rPr lang="en-US"/>
              <a:t>1     block 1</a:t>
            </a:r>
          </a:p>
          <a:p>
            <a:r>
              <a:rPr lang="en-US"/>
              <a:t>2     block 2</a:t>
            </a:r>
          </a:p>
          <a:p>
            <a:r>
              <a:rPr lang="en-US"/>
              <a:t>3     block 3</a:t>
            </a:r>
          </a:p>
          <a:p>
            <a:r>
              <a:rPr lang="en-US"/>
              <a:t>4     block 4</a:t>
            </a:r>
          </a:p>
          <a:p>
            <a:r>
              <a:rPr lang="en-US"/>
              <a:t>5</a:t>
            </a:r>
          </a:p>
        </p:txBody>
      </p:sp>
      <p:sp>
        <p:nvSpPr>
          <p:cNvPr id="24" name="Text Box 25"/>
          <p:cNvSpPr txBox="1">
            <a:spLocks noChangeArrowheads="1"/>
          </p:cNvSpPr>
          <p:nvPr/>
        </p:nvSpPr>
        <p:spPr bwMode="auto">
          <a:xfrm>
            <a:off x="762001" y="4000501"/>
            <a:ext cx="1144865" cy="461665"/>
          </a:xfrm>
          <a:prstGeom prst="rect">
            <a:avLst/>
          </a:prstGeom>
          <a:noFill/>
          <a:ln w="9525">
            <a:noFill/>
            <a:miter lim="800000"/>
            <a:headEnd/>
            <a:tailEnd/>
          </a:ln>
          <a:effectLst/>
        </p:spPr>
        <p:txBody>
          <a:bodyPr wrap="none">
            <a:spAutoFit/>
          </a:bodyPr>
          <a:lstStyle/>
          <a:p>
            <a:r>
              <a:rPr lang="en-US"/>
              <a:t>sectors</a:t>
            </a:r>
          </a:p>
        </p:txBody>
      </p:sp>
      <p:sp>
        <p:nvSpPr>
          <p:cNvPr id="25" name="Line 26"/>
          <p:cNvSpPr>
            <a:spLocks noChangeShapeType="1"/>
          </p:cNvSpPr>
          <p:nvPr/>
        </p:nvSpPr>
        <p:spPr bwMode="auto">
          <a:xfrm flipH="1">
            <a:off x="1981200" y="3543300"/>
            <a:ext cx="304800" cy="0"/>
          </a:xfrm>
          <a:prstGeom prst="line">
            <a:avLst/>
          </a:prstGeom>
          <a:noFill/>
          <a:ln w="9525">
            <a:solidFill>
              <a:schemeClr val="tx1"/>
            </a:solidFill>
            <a:round/>
            <a:headEnd/>
            <a:tailEnd/>
          </a:ln>
          <a:effectLst/>
        </p:spPr>
        <p:txBody>
          <a:bodyPr wrap="none" anchor="ctr"/>
          <a:lstStyle/>
          <a:p>
            <a:endParaRPr lang="en-US"/>
          </a:p>
        </p:txBody>
      </p:sp>
      <p:sp>
        <p:nvSpPr>
          <p:cNvPr id="26" name="Line 27"/>
          <p:cNvSpPr>
            <a:spLocks noChangeShapeType="1"/>
          </p:cNvSpPr>
          <p:nvPr/>
        </p:nvSpPr>
        <p:spPr bwMode="auto">
          <a:xfrm>
            <a:off x="1981200" y="3543300"/>
            <a:ext cx="0" cy="1314450"/>
          </a:xfrm>
          <a:prstGeom prst="line">
            <a:avLst/>
          </a:prstGeom>
          <a:noFill/>
          <a:ln w="9525">
            <a:solidFill>
              <a:schemeClr val="tx1"/>
            </a:solidFill>
            <a:round/>
            <a:headEnd/>
            <a:tailEnd/>
          </a:ln>
          <a:effectLst/>
        </p:spPr>
        <p:txBody>
          <a:bodyPr wrap="none" anchor="ctr"/>
          <a:lstStyle/>
          <a:p>
            <a:endParaRPr lang="en-US"/>
          </a:p>
        </p:txBody>
      </p:sp>
      <p:sp>
        <p:nvSpPr>
          <p:cNvPr id="27" name="Line 28"/>
          <p:cNvSpPr>
            <a:spLocks noChangeShapeType="1"/>
          </p:cNvSpPr>
          <p:nvPr/>
        </p:nvSpPr>
        <p:spPr bwMode="auto">
          <a:xfrm flipH="1">
            <a:off x="1981200" y="4857750"/>
            <a:ext cx="304800" cy="0"/>
          </a:xfrm>
          <a:prstGeom prst="line">
            <a:avLst/>
          </a:prstGeom>
          <a:noFill/>
          <a:ln w="9525">
            <a:solidFill>
              <a:schemeClr val="tx1"/>
            </a:solidFill>
            <a:round/>
            <a:headEnd/>
            <a:tailEnd/>
          </a:ln>
          <a:effectLst/>
        </p:spPr>
        <p:txBody>
          <a:bodyPr wrap="none" anchor="ctr"/>
          <a:lstStyle/>
          <a:p>
            <a:endParaRPr lang="en-US"/>
          </a:p>
        </p:txBody>
      </p:sp>
      <p:sp>
        <p:nvSpPr>
          <p:cNvPr id="28" name="Line 29"/>
          <p:cNvSpPr>
            <a:spLocks noChangeShapeType="1"/>
          </p:cNvSpPr>
          <p:nvPr/>
        </p:nvSpPr>
        <p:spPr bwMode="auto">
          <a:xfrm flipH="1">
            <a:off x="1600200" y="4171950"/>
            <a:ext cx="381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9" name="Text Box 30"/>
          <p:cNvSpPr txBox="1">
            <a:spLocks noChangeArrowheads="1"/>
          </p:cNvSpPr>
          <p:nvPr/>
        </p:nvSpPr>
        <p:spPr bwMode="auto">
          <a:xfrm>
            <a:off x="5486400" y="3543300"/>
            <a:ext cx="1802096" cy="2308324"/>
          </a:xfrm>
          <a:prstGeom prst="rect">
            <a:avLst/>
          </a:prstGeom>
          <a:noFill/>
          <a:ln w="9525">
            <a:noFill/>
            <a:miter lim="800000"/>
            <a:headEnd/>
            <a:tailEnd/>
          </a:ln>
          <a:effectLst/>
        </p:spPr>
        <p:txBody>
          <a:bodyPr wrap="none">
            <a:spAutoFit/>
          </a:bodyPr>
          <a:lstStyle/>
          <a:p>
            <a:r>
              <a:rPr lang="en-US"/>
              <a:t>0     block 0</a:t>
            </a:r>
          </a:p>
          <a:p>
            <a:r>
              <a:rPr lang="en-US"/>
              <a:t>1     block 1</a:t>
            </a:r>
          </a:p>
          <a:p>
            <a:r>
              <a:rPr lang="en-US"/>
              <a:t>2     block 2</a:t>
            </a:r>
          </a:p>
          <a:p>
            <a:r>
              <a:rPr lang="en-US"/>
              <a:t>3     block 3</a:t>
            </a:r>
          </a:p>
          <a:p>
            <a:r>
              <a:rPr lang="en-US"/>
              <a:t>4     block 4</a:t>
            </a:r>
          </a:p>
          <a:p>
            <a:r>
              <a:rPr lang="en-US"/>
              <a:t>5</a:t>
            </a:r>
          </a:p>
        </p:txBody>
      </p:sp>
      <p:sp>
        <p:nvSpPr>
          <p:cNvPr id="30" name="Text Box 31"/>
          <p:cNvSpPr txBox="1">
            <a:spLocks noChangeArrowheads="1"/>
          </p:cNvSpPr>
          <p:nvPr/>
        </p:nvSpPr>
        <p:spPr bwMode="auto">
          <a:xfrm>
            <a:off x="4130676" y="4029076"/>
            <a:ext cx="1144865" cy="461665"/>
          </a:xfrm>
          <a:prstGeom prst="rect">
            <a:avLst/>
          </a:prstGeom>
          <a:noFill/>
          <a:ln w="9525">
            <a:noFill/>
            <a:miter lim="800000"/>
            <a:headEnd/>
            <a:tailEnd/>
          </a:ln>
          <a:effectLst/>
        </p:spPr>
        <p:txBody>
          <a:bodyPr wrap="none">
            <a:spAutoFit/>
          </a:bodyPr>
          <a:lstStyle/>
          <a:p>
            <a:r>
              <a:rPr lang="en-US"/>
              <a:t>sectors</a:t>
            </a:r>
          </a:p>
        </p:txBody>
      </p:sp>
      <p:sp>
        <p:nvSpPr>
          <p:cNvPr id="31" name="Line 32"/>
          <p:cNvSpPr>
            <a:spLocks noChangeShapeType="1"/>
          </p:cNvSpPr>
          <p:nvPr/>
        </p:nvSpPr>
        <p:spPr bwMode="auto">
          <a:xfrm flipH="1">
            <a:off x="5349875" y="3571875"/>
            <a:ext cx="304800" cy="0"/>
          </a:xfrm>
          <a:prstGeom prst="line">
            <a:avLst/>
          </a:prstGeom>
          <a:noFill/>
          <a:ln w="9525">
            <a:solidFill>
              <a:schemeClr val="tx1"/>
            </a:solidFill>
            <a:round/>
            <a:headEnd/>
            <a:tailEnd/>
          </a:ln>
          <a:effectLst/>
        </p:spPr>
        <p:txBody>
          <a:bodyPr wrap="none" anchor="ctr"/>
          <a:lstStyle/>
          <a:p>
            <a:endParaRPr lang="en-US"/>
          </a:p>
        </p:txBody>
      </p:sp>
      <p:sp>
        <p:nvSpPr>
          <p:cNvPr id="32" name="Line 33"/>
          <p:cNvSpPr>
            <a:spLocks noChangeShapeType="1"/>
          </p:cNvSpPr>
          <p:nvPr/>
        </p:nvSpPr>
        <p:spPr bwMode="auto">
          <a:xfrm>
            <a:off x="5349875" y="3571875"/>
            <a:ext cx="0" cy="1314450"/>
          </a:xfrm>
          <a:prstGeom prst="line">
            <a:avLst/>
          </a:prstGeom>
          <a:noFill/>
          <a:ln w="9525">
            <a:solidFill>
              <a:schemeClr val="tx1"/>
            </a:solidFill>
            <a:round/>
            <a:headEnd/>
            <a:tailEnd/>
          </a:ln>
          <a:effectLst/>
        </p:spPr>
        <p:txBody>
          <a:bodyPr wrap="none" anchor="ctr"/>
          <a:lstStyle/>
          <a:p>
            <a:endParaRPr lang="en-US"/>
          </a:p>
        </p:txBody>
      </p:sp>
      <p:sp>
        <p:nvSpPr>
          <p:cNvPr id="33" name="Line 34"/>
          <p:cNvSpPr>
            <a:spLocks noChangeShapeType="1"/>
          </p:cNvSpPr>
          <p:nvPr/>
        </p:nvSpPr>
        <p:spPr bwMode="auto">
          <a:xfrm flipH="1">
            <a:off x="5349875" y="4886325"/>
            <a:ext cx="304800" cy="0"/>
          </a:xfrm>
          <a:prstGeom prst="line">
            <a:avLst/>
          </a:prstGeom>
          <a:noFill/>
          <a:ln w="9525">
            <a:solidFill>
              <a:schemeClr val="tx1"/>
            </a:solidFill>
            <a:round/>
            <a:headEnd/>
            <a:tailEnd/>
          </a:ln>
          <a:effectLst/>
        </p:spPr>
        <p:txBody>
          <a:bodyPr wrap="none" anchor="ctr"/>
          <a:lstStyle/>
          <a:p>
            <a:endParaRPr lang="en-US"/>
          </a:p>
        </p:txBody>
      </p:sp>
      <p:sp>
        <p:nvSpPr>
          <p:cNvPr id="34" name="Line 35"/>
          <p:cNvSpPr>
            <a:spLocks noChangeShapeType="1"/>
          </p:cNvSpPr>
          <p:nvPr/>
        </p:nvSpPr>
        <p:spPr bwMode="auto">
          <a:xfrm flipH="1">
            <a:off x="4968875" y="4200525"/>
            <a:ext cx="3810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 name="Date Placeholder 1"/>
          <p:cNvSpPr>
            <a:spLocks noGrp="1"/>
          </p:cNvSpPr>
          <p:nvPr>
            <p:ph type="dt" sz="half" idx="10"/>
          </p:nvPr>
        </p:nvSpPr>
        <p:spPr/>
        <p:txBody>
          <a:bodyPr/>
          <a:lstStyle/>
          <a:p>
            <a:fld id="{EF7F03D8-7F14-4558-A728-04172187F5F6}"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a:t>CS F372 Disk Scheduling</a:t>
            </a:r>
          </a:p>
        </p:txBody>
      </p:sp>
      <p:sp>
        <p:nvSpPr>
          <p:cNvPr id="35" name="Slide Number Placeholder 34"/>
          <p:cNvSpPr>
            <a:spLocks noGrp="1"/>
          </p:cNvSpPr>
          <p:nvPr>
            <p:ph type="sldNum" sz="quarter" idx="12"/>
          </p:nvPr>
        </p:nvSpPr>
        <p:spPr/>
        <p:txBody>
          <a:bodyPr/>
          <a:lstStyle/>
          <a:p>
            <a:fld id="{775D0274-CAF4-47B1-B068-C7B390ADE8B6}" type="slidenum">
              <a:rPr lang="en-US" altLang="en-US" smtClean="0"/>
              <a:pPr/>
              <a:t>53</a:t>
            </a:fld>
            <a:endParaRPr lang="en-US" altLang="en-US"/>
          </a:p>
        </p:txBody>
      </p:sp>
    </p:spTree>
    <p:extLst>
      <p:ext uri="{BB962C8B-B14F-4D97-AF65-F5344CB8AC3E}">
        <p14:creationId xmlns:p14="http://schemas.microsoft.com/office/powerpoint/2010/main" val="40156091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609600"/>
            <a:ext cx="7772400" cy="685800"/>
          </a:xfrm>
        </p:spPr>
        <p:txBody>
          <a:bodyPr>
            <a:noAutofit/>
          </a:bodyPr>
          <a:lstStyle/>
          <a:p>
            <a:r>
              <a:rPr lang="en-US" sz="4000" dirty="0"/>
              <a:t>RAID Level-2</a:t>
            </a:r>
          </a:p>
        </p:txBody>
      </p:sp>
      <p:sp>
        <p:nvSpPr>
          <p:cNvPr id="13315" name="Rectangle 3"/>
          <p:cNvSpPr>
            <a:spLocks noGrp="1" noChangeArrowheads="1"/>
          </p:cNvSpPr>
          <p:nvPr>
            <p:ph type="body" idx="1"/>
          </p:nvPr>
        </p:nvSpPr>
        <p:spPr>
          <a:xfrm>
            <a:off x="673510" y="1295400"/>
            <a:ext cx="7784690" cy="3905250"/>
          </a:xfrm>
        </p:spPr>
        <p:txBody>
          <a:bodyPr>
            <a:noAutofit/>
          </a:bodyPr>
          <a:lstStyle/>
          <a:p>
            <a:pPr algn="just"/>
            <a:r>
              <a:rPr lang="en-US" sz="2400" dirty="0"/>
              <a:t>Bit-level data striping and ECC</a:t>
            </a:r>
          </a:p>
          <a:p>
            <a:pPr lvl="1" algn="just"/>
            <a:r>
              <a:rPr lang="en-US" sz="2400" dirty="0"/>
              <a:t>Stripes bits of data across disks </a:t>
            </a:r>
          </a:p>
          <a:p>
            <a:pPr algn="just"/>
            <a:r>
              <a:rPr lang="en-US" sz="2400" dirty="0"/>
              <a:t>Error Correcting Codes (ECC) </a:t>
            </a:r>
          </a:p>
          <a:p>
            <a:pPr lvl="1" algn="just"/>
            <a:r>
              <a:rPr lang="en-US" sz="2400" dirty="0"/>
              <a:t>Redundant information, less than the actual data, computed from the data</a:t>
            </a:r>
          </a:p>
          <a:p>
            <a:pPr lvl="1" algn="just"/>
            <a:r>
              <a:rPr lang="en-US" sz="2400" dirty="0"/>
              <a:t>Monitor correctness of information on disk and helps to identify which disk has failed</a:t>
            </a:r>
          </a:p>
          <a:p>
            <a:pPr lvl="1" algn="just"/>
            <a:r>
              <a:rPr lang="en-US" sz="2400" dirty="0"/>
              <a:t>Uses Hamming error correction code</a:t>
            </a:r>
          </a:p>
          <a:p>
            <a:pPr algn="just"/>
            <a:r>
              <a:rPr lang="en-US" sz="2400" dirty="0"/>
              <a:t>Two groups of disks</a:t>
            </a:r>
          </a:p>
          <a:p>
            <a:pPr lvl="1" algn="just"/>
            <a:r>
              <a:rPr lang="en-US" sz="2400" dirty="0"/>
              <a:t> One group of disks are used to write the data</a:t>
            </a:r>
          </a:p>
          <a:p>
            <a:pPr lvl="1" algn="just"/>
            <a:r>
              <a:rPr lang="en-US" sz="2400" dirty="0"/>
              <a:t> Another group is used to write the ECC</a:t>
            </a:r>
          </a:p>
        </p:txBody>
      </p:sp>
      <p:sp>
        <p:nvSpPr>
          <p:cNvPr id="2" name="Date Placeholder 1"/>
          <p:cNvSpPr>
            <a:spLocks noGrp="1"/>
          </p:cNvSpPr>
          <p:nvPr>
            <p:ph type="dt" sz="half" idx="10"/>
          </p:nvPr>
        </p:nvSpPr>
        <p:spPr/>
        <p:txBody>
          <a:bodyPr/>
          <a:lstStyle/>
          <a:p>
            <a:fld id="{CF624D34-9486-40E5-877B-3D6719C3AF7D}"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a:t>CS F372 Disk Scheduling</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54</a:t>
            </a:fld>
            <a:endParaRPr lang="en-US" altLang="en-US"/>
          </a:p>
        </p:txBody>
      </p:sp>
    </p:spTree>
    <p:extLst>
      <p:ext uri="{BB962C8B-B14F-4D97-AF65-F5344CB8AC3E}">
        <p14:creationId xmlns:p14="http://schemas.microsoft.com/office/powerpoint/2010/main" val="26184866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Level-2</a:t>
            </a:r>
          </a:p>
        </p:txBody>
      </p:sp>
      <p:pic>
        <p:nvPicPr>
          <p:cNvPr id="7" name="Content Placeholder 6"/>
          <p:cNvPicPr>
            <a:picLocks noGrp="1" noChangeAspect="1"/>
          </p:cNvPicPr>
          <p:nvPr>
            <p:ph idx="1"/>
          </p:nvPr>
        </p:nvPicPr>
        <p:blipFill>
          <a:blip r:embed="rId2"/>
          <a:stretch>
            <a:fillRect/>
          </a:stretch>
        </p:blipFill>
        <p:spPr>
          <a:xfrm>
            <a:off x="1295400" y="2133599"/>
            <a:ext cx="6934200" cy="3708991"/>
          </a:xfrm>
          <a:prstGeom prst="rect">
            <a:avLst/>
          </a:prstGeom>
        </p:spPr>
      </p:pic>
      <p:sp>
        <p:nvSpPr>
          <p:cNvPr id="4" name="Date Placeholder 3"/>
          <p:cNvSpPr>
            <a:spLocks noGrp="1"/>
          </p:cNvSpPr>
          <p:nvPr>
            <p:ph type="dt" sz="half" idx="10"/>
          </p:nvPr>
        </p:nvSpPr>
        <p:spPr/>
        <p:txBody>
          <a:bodyPr/>
          <a:lstStyle/>
          <a:p>
            <a:fld id="{75A961CB-8222-45CC-9C4B-7D999B39501F}"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55</a:t>
            </a:fld>
            <a:endParaRPr lang="en-US" altLang="en-US"/>
          </a:p>
        </p:txBody>
      </p:sp>
    </p:spTree>
    <p:extLst>
      <p:ext uri="{BB962C8B-B14F-4D97-AF65-F5344CB8AC3E}">
        <p14:creationId xmlns:p14="http://schemas.microsoft.com/office/powerpoint/2010/main" val="353237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Level-2</a:t>
            </a:r>
          </a:p>
        </p:txBody>
      </p:sp>
      <p:sp>
        <p:nvSpPr>
          <p:cNvPr id="3" name="Content Placeholder 2"/>
          <p:cNvSpPr>
            <a:spLocks noGrp="1"/>
          </p:cNvSpPr>
          <p:nvPr>
            <p:ph idx="1"/>
          </p:nvPr>
        </p:nvSpPr>
        <p:spPr>
          <a:xfrm>
            <a:off x="685800" y="1527687"/>
            <a:ext cx="8153400" cy="4114800"/>
          </a:xfrm>
        </p:spPr>
        <p:txBody>
          <a:bodyPr/>
          <a:lstStyle/>
          <a:p>
            <a:r>
              <a:rPr lang="en-US" sz="2400" dirty="0"/>
              <a:t>Data Write</a:t>
            </a:r>
          </a:p>
          <a:p>
            <a:pPr lvl="1"/>
            <a:r>
              <a:rPr lang="en-US" sz="2400" dirty="0"/>
              <a:t>Calculate the ECC code for the data on the fly </a:t>
            </a:r>
          </a:p>
          <a:p>
            <a:pPr lvl="1"/>
            <a:r>
              <a:rPr lang="en-US" sz="2400" dirty="0"/>
              <a:t>Stripe the data bits to the data-disks</a:t>
            </a:r>
          </a:p>
          <a:p>
            <a:pPr lvl="1"/>
            <a:r>
              <a:rPr lang="en-US" sz="2400" dirty="0"/>
              <a:t>Write the ECC code to the redundancy disks</a:t>
            </a:r>
          </a:p>
          <a:p>
            <a:r>
              <a:rPr lang="en-US" sz="2400" dirty="0"/>
              <a:t>Data Read</a:t>
            </a:r>
          </a:p>
          <a:p>
            <a:pPr lvl="1"/>
            <a:r>
              <a:rPr lang="en-US" sz="2400" dirty="0"/>
              <a:t>Read the corresponding ECC code from the redundancy disks</a:t>
            </a:r>
          </a:p>
          <a:p>
            <a:pPr lvl="1"/>
            <a:r>
              <a:rPr lang="en-US" sz="2400" dirty="0"/>
              <a:t>Check whether the data is consistent</a:t>
            </a:r>
          </a:p>
          <a:p>
            <a:pPr lvl="1"/>
            <a:r>
              <a:rPr lang="en-US" sz="2400" dirty="0"/>
              <a:t>If required, make appropriate corrections on the fly</a:t>
            </a:r>
          </a:p>
        </p:txBody>
      </p:sp>
      <p:sp>
        <p:nvSpPr>
          <p:cNvPr id="4" name="Date Placeholder 3"/>
          <p:cNvSpPr>
            <a:spLocks noGrp="1"/>
          </p:cNvSpPr>
          <p:nvPr>
            <p:ph type="dt" sz="half" idx="10"/>
          </p:nvPr>
        </p:nvSpPr>
        <p:spPr/>
        <p:txBody>
          <a:bodyPr/>
          <a:lstStyle/>
          <a:p>
            <a:fld id="{75A961CB-8222-45CC-9C4B-7D999B39501F}"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56</a:t>
            </a:fld>
            <a:endParaRPr lang="en-US" altLang="en-US"/>
          </a:p>
        </p:txBody>
      </p:sp>
    </p:spTree>
    <p:extLst>
      <p:ext uri="{BB962C8B-B14F-4D97-AF65-F5344CB8AC3E}">
        <p14:creationId xmlns:p14="http://schemas.microsoft.com/office/powerpoint/2010/main" val="13467296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Level-2</a:t>
            </a:r>
          </a:p>
        </p:txBody>
      </p:sp>
      <p:sp>
        <p:nvSpPr>
          <p:cNvPr id="3" name="Content Placeholder 2"/>
          <p:cNvSpPr>
            <a:spLocks noGrp="1"/>
          </p:cNvSpPr>
          <p:nvPr>
            <p:ph idx="1"/>
          </p:nvPr>
        </p:nvSpPr>
        <p:spPr/>
        <p:txBody>
          <a:bodyPr/>
          <a:lstStyle/>
          <a:p>
            <a:r>
              <a:rPr lang="en-US" sz="2400" dirty="0"/>
              <a:t>Uses lot of disks</a:t>
            </a:r>
          </a:p>
          <a:p>
            <a:r>
              <a:rPr lang="en-US" sz="2400" dirty="0"/>
              <a:t>Not used anymore</a:t>
            </a:r>
          </a:p>
          <a:p>
            <a:pPr lvl="1"/>
            <a:r>
              <a:rPr lang="en-US" sz="2400" dirty="0"/>
              <a:t>Expensive and implementing it in a RAID controller is complex</a:t>
            </a:r>
          </a:p>
          <a:p>
            <a:pPr lvl="1"/>
            <a:r>
              <a:rPr lang="en-US" sz="2400" dirty="0"/>
              <a:t>ECC is redundant now-a-days, as the hard disk controllers can </a:t>
            </a:r>
            <a:r>
              <a:rPr lang="en-US" altLang="en-US" sz="2400" dirty="0"/>
              <a:t>monitor the health of disk and figure out if the disk is bad</a:t>
            </a:r>
            <a:endParaRPr lang="en-US" sz="2400" dirty="0"/>
          </a:p>
        </p:txBody>
      </p:sp>
      <p:sp>
        <p:nvSpPr>
          <p:cNvPr id="4" name="Date Placeholder 3"/>
          <p:cNvSpPr>
            <a:spLocks noGrp="1"/>
          </p:cNvSpPr>
          <p:nvPr>
            <p:ph type="dt" sz="half" idx="10"/>
          </p:nvPr>
        </p:nvSpPr>
        <p:spPr/>
        <p:txBody>
          <a:bodyPr/>
          <a:lstStyle/>
          <a:p>
            <a:fld id="{75A961CB-8222-45CC-9C4B-7D999B39501F}"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57</a:t>
            </a:fld>
            <a:endParaRPr lang="en-US" altLang="en-US"/>
          </a:p>
        </p:txBody>
      </p:sp>
    </p:spTree>
    <p:extLst>
      <p:ext uri="{BB962C8B-B14F-4D97-AF65-F5344CB8AC3E}">
        <p14:creationId xmlns:p14="http://schemas.microsoft.com/office/powerpoint/2010/main" val="2915056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8229600" cy="857250"/>
          </a:xfrm>
        </p:spPr>
        <p:txBody>
          <a:bodyPr>
            <a:normAutofit/>
          </a:bodyPr>
          <a:lstStyle/>
          <a:p>
            <a:r>
              <a:rPr lang="en-US" sz="4000" dirty="0"/>
              <a:t>RAID Level-3</a:t>
            </a:r>
          </a:p>
        </p:txBody>
      </p:sp>
      <p:sp>
        <p:nvSpPr>
          <p:cNvPr id="17411" name="Rectangle 3"/>
          <p:cNvSpPr>
            <a:spLocks noGrp="1" noChangeArrowheads="1"/>
          </p:cNvSpPr>
          <p:nvPr>
            <p:ph type="body" idx="1"/>
          </p:nvPr>
        </p:nvSpPr>
        <p:spPr>
          <a:xfrm>
            <a:off x="685800" y="1600200"/>
            <a:ext cx="7924800" cy="3943350"/>
          </a:xfrm>
        </p:spPr>
        <p:txBody>
          <a:bodyPr>
            <a:noAutofit/>
          </a:bodyPr>
          <a:lstStyle/>
          <a:p>
            <a:pPr algn="just"/>
            <a:r>
              <a:rPr lang="en-US" sz="2400" dirty="0"/>
              <a:t>Uses bit level striping and parity</a:t>
            </a:r>
          </a:p>
          <a:p>
            <a:pPr algn="just"/>
            <a:r>
              <a:rPr lang="en-US" sz="2400" dirty="0"/>
              <a:t>Uses multiple data disks, and a dedicated disk to store parity</a:t>
            </a:r>
          </a:p>
          <a:p>
            <a:pPr algn="just"/>
            <a:r>
              <a:rPr lang="en-US" sz="2400" dirty="0"/>
              <a:t>If a disk is bad, the disk controller detects it, and use the parity disk to correct it</a:t>
            </a:r>
          </a:p>
          <a:p>
            <a:pPr algn="just"/>
            <a:r>
              <a:rPr lang="en-US" altLang="en-US" sz="2400" dirty="0"/>
              <a:t>Each read/write request access all data + parity disk</a:t>
            </a:r>
            <a:endParaRPr lang="en-US" sz="2400" dirty="0"/>
          </a:p>
          <a:p>
            <a:pPr algn="just"/>
            <a:r>
              <a:rPr lang="en-US" sz="2400" dirty="0"/>
              <a:t>This is not commonly used</a:t>
            </a:r>
          </a:p>
        </p:txBody>
      </p:sp>
      <p:sp>
        <p:nvSpPr>
          <p:cNvPr id="2" name="Date Placeholder 1"/>
          <p:cNvSpPr>
            <a:spLocks noGrp="1"/>
          </p:cNvSpPr>
          <p:nvPr>
            <p:ph type="dt" sz="half" idx="10"/>
          </p:nvPr>
        </p:nvSpPr>
        <p:spPr/>
        <p:txBody>
          <a:bodyPr/>
          <a:lstStyle/>
          <a:p>
            <a:fld id="{F9AB7F12-F6D6-49D5-A943-09EE3A1E62D9}"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a:t>CS F372 Disk Scheduling</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58</a:t>
            </a:fld>
            <a:endParaRPr lang="en-US" altLang="en-US"/>
          </a:p>
        </p:txBody>
      </p:sp>
    </p:spTree>
    <p:extLst>
      <p:ext uri="{BB962C8B-B14F-4D97-AF65-F5344CB8AC3E}">
        <p14:creationId xmlns:p14="http://schemas.microsoft.com/office/powerpoint/2010/main" val="34302056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Level-3</a:t>
            </a:r>
          </a:p>
        </p:txBody>
      </p:sp>
      <p:pic>
        <p:nvPicPr>
          <p:cNvPr id="7" name="Content Placeholder 6"/>
          <p:cNvPicPr>
            <a:picLocks noGrp="1" noChangeAspect="1"/>
          </p:cNvPicPr>
          <p:nvPr>
            <p:ph idx="1"/>
          </p:nvPr>
        </p:nvPicPr>
        <p:blipFill>
          <a:blip r:embed="rId2"/>
          <a:stretch>
            <a:fillRect/>
          </a:stretch>
        </p:blipFill>
        <p:spPr>
          <a:xfrm>
            <a:off x="710380" y="1676400"/>
            <a:ext cx="8063509" cy="4038600"/>
          </a:xfrm>
          <a:prstGeom prst="rect">
            <a:avLst/>
          </a:prstGeom>
        </p:spPr>
      </p:pic>
      <p:sp>
        <p:nvSpPr>
          <p:cNvPr id="4" name="Date Placeholder 3"/>
          <p:cNvSpPr>
            <a:spLocks noGrp="1"/>
          </p:cNvSpPr>
          <p:nvPr>
            <p:ph type="dt" sz="half" idx="10"/>
          </p:nvPr>
        </p:nvSpPr>
        <p:spPr/>
        <p:txBody>
          <a:bodyPr/>
          <a:lstStyle/>
          <a:p>
            <a:fld id="{75A961CB-8222-45CC-9C4B-7D999B39501F}"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59</a:t>
            </a:fld>
            <a:endParaRPr lang="en-US" altLang="en-US"/>
          </a:p>
        </p:txBody>
      </p:sp>
    </p:spTree>
    <p:extLst>
      <p:ext uri="{BB962C8B-B14F-4D97-AF65-F5344CB8AC3E}">
        <p14:creationId xmlns:p14="http://schemas.microsoft.com/office/powerpoint/2010/main" val="173514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Disk Scheduling</a:t>
            </a:r>
          </a:p>
        </p:txBody>
      </p:sp>
      <p:sp>
        <p:nvSpPr>
          <p:cNvPr id="3" name="Content Placeholder 2"/>
          <p:cNvSpPr>
            <a:spLocks noGrp="1"/>
          </p:cNvSpPr>
          <p:nvPr>
            <p:ph idx="1"/>
          </p:nvPr>
        </p:nvSpPr>
        <p:spPr>
          <a:xfrm>
            <a:off x="609600" y="1676400"/>
            <a:ext cx="7848600" cy="4343400"/>
          </a:xfrm>
        </p:spPr>
        <p:txBody>
          <a:bodyPr>
            <a:noAutofit/>
          </a:bodyPr>
          <a:lstStyle/>
          <a:p>
            <a:pPr algn="just"/>
            <a:r>
              <a:rPr lang="en-US" sz="2400" dirty="0"/>
              <a:t>The operating system is responsible for using hardware efficiently</a:t>
            </a:r>
          </a:p>
          <a:p>
            <a:pPr algn="just"/>
            <a:r>
              <a:rPr lang="en-US" sz="2400" dirty="0"/>
              <a:t>For the disk drives, this means having a fast access time and large disk bandwidth</a:t>
            </a:r>
          </a:p>
        </p:txBody>
      </p:sp>
      <p:sp>
        <p:nvSpPr>
          <p:cNvPr id="4" name="Date Placeholder 3"/>
          <p:cNvSpPr>
            <a:spLocks noGrp="1"/>
          </p:cNvSpPr>
          <p:nvPr>
            <p:ph type="dt" sz="half" idx="10"/>
          </p:nvPr>
        </p:nvSpPr>
        <p:spPr/>
        <p:txBody>
          <a:bodyPr/>
          <a:lstStyle/>
          <a:p>
            <a:fld id="{82B22474-CCBE-4FCF-9284-AB70520ACBF9}"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6</a:t>
            </a:fld>
            <a:endParaRPr lang="en-US" altLang="en-US"/>
          </a:p>
        </p:txBody>
      </p:sp>
    </p:spTree>
    <p:extLst>
      <p:ext uri="{BB962C8B-B14F-4D97-AF65-F5344CB8AC3E}">
        <p14:creationId xmlns:p14="http://schemas.microsoft.com/office/powerpoint/2010/main" val="27188399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533400"/>
            <a:ext cx="8229600" cy="857250"/>
          </a:xfrm>
        </p:spPr>
        <p:txBody>
          <a:bodyPr>
            <a:normAutofit/>
          </a:bodyPr>
          <a:lstStyle/>
          <a:p>
            <a:r>
              <a:rPr lang="en-US" dirty="0"/>
              <a:t>RAID Level-4</a:t>
            </a:r>
          </a:p>
        </p:txBody>
      </p:sp>
      <p:sp>
        <p:nvSpPr>
          <p:cNvPr id="19459" name="Rectangle 3"/>
          <p:cNvSpPr>
            <a:spLocks noGrp="1" noChangeArrowheads="1"/>
          </p:cNvSpPr>
          <p:nvPr>
            <p:ph type="body" idx="1"/>
          </p:nvPr>
        </p:nvSpPr>
        <p:spPr>
          <a:xfrm>
            <a:off x="653844" y="1600200"/>
            <a:ext cx="8109155" cy="3943350"/>
          </a:xfrm>
        </p:spPr>
        <p:txBody>
          <a:bodyPr>
            <a:noAutofit/>
          </a:bodyPr>
          <a:lstStyle/>
          <a:p>
            <a:pPr algn="just"/>
            <a:r>
              <a:rPr lang="en-US" sz="2400" dirty="0"/>
              <a:t>Problem with Level-2 and Level-3 is the bit interleaving</a:t>
            </a:r>
          </a:p>
          <a:p>
            <a:pPr lvl="1" algn="just"/>
            <a:r>
              <a:rPr lang="en-US" sz="2400" dirty="0"/>
              <a:t>To access a single block of data, must access all the disks</a:t>
            </a:r>
          </a:p>
          <a:p>
            <a:pPr algn="just"/>
            <a:r>
              <a:rPr lang="en-US" sz="2400" dirty="0"/>
              <a:t>Level-4 uses</a:t>
            </a:r>
          </a:p>
          <a:p>
            <a:pPr lvl="1" algn="just"/>
            <a:r>
              <a:rPr lang="en-US" sz="2400" dirty="0"/>
              <a:t>Block level stripping and parity</a:t>
            </a:r>
          </a:p>
          <a:p>
            <a:pPr lvl="1" algn="just"/>
            <a:r>
              <a:rPr lang="en-US" sz="2400" dirty="0"/>
              <a:t>Uses multiple data disks, and a dedicated disk to store parity</a:t>
            </a:r>
          </a:p>
          <a:p>
            <a:pPr lvl="1" algn="just"/>
            <a:r>
              <a:rPr lang="en-US" sz="2400" dirty="0"/>
              <a:t>Allows multiple small reads (1 block) to be done at once and in parallel</a:t>
            </a:r>
          </a:p>
          <a:p>
            <a:pPr lvl="1" algn="just"/>
            <a:r>
              <a:rPr lang="en-US" sz="2400" dirty="0"/>
              <a:t>Small write might require reading other blocks and </a:t>
            </a:r>
            <a:r>
              <a:rPr lang="en-US" sz="2400" dirty="0" err="1"/>
              <a:t>recomputing</a:t>
            </a:r>
            <a:r>
              <a:rPr lang="en-US" sz="2400" dirty="0"/>
              <a:t> and writing the parity</a:t>
            </a:r>
          </a:p>
          <a:p>
            <a:pPr algn="just"/>
            <a:endParaRPr lang="en-US" sz="2400" dirty="0"/>
          </a:p>
          <a:p>
            <a:pPr lvl="1" algn="just"/>
            <a:endParaRPr lang="en-US" sz="2400" dirty="0"/>
          </a:p>
        </p:txBody>
      </p:sp>
      <p:sp>
        <p:nvSpPr>
          <p:cNvPr id="2" name="Date Placeholder 1"/>
          <p:cNvSpPr>
            <a:spLocks noGrp="1"/>
          </p:cNvSpPr>
          <p:nvPr>
            <p:ph type="dt" sz="half" idx="10"/>
          </p:nvPr>
        </p:nvSpPr>
        <p:spPr/>
        <p:txBody>
          <a:bodyPr/>
          <a:lstStyle/>
          <a:p>
            <a:fld id="{F2B38B3B-34A8-4F78-A34E-B3C5EDD14C5C}"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dirty="0"/>
              <a:t>CS F372 Disk Scheduling</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60</a:t>
            </a:fld>
            <a:endParaRPr lang="en-US" altLang="en-US"/>
          </a:p>
        </p:txBody>
      </p:sp>
    </p:spTree>
    <p:extLst>
      <p:ext uri="{BB962C8B-B14F-4D97-AF65-F5344CB8AC3E}">
        <p14:creationId xmlns:p14="http://schemas.microsoft.com/office/powerpoint/2010/main" val="28540196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685800"/>
            <a:ext cx="7772400" cy="571500"/>
          </a:xfrm>
        </p:spPr>
        <p:txBody>
          <a:bodyPr>
            <a:noAutofit/>
          </a:bodyPr>
          <a:lstStyle/>
          <a:p>
            <a:r>
              <a:rPr lang="en-US" sz="4000" dirty="0"/>
              <a:t>RAID Level-4</a:t>
            </a:r>
          </a:p>
        </p:txBody>
      </p:sp>
      <p:sp>
        <p:nvSpPr>
          <p:cNvPr id="22531" name="Rectangle 3"/>
          <p:cNvSpPr>
            <a:spLocks noGrp="1" noChangeArrowheads="1"/>
          </p:cNvSpPr>
          <p:nvPr>
            <p:ph type="body" idx="1"/>
          </p:nvPr>
        </p:nvSpPr>
        <p:spPr>
          <a:xfrm>
            <a:off x="685800" y="1600200"/>
            <a:ext cx="7848600" cy="3829050"/>
          </a:xfrm>
        </p:spPr>
        <p:txBody>
          <a:bodyPr>
            <a:noAutofit/>
          </a:bodyPr>
          <a:lstStyle/>
          <a:p>
            <a:pPr algn="just"/>
            <a:r>
              <a:rPr lang="en-US" sz="2400" dirty="0"/>
              <a:t>Reads are simple to understand</a:t>
            </a:r>
          </a:p>
          <a:p>
            <a:pPr lvl="1" algn="just"/>
            <a:r>
              <a:rPr lang="en-US" sz="2400" dirty="0"/>
              <a:t>want to read block A, read it from disk 0</a:t>
            </a:r>
          </a:p>
          <a:p>
            <a:pPr lvl="1" algn="just"/>
            <a:r>
              <a:rPr lang="en-US" sz="2400" dirty="0"/>
              <a:t>if there is an error, read in blocks B, C, D and parity block and calculate correct data</a:t>
            </a:r>
          </a:p>
          <a:p>
            <a:r>
              <a:rPr lang="en-US" altLang="en-US" sz="2800" dirty="0"/>
              <a:t>Key problem</a:t>
            </a:r>
          </a:p>
          <a:p>
            <a:pPr lvl="1"/>
            <a:r>
              <a:rPr lang="en-US" altLang="en-US" sz="2400" dirty="0"/>
              <a:t>parity disk becomes a hot spot</a:t>
            </a:r>
          </a:p>
          <a:p>
            <a:pPr lvl="1"/>
            <a:r>
              <a:rPr lang="en-US" altLang="en-US" sz="2400" dirty="0"/>
              <a:t>write access to parity disk on every write to any block</a:t>
            </a:r>
            <a:endParaRPr lang="en-US" altLang="en-US" sz="2400" i="1" dirty="0">
              <a:solidFill>
                <a:schemeClr val="bg2"/>
              </a:solidFill>
            </a:endParaRPr>
          </a:p>
          <a:p>
            <a:pPr algn="just"/>
            <a:endParaRPr lang="en-US" sz="2400" dirty="0"/>
          </a:p>
        </p:txBody>
      </p:sp>
      <p:sp>
        <p:nvSpPr>
          <p:cNvPr id="2" name="Date Placeholder 1"/>
          <p:cNvSpPr>
            <a:spLocks noGrp="1"/>
          </p:cNvSpPr>
          <p:nvPr>
            <p:ph type="dt" sz="half" idx="10"/>
          </p:nvPr>
        </p:nvSpPr>
        <p:spPr/>
        <p:txBody>
          <a:bodyPr/>
          <a:lstStyle/>
          <a:p>
            <a:fld id="{310BB843-D1F9-4EB2-9534-D6F08C651B71}"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a:t>CS F372 Disk Scheduling</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61</a:t>
            </a:fld>
            <a:endParaRPr lang="en-US" altLang="en-US"/>
          </a:p>
        </p:txBody>
      </p:sp>
    </p:spTree>
    <p:extLst>
      <p:ext uri="{BB962C8B-B14F-4D97-AF65-F5344CB8AC3E}">
        <p14:creationId xmlns:p14="http://schemas.microsoft.com/office/powerpoint/2010/main" val="2134883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RAID Level-4</a:t>
            </a:r>
          </a:p>
        </p:txBody>
      </p:sp>
      <p:pic>
        <p:nvPicPr>
          <p:cNvPr id="7" name="Content Placeholder 6"/>
          <p:cNvPicPr>
            <a:picLocks noGrp="1" noChangeAspect="1"/>
          </p:cNvPicPr>
          <p:nvPr>
            <p:ph idx="1"/>
          </p:nvPr>
        </p:nvPicPr>
        <p:blipFill>
          <a:blip r:embed="rId2"/>
          <a:stretch>
            <a:fillRect/>
          </a:stretch>
        </p:blipFill>
        <p:spPr>
          <a:xfrm>
            <a:off x="468530" y="1752600"/>
            <a:ext cx="7435706" cy="3662363"/>
          </a:xfrm>
          <a:prstGeom prst="rect">
            <a:avLst/>
          </a:prstGeom>
        </p:spPr>
      </p:pic>
      <p:sp>
        <p:nvSpPr>
          <p:cNvPr id="4" name="Date Placeholder 3"/>
          <p:cNvSpPr>
            <a:spLocks noGrp="1"/>
          </p:cNvSpPr>
          <p:nvPr>
            <p:ph type="dt" sz="half" idx="10"/>
          </p:nvPr>
        </p:nvSpPr>
        <p:spPr/>
        <p:txBody>
          <a:bodyPr/>
          <a:lstStyle/>
          <a:p>
            <a:fld id="{75A961CB-8222-45CC-9C4B-7D999B39501F}"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62</a:t>
            </a:fld>
            <a:endParaRPr lang="en-US" altLang="en-US"/>
          </a:p>
        </p:txBody>
      </p:sp>
    </p:spTree>
    <p:extLst>
      <p:ext uri="{BB962C8B-B14F-4D97-AF65-F5344CB8AC3E}">
        <p14:creationId xmlns:p14="http://schemas.microsoft.com/office/powerpoint/2010/main" val="21578937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457200"/>
            <a:ext cx="7772400" cy="685800"/>
          </a:xfrm>
        </p:spPr>
        <p:txBody>
          <a:bodyPr>
            <a:noAutofit/>
          </a:bodyPr>
          <a:lstStyle/>
          <a:p>
            <a:r>
              <a:rPr lang="en-US" dirty="0"/>
              <a:t>RAID Level-5</a:t>
            </a:r>
          </a:p>
        </p:txBody>
      </p:sp>
      <p:sp>
        <p:nvSpPr>
          <p:cNvPr id="24579" name="Rectangle 3"/>
          <p:cNvSpPr>
            <a:spLocks noGrp="1" noChangeArrowheads="1"/>
          </p:cNvSpPr>
          <p:nvPr>
            <p:ph type="body" idx="1"/>
          </p:nvPr>
        </p:nvSpPr>
        <p:spPr>
          <a:xfrm>
            <a:off x="589934" y="1600200"/>
            <a:ext cx="7792065" cy="3714750"/>
          </a:xfrm>
        </p:spPr>
        <p:txBody>
          <a:bodyPr>
            <a:noAutofit/>
          </a:bodyPr>
          <a:lstStyle/>
          <a:p>
            <a:pPr algn="just"/>
            <a:r>
              <a:rPr lang="en-US" sz="2400" dirty="0"/>
              <a:t>Block stripping and distributed/rotated parity</a:t>
            </a:r>
          </a:p>
          <a:p>
            <a:pPr algn="just"/>
            <a:r>
              <a:rPr lang="en-US" sz="2400" dirty="0"/>
              <a:t>Stripes data and parity over all the disks</a:t>
            </a:r>
          </a:p>
          <a:p>
            <a:pPr lvl="1" algn="just"/>
            <a:r>
              <a:rPr lang="en-US" sz="2400" dirty="0"/>
              <a:t>no longer a single parity disk</a:t>
            </a:r>
          </a:p>
          <a:p>
            <a:pPr lvl="1" algn="just"/>
            <a:r>
              <a:rPr lang="en-US" sz="2400" dirty="0"/>
              <a:t>Overcomes parity disk bottleneck</a:t>
            </a:r>
          </a:p>
          <a:p>
            <a:r>
              <a:rPr lang="en-US" altLang="en-US" sz="2400" dirty="0"/>
              <a:t>Parity update traffic is distributed across disks</a:t>
            </a:r>
          </a:p>
        </p:txBody>
      </p:sp>
      <p:sp>
        <p:nvSpPr>
          <p:cNvPr id="2" name="Date Placeholder 1"/>
          <p:cNvSpPr>
            <a:spLocks noGrp="1"/>
          </p:cNvSpPr>
          <p:nvPr>
            <p:ph type="dt" sz="half" idx="10"/>
          </p:nvPr>
        </p:nvSpPr>
        <p:spPr/>
        <p:txBody>
          <a:bodyPr/>
          <a:lstStyle/>
          <a:p>
            <a:fld id="{41D2A6AB-02F3-48BC-BF70-F000D394543E}" type="datetime1">
              <a:rPr lang="en-US" altLang="en-US" smtClean="0"/>
              <a:t>12/18/2023</a:t>
            </a:fld>
            <a:endParaRPr lang="en-US" altLang="en-US"/>
          </a:p>
        </p:txBody>
      </p:sp>
      <p:sp>
        <p:nvSpPr>
          <p:cNvPr id="3" name="Footer Placeholder 2"/>
          <p:cNvSpPr>
            <a:spLocks noGrp="1"/>
          </p:cNvSpPr>
          <p:nvPr>
            <p:ph type="ftr" sz="quarter" idx="11"/>
          </p:nvPr>
        </p:nvSpPr>
        <p:spPr/>
        <p:txBody>
          <a:bodyPr/>
          <a:lstStyle/>
          <a:p>
            <a:r>
              <a:rPr lang="en-US" altLang="en-US"/>
              <a:t>CS F372 Disk Scheduling</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63</a:t>
            </a:fld>
            <a:endParaRPr lang="en-US" altLang="en-US"/>
          </a:p>
        </p:txBody>
      </p:sp>
    </p:spTree>
    <p:extLst>
      <p:ext uri="{BB962C8B-B14F-4D97-AF65-F5344CB8AC3E}">
        <p14:creationId xmlns:p14="http://schemas.microsoft.com/office/powerpoint/2010/main" val="5493380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263763"/>
            <a:ext cx="7772400" cy="1000125"/>
          </a:xfrm>
        </p:spPr>
        <p:txBody>
          <a:bodyPr>
            <a:normAutofit/>
          </a:bodyPr>
          <a:lstStyle/>
          <a:p>
            <a:r>
              <a:rPr lang="en-US"/>
              <a:t>RAID Level-5</a:t>
            </a:r>
          </a:p>
        </p:txBody>
      </p:sp>
      <p:grpSp>
        <p:nvGrpSpPr>
          <p:cNvPr id="2" name="Group 10"/>
          <p:cNvGrpSpPr>
            <a:grpSpLocks/>
          </p:cNvGrpSpPr>
          <p:nvPr/>
        </p:nvGrpSpPr>
        <p:grpSpPr bwMode="auto">
          <a:xfrm>
            <a:off x="609600" y="2286000"/>
            <a:ext cx="533400" cy="457200"/>
            <a:chOff x="2494" y="1971"/>
            <a:chExt cx="479" cy="655"/>
          </a:xfrm>
        </p:grpSpPr>
        <p:sp>
          <p:nvSpPr>
            <p:cNvPr id="25604" name="Oval 4"/>
            <p:cNvSpPr>
              <a:spLocks noChangeArrowheads="1"/>
            </p:cNvSpPr>
            <p:nvPr/>
          </p:nvSpPr>
          <p:spPr bwMode="auto">
            <a:xfrm>
              <a:off x="2494" y="1971"/>
              <a:ext cx="478" cy="94"/>
            </a:xfrm>
            <a:prstGeom prst="ellipse">
              <a:avLst/>
            </a:prstGeom>
            <a:noFill/>
            <a:ln w="6350">
              <a:solidFill>
                <a:srgbClr val="000000"/>
              </a:solidFill>
              <a:round/>
              <a:headEnd/>
              <a:tailEnd/>
            </a:ln>
          </p:spPr>
          <p:txBody>
            <a:bodyPr/>
            <a:lstStyle/>
            <a:p>
              <a:endParaRPr lang="en-US"/>
            </a:p>
          </p:txBody>
        </p:sp>
        <p:sp>
          <p:nvSpPr>
            <p:cNvPr id="25605" name="Line 5"/>
            <p:cNvSpPr>
              <a:spLocks noChangeShapeType="1"/>
            </p:cNvSpPr>
            <p:nvPr/>
          </p:nvSpPr>
          <p:spPr bwMode="auto">
            <a:xfrm>
              <a:off x="2494" y="2034"/>
              <a:ext cx="1" cy="498"/>
            </a:xfrm>
            <a:prstGeom prst="line">
              <a:avLst/>
            </a:prstGeom>
            <a:noFill/>
            <a:ln w="6350">
              <a:solidFill>
                <a:srgbClr val="000000"/>
              </a:solidFill>
              <a:round/>
              <a:headEnd/>
              <a:tailEnd/>
            </a:ln>
          </p:spPr>
          <p:txBody>
            <a:bodyPr/>
            <a:lstStyle/>
            <a:p>
              <a:endParaRPr lang="en-US"/>
            </a:p>
          </p:txBody>
        </p:sp>
        <p:sp>
          <p:nvSpPr>
            <p:cNvPr id="25606" name="Line 6"/>
            <p:cNvSpPr>
              <a:spLocks noChangeShapeType="1"/>
            </p:cNvSpPr>
            <p:nvPr/>
          </p:nvSpPr>
          <p:spPr bwMode="auto">
            <a:xfrm>
              <a:off x="2972" y="2034"/>
              <a:ext cx="1" cy="529"/>
            </a:xfrm>
            <a:prstGeom prst="line">
              <a:avLst/>
            </a:prstGeom>
            <a:noFill/>
            <a:ln w="6350">
              <a:solidFill>
                <a:srgbClr val="000000"/>
              </a:solidFill>
              <a:round/>
              <a:headEnd/>
              <a:tailEnd/>
            </a:ln>
          </p:spPr>
          <p:txBody>
            <a:bodyPr/>
            <a:lstStyle/>
            <a:p>
              <a:endParaRPr lang="en-US"/>
            </a:p>
          </p:txBody>
        </p:sp>
        <p:sp>
          <p:nvSpPr>
            <p:cNvPr id="25607" name="Freeform 7"/>
            <p:cNvSpPr>
              <a:spLocks/>
            </p:cNvSpPr>
            <p:nvPr/>
          </p:nvSpPr>
          <p:spPr bwMode="auto">
            <a:xfrm>
              <a:off x="2494" y="2532"/>
              <a:ext cx="474" cy="94"/>
            </a:xfrm>
            <a:custGeom>
              <a:avLst/>
              <a:gdLst/>
              <a:ahLst/>
              <a:cxnLst>
                <a:cxn ang="0">
                  <a:pos x="0" y="0"/>
                </a:cxn>
                <a:cxn ang="0">
                  <a:pos x="7" y="18"/>
                </a:cxn>
                <a:cxn ang="0">
                  <a:pos x="13" y="35"/>
                </a:cxn>
                <a:cxn ang="0">
                  <a:pos x="22" y="52"/>
                </a:cxn>
                <a:cxn ang="0">
                  <a:pos x="32" y="69"/>
                </a:cxn>
                <a:cxn ang="0">
                  <a:pos x="47" y="85"/>
                </a:cxn>
                <a:cxn ang="0">
                  <a:pos x="55" y="91"/>
                </a:cxn>
                <a:cxn ang="0">
                  <a:pos x="65" y="99"/>
                </a:cxn>
                <a:cxn ang="0">
                  <a:pos x="76" y="105"/>
                </a:cxn>
                <a:cxn ang="0">
                  <a:pos x="89" y="112"/>
                </a:cxn>
                <a:cxn ang="0">
                  <a:pos x="103" y="118"/>
                </a:cxn>
                <a:cxn ang="0">
                  <a:pos x="119" y="125"/>
                </a:cxn>
                <a:cxn ang="0">
                  <a:pos x="136" y="131"/>
                </a:cxn>
                <a:cxn ang="0">
                  <a:pos x="157" y="137"/>
                </a:cxn>
                <a:cxn ang="0">
                  <a:pos x="178" y="142"/>
                </a:cxn>
                <a:cxn ang="0">
                  <a:pos x="203" y="148"/>
                </a:cxn>
                <a:cxn ang="0">
                  <a:pos x="228" y="153"/>
                </a:cxn>
                <a:cxn ang="0">
                  <a:pos x="254" y="159"/>
                </a:cxn>
                <a:cxn ang="0">
                  <a:pos x="312" y="168"/>
                </a:cxn>
                <a:cxn ang="0">
                  <a:pos x="369" y="175"/>
                </a:cxn>
                <a:cxn ang="0">
                  <a:pos x="427" y="182"/>
                </a:cxn>
                <a:cxn ang="0">
                  <a:pos x="482" y="186"/>
                </a:cxn>
                <a:cxn ang="0">
                  <a:pos x="508" y="187"/>
                </a:cxn>
                <a:cxn ang="0">
                  <a:pos x="533" y="187"/>
                </a:cxn>
                <a:cxn ang="0">
                  <a:pos x="582" y="186"/>
                </a:cxn>
                <a:cxn ang="0">
                  <a:pos x="633" y="182"/>
                </a:cxn>
                <a:cxn ang="0">
                  <a:pos x="682" y="175"/>
                </a:cxn>
                <a:cxn ang="0">
                  <a:pos x="732" y="168"/>
                </a:cxn>
                <a:cxn ang="0">
                  <a:pos x="778" y="159"/>
                </a:cxn>
                <a:cxn ang="0">
                  <a:pos x="801" y="153"/>
                </a:cxn>
                <a:cxn ang="0">
                  <a:pos x="821" y="148"/>
                </a:cxn>
                <a:cxn ang="0">
                  <a:pos x="841" y="142"/>
                </a:cxn>
                <a:cxn ang="0">
                  <a:pos x="858" y="137"/>
                </a:cxn>
                <a:cxn ang="0">
                  <a:pos x="874" y="131"/>
                </a:cxn>
                <a:cxn ang="0">
                  <a:pos x="888" y="125"/>
                </a:cxn>
                <a:cxn ang="0">
                  <a:pos x="900" y="118"/>
                </a:cxn>
                <a:cxn ang="0">
                  <a:pos x="910" y="112"/>
                </a:cxn>
                <a:cxn ang="0">
                  <a:pos x="919" y="105"/>
                </a:cxn>
                <a:cxn ang="0">
                  <a:pos x="926" y="99"/>
                </a:cxn>
                <a:cxn ang="0">
                  <a:pos x="933" y="91"/>
                </a:cxn>
                <a:cxn ang="0">
                  <a:pos x="938" y="85"/>
                </a:cxn>
                <a:cxn ang="0">
                  <a:pos x="945" y="69"/>
                </a:cxn>
                <a:cxn ang="0">
                  <a:pos x="948" y="52"/>
                </a:cxn>
                <a:cxn ang="0">
                  <a:pos x="949" y="35"/>
                </a:cxn>
                <a:cxn ang="0">
                  <a:pos x="948" y="18"/>
                </a:cxn>
                <a:cxn ang="0">
                  <a:pos x="946" y="0"/>
                </a:cxn>
              </a:cxnLst>
              <a:rect l="0" t="0" r="r" b="b"/>
              <a:pathLst>
                <a:path w="949" h="187">
                  <a:moveTo>
                    <a:pt x="0" y="0"/>
                  </a:moveTo>
                  <a:lnTo>
                    <a:pt x="7" y="18"/>
                  </a:lnTo>
                  <a:lnTo>
                    <a:pt x="13" y="35"/>
                  </a:lnTo>
                  <a:lnTo>
                    <a:pt x="22" y="52"/>
                  </a:lnTo>
                  <a:lnTo>
                    <a:pt x="32" y="69"/>
                  </a:lnTo>
                  <a:lnTo>
                    <a:pt x="47" y="85"/>
                  </a:lnTo>
                  <a:lnTo>
                    <a:pt x="55" y="91"/>
                  </a:lnTo>
                  <a:lnTo>
                    <a:pt x="65" y="99"/>
                  </a:lnTo>
                  <a:lnTo>
                    <a:pt x="76" y="105"/>
                  </a:lnTo>
                  <a:lnTo>
                    <a:pt x="89" y="112"/>
                  </a:lnTo>
                  <a:lnTo>
                    <a:pt x="103" y="118"/>
                  </a:lnTo>
                  <a:lnTo>
                    <a:pt x="119" y="125"/>
                  </a:lnTo>
                  <a:lnTo>
                    <a:pt x="136" y="131"/>
                  </a:lnTo>
                  <a:lnTo>
                    <a:pt x="157" y="137"/>
                  </a:lnTo>
                  <a:lnTo>
                    <a:pt x="178" y="142"/>
                  </a:lnTo>
                  <a:lnTo>
                    <a:pt x="203" y="148"/>
                  </a:lnTo>
                  <a:lnTo>
                    <a:pt x="228" y="153"/>
                  </a:lnTo>
                  <a:lnTo>
                    <a:pt x="254" y="159"/>
                  </a:lnTo>
                  <a:lnTo>
                    <a:pt x="312" y="168"/>
                  </a:lnTo>
                  <a:lnTo>
                    <a:pt x="369" y="175"/>
                  </a:lnTo>
                  <a:lnTo>
                    <a:pt x="427" y="182"/>
                  </a:lnTo>
                  <a:lnTo>
                    <a:pt x="482" y="186"/>
                  </a:lnTo>
                  <a:lnTo>
                    <a:pt x="508" y="187"/>
                  </a:lnTo>
                  <a:lnTo>
                    <a:pt x="533" y="187"/>
                  </a:lnTo>
                  <a:lnTo>
                    <a:pt x="582" y="186"/>
                  </a:lnTo>
                  <a:lnTo>
                    <a:pt x="633" y="182"/>
                  </a:lnTo>
                  <a:lnTo>
                    <a:pt x="682" y="175"/>
                  </a:lnTo>
                  <a:lnTo>
                    <a:pt x="732" y="168"/>
                  </a:lnTo>
                  <a:lnTo>
                    <a:pt x="778" y="159"/>
                  </a:lnTo>
                  <a:lnTo>
                    <a:pt x="801" y="153"/>
                  </a:lnTo>
                  <a:lnTo>
                    <a:pt x="821" y="148"/>
                  </a:lnTo>
                  <a:lnTo>
                    <a:pt x="841" y="142"/>
                  </a:lnTo>
                  <a:lnTo>
                    <a:pt x="858" y="137"/>
                  </a:lnTo>
                  <a:lnTo>
                    <a:pt x="874" y="131"/>
                  </a:lnTo>
                  <a:lnTo>
                    <a:pt x="888" y="125"/>
                  </a:lnTo>
                  <a:lnTo>
                    <a:pt x="900" y="118"/>
                  </a:lnTo>
                  <a:lnTo>
                    <a:pt x="910" y="112"/>
                  </a:lnTo>
                  <a:lnTo>
                    <a:pt x="919" y="105"/>
                  </a:lnTo>
                  <a:lnTo>
                    <a:pt x="926" y="99"/>
                  </a:lnTo>
                  <a:lnTo>
                    <a:pt x="933" y="91"/>
                  </a:lnTo>
                  <a:lnTo>
                    <a:pt x="938" y="85"/>
                  </a:lnTo>
                  <a:lnTo>
                    <a:pt x="945" y="69"/>
                  </a:lnTo>
                  <a:lnTo>
                    <a:pt x="948" y="52"/>
                  </a:lnTo>
                  <a:lnTo>
                    <a:pt x="949" y="35"/>
                  </a:lnTo>
                  <a:lnTo>
                    <a:pt x="948" y="18"/>
                  </a:lnTo>
                  <a:lnTo>
                    <a:pt x="946" y="0"/>
                  </a:lnTo>
                </a:path>
              </a:pathLst>
            </a:custGeom>
            <a:noFill/>
            <a:ln w="6350">
              <a:solidFill>
                <a:srgbClr val="000000"/>
              </a:solidFill>
              <a:prstDash val="solid"/>
              <a:round/>
              <a:headEnd/>
              <a:tailEnd/>
            </a:ln>
          </p:spPr>
          <p:txBody>
            <a:bodyPr/>
            <a:lstStyle/>
            <a:p>
              <a:endParaRPr lang="en-US"/>
            </a:p>
          </p:txBody>
        </p:sp>
      </p:grpSp>
      <p:sp>
        <p:nvSpPr>
          <p:cNvPr id="25608" name="Rectangle 8"/>
          <p:cNvSpPr>
            <a:spLocks noChangeArrowheads="1"/>
          </p:cNvSpPr>
          <p:nvPr/>
        </p:nvSpPr>
        <p:spPr bwMode="auto">
          <a:xfrm>
            <a:off x="4100515" y="4020741"/>
            <a:ext cx="492125" cy="178594"/>
          </a:xfrm>
          <a:prstGeom prst="rect">
            <a:avLst/>
          </a:prstGeom>
          <a:noFill/>
          <a:ln w="9525">
            <a:noFill/>
            <a:miter lim="800000"/>
            <a:headEnd/>
            <a:tailEnd/>
          </a:ln>
        </p:spPr>
        <p:txBody>
          <a:bodyPr/>
          <a:lstStyle/>
          <a:p>
            <a:endParaRPr lang="en-US"/>
          </a:p>
        </p:txBody>
      </p:sp>
      <p:grpSp>
        <p:nvGrpSpPr>
          <p:cNvPr id="3" name="Group 16"/>
          <p:cNvGrpSpPr>
            <a:grpSpLocks/>
          </p:cNvGrpSpPr>
          <p:nvPr/>
        </p:nvGrpSpPr>
        <p:grpSpPr bwMode="auto">
          <a:xfrm>
            <a:off x="1295400" y="2286000"/>
            <a:ext cx="533400" cy="457200"/>
            <a:chOff x="2494" y="1971"/>
            <a:chExt cx="479" cy="655"/>
          </a:xfrm>
        </p:grpSpPr>
        <p:sp>
          <p:nvSpPr>
            <p:cNvPr id="25617" name="Oval 17"/>
            <p:cNvSpPr>
              <a:spLocks noChangeArrowheads="1"/>
            </p:cNvSpPr>
            <p:nvPr/>
          </p:nvSpPr>
          <p:spPr bwMode="auto">
            <a:xfrm>
              <a:off x="2494" y="1971"/>
              <a:ext cx="478" cy="94"/>
            </a:xfrm>
            <a:prstGeom prst="ellipse">
              <a:avLst/>
            </a:prstGeom>
            <a:noFill/>
            <a:ln w="6350">
              <a:solidFill>
                <a:srgbClr val="000000"/>
              </a:solidFill>
              <a:round/>
              <a:headEnd/>
              <a:tailEnd/>
            </a:ln>
          </p:spPr>
          <p:txBody>
            <a:bodyPr/>
            <a:lstStyle/>
            <a:p>
              <a:endParaRPr lang="en-US"/>
            </a:p>
          </p:txBody>
        </p:sp>
        <p:sp>
          <p:nvSpPr>
            <p:cNvPr id="25618" name="Line 18"/>
            <p:cNvSpPr>
              <a:spLocks noChangeShapeType="1"/>
            </p:cNvSpPr>
            <p:nvPr/>
          </p:nvSpPr>
          <p:spPr bwMode="auto">
            <a:xfrm>
              <a:off x="2494" y="2034"/>
              <a:ext cx="1" cy="498"/>
            </a:xfrm>
            <a:prstGeom prst="line">
              <a:avLst/>
            </a:prstGeom>
            <a:noFill/>
            <a:ln w="6350">
              <a:solidFill>
                <a:srgbClr val="000000"/>
              </a:solidFill>
              <a:round/>
              <a:headEnd/>
              <a:tailEnd/>
            </a:ln>
          </p:spPr>
          <p:txBody>
            <a:bodyPr/>
            <a:lstStyle/>
            <a:p>
              <a:endParaRPr lang="en-US"/>
            </a:p>
          </p:txBody>
        </p:sp>
        <p:sp>
          <p:nvSpPr>
            <p:cNvPr id="25619" name="Line 19"/>
            <p:cNvSpPr>
              <a:spLocks noChangeShapeType="1"/>
            </p:cNvSpPr>
            <p:nvPr/>
          </p:nvSpPr>
          <p:spPr bwMode="auto">
            <a:xfrm>
              <a:off x="2972" y="2034"/>
              <a:ext cx="1" cy="529"/>
            </a:xfrm>
            <a:prstGeom prst="line">
              <a:avLst/>
            </a:prstGeom>
            <a:noFill/>
            <a:ln w="6350">
              <a:solidFill>
                <a:srgbClr val="000000"/>
              </a:solidFill>
              <a:round/>
              <a:headEnd/>
              <a:tailEnd/>
            </a:ln>
          </p:spPr>
          <p:txBody>
            <a:bodyPr/>
            <a:lstStyle/>
            <a:p>
              <a:endParaRPr lang="en-US"/>
            </a:p>
          </p:txBody>
        </p:sp>
        <p:sp>
          <p:nvSpPr>
            <p:cNvPr id="25620" name="Freeform 20"/>
            <p:cNvSpPr>
              <a:spLocks/>
            </p:cNvSpPr>
            <p:nvPr/>
          </p:nvSpPr>
          <p:spPr bwMode="auto">
            <a:xfrm>
              <a:off x="2494" y="2532"/>
              <a:ext cx="474" cy="94"/>
            </a:xfrm>
            <a:custGeom>
              <a:avLst/>
              <a:gdLst/>
              <a:ahLst/>
              <a:cxnLst>
                <a:cxn ang="0">
                  <a:pos x="0" y="0"/>
                </a:cxn>
                <a:cxn ang="0">
                  <a:pos x="7" y="18"/>
                </a:cxn>
                <a:cxn ang="0">
                  <a:pos x="13" y="35"/>
                </a:cxn>
                <a:cxn ang="0">
                  <a:pos x="22" y="52"/>
                </a:cxn>
                <a:cxn ang="0">
                  <a:pos x="32" y="69"/>
                </a:cxn>
                <a:cxn ang="0">
                  <a:pos x="47" y="85"/>
                </a:cxn>
                <a:cxn ang="0">
                  <a:pos x="55" y="91"/>
                </a:cxn>
                <a:cxn ang="0">
                  <a:pos x="65" y="99"/>
                </a:cxn>
                <a:cxn ang="0">
                  <a:pos x="76" y="105"/>
                </a:cxn>
                <a:cxn ang="0">
                  <a:pos x="89" y="112"/>
                </a:cxn>
                <a:cxn ang="0">
                  <a:pos x="103" y="118"/>
                </a:cxn>
                <a:cxn ang="0">
                  <a:pos x="119" y="125"/>
                </a:cxn>
                <a:cxn ang="0">
                  <a:pos x="136" y="131"/>
                </a:cxn>
                <a:cxn ang="0">
                  <a:pos x="157" y="137"/>
                </a:cxn>
                <a:cxn ang="0">
                  <a:pos x="178" y="142"/>
                </a:cxn>
                <a:cxn ang="0">
                  <a:pos x="203" y="148"/>
                </a:cxn>
                <a:cxn ang="0">
                  <a:pos x="228" y="153"/>
                </a:cxn>
                <a:cxn ang="0">
                  <a:pos x="254" y="159"/>
                </a:cxn>
                <a:cxn ang="0">
                  <a:pos x="312" y="168"/>
                </a:cxn>
                <a:cxn ang="0">
                  <a:pos x="369" y="175"/>
                </a:cxn>
                <a:cxn ang="0">
                  <a:pos x="427" y="182"/>
                </a:cxn>
                <a:cxn ang="0">
                  <a:pos x="482" y="186"/>
                </a:cxn>
                <a:cxn ang="0">
                  <a:pos x="508" y="187"/>
                </a:cxn>
                <a:cxn ang="0">
                  <a:pos x="533" y="187"/>
                </a:cxn>
                <a:cxn ang="0">
                  <a:pos x="582" y="186"/>
                </a:cxn>
                <a:cxn ang="0">
                  <a:pos x="633" y="182"/>
                </a:cxn>
                <a:cxn ang="0">
                  <a:pos x="682" y="175"/>
                </a:cxn>
                <a:cxn ang="0">
                  <a:pos x="732" y="168"/>
                </a:cxn>
                <a:cxn ang="0">
                  <a:pos x="778" y="159"/>
                </a:cxn>
                <a:cxn ang="0">
                  <a:pos x="801" y="153"/>
                </a:cxn>
                <a:cxn ang="0">
                  <a:pos x="821" y="148"/>
                </a:cxn>
                <a:cxn ang="0">
                  <a:pos x="841" y="142"/>
                </a:cxn>
                <a:cxn ang="0">
                  <a:pos x="858" y="137"/>
                </a:cxn>
                <a:cxn ang="0">
                  <a:pos x="874" y="131"/>
                </a:cxn>
                <a:cxn ang="0">
                  <a:pos x="888" y="125"/>
                </a:cxn>
                <a:cxn ang="0">
                  <a:pos x="900" y="118"/>
                </a:cxn>
                <a:cxn ang="0">
                  <a:pos x="910" y="112"/>
                </a:cxn>
                <a:cxn ang="0">
                  <a:pos x="919" y="105"/>
                </a:cxn>
                <a:cxn ang="0">
                  <a:pos x="926" y="99"/>
                </a:cxn>
                <a:cxn ang="0">
                  <a:pos x="933" y="91"/>
                </a:cxn>
                <a:cxn ang="0">
                  <a:pos x="938" y="85"/>
                </a:cxn>
                <a:cxn ang="0">
                  <a:pos x="945" y="69"/>
                </a:cxn>
                <a:cxn ang="0">
                  <a:pos x="948" y="52"/>
                </a:cxn>
                <a:cxn ang="0">
                  <a:pos x="949" y="35"/>
                </a:cxn>
                <a:cxn ang="0">
                  <a:pos x="948" y="18"/>
                </a:cxn>
                <a:cxn ang="0">
                  <a:pos x="946" y="0"/>
                </a:cxn>
              </a:cxnLst>
              <a:rect l="0" t="0" r="r" b="b"/>
              <a:pathLst>
                <a:path w="949" h="187">
                  <a:moveTo>
                    <a:pt x="0" y="0"/>
                  </a:moveTo>
                  <a:lnTo>
                    <a:pt x="7" y="18"/>
                  </a:lnTo>
                  <a:lnTo>
                    <a:pt x="13" y="35"/>
                  </a:lnTo>
                  <a:lnTo>
                    <a:pt x="22" y="52"/>
                  </a:lnTo>
                  <a:lnTo>
                    <a:pt x="32" y="69"/>
                  </a:lnTo>
                  <a:lnTo>
                    <a:pt x="47" y="85"/>
                  </a:lnTo>
                  <a:lnTo>
                    <a:pt x="55" y="91"/>
                  </a:lnTo>
                  <a:lnTo>
                    <a:pt x="65" y="99"/>
                  </a:lnTo>
                  <a:lnTo>
                    <a:pt x="76" y="105"/>
                  </a:lnTo>
                  <a:lnTo>
                    <a:pt x="89" y="112"/>
                  </a:lnTo>
                  <a:lnTo>
                    <a:pt x="103" y="118"/>
                  </a:lnTo>
                  <a:lnTo>
                    <a:pt x="119" y="125"/>
                  </a:lnTo>
                  <a:lnTo>
                    <a:pt x="136" y="131"/>
                  </a:lnTo>
                  <a:lnTo>
                    <a:pt x="157" y="137"/>
                  </a:lnTo>
                  <a:lnTo>
                    <a:pt x="178" y="142"/>
                  </a:lnTo>
                  <a:lnTo>
                    <a:pt x="203" y="148"/>
                  </a:lnTo>
                  <a:lnTo>
                    <a:pt x="228" y="153"/>
                  </a:lnTo>
                  <a:lnTo>
                    <a:pt x="254" y="159"/>
                  </a:lnTo>
                  <a:lnTo>
                    <a:pt x="312" y="168"/>
                  </a:lnTo>
                  <a:lnTo>
                    <a:pt x="369" y="175"/>
                  </a:lnTo>
                  <a:lnTo>
                    <a:pt x="427" y="182"/>
                  </a:lnTo>
                  <a:lnTo>
                    <a:pt x="482" y="186"/>
                  </a:lnTo>
                  <a:lnTo>
                    <a:pt x="508" y="187"/>
                  </a:lnTo>
                  <a:lnTo>
                    <a:pt x="533" y="187"/>
                  </a:lnTo>
                  <a:lnTo>
                    <a:pt x="582" y="186"/>
                  </a:lnTo>
                  <a:lnTo>
                    <a:pt x="633" y="182"/>
                  </a:lnTo>
                  <a:lnTo>
                    <a:pt x="682" y="175"/>
                  </a:lnTo>
                  <a:lnTo>
                    <a:pt x="732" y="168"/>
                  </a:lnTo>
                  <a:lnTo>
                    <a:pt x="778" y="159"/>
                  </a:lnTo>
                  <a:lnTo>
                    <a:pt x="801" y="153"/>
                  </a:lnTo>
                  <a:lnTo>
                    <a:pt x="821" y="148"/>
                  </a:lnTo>
                  <a:lnTo>
                    <a:pt x="841" y="142"/>
                  </a:lnTo>
                  <a:lnTo>
                    <a:pt x="858" y="137"/>
                  </a:lnTo>
                  <a:lnTo>
                    <a:pt x="874" y="131"/>
                  </a:lnTo>
                  <a:lnTo>
                    <a:pt x="888" y="125"/>
                  </a:lnTo>
                  <a:lnTo>
                    <a:pt x="900" y="118"/>
                  </a:lnTo>
                  <a:lnTo>
                    <a:pt x="910" y="112"/>
                  </a:lnTo>
                  <a:lnTo>
                    <a:pt x="919" y="105"/>
                  </a:lnTo>
                  <a:lnTo>
                    <a:pt x="926" y="99"/>
                  </a:lnTo>
                  <a:lnTo>
                    <a:pt x="933" y="91"/>
                  </a:lnTo>
                  <a:lnTo>
                    <a:pt x="938" y="85"/>
                  </a:lnTo>
                  <a:lnTo>
                    <a:pt x="945" y="69"/>
                  </a:lnTo>
                  <a:lnTo>
                    <a:pt x="948" y="52"/>
                  </a:lnTo>
                  <a:lnTo>
                    <a:pt x="949" y="35"/>
                  </a:lnTo>
                  <a:lnTo>
                    <a:pt x="948" y="18"/>
                  </a:lnTo>
                  <a:lnTo>
                    <a:pt x="946" y="0"/>
                  </a:lnTo>
                </a:path>
              </a:pathLst>
            </a:custGeom>
            <a:noFill/>
            <a:ln w="6350">
              <a:solidFill>
                <a:srgbClr val="000000"/>
              </a:solidFill>
              <a:prstDash val="solid"/>
              <a:round/>
              <a:headEnd/>
              <a:tailEnd/>
            </a:ln>
          </p:spPr>
          <p:txBody>
            <a:bodyPr/>
            <a:lstStyle/>
            <a:p>
              <a:endParaRPr lang="en-US"/>
            </a:p>
          </p:txBody>
        </p:sp>
      </p:grpSp>
      <p:grpSp>
        <p:nvGrpSpPr>
          <p:cNvPr id="4" name="Group 21"/>
          <p:cNvGrpSpPr>
            <a:grpSpLocks/>
          </p:cNvGrpSpPr>
          <p:nvPr/>
        </p:nvGrpSpPr>
        <p:grpSpPr bwMode="auto">
          <a:xfrm>
            <a:off x="1981200" y="2286000"/>
            <a:ext cx="533400" cy="457200"/>
            <a:chOff x="2494" y="1971"/>
            <a:chExt cx="479" cy="655"/>
          </a:xfrm>
        </p:grpSpPr>
        <p:sp>
          <p:nvSpPr>
            <p:cNvPr id="25622" name="Oval 22"/>
            <p:cNvSpPr>
              <a:spLocks noChangeArrowheads="1"/>
            </p:cNvSpPr>
            <p:nvPr/>
          </p:nvSpPr>
          <p:spPr bwMode="auto">
            <a:xfrm>
              <a:off x="2494" y="1971"/>
              <a:ext cx="478" cy="94"/>
            </a:xfrm>
            <a:prstGeom prst="ellipse">
              <a:avLst/>
            </a:prstGeom>
            <a:noFill/>
            <a:ln w="6350">
              <a:solidFill>
                <a:srgbClr val="000000"/>
              </a:solidFill>
              <a:round/>
              <a:headEnd/>
              <a:tailEnd/>
            </a:ln>
          </p:spPr>
          <p:txBody>
            <a:bodyPr/>
            <a:lstStyle/>
            <a:p>
              <a:endParaRPr lang="en-US"/>
            </a:p>
          </p:txBody>
        </p:sp>
        <p:sp>
          <p:nvSpPr>
            <p:cNvPr id="25623" name="Line 23"/>
            <p:cNvSpPr>
              <a:spLocks noChangeShapeType="1"/>
            </p:cNvSpPr>
            <p:nvPr/>
          </p:nvSpPr>
          <p:spPr bwMode="auto">
            <a:xfrm>
              <a:off x="2494" y="2034"/>
              <a:ext cx="1" cy="498"/>
            </a:xfrm>
            <a:prstGeom prst="line">
              <a:avLst/>
            </a:prstGeom>
            <a:noFill/>
            <a:ln w="6350">
              <a:solidFill>
                <a:srgbClr val="000000"/>
              </a:solidFill>
              <a:round/>
              <a:headEnd/>
              <a:tailEnd/>
            </a:ln>
          </p:spPr>
          <p:txBody>
            <a:bodyPr/>
            <a:lstStyle/>
            <a:p>
              <a:endParaRPr lang="en-US"/>
            </a:p>
          </p:txBody>
        </p:sp>
        <p:sp>
          <p:nvSpPr>
            <p:cNvPr id="25624" name="Line 24"/>
            <p:cNvSpPr>
              <a:spLocks noChangeShapeType="1"/>
            </p:cNvSpPr>
            <p:nvPr/>
          </p:nvSpPr>
          <p:spPr bwMode="auto">
            <a:xfrm>
              <a:off x="2972" y="2034"/>
              <a:ext cx="1" cy="529"/>
            </a:xfrm>
            <a:prstGeom prst="line">
              <a:avLst/>
            </a:prstGeom>
            <a:noFill/>
            <a:ln w="6350">
              <a:solidFill>
                <a:srgbClr val="000000"/>
              </a:solidFill>
              <a:round/>
              <a:headEnd/>
              <a:tailEnd/>
            </a:ln>
          </p:spPr>
          <p:txBody>
            <a:bodyPr/>
            <a:lstStyle/>
            <a:p>
              <a:endParaRPr lang="en-US"/>
            </a:p>
          </p:txBody>
        </p:sp>
        <p:sp>
          <p:nvSpPr>
            <p:cNvPr id="25625" name="Freeform 25"/>
            <p:cNvSpPr>
              <a:spLocks/>
            </p:cNvSpPr>
            <p:nvPr/>
          </p:nvSpPr>
          <p:spPr bwMode="auto">
            <a:xfrm>
              <a:off x="2494" y="2532"/>
              <a:ext cx="474" cy="94"/>
            </a:xfrm>
            <a:custGeom>
              <a:avLst/>
              <a:gdLst/>
              <a:ahLst/>
              <a:cxnLst>
                <a:cxn ang="0">
                  <a:pos x="0" y="0"/>
                </a:cxn>
                <a:cxn ang="0">
                  <a:pos x="7" y="18"/>
                </a:cxn>
                <a:cxn ang="0">
                  <a:pos x="13" y="35"/>
                </a:cxn>
                <a:cxn ang="0">
                  <a:pos x="22" y="52"/>
                </a:cxn>
                <a:cxn ang="0">
                  <a:pos x="32" y="69"/>
                </a:cxn>
                <a:cxn ang="0">
                  <a:pos x="47" y="85"/>
                </a:cxn>
                <a:cxn ang="0">
                  <a:pos x="55" y="91"/>
                </a:cxn>
                <a:cxn ang="0">
                  <a:pos x="65" y="99"/>
                </a:cxn>
                <a:cxn ang="0">
                  <a:pos x="76" y="105"/>
                </a:cxn>
                <a:cxn ang="0">
                  <a:pos x="89" y="112"/>
                </a:cxn>
                <a:cxn ang="0">
                  <a:pos x="103" y="118"/>
                </a:cxn>
                <a:cxn ang="0">
                  <a:pos x="119" y="125"/>
                </a:cxn>
                <a:cxn ang="0">
                  <a:pos x="136" y="131"/>
                </a:cxn>
                <a:cxn ang="0">
                  <a:pos x="157" y="137"/>
                </a:cxn>
                <a:cxn ang="0">
                  <a:pos x="178" y="142"/>
                </a:cxn>
                <a:cxn ang="0">
                  <a:pos x="203" y="148"/>
                </a:cxn>
                <a:cxn ang="0">
                  <a:pos x="228" y="153"/>
                </a:cxn>
                <a:cxn ang="0">
                  <a:pos x="254" y="159"/>
                </a:cxn>
                <a:cxn ang="0">
                  <a:pos x="312" y="168"/>
                </a:cxn>
                <a:cxn ang="0">
                  <a:pos x="369" y="175"/>
                </a:cxn>
                <a:cxn ang="0">
                  <a:pos x="427" y="182"/>
                </a:cxn>
                <a:cxn ang="0">
                  <a:pos x="482" y="186"/>
                </a:cxn>
                <a:cxn ang="0">
                  <a:pos x="508" y="187"/>
                </a:cxn>
                <a:cxn ang="0">
                  <a:pos x="533" y="187"/>
                </a:cxn>
                <a:cxn ang="0">
                  <a:pos x="582" y="186"/>
                </a:cxn>
                <a:cxn ang="0">
                  <a:pos x="633" y="182"/>
                </a:cxn>
                <a:cxn ang="0">
                  <a:pos x="682" y="175"/>
                </a:cxn>
                <a:cxn ang="0">
                  <a:pos x="732" y="168"/>
                </a:cxn>
                <a:cxn ang="0">
                  <a:pos x="778" y="159"/>
                </a:cxn>
                <a:cxn ang="0">
                  <a:pos x="801" y="153"/>
                </a:cxn>
                <a:cxn ang="0">
                  <a:pos x="821" y="148"/>
                </a:cxn>
                <a:cxn ang="0">
                  <a:pos x="841" y="142"/>
                </a:cxn>
                <a:cxn ang="0">
                  <a:pos x="858" y="137"/>
                </a:cxn>
                <a:cxn ang="0">
                  <a:pos x="874" y="131"/>
                </a:cxn>
                <a:cxn ang="0">
                  <a:pos x="888" y="125"/>
                </a:cxn>
                <a:cxn ang="0">
                  <a:pos x="900" y="118"/>
                </a:cxn>
                <a:cxn ang="0">
                  <a:pos x="910" y="112"/>
                </a:cxn>
                <a:cxn ang="0">
                  <a:pos x="919" y="105"/>
                </a:cxn>
                <a:cxn ang="0">
                  <a:pos x="926" y="99"/>
                </a:cxn>
                <a:cxn ang="0">
                  <a:pos x="933" y="91"/>
                </a:cxn>
                <a:cxn ang="0">
                  <a:pos x="938" y="85"/>
                </a:cxn>
                <a:cxn ang="0">
                  <a:pos x="945" y="69"/>
                </a:cxn>
                <a:cxn ang="0">
                  <a:pos x="948" y="52"/>
                </a:cxn>
                <a:cxn ang="0">
                  <a:pos x="949" y="35"/>
                </a:cxn>
                <a:cxn ang="0">
                  <a:pos x="948" y="18"/>
                </a:cxn>
                <a:cxn ang="0">
                  <a:pos x="946" y="0"/>
                </a:cxn>
              </a:cxnLst>
              <a:rect l="0" t="0" r="r" b="b"/>
              <a:pathLst>
                <a:path w="949" h="187">
                  <a:moveTo>
                    <a:pt x="0" y="0"/>
                  </a:moveTo>
                  <a:lnTo>
                    <a:pt x="7" y="18"/>
                  </a:lnTo>
                  <a:lnTo>
                    <a:pt x="13" y="35"/>
                  </a:lnTo>
                  <a:lnTo>
                    <a:pt x="22" y="52"/>
                  </a:lnTo>
                  <a:lnTo>
                    <a:pt x="32" y="69"/>
                  </a:lnTo>
                  <a:lnTo>
                    <a:pt x="47" y="85"/>
                  </a:lnTo>
                  <a:lnTo>
                    <a:pt x="55" y="91"/>
                  </a:lnTo>
                  <a:lnTo>
                    <a:pt x="65" y="99"/>
                  </a:lnTo>
                  <a:lnTo>
                    <a:pt x="76" y="105"/>
                  </a:lnTo>
                  <a:lnTo>
                    <a:pt x="89" y="112"/>
                  </a:lnTo>
                  <a:lnTo>
                    <a:pt x="103" y="118"/>
                  </a:lnTo>
                  <a:lnTo>
                    <a:pt x="119" y="125"/>
                  </a:lnTo>
                  <a:lnTo>
                    <a:pt x="136" y="131"/>
                  </a:lnTo>
                  <a:lnTo>
                    <a:pt x="157" y="137"/>
                  </a:lnTo>
                  <a:lnTo>
                    <a:pt x="178" y="142"/>
                  </a:lnTo>
                  <a:lnTo>
                    <a:pt x="203" y="148"/>
                  </a:lnTo>
                  <a:lnTo>
                    <a:pt x="228" y="153"/>
                  </a:lnTo>
                  <a:lnTo>
                    <a:pt x="254" y="159"/>
                  </a:lnTo>
                  <a:lnTo>
                    <a:pt x="312" y="168"/>
                  </a:lnTo>
                  <a:lnTo>
                    <a:pt x="369" y="175"/>
                  </a:lnTo>
                  <a:lnTo>
                    <a:pt x="427" y="182"/>
                  </a:lnTo>
                  <a:lnTo>
                    <a:pt x="482" y="186"/>
                  </a:lnTo>
                  <a:lnTo>
                    <a:pt x="508" y="187"/>
                  </a:lnTo>
                  <a:lnTo>
                    <a:pt x="533" y="187"/>
                  </a:lnTo>
                  <a:lnTo>
                    <a:pt x="582" y="186"/>
                  </a:lnTo>
                  <a:lnTo>
                    <a:pt x="633" y="182"/>
                  </a:lnTo>
                  <a:lnTo>
                    <a:pt x="682" y="175"/>
                  </a:lnTo>
                  <a:lnTo>
                    <a:pt x="732" y="168"/>
                  </a:lnTo>
                  <a:lnTo>
                    <a:pt x="778" y="159"/>
                  </a:lnTo>
                  <a:lnTo>
                    <a:pt x="801" y="153"/>
                  </a:lnTo>
                  <a:lnTo>
                    <a:pt x="821" y="148"/>
                  </a:lnTo>
                  <a:lnTo>
                    <a:pt x="841" y="142"/>
                  </a:lnTo>
                  <a:lnTo>
                    <a:pt x="858" y="137"/>
                  </a:lnTo>
                  <a:lnTo>
                    <a:pt x="874" y="131"/>
                  </a:lnTo>
                  <a:lnTo>
                    <a:pt x="888" y="125"/>
                  </a:lnTo>
                  <a:lnTo>
                    <a:pt x="900" y="118"/>
                  </a:lnTo>
                  <a:lnTo>
                    <a:pt x="910" y="112"/>
                  </a:lnTo>
                  <a:lnTo>
                    <a:pt x="919" y="105"/>
                  </a:lnTo>
                  <a:lnTo>
                    <a:pt x="926" y="99"/>
                  </a:lnTo>
                  <a:lnTo>
                    <a:pt x="933" y="91"/>
                  </a:lnTo>
                  <a:lnTo>
                    <a:pt x="938" y="85"/>
                  </a:lnTo>
                  <a:lnTo>
                    <a:pt x="945" y="69"/>
                  </a:lnTo>
                  <a:lnTo>
                    <a:pt x="948" y="52"/>
                  </a:lnTo>
                  <a:lnTo>
                    <a:pt x="949" y="35"/>
                  </a:lnTo>
                  <a:lnTo>
                    <a:pt x="948" y="18"/>
                  </a:lnTo>
                  <a:lnTo>
                    <a:pt x="946" y="0"/>
                  </a:lnTo>
                </a:path>
              </a:pathLst>
            </a:custGeom>
            <a:noFill/>
            <a:ln w="6350">
              <a:solidFill>
                <a:srgbClr val="000000"/>
              </a:solidFill>
              <a:prstDash val="solid"/>
              <a:round/>
              <a:headEnd/>
              <a:tailEnd/>
            </a:ln>
          </p:spPr>
          <p:txBody>
            <a:bodyPr/>
            <a:lstStyle/>
            <a:p>
              <a:endParaRPr lang="en-US"/>
            </a:p>
          </p:txBody>
        </p:sp>
      </p:grpSp>
      <p:grpSp>
        <p:nvGrpSpPr>
          <p:cNvPr id="5" name="Group 26"/>
          <p:cNvGrpSpPr>
            <a:grpSpLocks/>
          </p:cNvGrpSpPr>
          <p:nvPr/>
        </p:nvGrpSpPr>
        <p:grpSpPr bwMode="auto">
          <a:xfrm>
            <a:off x="2667000" y="2286000"/>
            <a:ext cx="533400" cy="457200"/>
            <a:chOff x="2494" y="1971"/>
            <a:chExt cx="479" cy="655"/>
          </a:xfrm>
        </p:grpSpPr>
        <p:sp>
          <p:nvSpPr>
            <p:cNvPr id="25627" name="Oval 27"/>
            <p:cNvSpPr>
              <a:spLocks noChangeArrowheads="1"/>
            </p:cNvSpPr>
            <p:nvPr/>
          </p:nvSpPr>
          <p:spPr bwMode="auto">
            <a:xfrm>
              <a:off x="2494" y="1971"/>
              <a:ext cx="478" cy="94"/>
            </a:xfrm>
            <a:prstGeom prst="ellipse">
              <a:avLst/>
            </a:prstGeom>
            <a:noFill/>
            <a:ln w="6350">
              <a:solidFill>
                <a:srgbClr val="000000"/>
              </a:solidFill>
              <a:round/>
              <a:headEnd/>
              <a:tailEnd/>
            </a:ln>
          </p:spPr>
          <p:txBody>
            <a:bodyPr/>
            <a:lstStyle/>
            <a:p>
              <a:endParaRPr lang="en-US"/>
            </a:p>
          </p:txBody>
        </p:sp>
        <p:sp>
          <p:nvSpPr>
            <p:cNvPr id="25628" name="Line 28"/>
            <p:cNvSpPr>
              <a:spLocks noChangeShapeType="1"/>
            </p:cNvSpPr>
            <p:nvPr/>
          </p:nvSpPr>
          <p:spPr bwMode="auto">
            <a:xfrm>
              <a:off x="2494" y="2034"/>
              <a:ext cx="1" cy="498"/>
            </a:xfrm>
            <a:prstGeom prst="line">
              <a:avLst/>
            </a:prstGeom>
            <a:noFill/>
            <a:ln w="6350">
              <a:solidFill>
                <a:srgbClr val="000000"/>
              </a:solidFill>
              <a:round/>
              <a:headEnd/>
              <a:tailEnd/>
            </a:ln>
          </p:spPr>
          <p:txBody>
            <a:bodyPr/>
            <a:lstStyle/>
            <a:p>
              <a:endParaRPr lang="en-US"/>
            </a:p>
          </p:txBody>
        </p:sp>
        <p:sp>
          <p:nvSpPr>
            <p:cNvPr id="25629" name="Line 29"/>
            <p:cNvSpPr>
              <a:spLocks noChangeShapeType="1"/>
            </p:cNvSpPr>
            <p:nvPr/>
          </p:nvSpPr>
          <p:spPr bwMode="auto">
            <a:xfrm>
              <a:off x="2972" y="2034"/>
              <a:ext cx="1" cy="529"/>
            </a:xfrm>
            <a:prstGeom prst="line">
              <a:avLst/>
            </a:prstGeom>
            <a:noFill/>
            <a:ln w="6350">
              <a:solidFill>
                <a:srgbClr val="000000"/>
              </a:solidFill>
              <a:round/>
              <a:headEnd/>
              <a:tailEnd/>
            </a:ln>
          </p:spPr>
          <p:txBody>
            <a:bodyPr/>
            <a:lstStyle/>
            <a:p>
              <a:endParaRPr lang="en-US"/>
            </a:p>
          </p:txBody>
        </p:sp>
        <p:sp>
          <p:nvSpPr>
            <p:cNvPr id="25630" name="Freeform 30"/>
            <p:cNvSpPr>
              <a:spLocks/>
            </p:cNvSpPr>
            <p:nvPr/>
          </p:nvSpPr>
          <p:spPr bwMode="auto">
            <a:xfrm>
              <a:off x="2494" y="2532"/>
              <a:ext cx="474" cy="94"/>
            </a:xfrm>
            <a:custGeom>
              <a:avLst/>
              <a:gdLst/>
              <a:ahLst/>
              <a:cxnLst>
                <a:cxn ang="0">
                  <a:pos x="0" y="0"/>
                </a:cxn>
                <a:cxn ang="0">
                  <a:pos x="7" y="18"/>
                </a:cxn>
                <a:cxn ang="0">
                  <a:pos x="13" y="35"/>
                </a:cxn>
                <a:cxn ang="0">
                  <a:pos x="22" y="52"/>
                </a:cxn>
                <a:cxn ang="0">
                  <a:pos x="32" y="69"/>
                </a:cxn>
                <a:cxn ang="0">
                  <a:pos x="47" y="85"/>
                </a:cxn>
                <a:cxn ang="0">
                  <a:pos x="55" y="91"/>
                </a:cxn>
                <a:cxn ang="0">
                  <a:pos x="65" y="99"/>
                </a:cxn>
                <a:cxn ang="0">
                  <a:pos x="76" y="105"/>
                </a:cxn>
                <a:cxn ang="0">
                  <a:pos x="89" y="112"/>
                </a:cxn>
                <a:cxn ang="0">
                  <a:pos x="103" y="118"/>
                </a:cxn>
                <a:cxn ang="0">
                  <a:pos x="119" y="125"/>
                </a:cxn>
                <a:cxn ang="0">
                  <a:pos x="136" y="131"/>
                </a:cxn>
                <a:cxn ang="0">
                  <a:pos x="157" y="137"/>
                </a:cxn>
                <a:cxn ang="0">
                  <a:pos x="178" y="142"/>
                </a:cxn>
                <a:cxn ang="0">
                  <a:pos x="203" y="148"/>
                </a:cxn>
                <a:cxn ang="0">
                  <a:pos x="228" y="153"/>
                </a:cxn>
                <a:cxn ang="0">
                  <a:pos x="254" y="159"/>
                </a:cxn>
                <a:cxn ang="0">
                  <a:pos x="312" y="168"/>
                </a:cxn>
                <a:cxn ang="0">
                  <a:pos x="369" y="175"/>
                </a:cxn>
                <a:cxn ang="0">
                  <a:pos x="427" y="182"/>
                </a:cxn>
                <a:cxn ang="0">
                  <a:pos x="482" y="186"/>
                </a:cxn>
                <a:cxn ang="0">
                  <a:pos x="508" y="187"/>
                </a:cxn>
                <a:cxn ang="0">
                  <a:pos x="533" y="187"/>
                </a:cxn>
                <a:cxn ang="0">
                  <a:pos x="582" y="186"/>
                </a:cxn>
                <a:cxn ang="0">
                  <a:pos x="633" y="182"/>
                </a:cxn>
                <a:cxn ang="0">
                  <a:pos x="682" y="175"/>
                </a:cxn>
                <a:cxn ang="0">
                  <a:pos x="732" y="168"/>
                </a:cxn>
                <a:cxn ang="0">
                  <a:pos x="778" y="159"/>
                </a:cxn>
                <a:cxn ang="0">
                  <a:pos x="801" y="153"/>
                </a:cxn>
                <a:cxn ang="0">
                  <a:pos x="821" y="148"/>
                </a:cxn>
                <a:cxn ang="0">
                  <a:pos x="841" y="142"/>
                </a:cxn>
                <a:cxn ang="0">
                  <a:pos x="858" y="137"/>
                </a:cxn>
                <a:cxn ang="0">
                  <a:pos x="874" y="131"/>
                </a:cxn>
                <a:cxn ang="0">
                  <a:pos x="888" y="125"/>
                </a:cxn>
                <a:cxn ang="0">
                  <a:pos x="900" y="118"/>
                </a:cxn>
                <a:cxn ang="0">
                  <a:pos x="910" y="112"/>
                </a:cxn>
                <a:cxn ang="0">
                  <a:pos x="919" y="105"/>
                </a:cxn>
                <a:cxn ang="0">
                  <a:pos x="926" y="99"/>
                </a:cxn>
                <a:cxn ang="0">
                  <a:pos x="933" y="91"/>
                </a:cxn>
                <a:cxn ang="0">
                  <a:pos x="938" y="85"/>
                </a:cxn>
                <a:cxn ang="0">
                  <a:pos x="945" y="69"/>
                </a:cxn>
                <a:cxn ang="0">
                  <a:pos x="948" y="52"/>
                </a:cxn>
                <a:cxn ang="0">
                  <a:pos x="949" y="35"/>
                </a:cxn>
                <a:cxn ang="0">
                  <a:pos x="948" y="18"/>
                </a:cxn>
                <a:cxn ang="0">
                  <a:pos x="946" y="0"/>
                </a:cxn>
              </a:cxnLst>
              <a:rect l="0" t="0" r="r" b="b"/>
              <a:pathLst>
                <a:path w="949" h="187">
                  <a:moveTo>
                    <a:pt x="0" y="0"/>
                  </a:moveTo>
                  <a:lnTo>
                    <a:pt x="7" y="18"/>
                  </a:lnTo>
                  <a:lnTo>
                    <a:pt x="13" y="35"/>
                  </a:lnTo>
                  <a:lnTo>
                    <a:pt x="22" y="52"/>
                  </a:lnTo>
                  <a:lnTo>
                    <a:pt x="32" y="69"/>
                  </a:lnTo>
                  <a:lnTo>
                    <a:pt x="47" y="85"/>
                  </a:lnTo>
                  <a:lnTo>
                    <a:pt x="55" y="91"/>
                  </a:lnTo>
                  <a:lnTo>
                    <a:pt x="65" y="99"/>
                  </a:lnTo>
                  <a:lnTo>
                    <a:pt x="76" y="105"/>
                  </a:lnTo>
                  <a:lnTo>
                    <a:pt x="89" y="112"/>
                  </a:lnTo>
                  <a:lnTo>
                    <a:pt x="103" y="118"/>
                  </a:lnTo>
                  <a:lnTo>
                    <a:pt x="119" y="125"/>
                  </a:lnTo>
                  <a:lnTo>
                    <a:pt x="136" y="131"/>
                  </a:lnTo>
                  <a:lnTo>
                    <a:pt x="157" y="137"/>
                  </a:lnTo>
                  <a:lnTo>
                    <a:pt x="178" y="142"/>
                  </a:lnTo>
                  <a:lnTo>
                    <a:pt x="203" y="148"/>
                  </a:lnTo>
                  <a:lnTo>
                    <a:pt x="228" y="153"/>
                  </a:lnTo>
                  <a:lnTo>
                    <a:pt x="254" y="159"/>
                  </a:lnTo>
                  <a:lnTo>
                    <a:pt x="312" y="168"/>
                  </a:lnTo>
                  <a:lnTo>
                    <a:pt x="369" y="175"/>
                  </a:lnTo>
                  <a:lnTo>
                    <a:pt x="427" y="182"/>
                  </a:lnTo>
                  <a:lnTo>
                    <a:pt x="482" y="186"/>
                  </a:lnTo>
                  <a:lnTo>
                    <a:pt x="508" y="187"/>
                  </a:lnTo>
                  <a:lnTo>
                    <a:pt x="533" y="187"/>
                  </a:lnTo>
                  <a:lnTo>
                    <a:pt x="582" y="186"/>
                  </a:lnTo>
                  <a:lnTo>
                    <a:pt x="633" y="182"/>
                  </a:lnTo>
                  <a:lnTo>
                    <a:pt x="682" y="175"/>
                  </a:lnTo>
                  <a:lnTo>
                    <a:pt x="732" y="168"/>
                  </a:lnTo>
                  <a:lnTo>
                    <a:pt x="778" y="159"/>
                  </a:lnTo>
                  <a:lnTo>
                    <a:pt x="801" y="153"/>
                  </a:lnTo>
                  <a:lnTo>
                    <a:pt x="821" y="148"/>
                  </a:lnTo>
                  <a:lnTo>
                    <a:pt x="841" y="142"/>
                  </a:lnTo>
                  <a:lnTo>
                    <a:pt x="858" y="137"/>
                  </a:lnTo>
                  <a:lnTo>
                    <a:pt x="874" y="131"/>
                  </a:lnTo>
                  <a:lnTo>
                    <a:pt x="888" y="125"/>
                  </a:lnTo>
                  <a:lnTo>
                    <a:pt x="900" y="118"/>
                  </a:lnTo>
                  <a:lnTo>
                    <a:pt x="910" y="112"/>
                  </a:lnTo>
                  <a:lnTo>
                    <a:pt x="919" y="105"/>
                  </a:lnTo>
                  <a:lnTo>
                    <a:pt x="926" y="99"/>
                  </a:lnTo>
                  <a:lnTo>
                    <a:pt x="933" y="91"/>
                  </a:lnTo>
                  <a:lnTo>
                    <a:pt x="938" y="85"/>
                  </a:lnTo>
                  <a:lnTo>
                    <a:pt x="945" y="69"/>
                  </a:lnTo>
                  <a:lnTo>
                    <a:pt x="948" y="52"/>
                  </a:lnTo>
                  <a:lnTo>
                    <a:pt x="949" y="35"/>
                  </a:lnTo>
                  <a:lnTo>
                    <a:pt x="948" y="18"/>
                  </a:lnTo>
                  <a:lnTo>
                    <a:pt x="946" y="0"/>
                  </a:lnTo>
                </a:path>
              </a:pathLst>
            </a:custGeom>
            <a:noFill/>
            <a:ln w="6350">
              <a:solidFill>
                <a:srgbClr val="000000"/>
              </a:solidFill>
              <a:prstDash val="solid"/>
              <a:round/>
              <a:headEnd/>
              <a:tailEnd/>
            </a:ln>
          </p:spPr>
          <p:txBody>
            <a:bodyPr/>
            <a:lstStyle/>
            <a:p>
              <a:endParaRPr lang="en-US"/>
            </a:p>
          </p:txBody>
        </p:sp>
      </p:grpSp>
      <p:grpSp>
        <p:nvGrpSpPr>
          <p:cNvPr id="6" name="Group 31"/>
          <p:cNvGrpSpPr>
            <a:grpSpLocks/>
          </p:cNvGrpSpPr>
          <p:nvPr/>
        </p:nvGrpSpPr>
        <p:grpSpPr bwMode="auto">
          <a:xfrm>
            <a:off x="3352800" y="2286000"/>
            <a:ext cx="533400" cy="457200"/>
            <a:chOff x="2494" y="1971"/>
            <a:chExt cx="479" cy="655"/>
          </a:xfrm>
        </p:grpSpPr>
        <p:sp>
          <p:nvSpPr>
            <p:cNvPr id="25632" name="Oval 32"/>
            <p:cNvSpPr>
              <a:spLocks noChangeArrowheads="1"/>
            </p:cNvSpPr>
            <p:nvPr/>
          </p:nvSpPr>
          <p:spPr bwMode="auto">
            <a:xfrm>
              <a:off x="2494" y="1971"/>
              <a:ext cx="478" cy="94"/>
            </a:xfrm>
            <a:prstGeom prst="ellipse">
              <a:avLst/>
            </a:prstGeom>
            <a:noFill/>
            <a:ln w="6350">
              <a:solidFill>
                <a:srgbClr val="000000"/>
              </a:solidFill>
              <a:round/>
              <a:headEnd/>
              <a:tailEnd/>
            </a:ln>
          </p:spPr>
          <p:txBody>
            <a:bodyPr/>
            <a:lstStyle/>
            <a:p>
              <a:endParaRPr lang="en-US"/>
            </a:p>
          </p:txBody>
        </p:sp>
        <p:sp>
          <p:nvSpPr>
            <p:cNvPr id="25633" name="Line 33"/>
            <p:cNvSpPr>
              <a:spLocks noChangeShapeType="1"/>
            </p:cNvSpPr>
            <p:nvPr/>
          </p:nvSpPr>
          <p:spPr bwMode="auto">
            <a:xfrm>
              <a:off x="2494" y="2034"/>
              <a:ext cx="1" cy="498"/>
            </a:xfrm>
            <a:prstGeom prst="line">
              <a:avLst/>
            </a:prstGeom>
            <a:noFill/>
            <a:ln w="6350">
              <a:solidFill>
                <a:srgbClr val="000000"/>
              </a:solidFill>
              <a:round/>
              <a:headEnd/>
              <a:tailEnd/>
            </a:ln>
          </p:spPr>
          <p:txBody>
            <a:bodyPr/>
            <a:lstStyle/>
            <a:p>
              <a:endParaRPr lang="en-US"/>
            </a:p>
          </p:txBody>
        </p:sp>
        <p:sp>
          <p:nvSpPr>
            <p:cNvPr id="25634" name="Line 34"/>
            <p:cNvSpPr>
              <a:spLocks noChangeShapeType="1"/>
            </p:cNvSpPr>
            <p:nvPr/>
          </p:nvSpPr>
          <p:spPr bwMode="auto">
            <a:xfrm>
              <a:off x="2972" y="2034"/>
              <a:ext cx="1" cy="529"/>
            </a:xfrm>
            <a:prstGeom prst="line">
              <a:avLst/>
            </a:prstGeom>
            <a:noFill/>
            <a:ln w="6350">
              <a:solidFill>
                <a:srgbClr val="000000"/>
              </a:solidFill>
              <a:round/>
              <a:headEnd/>
              <a:tailEnd/>
            </a:ln>
          </p:spPr>
          <p:txBody>
            <a:bodyPr/>
            <a:lstStyle/>
            <a:p>
              <a:endParaRPr lang="en-US"/>
            </a:p>
          </p:txBody>
        </p:sp>
        <p:sp>
          <p:nvSpPr>
            <p:cNvPr id="25635" name="Freeform 35"/>
            <p:cNvSpPr>
              <a:spLocks/>
            </p:cNvSpPr>
            <p:nvPr/>
          </p:nvSpPr>
          <p:spPr bwMode="auto">
            <a:xfrm>
              <a:off x="2494" y="2532"/>
              <a:ext cx="474" cy="94"/>
            </a:xfrm>
            <a:custGeom>
              <a:avLst/>
              <a:gdLst/>
              <a:ahLst/>
              <a:cxnLst>
                <a:cxn ang="0">
                  <a:pos x="0" y="0"/>
                </a:cxn>
                <a:cxn ang="0">
                  <a:pos x="7" y="18"/>
                </a:cxn>
                <a:cxn ang="0">
                  <a:pos x="13" y="35"/>
                </a:cxn>
                <a:cxn ang="0">
                  <a:pos x="22" y="52"/>
                </a:cxn>
                <a:cxn ang="0">
                  <a:pos x="32" y="69"/>
                </a:cxn>
                <a:cxn ang="0">
                  <a:pos x="47" y="85"/>
                </a:cxn>
                <a:cxn ang="0">
                  <a:pos x="55" y="91"/>
                </a:cxn>
                <a:cxn ang="0">
                  <a:pos x="65" y="99"/>
                </a:cxn>
                <a:cxn ang="0">
                  <a:pos x="76" y="105"/>
                </a:cxn>
                <a:cxn ang="0">
                  <a:pos x="89" y="112"/>
                </a:cxn>
                <a:cxn ang="0">
                  <a:pos x="103" y="118"/>
                </a:cxn>
                <a:cxn ang="0">
                  <a:pos x="119" y="125"/>
                </a:cxn>
                <a:cxn ang="0">
                  <a:pos x="136" y="131"/>
                </a:cxn>
                <a:cxn ang="0">
                  <a:pos x="157" y="137"/>
                </a:cxn>
                <a:cxn ang="0">
                  <a:pos x="178" y="142"/>
                </a:cxn>
                <a:cxn ang="0">
                  <a:pos x="203" y="148"/>
                </a:cxn>
                <a:cxn ang="0">
                  <a:pos x="228" y="153"/>
                </a:cxn>
                <a:cxn ang="0">
                  <a:pos x="254" y="159"/>
                </a:cxn>
                <a:cxn ang="0">
                  <a:pos x="312" y="168"/>
                </a:cxn>
                <a:cxn ang="0">
                  <a:pos x="369" y="175"/>
                </a:cxn>
                <a:cxn ang="0">
                  <a:pos x="427" y="182"/>
                </a:cxn>
                <a:cxn ang="0">
                  <a:pos x="482" y="186"/>
                </a:cxn>
                <a:cxn ang="0">
                  <a:pos x="508" y="187"/>
                </a:cxn>
                <a:cxn ang="0">
                  <a:pos x="533" y="187"/>
                </a:cxn>
                <a:cxn ang="0">
                  <a:pos x="582" y="186"/>
                </a:cxn>
                <a:cxn ang="0">
                  <a:pos x="633" y="182"/>
                </a:cxn>
                <a:cxn ang="0">
                  <a:pos x="682" y="175"/>
                </a:cxn>
                <a:cxn ang="0">
                  <a:pos x="732" y="168"/>
                </a:cxn>
                <a:cxn ang="0">
                  <a:pos x="778" y="159"/>
                </a:cxn>
                <a:cxn ang="0">
                  <a:pos x="801" y="153"/>
                </a:cxn>
                <a:cxn ang="0">
                  <a:pos x="821" y="148"/>
                </a:cxn>
                <a:cxn ang="0">
                  <a:pos x="841" y="142"/>
                </a:cxn>
                <a:cxn ang="0">
                  <a:pos x="858" y="137"/>
                </a:cxn>
                <a:cxn ang="0">
                  <a:pos x="874" y="131"/>
                </a:cxn>
                <a:cxn ang="0">
                  <a:pos x="888" y="125"/>
                </a:cxn>
                <a:cxn ang="0">
                  <a:pos x="900" y="118"/>
                </a:cxn>
                <a:cxn ang="0">
                  <a:pos x="910" y="112"/>
                </a:cxn>
                <a:cxn ang="0">
                  <a:pos x="919" y="105"/>
                </a:cxn>
                <a:cxn ang="0">
                  <a:pos x="926" y="99"/>
                </a:cxn>
                <a:cxn ang="0">
                  <a:pos x="933" y="91"/>
                </a:cxn>
                <a:cxn ang="0">
                  <a:pos x="938" y="85"/>
                </a:cxn>
                <a:cxn ang="0">
                  <a:pos x="945" y="69"/>
                </a:cxn>
                <a:cxn ang="0">
                  <a:pos x="948" y="52"/>
                </a:cxn>
                <a:cxn ang="0">
                  <a:pos x="949" y="35"/>
                </a:cxn>
                <a:cxn ang="0">
                  <a:pos x="948" y="18"/>
                </a:cxn>
                <a:cxn ang="0">
                  <a:pos x="946" y="0"/>
                </a:cxn>
              </a:cxnLst>
              <a:rect l="0" t="0" r="r" b="b"/>
              <a:pathLst>
                <a:path w="949" h="187">
                  <a:moveTo>
                    <a:pt x="0" y="0"/>
                  </a:moveTo>
                  <a:lnTo>
                    <a:pt x="7" y="18"/>
                  </a:lnTo>
                  <a:lnTo>
                    <a:pt x="13" y="35"/>
                  </a:lnTo>
                  <a:lnTo>
                    <a:pt x="22" y="52"/>
                  </a:lnTo>
                  <a:lnTo>
                    <a:pt x="32" y="69"/>
                  </a:lnTo>
                  <a:lnTo>
                    <a:pt x="47" y="85"/>
                  </a:lnTo>
                  <a:lnTo>
                    <a:pt x="55" y="91"/>
                  </a:lnTo>
                  <a:lnTo>
                    <a:pt x="65" y="99"/>
                  </a:lnTo>
                  <a:lnTo>
                    <a:pt x="76" y="105"/>
                  </a:lnTo>
                  <a:lnTo>
                    <a:pt x="89" y="112"/>
                  </a:lnTo>
                  <a:lnTo>
                    <a:pt x="103" y="118"/>
                  </a:lnTo>
                  <a:lnTo>
                    <a:pt x="119" y="125"/>
                  </a:lnTo>
                  <a:lnTo>
                    <a:pt x="136" y="131"/>
                  </a:lnTo>
                  <a:lnTo>
                    <a:pt x="157" y="137"/>
                  </a:lnTo>
                  <a:lnTo>
                    <a:pt x="178" y="142"/>
                  </a:lnTo>
                  <a:lnTo>
                    <a:pt x="203" y="148"/>
                  </a:lnTo>
                  <a:lnTo>
                    <a:pt x="228" y="153"/>
                  </a:lnTo>
                  <a:lnTo>
                    <a:pt x="254" y="159"/>
                  </a:lnTo>
                  <a:lnTo>
                    <a:pt x="312" y="168"/>
                  </a:lnTo>
                  <a:lnTo>
                    <a:pt x="369" y="175"/>
                  </a:lnTo>
                  <a:lnTo>
                    <a:pt x="427" y="182"/>
                  </a:lnTo>
                  <a:lnTo>
                    <a:pt x="482" y="186"/>
                  </a:lnTo>
                  <a:lnTo>
                    <a:pt x="508" y="187"/>
                  </a:lnTo>
                  <a:lnTo>
                    <a:pt x="533" y="187"/>
                  </a:lnTo>
                  <a:lnTo>
                    <a:pt x="582" y="186"/>
                  </a:lnTo>
                  <a:lnTo>
                    <a:pt x="633" y="182"/>
                  </a:lnTo>
                  <a:lnTo>
                    <a:pt x="682" y="175"/>
                  </a:lnTo>
                  <a:lnTo>
                    <a:pt x="732" y="168"/>
                  </a:lnTo>
                  <a:lnTo>
                    <a:pt x="778" y="159"/>
                  </a:lnTo>
                  <a:lnTo>
                    <a:pt x="801" y="153"/>
                  </a:lnTo>
                  <a:lnTo>
                    <a:pt x="821" y="148"/>
                  </a:lnTo>
                  <a:lnTo>
                    <a:pt x="841" y="142"/>
                  </a:lnTo>
                  <a:lnTo>
                    <a:pt x="858" y="137"/>
                  </a:lnTo>
                  <a:lnTo>
                    <a:pt x="874" y="131"/>
                  </a:lnTo>
                  <a:lnTo>
                    <a:pt x="888" y="125"/>
                  </a:lnTo>
                  <a:lnTo>
                    <a:pt x="900" y="118"/>
                  </a:lnTo>
                  <a:lnTo>
                    <a:pt x="910" y="112"/>
                  </a:lnTo>
                  <a:lnTo>
                    <a:pt x="919" y="105"/>
                  </a:lnTo>
                  <a:lnTo>
                    <a:pt x="926" y="99"/>
                  </a:lnTo>
                  <a:lnTo>
                    <a:pt x="933" y="91"/>
                  </a:lnTo>
                  <a:lnTo>
                    <a:pt x="938" y="85"/>
                  </a:lnTo>
                  <a:lnTo>
                    <a:pt x="945" y="69"/>
                  </a:lnTo>
                  <a:lnTo>
                    <a:pt x="948" y="52"/>
                  </a:lnTo>
                  <a:lnTo>
                    <a:pt x="949" y="35"/>
                  </a:lnTo>
                  <a:lnTo>
                    <a:pt x="948" y="18"/>
                  </a:lnTo>
                  <a:lnTo>
                    <a:pt x="946" y="0"/>
                  </a:lnTo>
                </a:path>
              </a:pathLst>
            </a:custGeom>
            <a:noFill/>
            <a:ln w="6350">
              <a:solidFill>
                <a:srgbClr val="000000"/>
              </a:solidFill>
              <a:prstDash val="solid"/>
              <a:round/>
              <a:headEnd/>
              <a:tailEnd/>
            </a:ln>
          </p:spPr>
          <p:txBody>
            <a:bodyPr/>
            <a:lstStyle/>
            <a:p>
              <a:endParaRPr lang="en-US"/>
            </a:p>
          </p:txBody>
        </p:sp>
      </p:grpSp>
      <p:sp>
        <p:nvSpPr>
          <p:cNvPr id="25636" name="Line 36"/>
          <p:cNvSpPr>
            <a:spLocks noChangeShapeType="1"/>
          </p:cNvSpPr>
          <p:nvPr/>
        </p:nvSpPr>
        <p:spPr bwMode="auto">
          <a:xfrm>
            <a:off x="4419600" y="1657350"/>
            <a:ext cx="0" cy="4114800"/>
          </a:xfrm>
          <a:prstGeom prst="line">
            <a:avLst/>
          </a:prstGeom>
          <a:noFill/>
          <a:ln w="57150">
            <a:solidFill>
              <a:schemeClr val="tx1"/>
            </a:solidFill>
            <a:round/>
            <a:headEnd/>
            <a:tailEnd/>
          </a:ln>
          <a:effectLst/>
        </p:spPr>
        <p:txBody>
          <a:bodyPr wrap="none" anchor="ctr"/>
          <a:lstStyle/>
          <a:p>
            <a:endParaRPr lang="en-US"/>
          </a:p>
        </p:txBody>
      </p:sp>
      <p:grpSp>
        <p:nvGrpSpPr>
          <p:cNvPr id="7" name="Group 37"/>
          <p:cNvGrpSpPr>
            <a:grpSpLocks/>
          </p:cNvGrpSpPr>
          <p:nvPr/>
        </p:nvGrpSpPr>
        <p:grpSpPr bwMode="auto">
          <a:xfrm>
            <a:off x="4953000" y="2286000"/>
            <a:ext cx="533400" cy="457200"/>
            <a:chOff x="2494" y="1971"/>
            <a:chExt cx="479" cy="655"/>
          </a:xfrm>
        </p:grpSpPr>
        <p:sp>
          <p:nvSpPr>
            <p:cNvPr id="25638" name="Oval 38"/>
            <p:cNvSpPr>
              <a:spLocks noChangeArrowheads="1"/>
            </p:cNvSpPr>
            <p:nvPr/>
          </p:nvSpPr>
          <p:spPr bwMode="auto">
            <a:xfrm>
              <a:off x="2494" y="1971"/>
              <a:ext cx="478" cy="94"/>
            </a:xfrm>
            <a:prstGeom prst="ellipse">
              <a:avLst/>
            </a:prstGeom>
            <a:noFill/>
            <a:ln w="6350">
              <a:solidFill>
                <a:srgbClr val="000000"/>
              </a:solidFill>
              <a:round/>
              <a:headEnd/>
              <a:tailEnd/>
            </a:ln>
          </p:spPr>
          <p:txBody>
            <a:bodyPr/>
            <a:lstStyle/>
            <a:p>
              <a:endParaRPr lang="en-US"/>
            </a:p>
          </p:txBody>
        </p:sp>
        <p:sp>
          <p:nvSpPr>
            <p:cNvPr id="25639" name="Line 39"/>
            <p:cNvSpPr>
              <a:spLocks noChangeShapeType="1"/>
            </p:cNvSpPr>
            <p:nvPr/>
          </p:nvSpPr>
          <p:spPr bwMode="auto">
            <a:xfrm>
              <a:off x="2494" y="2034"/>
              <a:ext cx="1" cy="498"/>
            </a:xfrm>
            <a:prstGeom prst="line">
              <a:avLst/>
            </a:prstGeom>
            <a:noFill/>
            <a:ln w="6350">
              <a:solidFill>
                <a:srgbClr val="000000"/>
              </a:solidFill>
              <a:round/>
              <a:headEnd/>
              <a:tailEnd/>
            </a:ln>
          </p:spPr>
          <p:txBody>
            <a:bodyPr/>
            <a:lstStyle/>
            <a:p>
              <a:endParaRPr lang="en-US"/>
            </a:p>
          </p:txBody>
        </p:sp>
        <p:sp>
          <p:nvSpPr>
            <p:cNvPr id="25640" name="Line 40"/>
            <p:cNvSpPr>
              <a:spLocks noChangeShapeType="1"/>
            </p:cNvSpPr>
            <p:nvPr/>
          </p:nvSpPr>
          <p:spPr bwMode="auto">
            <a:xfrm>
              <a:off x="2972" y="2034"/>
              <a:ext cx="1" cy="529"/>
            </a:xfrm>
            <a:prstGeom prst="line">
              <a:avLst/>
            </a:prstGeom>
            <a:noFill/>
            <a:ln w="6350">
              <a:solidFill>
                <a:srgbClr val="000000"/>
              </a:solidFill>
              <a:round/>
              <a:headEnd/>
              <a:tailEnd/>
            </a:ln>
          </p:spPr>
          <p:txBody>
            <a:bodyPr/>
            <a:lstStyle/>
            <a:p>
              <a:endParaRPr lang="en-US"/>
            </a:p>
          </p:txBody>
        </p:sp>
        <p:sp>
          <p:nvSpPr>
            <p:cNvPr id="25641" name="Freeform 41"/>
            <p:cNvSpPr>
              <a:spLocks/>
            </p:cNvSpPr>
            <p:nvPr/>
          </p:nvSpPr>
          <p:spPr bwMode="auto">
            <a:xfrm>
              <a:off x="2494" y="2532"/>
              <a:ext cx="474" cy="94"/>
            </a:xfrm>
            <a:custGeom>
              <a:avLst/>
              <a:gdLst/>
              <a:ahLst/>
              <a:cxnLst>
                <a:cxn ang="0">
                  <a:pos x="0" y="0"/>
                </a:cxn>
                <a:cxn ang="0">
                  <a:pos x="7" y="18"/>
                </a:cxn>
                <a:cxn ang="0">
                  <a:pos x="13" y="35"/>
                </a:cxn>
                <a:cxn ang="0">
                  <a:pos x="22" y="52"/>
                </a:cxn>
                <a:cxn ang="0">
                  <a:pos x="32" y="69"/>
                </a:cxn>
                <a:cxn ang="0">
                  <a:pos x="47" y="85"/>
                </a:cxn>
                <a:cxn ang="0">
                  <a:pos x="55" y="91"/>
                </a:cxn>
                <a:cxn ang="0">
                  <a:pos x="65" y="99"/>
                </a:cxn>
                <a:cxn ang="0">
                  <a:pos x="76" y="105"/>
                </a:cxn>
                <a:cxn ang="0">
                  <a:pos x="89" y="112"/>
                </a:cxn>
                <a:cxn ang="0">
                  <a:pos x="103" y="118"/>
                </a:cxn>
                <a:cxn ang="0">
                  <a:pos x="119" y="125"/>
                </a:cxn>
                <a:cxn ang="0">
                  <a:pos x="136" y="131"/>
                </a:cxn>
                <a:cxn ang="0">
                  <a:pos x="157" y="137"/>
                </a:cxn>
                <a:cxn ang="0">
                  <a:pos x="178" y="142"/>
                </a:cxn>
                <a:cxn ang="0">
                  <a:pos x="203" y="148"/>
                </a:cxn>
                <a:cxn ang="0">
                  <a:pos x="228" y="153"/>
                </a:cxn>
                <a:cxn ang="0">
                  <a:pos x="254" y="159"/>
                </a:cxn>
                <a:cxn ang="0">
                  <a:pos x="312" y="168"/>
                </a:cxn>
                <a:cxn ang="0">
                  <a:pos x="369" y="175"/>
                </a:cxn>
                <a:cxn ang="0">
                  <a:pos x="427" y="182"/>
                </a:cxn>
                <a:cxn ang="0">
                  <a:pos x="482" y="186"/>
                </a:cxn>
                <a:cxn ang="0">
                  <a:pos x="508" y="187"/>
                </a:cxn>
                <a:cxn ang="0">
                  <a:pos x="533" y="187"/>
                </a:cxn>
                <a:cxn ang="0">
                  <a:pos x="582" y="186"/>
                </a:cxn>
                <a:cxn ang="0">
                  <a:pos x="633" y="182"/>
                </a:cxn>
                <a:cxn ang="0">
                  <a:pos x="682" y="175"/>
                </a:cxn>
                <a:cxn ang="0">
                  <a:pos x="732" y="168"/>
                </a:cxn>
                <a:cxn ang="0">
                  <a:pos x="778" y="159"/>
                </a:cxn>
                <a:cxn ang="0">
                  <a:pos x="801" y="153"/>
                </a:cxn>
                <a:cxn ang="0">
                  <a:pos x="821" y="148"/>
                </a:cxn>
                <a:cxn ang="0">
                  <a:pos x="841" y="142"/>
                </a:cxn>
                <a:cxn ang="0">
                  <a:pos x="858" y="137"/>
                </a:cxn>
                <a:cxn ang="0">
                  <a:pos x="874" y="131"/>
                </a:cxn>
                <a:cxn ang="0">
                  <a:pos x="888" y="125"/>
                </a:cxn>
                <a:cxn ang="0">
                  <a:pos x="900" y="118"/>
                </a:cxn>
                <a:cxn ang="0">
                  <a:pos x="910" y="112"/>
                </a:cxn>
                <a:cxn ang="0">
                  <a:pos x="919" y="105"/>
                </a:cxn>
                <a:cxn ang="0">
                  <a:pos x="926" y="99"/>
                </a:cxn>
                <a:cxn ang="0">
                  <a:pos x="933" y="91"/>
                </a:cxn>
                <a:cxn ang="0">
                  <a:pos x="938" y="85"/>
                </a:cxn>
                <a:cxn ang="0">
                  <a:pos x="945" y="69"/>
                </a:cxn>
                <a:cxn ang="0">
                  <a:pos x="948" y="52"/>
                </a:cxn>
                <a:cxn ang="0">
                  <a:pos x="949" y="35"/>
                </a:cxn>
                <a:cxn ang="0">
                  <a:pos x="948" y="18"/>
                </a:cxn>
                <a:cxn ang="0">
                  <a:pos x="946" y="0"/>
                </a:cxn>
              </a:cxnLst>
              <a:rect l="0" t="0" r="r" b="b"/>
              <a:pathLst>
                <a:path w="949" h="187">
                  <a:moveTo>
                    <a:pt x="0" y="0"/>
                  </a:moveTo>
                  <a:lnTo>
                    <a:pt x="7" y="18"/>
                  </a:lnTo>
                  <a:lnTo>
                    <a:pt x="13" y="35"/>
                  </a:lnTo>
                  <a:lnTo>
                    <a:pt x="22" y="52"/>
                  </a:lnTo>
                  <a:lnTo>
                    <a:pt x="32" y="69"/>
                  </a:lnTo>
                  <a:lnTo>
                    <a:pt x="47" y="85"/>
                  </a:lnTo>
                  <a:lnTo>
                    <a:pt x="55" y="91"/>
                  </a:lnTo>
                  <a:lnTo>
                    <a:pt x="65" y="99"/>
                  </a:lnTo>
                  <a:lnTo>
                    <a:pt x="76" y="105"/>
                  </a:lnTo>
                  <a:lnTo>
                    <a:pt x="89" y="112"/>
                  </a:lnTo>
                  <a:lnTo>
                    <a:pt x="103" y="118"/>
                  </a:lnTo>
                  <a:lnTo>
                    <a:pt x="119" y="125"/>
                  </a:lnTo>
                  <a:lnTo>
                    <a:pt x="136" y="131"/>
                  </a:lnTo>
                  <a:lnTo>
                    <a:pt x="157" y="137"/>
                  </a:lnTo>
                  <a:lnTo>
                    <a:pt x="178" y="142"/>
                  </a:lnTo>
                  <a:lnTo>
                    <a:pt x="203" y="148"/>
                  </a:lnTo>
                  <a:lnTo>
                    <a:pt x="228" y="153"/>
                  </a:lnTo>
                  <a:lnTo>
                    <a:pt x="254" y="159"/>
                  </a:lnTo>
                  <a:lnTo>
                    <a:pt x="312" y="168"/>
                  </a:lnTo>
                  <a:lnTo>
                    <a:pt x="369" y="175"/>
                  </a:lnTo>
                  <a:lnTo>
                    <a:pt x="427" y="182"/>
                  </a:lnTo>
                  <a:lnTo>
                    <a:pt x="482" y="186"/>
                  </a:lnTo>
                  <a:lnTo>
                    <a:pt x="508" y="187"/>
                  </a:lnTo>
                  <a:lnTo>
                    <a:pt x="533" y="187"/>
                  </a:lnTo>
                  <a:lnTo>
                    <a:pt x="582" y="186"/>
                  </a:lnTo>
                  <a:lnTo>
                    <a:pt x="633" y="182"/>
                  </a:lnTo>
                  <a:lnTo>
                    <a:pt x="682" y="175"/>
                  </a:lnTo>
                  <a:lnTo>
                    <a:pt x="732" y="168"/>
                  </a:lnTo>
                  <a:lnTo>
                    <a:pt x="778" y="159"/>
                  </a:lnTo>
                  <a:lnTo>
                    <a:pt x="801" y="153"/>
                  </a:lnTo>
                  <a:lnTo>
                    <a:pt x="821" y="148"/>
                  </a:lnTo>
                  <a:lnTo>
                    <a:pt x="841" y="142"/>
                  </a:lnTo>
                  <a:lnTo>
                    <a:pt x="858" y="137"/>
                  </a:lnTo>
                  <a:lnTo>
                    <a:pt x="874" y="131"/>
                  </a:lnTo>
                  <a:lnTo>
                    <a:pt x="888" y="125"/>
                  </a:lnTo>
                  <a:lnTo>
                    <a:pt x="900" y="118"/>
                  </a:lnTo>
                  <a:lnTo>
                    <a:pt x="910" y="112"/>
                  </a:lnTo>
                  <a:lnTo>
                    <a:pt x="919" y="105"/>
                  </a:lnTo>
                  <a:lnTo>
                    <a:pt x="926" y="99"/>
                  </a:lnTo>
                  <a:lnTo>
                    <a:pt x="933" y="91"/>
                  </a:lnTo>
                  <a:lnTo>
                    <a:pt x="938" y="85"/>
                  </a:lnTo>
                  <a:lnTo>
                    <a:pt x="945" y="69"/>
                  </a:lnTo>
                  <a:lnTo>
                    <a:pt x="948" y="52"/>
                  </a:lnTo>
                  <a:lnTo>
                    <a:pt x="949" y="35"/>
                  </a:lnTo>
                  <a:lnTo>
                    <a:pt x="948" y="18"/>
                  </a:lnTo>
                  <a:lnTo>
                    <a:pt x="946" y="0"/>
                  </a:lnTo>
                </a:path>
              </a:pathLst>
            </a:custGeom>
            <a:noFill/>
            <a:ln w="6350">
              <a:solidFill>
                <a:srgbClr val="000000"/>
              </a:solidFill>
              <a:prstDash val="solid"/>
              <a:round/>
              <a:headEnd/>
              <a:tailEnd/>
            </a:ln>
          </p:spPr>
          <p:txBody>
            <a:bodyPr/>
            <a:lstStyle/>
            <a:p>
              <a:endParaRPr lang="en-US"/>
            </a:p>
          </p:txBody>
        </p:sp>
      </p:grpSp>
      <p:grpSp>
        <p:nvGrpSpPr>
          <p:cNvPr id="8" name="Group 42"/>
          <p:cNvGrpSpPr>
            <a:grpSpLocks/>
          </p:cNvGrpSpPr>
          <p:nvPr/>
        </p:nvGrpSpPr>
        <p:grpSpPr bwMode="auto">
          <a:xfrm>
            <a:off x="5638800" y="2286000"/>
            <a:ext cx="533400" cy="457200"/>
            <a:chOff x="2494" y="1971"/>
            <a:chExt cx="479" cy="655"/>
          </a:xfrm>
        </p:grpSpPr>
        <p:sp>
          <p:nvSpPr>
            <p:cNvPr id="25643" name="Oval 43"/>
            <p:cNvSpPr>
              <a:spLocks noChangeArrowheads="1"/>
            </p:cNvSpPr>
            <p:nvPr/>
          </p:nvSpPr>
          <p:spPr bwMode="auto">
            <a:xfrm>
              <a:off x="2494" y="1971"/>
              <a:ext cx="478" cy="94"/>
            </a:xfrm>
            <a:prstGeom prst="ellipse">
              <a:avLst/>
            </a:prstGeom>
            <a:noFill/>
            <a:ln w="6350">
              <a:solidFill>
                <a:srgbClr val="000000"/>
              </a:solidFill>
              <a:round/>
              <a:headEnd/>
              <a:tailEnd/>
            </a:ln>
          </p:spPr>
          <p:txBody>
            <a:bodyPr/>
            <a:lstStyle/>
            <a:p>
              <a:endParaRPr lang="en-US"/>
            </a:p>
          </p:txBody>
        </p:sp>
        <p:sp>
          <p:nvSpPr>
            <p:cNvPr id="25644" name="Line 44"/>
            <p:cNvSpPr>
              <a:spLocks noChangeShapeType="1"/>
            </p:cNvSpPr>
            <p:nvPr/>
          </p:nvSpPr>
          <p:spPr bwMode="auto">
            <a:xfrm>
              <a:off x="2494" y="2034"/>
              <a:ext cx="1" cy="498"/>
            </a:xfrm>
            <a:prstGeom prst="line">
              <a:avLst/>
            </a:prstGeom>
            <a:noFill/>
            <a:ln w="6350">
              <a:solidFill>
                <a:srgbClr val="000000"/>
              </a:solidFill>
              <a:round/>
              <a:headEnd/>
              <a:tailEnd/>
            </a:ln>
          </p:spPr>
          <p:txBody>
            <a:bodyPr/>
            <a:lstStyle/>
            <a:p>
              <a:endParaRPr lang="en-US"/>
            </a:p>
          </p:txBody>
        </p:sp>
        <p:sp>
          <p:nvSpPr>
            <p:cNvPr id="25645" name="Line 45"/>
            <p:cNvSpPr>
              <a:spLocks noChangeShapeType="1"/>
            </p:cNvSpPr>
            <p:nvPr/>
          </p:nvSpPr>
          <p:spPr bwMode="auto">
            <a:xfrm>
              <a:off x="2972" y="2034"/>
              <a:ext cx="1" cy="529"/>
            </a:xfrm>
            <a:prstGeom prst="line">
              <a:avLst/>
            </a:prstGeom>
            <a:noFill/>
            <a:ln w="6350">
              <a:solidFill>
                <a:srgbClr val="000000"/>
              </a:solidFill>
              <a:round/>
              <a:headEnd/>
              <a:tailEnd/>
            </a:ln>
          </p:spPr>
          <p:txBody>
            <a:bodyPr/>
            <a:lstStyle/>
            <a:p>
              <a:endParaRPr lang="en-US"/>
            </a:p>
          </p:txBody>
        </p:sp>
        <p:sp>
          <p:nvSpPr>
            <p:cNvPr id="25646" name="Freeform 46"/>
            <p:cNvSpPr>
              <a:spLocks/>
            </p:cNvSpPr>
            <p:nvPr/>
          </p:nvSpPr>
          <p:spPr bwMode="auto">
            <a:xfrm>
              <a:off x="2494" y="2532"/>
              <a:ext cx="474" cy="94"/>
            </a:xfrm>
            <a:custGeom>
              <a:avLst/>
              <a:gdLst/>
              <a:ahLst/>
              <a:cxnLst>
                <a:cxn ang="0">
                  <a:pos x="0" y="0"/>
                </a:cxn>
                <a:cxn ang="0">
                  <a:pos x="7" y="18"/>
                </a:cxn>
                <a:cxn ang="0">
                  <a:pos x="13" y="35"/>
                </a:cxn>
                <a:cxn ang="0">
                  <a:pos x="22" y="52"/>
                </a:cxn>
                <a:cxn ang="0">
                  <a:pos x="32" y="69"/>
                </a:cxn>
                <a:cxn ang="0">
                  <a:pos x="47" y="85"/>
                </a:cxn>
                <a:cxn ang="0">
                  <a:pos x="55" y="91"/>
                </a:cxn>
                <a:cxn ang="0">
                  <a:pos x="65" y="99"/>
                </a:cxn>
                <a:cxn ang="0">
                  <a:pos x="76" y="105"/>
                </a:cxn>
                <a:cxn ang="0">
                  <a:pos x="89" y="112"/>
                </a:cxn>
                <a:cxn ang="0">
                  <a:pos x="103" y="118"/>
                </a:cxn>
                <a:cxn ang="0">
                  <a:pos x="119" y="125"/>
                </a:cxn>
                <a:cxn ang="0">
                  <a:pos x="136" y="131"/>
                </a:cxn>
                <a:cxn ang="0">
                  <a:pos x="157" y="137"/>
                </a:cxn>
                <a:cxn ang="0">
                  <a:pos x="178" y="142"/>
                </a:cxn>
                <a:cxn ang="0">
                  <a:pos x="203" y="148"/>
                </a:cxn>
                <a:cxn ang="0">
                  <a:pos x="228" y="153"/>
                </a:cxn>
                <a:cxn ang="0">
                  <a:pos x="254" y="159"/>
                </a:cxn>
                <a:cxn ang="0">
                  <a:pos x="312" y="168"/>
                </a:cxn>
                <a:cxn ang="0">
                  <a:pos x="369" y="175"/>
                </a:cxn>
                <a:cxn ang="0">
                  <a:pos x="427" y="182"/>
                </a:cxn>
                <a:cxn ang="0">
                  <a:pos x="482" y="186"/>
                </a:cxn>
                <a:cxn ang="0">
                  <a:pos x="508" y="187"/>
                </a:cxn>
                <a:cxn ang="0">
                  <a:pos x="533" y="187"/>
                </a:cxn>
                <a:cxn ang="0">
                  <a:pos x="582" y="186"/>
                </a:cxn>
                <a:cxn ang="0">
                  <a:pos x="633" y="182"/>
                </a:cxn>
                <a:cxn ang="0">
                  <a:pos x="682" y="175"/>
                </a:cxn>
                <a:cxn ang="0">
                  <a:pos x="732" y="168"/>
                </a:cxn>
                <a:cxn ang="0">
                  <a:pos x="778" y="159"/>
                </a:cxn>
                <a:cxn ang="0">
                  <a:pos x="801" y="153"/>
                </a:cxn>
                <a:cxn ang="0">
                  <a:pos x="821" y="148"/>
                </a:cxn>
                <a:cxn ang="0">
                  <a:pos x="841" y="142"/>
                </a:cxn>
                <a:cxn ang="0">
                  <a:pos x="858" y="137"/>
                </a:cxn>
                <a:cxn ang="0">
                  <a:pos x="874" y="131"/>
                </a:cxn>
                <a:cxn ang="0">
                  <a:pos x="888" y="125"/>
                </a:cxn>
                <a:cxn ang="0">
                  <a:pos x="900" y="118"/>
                </a:cxn>
                <a:cxn ang="0">
                  <a:pos x="910" y="112"/>
                </a:cxn>
                <a:cxn ang="0">
                  <a:pos x="919" y="105"/>
                </a:cxn>
                <a:cxn ang="0">
                  <a:pos x="926" y="99"/>
                </a:cxn>
                <a:cxn ang="0">
                  <a:pos x="933" y="91"/>
                </a:cxn>
                <a:cxn ang="0">
                  <a:pos x="938" y="85"/>
                </a:cxn>
                <a:cxn ang="0">
                  <a:pos x="945" y="69"/>
                </a:cxn>
                <a:cxn ang="0">
                  <a:pos x="948" y="52"/>
                </a:cxn>
                <a:cxn ang="0">
                  <a:pos x="949" y="35"/>
                </a:cxn>
                <a:cxn ang="0">
                  <a:pos x="948" y="18"/>
                </a:cxn>
                <a:cxn ang="0">
                  <a:pos x="946" y="0"/>
                </a:cxn>
              </a:cxnLst>
              <a:rect l="0" t="0" r="r" b="b"/>
              <a:pathLst>
                <a:path w="949" h="187">
                  <a:moveTo>
                    <a:pt x="0" y="0"/>
                  </a:moveTo>
                  <a:lnTo>
                    <a:pt x="7" y="18"/>
                  </a:lnTo>
                  <a:lnTo>
                    <a:pt x="13" y="35"/>
                  </a:lnTo>
                  <a:lnTo>
                    <a:pt x="22" y="52"/>
                  </a:lnTo>
                  <a:lnTo>
                    <a:pt x="32" y="69"/>
                  </a:lnTo>
                  <a:lnTo>
                    <a:pt x="47" y="85"/>
                  </a:lnTo>
                  <a:lnTo>
                    <a:pt x="55" y="91"/>
                  </a:lnTo>
                  <a:lnTo>
                    <a:pt x="65" y="99"/>
                  </a:lnTo>
                  <a:lnTo>
                    <a:pt x="76" y="105"/>
                  </a:lnTo>
                  <a:lnTo>
                    <a:pt x="89" y="112"/>
                  </a:lnTo>
                  <a:lnTo>
                    <a:pt x="103" y="118"/>
                  </a:lnTo>
                  <a:lnTo>
                    <a:pt x="119" y="125"/>
                  </a:lnTo>
                  <a:lnTo>
                    <a:pt x="136" y="131"/>
                  </a:lnTo>
                  <a:lnTo>
                    <a:pt x="157" y="137"/>
                  </a:lnTo>
                  <a:lnTo>
                    <a:pt x="178" y="142"/>
                  </a:lnTo>
                  <a:lnTo>
                    <a:pt x="203" y="148"/>
                  </a:lnTo>
                  <a:lnTo>
                    <a:pt x="228" y="153"/>
                  </a:lnTo>
                  <a:lnTo>
                    <a:pt x="254" y="159"/>
                  </a:lnTo>
                  <a:lnTo>
                    <a:pt x="312" y="168"/>
                  </a:lnTo>
                  <a:lnTo>
                    <a:pt x="369" y="175"/>
                  </a:lnTo>
                  <a:lnTo>
                    <a:pt x="427" y="182"/>
                  </a:lnTo>
                  <a:lnTo>
                    <a:pt x="482" y="186"/>
                  </a:lnTo>
                  <a:lnTo>
                    <a:pt x="508" y="187"/>
                  </a:lnTo>
                  <a:lnTo>
                    <a:pt x="533" y="187"/>
                  </a:lnTo>
                  <a:lnTo>
                    <a:pt x="582" y="186"/>
                  </a:lnTo>
                  <a:lnTo>
                    <a:pt x="633" y="182"/>
                  </a:lnTo>
                  <a:lnTo>
                    <a:pt x="682" y="175"/>
                  </a:lnTo>
                  <a:lnTo>
                    <a:pt x="732" y="168"/>
                  </a:lnTo>
                  <a:lnTo>
                    <a:pt x="778" y="159"/>
                  </a:lnTo>
                  <a:lnTo>
                    <a:pt x="801" y="153"/>
                  </a:lnTo>
                  <a:lnTo>
                    <a:pt x="821" y="148"/>
                  </a:lnTo>
                  <a:lnTo>
                    <a:pt x="841" y="142"/>
                  </a:lnTo>
                  <a:lnTo>
                    <a:pt x="858" y="137"/>
                  </a:lnTo>
                  <a:lnTo>
                    <a:pt x="874" y="131"/>
                  </a:lnTo>
                  <a:lnTo>
                    <a:pt x="888" y="125"/>
                  </a:lnTo>
                  <a:lnTo>
                    <a:pt x="900" y="118"/>
                  </a:lnTo>
                  <a:lnTo>
                    <a:pt x="910" y="112"/>
                  </a:lnTo>
                  <a:lnTo>
                    <a:pt x="919" y="105"/>
                  </a:lnTo>
                  <a:lnTo>
                    <a:pt x="926" y="99"/>
                  </a:lnTo>
                  <a:lnTo>
                    <a:pt x="933" y="91"/>
                  </a:lnTo>
                  <a:lnTo>
                    <a:pt x="938" y="85"/>
                  </a:lnTo>
                  <a:lnTo>
                    <a:pt x="945" y="69"/>
                  </a:lnTo>
                  <a:lnTo>
                    <a:pt x="948" y="52"/>
                  </a:lnTo>
                  <a:lnTo>
                    <a:pt x="949" y="35"/>
                  </a:lnTo>
                  <a:lnTo>
                    <a:pt x="948" y="18"/>
                  </a:lnTo>
                  <a:lnTo>
                    <a:pt x="946" y="0"/>
                  </a:lnTo>
                </a:path>
              </a:pathLst>
            </a:custGeom>
            <a:noFill/>
            <a:ln w="6350">
              <a:solidFill>
                <a:srgbClr val="000000"/>
              </a:solidFill>
              <a:prstDash val="solid"/>
              <a:round/>
              <a:headEnd/>
              <a:tailEnd/>
            </a:ln>
          </p:spPr>
          <p:txBody>
            <a:bodyPr/>
            <a:lstStyle/>
            <a:p>
              <a:endParaRPr lang="en-US"/>
            </a:p>
          </p:txBody>
        </p:sp>
      </p:grpSp>
      <p:grpSp>
        <p:nvGrpSpPr>
          <p:cNvPr id="9" name="Group 47"/>
          <p:cNvGrpSpPr>
            <a:grpSpLocks/>
          </p:cNvGrpSpPr>
          <p:nvPr/>
        </p:nvGrpSpPr>
        <p:grpSpPr bwMode="auto">
          <a:xfrm>
            <a:off x="6324600" y="2286000"/>
            <a:ext cx="533400" cy="457200"/>
            <a:chOff x="2494" y="1971"/>
            <a:chExt cx="479" cy="655"/>
          </a:xfrm>
        </p:grpSpPr>
        <p:sp>
          <p:nvSpPr>
            <p:cNvPr id="25648" name="Oval 48"/>
            <p:cNvSpPr>
              <a:spLocks noChangeArrowheads="1"/>
            </p:cNvSpPr>
            <p:nvPr/>
          </p:nvSpPr>
          <p:spPr bwMode="auto">
            <a:xfrm>
              <a:off x="2494" y="1971"/>
              <a:ext cx="478" cy="94"/>
            </a:xfrm>
            <a:prstGeom prst="ellipse">
              <a:avLst/>
            </a:prstGeom>
            <a:noFill/>
            <a:ln w="6350">
              <a:solidFill>
                <a:srgbClr val="000000"/>
              </a:solidFill>
              <a:round/>
              <a:headEnd/>
              <a:tailEnd/>
            </a:ln>
          </p:spPr>
          <p:txBody>
            <a:bodyPr/>
            <a:lstStyle/>
            <a:p>
              <a:endParaRPr lang="en-US"/>
            </a:p>
          </p:txBody>
        </p:sp>
        <p:sp>
          <p:nvSpPr>
            <p:cNvPr id="25649" name="Line 49"/>
            <p:cNvSpPr>
              <a:spLocks noChangeShapeType="1"/>
            </p:cNvSpPr>
            <p:nvPr/>
          </p:nvSpPr>
          <p:spPr bwMode="auto">
            <a:xfrm>
              <a:off x="2494" y="2034"/>
              <a:ext cx="1" cy="498"/>
            </a:xfrm>
            <a:prstGeom prst="line">
              <a:avLst/>
            </a:prstGeom>
            <a:noFill/>
            <a:ln w="6350">
              <a:solidFill>
                <a:srgbClr val="000000"/>
              </a:solidFill>
              <a:round/>
              <a:headEnd/>
              <a:tailEnd/>
            </a:ln>
          </p:spPr>
          <p:txBody>
            <a:bodyPr/>
            <a:lstStyle/>
            <a:p>
              <a:endParaRPr lang="en-US"/>
            </a:p>
          </p:txBody>
        </p:sp>
        <p:sp>
          <p:nvSpPr>
            <p:cNvPr id="25650" name="Line 50"/>
            <p:cNvSpPr>
              <a:spLocks noChangeShapeType="1"/>
            </p:cNvSpPr>
            <p:nvPr/>
          </p:nvSpPr>
          <p:spPr bwMode="auto">
            <a:xfrm>
              <a:off x="2972" y="2034"/>
              <a:ext cx="1" cy="529"/>
            </a:xfrm>
            <a:prstGeom prst="line">
              <a:avLst/>
            </a:prstGeom>
            <a:noFill/>
            <a:ln w="6350">
              <a:solidFill>
                <a:srgbClr val="000000"/>
              </a:solidFill>
              <a:round/>
              <a:headEnd/>
              <a:tailEnd/>
            </a:ln>
          </p:spPr>
          <p:txBody>
            <a:bodyPr/>
            <a:lstStyle/>
            <a:p>
              <a:endParaRPr lang="en-US"/>
            </a:p>
          </p:txBody>
        </p:sp>
        <p:sp>
          <p:nvSpPr>
            <p:cNvPr id="25651" name="Freeform 51"/>
            <p:cNvSpPr>
              <a:spLocks/>
            </p:cNvSpPr>
            <p:nvPr/>
          </p:nvSpPr>
          <p:spPr bwMode="auto">
            <a:xfrm>
              <a:off x="2494" y="2532"/>
              <a:ext cx="474" cy="94"/>
            </a:xfrm>
            <a:custGeom>
              <a:avLst/>
              <a:gdLst/>
              <a:ahLst/>
              <a:cxnLst>
                <a:cxn ang="0">
                  <a:pos x="0" y="0"/>
                </a:cxn>
                <a:cxn ang="0">
                  <a:pos x="7" y="18"/>
                </a:cxn>
                <a:cxn ang="0">
                  <a:pos x="13" y="35"/>
                </a:cxn>
                <a:cxn ang="0">
                  <a:pos x="22" y="52"/>
                </a:cxn>
                <a:cxn ang="0">
                  <a:pos x="32" y="69"/>
                </a:cxn>
                <a:cxn ang="0">
                  <a:pos x="47" y="85"/>
                </a:cxn>
                <a:cxn ang="0">
                  <a:pos x="55" y="91"/>
                </a:cxn>
                <a:cxn ang="0">
                  <a:pos x="65" y="99"/>
                </a:cxn>
                <a:cxn ang="0">
                  <a:pos x="76" y="105"/>
                </a:cxn>
                <a:cxn ang="0">
                  <a:pos x="89" y="112"/>
                </a:cxn>
                <a:cxn ang="0">
                  <a:pos x="103" y="118"/>
                </a:cxn>
                <a:cxn ang="0">
                  <a:pos x="119" y="125"/>
                </a:cxn>
                <a:cxn ang="0">
                  <a:pos x="136" y="131"/>
                </a:cxn>
                <a:cxn ang="0">
                  <a:pos x="157" y="137"/>
                </a:cxn>
                <a:cxn ang="0">
                  <a:pos x="178" y="142"/>
                </a:cxn>
                <a:cxn ang="0">
                  <a:pos x="203" y="148"/>
                </a:cxn>
                <a:cxn ang="0">
                  <a:pos x="228" y="153"/>
                </a:cxn>
                <a:cxn ang="0">
                  <a:pos x="254" y="159"/>
                </a:cxn>
                <a:cxn ang="0">
                  <a:pos x="312" y="168"/>
                </a:cxn>
                <a:cxn ang="0">
                  <a:pos x="369" y="175"/>
                </a:cxn>
                <a:cxn ang="0">
                  <a:pos x="427" y="182"/>
                </a:cxn>
                <a:cxn ang="0">
                  <a:pos x="482" y="186"/>
                </a:cxn>
                <a:cxn ang="0">
                  <a:pos x="508" y="187"/>
                </a:cxn>
                <a:cxn ang="0">
                  <a:pos x="533" y="187"/>
                </a:cxn>
                <a:cxn ang="0">
                  <a:pos x="582" y="186"/>
                </a:cxn>
                <a:cxn ang="0">
                  <a:pos x="633" y="182"/>
                </a:cxn>
                <a:cxn ang="0">
                  <a:pos x="682" y="175"/>
                </a:cxn>
                <a:cxn ang="0">
                  <a:pos x="732" y="168"/>
                </a:cxn>
                <a:cxn ang="0">
                  <a:pos x="778" y="159"/>
                </a:cxn>
                <a:cxn ang="0">
                  <a:pos x="801" y="153"/>
                </a:cxn>
                <a:cxn ang="0">
                  <a:pos x="821" y="148"/>
                </a:cxn>
                <a:cxn ang="0">
                  <a:pos x="841" y="142"/>
                </a:cxn>
                <a:cxn ang="0">
                  <a:pos x="858" y="137"/>
                </a:cxn>
                <a:cxn ang="0">
                  <a:pos x="874" y="131"/>
                </a:cxn>
                <a:cxn ang="0">
                  <a:pos x="888" y="125"/>
                </a:cxn>
                <a:cxn ang="0">
                  <a:pos x="900" y="118"/>
                </a:cxn>
                <a:cxn ang="0">
                  <a:pos x="910" y="112"/>
                </a:cxn>
                <a:cxn ang="0">
                  <a:pos x="919" y="105"/>
                </a:cxn>
                <a:cxn ang="0">
                  <a:pos x="926" y="99"/>
                </a:cxn>
                <a:cxn ang="0">
                  <a:pos x="933" y="91"/>
                </a:cxn>
                <a:cxn ang="0">
                  <a:pos x="938" y="85"/>
                </a:cxn>
                <a:cxn ang="0">
                  <a:pos x="945" y="69"/>
                </a:cxn>
                <a:cxn ang="0">
                  <a:pos x="948" y="52"/>
                </a:cxn>
                <a:cxn ang="0">
                  <a:pos x="949" y="35"/>
                </a:cxn>
                <a:cxn ang="0">
                  <a:pos x="948" y="18"/>
                </a:cxn>
                <a:cxn ang="0">
                  <a:pos x="946" y="0"/>
                </a:cxn>
              </a:cxnLst>
              <a:rect l="0" t="0" r="r" b="b"/>
              <a:pathLst>
                <a:path w="949" h="187">
                  <a:moveTo>
                    <a:pt x="0" y="0"/>
                  </a:moveTo>
                  <a:lnTo>
                    <a:pt x="7" y="18"/>
                  </a:lnTo>
                  <a:lnTo>
                    <a:pt x="13" y="35"/>
                  </a:lnTo>
                  <a:lnTo>
                    <a:pt x="22" y="52"/>
                  </a:lnTo>
                  <a:lnTo>
                    <a:pt x="32" y="69"/>
                  </a:lnTo>
                  <a:lnTo>
                    <a:pt x="47" y="85"/>
                  </a:lnTo>
                  <a:lnTo>
                    <a:pt x="55" y="91"/>
                  </a:lnTo>
                  <a:lnTo>
                    <a:pt x="65" y="99"/>
                  </a:lnTo>
                  <a:lnTo>
                    <a:pt x="76" y="105"/>
                  </a:lnTo>
                  <a:lnTo>
                    <a:pt x="89" y="112"/>
                  </a:lnTo>
                  <a:lnTo>
                    <a:pt x="103" y="118"/>
                  </a:lnTo>
                  <a:lnTo>
                    <a:pt x="119" y="125"/>
                  </a:lnTo>
                  <a:lnTo>
                    <a:pt x="136" y="131"/>
                  </a:lnTo>
                  <a:lnTo>
                    <a:pt x="157" y="137"/>
                  </a:lnTo>
                  <a:lnTo>
                    <a:pt x="178" y="142"/>
                  </a:lnTo>
                  <a:lnTo>
                    <a:pt x="203" y="148"/>
                  </a:lnTo>
                  <a:lnTo>
                    <a:pt x="228" y="153"/>
                  </a:lnTo>
                  <a:lnTo>
                    <a:pt x="254" y="159"/>
                  </a:lnTo>
                  <a:lnTo>
                    <a:pt x="312" y="168"/>
                  </a:lnTo>
                  <a:lnTo>
                    <a:pt x="369" y="175"/>
                  </a:lnTo>
                  <a:lnTo>
                    <a:pt x="427" y="182"/>
                  </a:lnTo>
                  <a:lnTo>
                    <a:pt x="482" y="186"/>
                  </a:lnTo>
                  <a:lnTo>
                    <a:pt x="508" y="187"/>
                  </a:lnTo>
                  <a:lnTo>
                    <a:pt x="533" y="187"/>
                  </a:lnTo>
                  <a:lnTo>
                    <a:pt x="582" y="186"/>
                  </a:lnTo>
                  <a:lnTo>
                    <a:pt x="633" y="182"/>
                  </a:lnTo>
                  <a:lnTo>
                    <a:pt x="682" y="175"/>
                  </a:lnTo>
                  <a:lnTo>
                    <a:pt x="732" y="168"/>
                  </a:lnTo>
                  <a:lnTo>
                    <a:pt x="778" y="159"/>
                  </a:lnTo>
                  <a:lnTo>
                    <a:pt x="801" y="153"/>
                  </a:lnTo>
                  <a:lnTo>
                    <a:pt x="821" y="148"/>
                  </a:lnTo>
                  <a:lnTo>
                    <a:pt x="841" y="142"/>
                  </a:lnTo>
                  <a:lnTo>
                    <a:pt x="858" y="137"/>
                  </a:lnTo>
                  <a:lnTo>
                    <a:pt x="874" y="131"/>
                  </a:lnTo>
                  <a:lnTo>
                    <a:pt x="888" y="125"/>
                  </a:lnTo>
                  <a:lnTo>
                    <a:pt x="900" y="118"/>
                  </a:lnTo>
                  <a:lnTo>
                    <a:pt x="910" y="112"/>
                  </a:lnTo>
                  <a:lnTo>
                    <a:pt x="919" y="105"/>
                  </a:lnTo>
                  <a:lnTo>
                    <a:pt x="926" y="99"/>
                  </a:lnTo>
                  <a:lnTo>
                    <a:pt x="933" y="91"/>
                  </a:lnTo>
                  <a:lnTo>
                    <a:pt x="938" y="85"/>
                  </a:lnTo>
                  <a:lnTo>
                    <a:pt x="945" y="69"/>
                  </a:lnTo>
                  <a:lnTo>
                    <a:pt x="948" y="52"/>
                  </a:lnTo>
                  <a:lnTo>
                    <a:pt x="949" y="35"/>
                  </a:lnTo>
                  <a:lnTo>
                    <a:pt x="948" y="18"/>
                  </a:lnTo>
                  <a:lnTo>
                    <a:pt x="946" y="0"/>
                  </a:lnTo>
                </a:path>
              </a:pathLst>
            </a:custGeom>
            <a:noFill/>
            <a:ln w="6350">
              <a:solidFill>
                <a:srgbClr val="000000"/>
              </a:solidFill>
              <a:prstDash val="solid"/>
              <a:round/>
              <a:headEnd/>
              <a:tailEnd/>
            </a:ln>
          </p:spPr>
          <p:txBody>
            <a:bodyPr/>
            <a:lstStyle/>
            <a:p>
              <a:endParaRPr lang="en-US"/>
            </a:p>
          </p:txBody>
        </p:sp>
      </p:grpSp>
      <p:grpSp>
        <p:nvGrpSpPr>
          <p:cNvPr id="10" name="Group 52"/>
          <p:cNvGrpSpPr>
            <a:grpSpLocks/>
          </p:cNvGrpSpPr>
          <p:nvPr/>
        </p:nvGrpSpPr>
        <p:grpSpPr bwMode="auto">
          <a:xfrm>
            <a:off x="7010400" y="2286000"/>
            <a:ext cx="533400" cy="457200"/>
            <a:chOff x="2494" y="1971"/>
            <a:chExt cx="479" cy="655"/>
          </a:xfrm>
        </p:grpSpPr>
        <p:sp>
          <p:nvSpPr>
            <p:cNvPr id="25653" name="Oval 53"/>
            <p:cNvSpPr>
              <a:spLocks noChangeArrowheads="1"/>
            </p:cNvSpPr>
            <p:nvPr/>
          </p:nvSpPr>
          <p:spPr bwMode="auto">
            <a:xfrm>
              <a:off x="2494" y="1971"/>
              <a:ext cx="478" cy="94"/>
            </a:xfrm>
            <a:prstGeom prst="ellipse">
              <a:avLst/>
            </a:prstGeom>
            <a:noFill/>
            <a:ln w="6350">
              <a:solidFill>
                <a:srgbClr val="000000"/>
              </a:solidFill>
              <a:round/>
              <a:headEnd/>
              <a:tailEnd/>
            </a:ln>
          </p:spPr>
          <p:txBody>
            <a:bodyPr/>
            <a:lstStyle/>
            <a:p>
              <a:endParaRPr lang="en-US"/>
            </a:p>
          </p:txBody>
        </p:sp>
        <p:sp>
          <p:nvSpPr>
            <p:cNvPr id="25654" name="Line 54"/>
            <p:cNvSpPr>
              <a:spLocks noChangeShapeType="1"/>
            </p:cNvSpPr>
            <p:nvPr/>
          </p:nvSpPr>
          <p:spPr bwMode="auto">
            <a:xfrm>
              <a:off x="2494" y="2034"/>
              <a:ext cx="1" cy="498"/>
            </a:xfrm>
            <a:prstGeom prst="line">
              <a:avLst/>
            </a:prstGeom>
            <a:noFill/>
            <a:ln w="6350">
              <a:solidFill>
                <a:srgbClr val="000000"/>
              </a:solidFill>
              <a:round/>
              <a:headEnd/>
              <a:tailEnd/>
            </a:ln>
          </p:spPr>
          <p:txBody>
            <a:bodyPr/>
            <a:lstStyle/>
            <a:p>
              <a:endParaRPr lang="en-US"/>
            </a:p>
          </p:txBody>
        </p:sp>
        <p:sp>
          <p:nvSpPr>
            <p:cNvPr id="25655" name="Line 55"/>
            <p:cNvSpPr>
              <a:spLocks noChangeShapeType="1"/>
            </p:cNvSpPr>
            <p:nvPr/>
          </p:nvSpPr>
          <p:spPr bwMode="auto">
            <a:xfrm>
              <a:off x="2972" y="2034"/>
              <a:ext cx="1" cy="529"/>
            </a:xfrm>
            <a:prstGeom prst="line">
              <a:avLst/>
            </a:prstGeom>
            <a:noFill/>
            <a:ln w="6350">
              <a:solidFill>
                <a:srgbClr val="000000"/>
              </a:solidFill>
              <a:round/>
              <a:headEnd/>
              <a:tailEnd/>
            </a:ln>
          </p:spPr>
          <p:txBody>
            <a:bodyPr/>
            <a:lstStyle/>
            <a:p>
              <a:endParaRPr lang="en-US"/>
            </a:p>
          </p:txBody>
        </p:sp>
        <p:sp>
          <p:nvSpPr>
            <p:cNvPr id="25656" name="Freeform 56"/>
            <p:cNvSpPr>
              <a:spLocks/>
            </p:cNvSpPr>
            <p:nvPr/>
          </p:nvSpPr>
          <p:spPr bwMode="auto">
            <a:xfrm>
              <a:off x="2494" y="2532"/>
              <a:ext cx="474" cy="94"/>
            </a:xfrm>
            <a:custGeom>
              <a:avLst/>
              <a:gdLst/>
              <a:ahLst/>
              <a:cxnLst>
                <a:cxn ang="0">
                  <a:pos x="0" y="0"/>
                </a:cxn>
                <a:cxn ang="0">
                  <a:pos x="7" y="18"/>
                </a:cxn>
                <a:cxn ang="0">
                  <a:pos x="13" y="35"/>
                </a:cxn>
                <a:cxn ang="0">
                  <a:pos x="22" y="52"/>
                </a:cxn>
                <a:cxn ang="0">
                  <a:pos x="32" y="69"/>
                </a:cxn>
                <a:cxn ang="0">
                  <a:pos x="47" y="85"/>
                </a:cxn>
                <a:cxn ang="0">
                  <a:pos x="55" y="91"/>
                </a:cxn>
                <a:cxn ang="0">
                  <a:pos x="65" y="99"/>
                </a:cxn>
                <a:cxn ang="0">
                  <a:pos x="76" y="105"/>
                </a:cxn>
                <a:cxn ang="0">
                  <a:pos x="89" y="112"/>
                </a:cxn>
                <a:cxn ang="0">
                  <a:pos x="103" y="118"/>
                </a:cxn>
                <a:cxn ang="0">
                  <a:pos x="119" y="125"/>
                </a:cxn>
                <a:cxn ang="0">
                  <a:pos x="136" y="131"/>
                </a:cxn>
                <a:cxn ang="0">
                  <a:pos x="157" y="137"/>
                </a:cxn>
                <a:cxn ang="0">
                  <a:pos x="178" y="142"/>
                </a:cxn>
                <a:cxn ang="0">
                  <a:pos x="203" y="148"/>
                </a:cxn>
                <a:cxn ang="0">
                  <a:pos x="228" y="153"/>
                </a:cxn>
                <a:cxn ang="0">
                  <a:pos x="254" y="159"/>
                </a:cxn>
                <a:cxn ang="0">
                  <a:pos x="312" y="168"/>
                </a:cxn>
                <a:cxn ang="0">
                  <a:pos x="369" y="175"/>
                </a:cxn>
                <a:cxn ang="0">
                  <a:pos x="427" y="182"/>
                </a:cxn>
                <a:cxn ang="0">
                  <a:pos x="482" y="186"/>
                </a:cxn>
                <a:cxn ang="0">
                  <a:pos x="508" y="187"/>
                </a:cxn>
                <a:cxn ang="0">
                  <a:pos x="533" y="187"/>
                </a:cxn>
                <a:cxn ang="0">
                  <a:pos x="582" y="186"/>
                </a:cxn>
                <a:cxn ang="0">
                  <a:pos x="633" y="182"/>
                </a:cxn>
                <a:cxn ang="0">
                  <a:pos x="682" y="175"/>
                </a:cxn>
                <a:cxn ang="0">
                  <a:pos x="732" y="168"/>
                </a:cxn>
                <a:cxn ang="0">
                  <a:pos x="778" y="159"/>
                </a:cxn>
                <a:cxn ang="0">
                  <a:pos x="801" y="153"/>
                </a:cxn>
                <a:cxn ang="0">
                  <a:pos x="821" y="148"/>
                </a:cxn>
                <a:cxn ang="0">
                  <a:pos x="841" y="142"/>
                </a:cxn>
                <a:cxn ang="0">
                  <a:pos x="858" y="137"/>
                </a:cxn>
                <a:cxn ang="0">
                  <a:pos x="874" y="131"/>
                </a:cxn>
                <a:cxn ang="0">
                  <a:pos x="888" y="125"/>
                </a:cxn>
                <a:cxn ang="0">
                  <a:pos x="900" y="118"/>
                </a:cxn>
                <a:cxn ang="0">
                  <a:pos x="910" y="112"/>
                </a:cxn>
                <a:cxn ang="0">
                  <a:pos x="919" y="105"/>
                </a:cxn>
                <a:cxn ang="0">
                  <a:pos x="926" y="99"/>
                </a:cxn>
                <a:cxn ang="0">
                  <a:pos x="933" y="91"/>
                </a:cxn>
                <a:cxn ang="0">
                  <a:pos x="938" y="85"/>
                </a:cxn>
                <a:cxn ang="0">
                  <a:pos x="945" y="69"/>
                </a:cxn>
                <a:cxn ang="0">
                  <a:pos x="948" y="52"/>
                </a:cxn>
                <a:cxn ang="0">
                  <a:pos x="949" y="35"/>
                </a:cxn>
                <a:cxn ang="0">
                  <a:pos x="948" y="18"/>
                </a:cxn>
                <a:cxn ang="0">
                  <a:pos x="946" y="0"/>
                </a:cxn>
              </a:cxnLst>
              <a:rect l="0" t="0" r="r" b="b"/>
              <a:pathLst>
                <a:path w="949" h="187">
                  <a:moveTo>
                    <a:pt x="0" y="0"/>
                  </a:moveTo>
                  <a:lnTo>
                    <a:pt x="7" y="18"/>
                  </a:lnTo>
                  <a:lnTo>
                    <a:pt x="13" y="35"/>
                  </a:lnTo>
                  <a:lnTo>
                    <a:pt x="22" y="52"/>
                  </a:lnTo>
                  <a:lnTo>
                    <a:pt x="32" y="69"/>
                  </a:lnTo>
                  <a:lnTo>
                    <a:pt x="47" y="85"/>
                  </a:lnTo>
                  <a:lnTo>
                    <a:pt x="55" y="91"/>
                  </a:lnTo>
                  <a:lnTo>
                    <a:pt x="65" y="99"/>
                  </a:lnTo>
                  <a:lnTo>
                    <a:pt x="76" y="105"/>
                  </a:lnTo>
                  <a:lnTo>
                    <a:pt x="89" y="112"/>
                  </a:lnTo>
                  <a:lnTo>
                    <a:pt x="103" y="118"/>
                  </a:lnTo>
                  <a:lnTo>
                    <a:pt x="119" y="125"/>
                  </a:lnTo>
                  <a:lnTo>
                    <a:pt x="136" y="131"/>
                  </a:lnTo>
                  <a:lnTo>
                    <a:pt x="157" y="137"/>
                  </a:lnTo>
                  <a:lnTo>
                    <a:pt x="178" y="142"/>
                  </a:lnTo>
                  <a:lnTo>
                    <a:pt x="203" y="148"/>
                  </a:lnTo>
                  <a:lnTo>
                    <a:pt x="228" y="153"/>
                  </a:lnTo>
                  <a:lnTo>
                    <a:pt x="254" y="159"/>
                  </a:lnTo>
                  <a:lnTo>
                    <a:pt x="312" y="168"/>
                  </a:lnTo>
                  <a:lnTo>
                    <a:pt x="369" y="175"/>
                  </a:lnTo>
                  <a:lnTo>
                    <a:pt x="427" y="182"/>
                  </a:lnTo>
                  <a:lnTo>
                    <a:pt x="482" y="186"/>
                  </a:lnTo>
                  <a:lnTo>
                    <a:pt x="508" y="187"/>
                  </a:lnTo>
                  <a:lnTo>
                    <a:pt x="533" y="187"/>
                  </a:lnTo>
                  <a:lnTo>
                    <a:pt x="582" y="186"/>
                  </a:lnTo>
                  <a:lnTo>
                    <a:pt x="633" y="182"/>
                  </a:lnTo>
                  <a:lnTo>
                    <a:pt x="682" y="175"/>
                  </a:lnTo>
                  <a:lnTo>
                    <a:pt x="732" y="168"/>
                  </a:lnTo>
                  <a:lnTo>
                    <a:pt x="778" y="159"/>
                  </a:lnTo>
                  <a:lnTo>
                    <a:pt x="801" y="153"/>
                  </a:lnTo>
                  <a:lnTo>
                    <a:pt x="821" y="148"/>
                  </a:lnTo>
                  <a:lnTo>
                    <a:pt x="841" y="142"/>
                  </a:lnTo>
                  <a:lnTo>
                    <a:pt x="858" y="137"/>
                  </a:lnTo>
                  <a:lnTo>
                    <a:pt x="874" y="131"/>
                  </a:lnTo>
                  <a:lnTo>
                    <a:pt x="888" y="125"/>
                  </a:lnTo>
                  <a:lnTo>
                    <a:pt x="900" y="118"/>
                  </a:lnTo>
                  <a:lnTo>
                    <a:pt x="910" y="112"/>
                  </a:lnTo>
                  <a:lnTo>
                    <a:pt x="919" y="105"/>
                  </a:lnTo>
                  <a:lnTo>
                    <a:pt x="926" y="99"/>
                  </a:lnTo>
                  <a:lnTo>
                    <a:pt x="933" y="91"/>
                  </a:lnTo>
                  <a:lnTo>
                    <a:pt x="938" y="85"/>
                  </a:lnTo>
                  <a:lnTo>
                    <a:pt x="945" y="69"/>
                  </a:lnTo>
                  <a:lnTo>
                    <a:pt x="948" y="52"/>
                  </a:lnTo>
                  <a:lnTo>
                    <a:pt x="949" y="35"/>
                  </a:lnTo>
                  <a:lnTo>
                    <a:pt x="948" y="18"/>
                  </a:lnTo>
                  <a:lnTo>
                    <a:pt x="946" y="0"/>
                  </a:lnTo>
                </a:path>
              </a:pathLst>
            </a:custGeom>
            <a:noFill/>
            <a:ln w="6350">
              <a:solidFill>
                <a:srgbClr val="000000"/>
              </a:solidFill>
              <a:prstDash val="solid"/>
              <a:round/>
              <a:headEnd/>
              <a:tailEnd/>
            </a:ln>
          </p:spPr>
          <p:txBody>
            <a:bodyPr/>
            <a:lstStyle/>
            <a:p>
              <a:endParaRPr lang="en-US"/>
            </a:p>
          </p:txBody>
        </p:sp>
      </p:grpSp>
      <p:grpSp>
        <p:nvGrpSpPr>
          <p:cNvPr id="11" name="Group 57"/>
          <p:cNvGrpSpPr>
            <a:grpSpLocks/>
          </p:cNvGrpSpPr>
          <p:nvPr/>
        </p:nvGrpSpPr>
        <p:grpSpPr bwMode="auto">
          <a:xfrm>
            <a:off x="7696200" y="2286000"/>
            <a:ext cx="533400" cy="457200"/>
            <a:chOff x="2494" y="1971"/>
            <a:chExt cx="479" cy="655"/>
          </a:xfrm>
        </p:grpSpPr>
        <p:sp>
          <p:nvSpPr>
            <p:cNvPr id="25658" name="Oval 58"/>
            <p:cNvSpPr>
              <a:spLocks noChangeArrowheads="1"/>
            </p:cNvSpPr>
            <p:nvPr/>
          </p:nvSpPr>
          <p:spPr bwMode="auto">
            <a:xfrm>
              <a:off x="2494" y="1971"/>
              <a:ext cx="478" cy="94"/>
            </a:xfrm>
            <a:prstGeom prst="ellipse">
              <a:avLst/>
            </a:prstGeom>
            <a:noFill/>
            <a:ln w="6350">
              <a:solidFill>
                <a:srgbClr val="000000"/>
              </a:solidFill>
              <a:round/>
              <a:headEnd/>
              <a:tailEnd/>
            </a:ln>
          </p:spPr>
          <p:txBody>
            <a:bodyPr/>
            <a:lstStyle/>
            <a:p>
              <a:endParaRPr lang="en-US"/>
            </a:p>
          </p:txBody>
        </p:sp>
        <p:sp>
          <p:nvSpPr>
            <p:cNvPr id="25659" name="Line 59"/>
            <p:cNvSpPr>
              <a:spLocks noChangeShapeType="1"/>
            </p:cNvSpPr>
            <p:nvPr/>
          </p:nvSpPr>
          <p:spPr bwMode="auto">
            <a:xfrm>
              <a:off x="2494" y="2034"/>
              <a:ext cx="1" cy="498"/>
            </a:xfrm>
            <a:prstGeom prst="line">
              <a:avLst/>
            </a:prstGeom>
            <a:noFill/>
            <a:ln w="6350">
              <a:solidFill>
                <a:srgbClr val="000000"/>
              </a:solidFill>
              <a:round/>
              <a:headEnd/>
              <a:tailEnd/>
            </a:ln>
          </p:spPr>
          <p:txBody>
            <a:bodyPr/>
            <a:lstStyle/>
            <a:p>
              <a:endParaRPr lang="en-US"/>
            </a:p>
          </p:txBody>
        </p:sp>
        <p:sp>
          <p:nvSpPr>
            <p:cNvPr id="25660" name="Line 60"/>
            <p:cNvSpPr>
              <a:spLocks noChangeShapeType="1"/>
            </p:cNvSpPr>
            <p:nvPr/>
          </p:nvSpPr>
          <p:spPr bwMode="auto">
            <a:xfrm>
              <a:off x="2972" y="2034"/>
              <a:ext cx="1" cy="529"/>
            </a:xfrm>
            <a:prstGeom prst="line">
              <a:avLst/>
            </a:prstGeom>
            <a:noFill/>
            <a:ln w="6350">
              <a:solidFill>
                <a:srgbClr val="000000"/>
              </a:solidFill>
              <a:round/>
              <a:headEnd/>
              <a:tailEnd/>
            </a:ln>
          </p:spPr>
          <p:txBody>
            <a:bodyPr/>
            <a:lstStyle/>
            <a:p>
              <a:endParaRPr lang="en-US"/>
            </a:p>
          </p:txBody>
        </p:sp>
        <p:sp>
          <p:nvSpPr>
            <p:cNvPr id="25661" name="Freeform 61"/>
            <p:cNvSpPr>
              <a:spLocks/>
            </p:cNvSpPr>
            <p:nvPr/>
          </p:nvSpPr>
          <p:spPr bwMode="auto">
            <a:xfrm>
              <a:off x="2494" y="2532"/>
              <a:ext cx="474" cy="94"/>
            </a:xfrm>
            <a:custGeom>
              <a:avLst/>
              <a:gdLst/>
              <a:ahLst/>
              <a:cxnLst>
                <a:cxn ang="0">
                  <a:pos x="0" y="0"/>
                </a:cxn>
                <a:cxn ang="0">
                  <a:pos x="7" y="18"/>
                </a:cxn>
                <a:cxn ang="0">
                  <a:pos x="13" y="35"/>
                </a:cxn>
                <a:cxn ang="0">
                  <a:pos x="22" y="52"/>
                </a:cxn>
                <a:cxn ang="0">
                  <a:pos x="32" y="69"/>
                </a:cxn>
                <a:cxn ang="0">
                  <a:pos x="47" y="85"/>
                </a:cxn>
                <a:cxn ang="0">
                  <a:pos x="55" y="91"/>
                </a:cxn>
                <a:cxn ang="0">
                  <a:pos x="65" y="99"/>
                </a:cxn>
                <a:cxn ang="0">
                  <a:pos x="76" y="105"/>
                </a:cxn>
                <a:cxn ang="0">
                  <a:pos x="89" y="112"/>
                </a:cxn>
                <a:cxn ang="0">
                  <a:pos x="103" y="118"/>
                </a:cxn>
                <a:cxn ang="0">
                  <a:pos x="119" y="125"/>
                </a:cxn>
                <a:cxn ang="0">
                  <a:pos x="136" y="131"/>
                </a:cxn>
                <a:cxn ang="0">
                  <a:pos x="157" y="137"/>
                </a:cxn>
                <a:cxn ang="0">
                  <a:pos x="178" y="142"/>
                </a:cxn>
                <a:cxn ang="0">
                  <a:pos x="203" y="148"/>
                </a:cxn>
                <a:cxn ang="0">
                  <a:pos x="228" y="153"/>
                </a:cxn>
                <a:cxn ang="0">
                  <a:pos x="254" y="159"/>
                </a:cxn>
                <a:cxn ang="0">
                  <a:pos x="312" y="168"/>
                </a:cxn>
                <a:cxn ang="0">
                  <a:pos x="369" y="175"/>
                </a:cxn>
                <a:cxn ang="0">
                  <a:pos x="427" y="182"/>
                </a:cxn>
                <a:cxn ang="0">
                  <a:pos x="482" y="186"/>
                </a:cxn>
                <a:cxn ang="0">
                  <a:pos x="508" y="187"/>
                </a:cxn>
                <a:cxn ang="0">
                  <a:pos x="533" y="187"/>
                </a:cxn>
                <a:cxn ang="0">
                  <a:pos x="582" y="186"/>
                </a:cxn>
                <a:cxn ang="0">
                  <a:pos x="633" y="182"/>
                </a:cxn>
                <a:cxn ang="0">
                  <a:pos x="682" y="175"/>
                </a:cxn>
                <a:cxn ang="0">
                  <a:pos x="732" y="168"/>
                </a:cxn>
                <a:cxn ang="0">
                  <a:pos x="778" y="159"/>
                </a:cxn>
                <a:cxn ang="0">
                  <a:pos x="801" y="153"/>
                </a:cxn>
                <a:cxn ang="0">
                  <a:pos x="821" y="148"/>
                </a:cxn>
                <a:cxn ang="0">
                  <a:pos x="841" y="142"/>
                </a:cxn>
                <a:cxn ang="0">
                  <a:pos x="858" y="137"/>
                </a:cxn>
                <a:cxn ang="0">
                  <a:pos x="874" y="131"/>
                </a:cxn>
                <a:cxn ang="0">
                  <a:pos x="888" y="125"/>
                </a:cxn>
                <a:cxn ang="0">
                  <a:pos x="900" y="118"/>
                </a:cxn>
                <a:cxn ang="0">
                  <a:pos x="910" y="112"/>
                </a:cxn>
                <a:cxn ang="0">
                  <a:pos x="919" y="105"/>
                </a:cxn>
                <a:cxn ang="0">
                  <a:pos x="926" y="99"/>
                </a:cxn>
                <a:cxn ang="0">
                  <a:pos x="933" y="91"/>
                </a:cxn>
                <a:cxn ang="0">
                  <a:pos x="938" y="85"/>
                </a:cxn>
                <a:cxn ang="0">
                  <a:pos x="945" y="69"/>
                </a:cxn>
                <a:cxn ang="0">
                  <a:pos x="948" y="52"/>
                </a:cxn>
                <a:cxn ang="0">
                  <a:pos x="949" y="35"/>
                </a:cxn>
                <a:cxn ang="0">
                  <a:pos x="948" y="18"/>
                </a:cxn>
                <a:cxn ang="0">
                  <a:pos x="946" y="0"/>
                </a:cxn>
              </a:cxnLst>
              <a:rect l="0" t="0" r="r" b="b"/>
              <a:pathLst>
                <a:path w="949" h="187">
                  <a:moveTo>
                    <a:pt x="0" y="0"/>
                  </a:moveTo>
                  <a:lnTo>
                    <a:pt x="7" y="18"/>
                  </a:lnTo>
                  <a:lnTo>
                    <a:pt x="13" y="35"/>
                  </a:lnTo>
                  <a:lnTo>
                    <a:pt x="22" y="52"/>
                  </a:lnTo>
                  <a:lnTo>
                    <a:pt x="32" y="69"/>
                  </a:lnTo>
                  <a:lnTo>
                    <a:pt x="47" y="85"/>
                  </a:lnTo>
                  <a:lnTo>
                    <a:pt x="55" y="91"/>
                  </a:lnTo>
                  <a:lnTo>
                    <a:pt x="65" y="99"/>
                  </a:lnTo>
                  <a:lnTo>
                    <a:pt x="76" y="105"/>
                  </a:lnTo>
                  <a:lnTo>
                    <a:pt x="89" y="112"/>
                  </a:lnTo>
                  <a:lnTo>
                    <a:pt x="103" y="118"/>
                  </a:lnTo>
                  <a:lnTo>
                    <a:pt x="119" y="125"/>
                  </a:lnTo>
                  <a:lnTo>
                    <a:pt x="136" y="131"/>
                  </a:lnTo>
                  <a:lnTo>
                    <a:pt x="157" y="137"/>
                  </a:lnTo>
                  <a:lnTo>
                    <a:pt x="178" y="142"/>
                  </a:lnTo>
                  <a:lnTo>
                    <a:pt x="203" y="148"/>
                  </a:lnTo>
                  <a:lnTo>
                    <a:pt x="228" y="153"/>
                  </a:lnTo>
                  <a:lnTo>
                    <a:pt x="254" y="159"/>
                  </a:lnTo>
                  <a:lnTo>
                    <a:pt x="312" y="168"/>
                  </a:lnTo>
                  <a:lnTo>
                    <a:pt x="369" y="175"/>
                  </a:lnTo>
                  <a:lnTo>
                    <a:pt x="427" y="182"/>
                  </a:lnTo>
                  <a:lnTo>
                    <a:pt x="482" y="186"/>
                  </a:lnTo>
                  <a:lnTo>
                    <a:pt x="508" y="187"/>
                  </a:lnTo>
                  <a:lnTo>
                    <a:pt x="533" y="187"/>
                  </a:lnTo>
                  <a:lnTo>
                    <a:pt x="582" y="186"/>
                  </a:lnTo>
                  <a:lnTo>
                    <a:pt x="633" y="182"/>
                  </a:lnTo>
                  <a:lnTo>
                    <a:pt x="682" y="175"/>
                  </a:lnTo>
                  <a:lnTo>
                    <a:pt x="732" y="168"/>
                  </a:lnTo>
                  <a:lnTo>
                    <a:pt x="778" y="159"/>
                  </a:lnTo>
                  <a:lnTo>
                    <a:pt x="801" y="153"/>
                  </a:lnTo>
                  <a:lnTo>
                    <a:pt x="821" y="148"/>
                  </a:lnTo>
                  <a:lnTo>
                    <a:pt x="841" y="142"/>
                  </a:lnTo>
                  <a:lnTo>
                    <a:pt x="858" y="137"/>
                  </a:lnTo>
                  <a:lnTo>
                    <a:pt x="874" y="131"/>
                  </a:lnTo>
                  <a:lnTo>
                    <a:pt x="888" y="125"/>
                  </a:lnTo>
                  <a:lnTo>
                    <a:pt x="900" y="118"/>
                  </a:lnTo>
                  <a:lnTo>
                    <a:pt x="910" y="112"/>
                  </a:lnTo>
                  <a:lnTo>
                    <a:pt x="919" y="105"/>
                  </a:lnTo>
                  <a:lnTo>
                    <a:pt x="926" y="99"/>
                  </a:lnTo>
                  <a:lnTo>
                    <a:pt x="933" y="91"/>
                  </a:lnTo>
                  <a:lnTo>
                    <a:pt x="938" y="85"/>
                  </a:lnTo>
                  <a:lnTo>
                    <a:pt x="945" y="69"/>
                  </a:lnTo>
                  <a:lnTo>
                    <a:pt x="948" y="52"/>
                  </a:lnTo>
                  <a:lnTo>
                    <a:pt x="949" y="35"/>
                  </a:lnTo>
                  <a:lnTo>
                    <a:pt x="948" y="18"/>
                  </a:lnTo>
                  <a:lnTo>
                    <a:pt x="946" y="0"/>
                  </a:lnTo>
                </a:path>
              </a:pathLst>
            </a:custGeom>
            <a:noFill/>
            <a:ln w="6350">
              <a:solidFill>
                <a:srgbClr val="000000"/>
              </a:solidFill>
              <a:prstDash val="solid"/>
              <a:round/>
              <a:headEnd/>
              <a:tailEnd/>
            </a:ln>
          </p:spPr>
          <p:txBody>
            <a:bodyPr/>
            <a:lstStyle/>
            <a:p>
              <a:endParaRPr lang="en-US"/>
            </a:p>
          </p:txBody>
        </p:sp>
      </p:grpSp>
      <p:sp>
        <p:nvSpPr>
          <p:cNvPr id="25662" name="Text Box 62"/>
          <p:cNvSpPr txBox="1">
            <a:spLocks noChangeArrowheads="1"/>
          </p:cNvSpPr>
          <p:nvPr/>
        </p:nvSpPr>
        <p:spPr bwMode="auto">
          <a:xfrm>
            <a:off x="1447769" y="1126778"/>
            <a:ext cx="1326004" cy="461665"/>
          </a:xfrm>
          <a:prstGeom prst="rect">
            <a:avLst/>
          </a:prstGeom>
          <a:noFill/>
          <a:ln w="9525">
            <a:noFill/>
            <a:miter lim="800000"/>
            <a:headEnd/>
            <a:tailEnd/>
          </a:ln>
          <a:effectLst/>
        </p:spPr>
        <p:txBody>
          <a:bodyPr wrap="none">
            <a:spAutoFit/>
          </a:bodyPr>
          <a:lstStyle/>
          <a:p>
            <a:r>
              <a:rPr lang="en-US" b="1" dirty="0"/>
              <a:t>Level-4</a:t>
            </a:r>
          </a:p>
        </p:txBody>
      </p:sp>
      <p:sp>
        <p:nvSpPr>
          <p:cNvPr id="25663" name="Text Box 63"/>
          <p:cNvSpPr txBox="1">
            <a:spLocks noChangeArrowheads="1"/>
          </p:cNvSpPr>
          <p:nvPr/>
        </p:nvSpPr>
        <p:spPr bwMode="auto">
          <a:xfrm>
            <a:off x="6013287" y="1048812"/>
            <a:ext cx="1326004" cy="461665"/>
          </a:xfrm>
          <a:prstGeom prst="rect">
            <a:avLst/>
          </a:prstGeom>
          <a:noFill/>
          <a:ln w="9525">
            <a:noFill/>
            <a:miter lim="800000"/>
            <a:headEnd/>
            <a:tailEnd/>
          </a:ln>
          <a:effectLst/>
        </p:spPr>
        <p:txBody>
          <a:bodyPr wrap="none">
            <a:spAutoFit/>
          </a:bodyPr>
          <a:lstStyle/>
          <a:p>
            <a:r>
              <a:rPr lang="en-US" b="1" dirty="0"/>
              <a:t>Level-5</a:t>
            </a:r>
          </a:p>
        </p:txBody>
      </p:sp>
      <p:sp>
        <p:nvSpPr>
          <p:cNvPr id="25664" name="Text Box 64"/>
          <p:cNvSpPr txBox="1">
            <a:spLocks noChangeArrowheads="1"/>
          </p:cNvSpPr>
          <p:nvPr/>
        </p:nvSpPr>
        <p:spPr bwMode="auto">
          <a:xfrm>
            <a:off x="762000" y="2400301"/>
            <a:ext cx="352982" cy="461665"/>
          </a:xfrm>
          <a:prstGeom prst="rect">
            <a:avLst/>
          </a:prstGeom>
          <a:noFill/>
          <a:ln w="9525">
            <a:noFill/>
            <a:miter lim="800000"/>
            <a:headEnd/>
            <a:tailEnd/>
          </a:ln>
          <a:effectLst/>
        </p:spPr>
        <p:txBody>
          <a:bodyPr wrap="none">
            <a:spAutoFit/>
          </a:bodyPr>
          <a:lstStyle/>
          <a:p>
            <a:r>
              <a:rPr lang="en-US"/>
              <a:t>1</a:t>
            </a:r>
          </a:p>
        </p:txBody>
      </p:sp>
      <p:sp>
        <p:nvSpPr>
          <p:cNvPr id="25665" name="Text Box 65"/>
          <p:cNvSpPr txBox="1">
            <a:spLocks noChangeArrowheads="1"/>
          </p:cNvSpPr>
          <p:nvPr/>
        </p:nvSpPr>
        <p:spPr bwMode="auto">
          <a:xfrm>
            <a:off x="1447800" y="2400301"/>
            <a:ext cx="352982" cy="461665"/>
          </a:xfrm>
          <a:prstGeom prst="rect">
            <a:avLst/>
          </a:prstGeom>
          <a:noFill/>
          <a:ln w="9525">
            <a:noFill/>
            <a:miter lim="800000"/>
            <a:headEnd/>
            <a:tailEnd/>
          </a:ln>
          <a:effectLst/>
        </p:spPr>
        <p:txBody>
          <a:bodyPr wrap="none">
            <a:spAutoFit/>
          </a:bodyPr>
          <a:lstStyle/>
          <a:p>
            <a:r>
              <a:rPr lang="en-US"/>
              <a:t>2</a:t>
            </a:r>
          </a:p>
        </p:txBody>
      </p:sp>
      <p:sp>
        <p:nvSpPr>
          <p:cNvPr id="25666" name="Text Box 66"/>
          <p:cNvSpPr txBox="1">
            <a:spLocks noChangeArrowheads="1"/>
          </p:cNvSpPr>
          <p:nvPr/>
        </p:nvSpPr>
        <p:spPr bwMode="auto">
          <a:xfrm>
            <a:off x="2133600" y="2400301"/>
            <a:ext cx="352982" cy="461665"/>
          </a:xfrm>
          <a:prstGeom prst="rect">
            <a:avLst/>
          </a:prstGeom>
          <a:noFill/>
          <a:ln w="9525">
            <a:noFill/>
            <a:miter lim="800000"/>
            <a:headEnd/>
            <a:tailEnd/>
          </a:ln>
          <a:effectLst/>
        </p:spPr>
        <p:txBody>
          <a:bodyPr wrap="none">
            <a:spAutoFit/>
          </a:bodyPr>
          <a:lstStyle/>
          <a:p>
            <a:r>
              <a:rPr lang="en-US"/>
              <a:t>3</a:t>
            </a:r>
          </a:p>
        </p:txBody>
      </p:sp>
      <p:sp>
        <p:nvSpPr>
          <p:cNvPr id="25667" name="Text Box 67"/>
          <p:cNvSpPr txBox="1">
            <a:spLocks noChangeArrowheads="1"/>
          </p:cNvSpPr>
          <p:nvPr/>
        </p:nvSpPr>
        <p:spPr bwMode="auto">
          <a:xfrm>
            <a:off x="2819400" y="2400301"/>
            <a:ext cx="352982" cy="461665"/>
          </a:xfrm>
          <a:prstGeom prst="rect">
            <a:avLst/>
          </a:prstGeom>
          <a:noFill/>
          <a:ln w="9525">
            <a:noFill/>
            <a:miter lim="800000"/>
            <a:headEnd/>
            <a:tailEnd/>
          </a:ln>
          <a:effectLst/>
        </p:spPr>
        <p:txBody>
          <a:bodyPr wrap="none">
            <a:spAutoFit/>
          </a:bodyPr>
          <a:lstStyle/>
          <a:p>
            <a:r>
              <a:rPr lang="en-US"/>
              <a:t>4</a:t>
            </a:r>
          </a:p>
        </p:txBody>
      </p:sp>
      <p:sp>
        <p:nvSpPr>
          <p:cNvPr id="25668" name="Text Box 68"/>
          <p:cNvSpPr txBox="1">
            <a:spLocks noChangeArrowheads="1"/>
          </p:cNvSpPr>
          <p:nvPr/>
        </p:nvSpPr>
        <p:spPr bwMode="auto">
          <a:xfrm>
            <a:off x="3505200" y="2400301"/>
            <a:ext cx="352982" cy="461665"/>
          </a:xfrm>
          <a:prstGeom prst="rect">
            <a:avLst/>
          </a:prstGeom>
          <a:noFill/>
          <a:ln w="9525">
            <a:noFill/>
            <a:miter lim="800000"/>
            <a:headEnd/>
            <a:tailEnd/>
          </a:ln>
          <a:effectLst/>
        </p:spPr>
        <p:txBody>
          <a:bodyPr wrap="none">
            <a:spAutoFit/>
          </a:bodyPr>
          <a:lstStyle/>
          <a:p>
            <a:r>
              <a:rPr lang="en-US"/>
              <a:t>5</a:t>
            </a:r>
          </a:p>
        </p:txBody>
      </p:sp>
      <p:sp>
        <p:nvSpPr>
          <p:cNvPr id="25669" name="Line 69"/>
          <p:cNvSpPr>
            <a:spLocks noChangeShapeType="1"/>
          </p:cNvSpPr>
          <p:nvPr/>
        </p:nvSpPr>
        <p:spPr bwMode="auto">
          <a:xfrm>
            <a:off x="3276600" y="1943100"/>
            <a:ext cx="0" cy="3657600"/>
          </a:xfrm>
          <a:prstGeom prst="line">
            <a:avLst/>
          </a:prstGeom>
          <a:noFill/>
          <a:ln w="9525" cap="rnd">
            <a:solidFill>
              <a:schemeClr val="tx1"/>
            </a:solidFill>
            <a:prstDash val="sysDot"/>
            <a:round/>
            <a:headEnd/>
            <a:tailEnd/>
          </a:ln>
          <a:effectLst/>
        </p:spPr>
        <p:txBody>
          <a:bodyPr wrap="none" anchor="ctr"/>
          <a:lstStyle/>
          <a:p>
            <a:endParaRPr lang="en-US"/>
          </a:p>
        </p:txBody>
      </p:sp>
      <p:sp>
        <p:nvSpPr>
          <p:cNvPr id="25670" name="Text Box 70"/>
          <p:cNvSpPr txBox="1">
            <a:spLocks noChangeArrowheads="1"/>
          </p:cNvSpPr>
          <p:nvPr/>
        </p:nvSpPr>
        <p:spPr bwMode="auto">
          <a:xfrm>
            <a:off x="913516" y="1632418"/>
            <a:ext cx="1547218" cy="461665"/>
          </a:xfrm>
          <a:prstGeom prst="rect">
            <a:avLst/>
          </a:prstGeom>
          <a:noFill/>
          <a:ln w="9525">
            <a:noFill/>
            <a:miter lim="800000"/>
            <a:headEnd/>
            <a:tailEnd/>
          </a:ln>
          <a:effectLst/>
        </p:spPr>
        <p:txBody>
          <a:bodyPr wrap="none">
            <a:spAutoFit/>
          </a:bodyPr>
          <a:lstStyle/>
          <a:p>
            <a:r>
              <a:rPr lang="en-US" dirty="0"/>
              <a:t>data disks</a:t>
            </a:r>
          </a:p>
        </p:txBody>
      </p:sp>
      <p:sp>
        <p:nvSpPr>
          <p:cNvPr id="25671" name="Text Box 71"/>
          <p:cNvSpPr txBox="1">
            <a:spLocks noChangeArrowheads="1"/>
          </p:cNvSpPr>
          <p:nvPr/>
        </p:nvSpPr>
        <p:spPr bwMode="auto">
          <a:xfrm>
            <a:off x="3203034" y="1428661"/>
            <a:ext cx="957313" cy="830997"/>
          </a:xfrm>
          <a:prstGeom prst="rect">
            <a:avLst/>
          </a:prstGeom>
          <a:noFill/>
          <a:ln w="9525">
            <a:noFill/>
            <a:miter lim="800000"/>
            <a:headEnd/>
            <a:tailEnd/>
          </a:ln>
          <a:effectLst/>
        </p:spPr>
        <p:txBody>
          <a:bodyPr wrap="none">
            <a:spAutoFit/>
          </a:bodyPr>
          <a:lstStyle/>
          <a:p>
            <a:r>
              <a:rPr lang="en-US" dirty="0"/>
              <a:t>check</a:t>
            </a:r>
          </a:p>
          <a:p>
            <a:r>
              <a:rPr lang="en-US" dirty="0"/>
              <a:t>disk</a:t>
            </a:r>
          </a:p>
        </p:txBody>
      </p:sp>
      <p:sp>
        <p:nvSpPr>
          <p:cNvPr id="25672" name="Text Box 72"/>
          <p:cNvSpPr txBox="1">
            <a:spLocks noChangeArrowheads="1"/>
          </p:cNvSpPr>
          <p:nvPr/>
        </p:nvSpPr>
        <p:spPr bwMode="auto">
          <a:xfrm>
            <a:off x="5014762" y="1605618"/>
            <a:ext cx="3015569" cy="461665"/>
          </a:xfrm>
          <a:prstGeom prst="rect">
            <a:avLst/>
          </a:prstGeom>
          <a:noFill/>
          <a:ln w="9525">
            <a:noFill/>
            <a:miter lim="800000"/>
            <a:headEnd/>
            <a:tailEnd/>
          </a:ln>
          <a:effectLst/>
        </p:spPr>
        <p:txBody>
          <a:bodyPr wrap="none">
            <a:spAutoFit/>
          </a:bodyPr>
          <a:lstStyle/>
          <a:p>
            <a:r>
              <a:rPr lang="en-US" dirty="0"/>
              <a:t>data and check disks</a:t>
            </a:r>
          </a:p>
        </p:txBody>
      </p:sp>
      <p:sp>
        <p:nvSpPr>
          <p:cNvPr id="25673" name="Text Box 73"/>
          <p:cNvSpPr txBox="1">
            <a:spLocks noChangeArrowheads="1"/>
          </p:cNvSpPr>
          <p:nvPr/>
        </p:nvSpPr>
        <p:spPr bwMode="auto">
          <a:xfrm>
            <a:off x="5105400" y="2400301"/>
            <a:ext cx="352982" cy="461665"/>
          </a:xfrm>
          <a:prstGeom prst="rect">
            <a:avLst/>
          </a:prstGeom>
          <a:noFill/>
          <a:ln w="9525">
            <a:noFill/>
            <a:miter lim="800000"/>
            <a:headEnd/>
            <a:tailEnd/>
          </a:ln>
          <a:effectLst/>
        </p:spPr>
        <p:txBody>
          <a:bodyPr wrap="none">
            <a:spAutoFit/>
          </a:bodyPr>
          <a:lstStyle/>
          <a:p>
            <a:r>
              <a:rPr lang="en-US"/>
              <a:t>1</a:t>
            </a:r>
          </a:p>
        </p:txBody>
      </p:sp>
      <p:sp>
        <p:nvSpPr>
          <p:cNvPr id="25674" name="Text Box 74"/>
          <p:cNvSpPr txBox="1">
            <a:spLocks noChangeArrowheads="1"/>
          </p:cNvSpPr>
          <p:nvPr/>
        </p:nvSpPr>
        <p:spPr bwMode="auto">
          <a:xfrm>
            <a:off x="5791200" y="2400301"/>
            <a:ext cx="352982" cy="461665"/>
          </a:xfrm>
          <a:prstGeom prst="rect">
            <a:avLst/>
          </a:prstGeom>
          <a:noFill/>
          <a:ln w="9525">
            <a:noFill/>
            <a:miter lim="800000"/>
            <a:headEnd/>
            <a:tailEnd/>
          </a:ln>
          <a:effectLst/>
        </p:spPr>
        <p:txBody>
          <a:bodyPr wrap="none">
            <a:spAutoFit/>
          </a:bodyPr>
          <a:lstStyle/>
          <a:p>
            <a:r>
              <a:rPr lang="en-US"/>
              <a:t>2</a:t>
            </a:r>
          </a:p>
        </p:txBody>
      </p:sp>
      <p:sp>
        <p:nvSpPr>
          <p:cNvPr id="25675" name="Text Box 75"/>
          <p:cNvSpPr txBox="1">
            <a:spLocks noChangeArrowheads="1"/>
          </p:cNvSpPr>
          <p:nvPr/>
        </p:nvSpPr>
        <p:spPr bwMode="auto">
          <a:xfrm>
            <a:off x="6477000" y="2400301"/>
            <a:ext cx="352982" cy="461665"/>
          </a:xfrm>
          <a:prstGeom prst="rect">
            <a:avLst/>
          </a:prstGeom>
          <a:noFill/>
          <a:ln w="9525">
            <a:noFill/>
            <a:miter lim="800000"/>
            <a:headEnd/>
            <a:tailEnd/>
          </a:ln>
          <a:effectLst/>
        </p:spPr>
        <p:txBody>
          <a:bodyPr wrap="none">
            <a:spAutoFit/>
          </a:bodyPr>
          <a:lstStyle/>
          <a:p>
            <a:r>
              <a:rPr lang="en-US"/>
              <a:t>3</a:t>
            </a:r>
          </a:p>
        </p:txBody>
      </p:sp>
      <p:sp>
        <p:nvSpPr>
          <p:cNvPr id="25676" name="Text Box 76"/>
          <p:cNvSpPr txBox="1">
            <a:spLocks noChangeArrowheads="1"/>
          </p:cNvSpPr>
          <p:nvPr/>
        </p:nvSpPr>
        <p:spPr bwMode="auto">
          <a:xfrm>
            <a:off x="7162800" y="2400301"/>
            <a:ext cx="352982" cy="461665"/>
          </a:xfrm>
          <a:prstGeom prst="rect">
            <a:avLst/>
          </a:prstGeom>
          <a:noFill/>
          <a:ln w="9525">
            <a:noFill/>
            <a:miter lim="800000"/>
            <a:headEnd/>
            <a:tailEnd/>
          </a:ln>
          <a:effectLst/>
        </p:spPr>
        <p:txBody>
          <a:bodyPr wrap="none">
            <a:spAutoFit/>
          </a:bodyPr>
          <a:lstStyle/>
          <a:p>
            <a:r>
              <a:rPr lang="en-US"/>
              <a:t>4</a:t>
            </a:r>
          </a:p>
        </p:txBody>
      </p:sp>
      <p:sp>
        <p:nvSpPr>
          <p:cNvPr id="25677" name="Text Box 77"/>
          <p:cNvSpPr txBox="1">
            <a:spLocks noChangeArrowheads="1"/>
          </p:cNvSpPr>
          <p:nvPr/>
        </p:nvSpPr>
        <p:spPr bwMode="auto">
          <a:xfrm>
            <a:off x="7848600" y="2400301"/>
            <a:ext cx="352982" cy="461665"/>
          </a:xfrm>
          <a:prstGeom prst="rect">
            <a:avLst/>
          </a:prstGeom>
          <a:noFill/>
          <a:ln w="9525">
            <a:noFill/>
            <a:miter lim="800000"/>
            <a:headEnd/>
            <a:tailEnd/>
          </a:ln>
          <a:effectLst/>
        </p:spPr>
        <p:txBody>
          <a:bodyPr wrap="none">
            <a:spAutoFit/>
          </a:bodyPr>
          <a:lstStyle/>
          <a:p>
            <a:r>
              <a:rPr lang="en-US"/>
              <a:t>5</a:t>
            </a:r>
          </a:p>
        </p:txBody>
      </p:sp>
      <p:sp>
        <p:nvSpPr>
          <p:cNvPr id="25678" name="Text Box 78"/>
          <p:cNvSpPr txBox="1">
            <a:spLocks noChangeArrowheads="1"/>
          </p:cNvSpPr>
          <p:nvPr/>
        </p:nvSpPr>
        <p:spPr bwMode="auto">
          <a:xfrm>
            <a:off x="136525" y="2886076"/>
            <a:ext cx="468398" cy="461665"/>
          </a:xfrm>
          <a:prstGeom prst="rect">
            <a:avLst/>
          </a:prstGeom>
          <a:noFill/>
          <a:ln w="9525">
            <a:noFill/>
            <a:miter lim="800000"/>
            <a:headEnd/>
            <a:tailEnd/>
          </a:ln>
          <a:effectLst/>
        </p:spPr>
        <p:txBody>
          <a:bodyPr wrap="none">
            <a:spAutoFit/>
          </a:bodyPr>
          <a:lstStyle/>
          <a:p>
            <a:r>
              <a:rPr lang="en-US"/>
              <a:t>S</a:t>
            </a:r>
            <a:r>
              <a:rPr lang="en-US" baseline="-25000"/>
              <a:t>0</a:t>
            </a:r>
            <a:endParaRPr lang="en-US"/>
          </a:p>
        </p:txBody>
      </p:sp>
      <p:sp>
        <p:nvSpPr>
          <p:cNvPr id="25679" name="Text Box 79"/>
          <p:cNvSpPr txBox="1">
            <a:spLocks noChangeArrowheads="1"/>
          </p:cNvSpPr>
          <p:nvPr/>
        </p:nvSpPr>
        <p:spPr bwMode="auto">
          <a:xfrm>
            <a:off x="152400" y="3314701"/>
            <a:ext cx="468398" cy="461665"/>
          </a:xfrm>
          <a:prstGeom prst="rect">
            <a:avLst/>
          </a:prstGeom>
          <a:noFill/>
          <a:ln w="9525">
            <a:noFill/>
            <a:miter lim="800000"/>
            <a:headEnd/>
            <a:tailEnd/>
          </a:ln>
          <a:effectLst/>
        </p:spPr>
        <p:txBody>
          <a:bodyPr wrap="none">
            <a:spAutoFit/>
          </a:bodyPr>
          <a:lstStyle/>
          <a:p>
            <a:r>
              <a:rPr lang="en-US"/>
              <a:t>S</a:t>
            </a:r>
            <a:r>
              <a:rPr lang="en-US" baseline="-25000"/>
              <a:t>1</a:t>
            </a:r>
            <a:endParaRPr lang="en-US"/>
          </a:p>
        </p:txBody>
      </p:sp>
      <p:sp>
        <p:nvSpPr>
          <p:cNvPr id="25680" name="Text Box 80"/>
          <p:cNvSpPr txBox="1">
            <a:spLocks noChangeArrowheads="1"/>
          </p:cNvSpPr>
          <p:nvPr/>
        </p:nvSpPr>
        <p:spPr bwMode="auto">
          <a:xfrm>
            <a:off x="152400" y="3714751"/>
            <a:ext cx="468398" cy="461665"/>
          </a:xfrm>
          <a:prstGeom prst="rect">
            <a:avLst/>
          </a:prstGeom>
          <a:noFill/>
          <a:ln w="9525">
            <a:noFill/>
            <a:miter lim="800000"/>
            <a:headEnd/>
            <a:tailEnd/>
          </a:ln>
          <a:effectLst/>
        </p:spPr>
        <p:txBody>
          <a:bodyPr wrap="none">
            <a:spAutoFit/>
          </a:bodyPr>
          <a:lstStyle/>
          <a:p>
            <a:r>
              <a:rPr lang="en-US"/>
              <a:t>S</a:t>
            </a:r>
            <a:r>
              <a:rPr lang="en-US" baseline="-25000"/>
              <a:t>2</a:t>
            </a:r>
            <a:endParaRPr lang="en-US"/>
          </a:p>
        </p:txBody>
      </p:sp>
      <p:sp>
        <p:nvSpPr>
          <p:cNvPr id="25681" name="Text Box 81"/>
          <p:cNvSpPr txBox="1">
            <a:spLocks noChangeArrowheads="1"/>
          </p:cNvSpPr>
          <p:nvPr/>
        </p:nvSpPr>
        <p:spPr bwMode="auto">
          <a:xfrm>
            <a:off x="152400" y="4171951"/>
            <a:ext cx="468398" cy="461665"/>
          </a:xfrm>
          <a:prstGeom prst="rect">
            <a:avLst/>
          </a:prstGeom>
          <a:noFill/>
          <a:ln w="9525">
            <a:noFill/>
            <a:miter lim="800000"/>
            <a:headEnd/>
            <a:tailEnd/>
          </a:ln>
          <a:effectLst/>
        </p:spPr>
        <p:txBody>
          <a:bodyPr wrap="none">
            <a:spAutoFit/>
          </a:bodyPr>
          <a:lstStyle/>
          <a:p>
            <a:r>
              <a:rPr lang="en-US"/>
              <a:t>S</a:t>
            </a:r>
            <a:r>
              <a:rPr lang="en-US" baseline="-25000"/>
              <a:t>3</a:t>
            </a:r>
            <a:endParaRPr lang="en-US"/>
          </a:p>
        </p:txBody>
      </p:sp>
      <p:sp>
        <p:nvSpPr>
          <p:cNvPr id="25682" name="Text Box 82"/>
          <p:cNvSpPr txBox="1">
            <a:spLocks noChangeArrowheads="1"/>
          </p:cNvSpPr>
          <p:nvPr/>
        </p:nvSpPr>
        <p:spPr bwMode="auto">
          <a:xfrm>
            <a:off x="152400" y="4629151"/>
            <a:ext cx="468398" cy="461665"/>
          </a:xfrm>
          <a:prstGeom prst="rect">
            <a:avLst/>
          </a:prstGeom>
          <a:noFill/>
          <a:ln w="9525">
            <a:noFill/>
            <a:miter lim="800000"/>
            <a:headEnd/>
            <a:tailEnd/>
          </a:ln>
          <a:effectLst/>
        </p:spPr>
        <p:txBody>
          <a:bodyPr wrap="none">
            <a:spAutoFit/>
          </a:bodyPr>
          <a:lstStyle/>
          <a:p>
            <a:r>
              <a:rPr lang="en-US"/>
              <a:t>S</a:t>
            </a:r>
            <a:r>
              <a:rPr lang="en-US" baseline="-25000"/>
              <a:t>4</a:t>
            </a:r>
            <a:endParaRPr lang="en-US"/>
          </a:p>
        </p:txBody>
      </p:sp>
      <p:sp>
        <p:nvSpPr>
          <p:cNvPr id="25683" name="Text Box 83"/>
          <p:cNvSpPr txBox="1">
            <a:spLocks noChangeArrowheads="1"/>
          </p:cNvSpPr>
          <p:nvPr/>
        </p:nvSpPr>
        <p:spPr bwMode="auto">
          <a:xfrm>
            <a:off x="152400" y="5086351"/>
            <a:ext cx="468398" cy="461665"/>
          </a:xfrm>
          <a:prstGeom prst="rect">
            <a:avLst/>
          </a:prstGeom>
          <a:noFill/>
          <a:ln w="9525">
            <a:noFill/>
            <a:miter lim="800000"/>
            <a:headEnd/>
            <a:tailEnd/>
          </a:ln>
          <a:effectLst/>
        </p:spPr>
        <p:txBody>
          <a:bodyPr wrap="none">
            <a:spAutoFit/>
          </a:bodyPr>
          <a:lstStyle/>
          <a:p>
            <a:r>
              <a:rPr lang="en-US"/>
              <a:t>S</a:t>
            </a:r>
            <a:r>
              <a:rPr lang="en-US" baseline="-25000"/>
              <a:t>5</a:t>
            </a:r>
            <a:endParaRPr lang="en-US"/>
          </a:p>
        </p:txBody>
      </p:sp>
      <p:sp>
        <p:nvSpPr>
          <p:cNvPr id="25684" name="Text Box 84"/>
          <p:cNvSpPr txBox="1">
            <a:spLocks noChangeArrowheads="1"/>
          </p:cNvSpPr>
          <p:nvPr/>
        </p:nvSpPr>
        <p:spPr bwMode="auto">
          <a:xfrm>
            <a:off x="4479925" y="2886076"/>
            <a:ext cx="468398" cy="461665"/>
          </a:xfrm>
          <a:prstGeom prst="rect">
            <a:avLst/>
          </a:prstGeom>
          <a:noFill/>
          <a:ln w="9525">
            <a:noFill/>
            <a:miter lim="800000"/>
            <a:headEnd/>
            <a:tailEnd/>
          </a:ln>
          <a:effectLst/>
        </p:spPr>
        <p:txBody>
          <a:bodyPr wrap="none">
            <a:spAutoFit/>
          </a:bodyPr>
          <a:lstStyle/>
          <a:p>
            <a:r>
              <a:rPr lang="en-US"/>
              <a:t>S</a:t>
            </a:r>
            <a:r>
              <a:rPr lang="en-US" baseline="-25000"/>
              <a:t>0</a:t>
            </a:r>
            <a:endParaRPr lang="en-US"/>
          </a:p>
        </p:txBody>
      </p:sp>
      <p:sp>
        <p:nvSpPr>
          <p:cNvPr id="25685" name="Text Box 85"/>
          <p:cNvSpPr txBox="1">
            <a:spLocks noChangeArrowheads="1"/>
          </p:cNvSpPr>
          <p:nvPr/>
        </p:nvSpPr>
        <p:spPr bwMode="auto">
          <a:xfrm>
            <a:off x="4495800" y="3314701"/>
            <a:ext cx="468398" cy="461665"/>
          </a:xfrm>
          <a:prstGeom prst="rect">
            <a:avLst/>
          </a:prstGeom>
          <a:noFill/>
          <a:ln w="9525">
            <a:noFill/>
            <a:miter lim="800000"/>
            <a:headEnd/>
            <a:tailEnd/>
          </a:ln>
          <a:effectLst/>
        </p:spPr>
        <p:txBody>
          <a:bodyPr wrap="none">
            <a:spAutoFit/>
          </a:bodyPr>
          <a:lstStyle/>
          <a:p>
            <a:r>
              <a:rPr lang="en-US"/>
              <a:t>S</a:t>
            </a:r>
            <a:r>
              <a:rPr lang="en-US" baseline="-25000"/>
              <a:t>1</a:t>
            </a:r>
            <a:endParaRPr lang="en-US"/>
          </a:p>
        </p:txBody>
      </p:sp>
      <p:sp>
        <p:nvSpPr>
          <p:cNvPr id="25686" name="Text Box 86"/>
          <p:cNvSpPr txBox="1">
            <a:spLocks noChangeArrowheads="1"/>
          </p:cNvSpPr>
          <p:nvPr/>
        </p:nvSpPr>
        <p:spPr bwMode="auto">
          <a:xfrm>
            <a:off x="4495800" y="3714751"/>
            <a:ext cx="468398" cy="461665"/>
          </a:xfrm>
          <a:prstGeom prst="rect">
            <a:avLst/>
          </a:prstGeom>
          <a:noFill/>
          <a:ln w="9525">
            <a:noFill/>
            <a:miter lim="800000"/>
            <a:headEnd/>
            <a:tailEnd/>
          </a:ln>
          <a:effectLst/>
        </p:spPr>
        <p:txBody>
          <a:bodyPr wrap="none">
            <a:spAutoFit/>
          </a:bodyPr>
          <a:lstStyle/>
          <a:p>
            <a:r>
              <a:rPr lang="en-US"/>
              <a:t>S</a:t>
            </a:r>
            <a:r>
              <a:rPr lang="en-US" baseline="-25000"/>
              <a:t>2</a:t>
            </a:r>
            <a:endParaRPr lang="en-US"/>
          </a:p>
        </p:txBody>
      </p:sp>
      <p:sp>
        <p:nvSpPr>
          <p:cNvPr id="25687" name="Text Box 87"/>
          <p:cNvSpPr txBox="1">
            <a:spLocks noChangeArrowheads="1"/>
          </p:cNvSpPr>
          <p:nvPr/>
        </p:nvSpPr>
        <p:spPr bwMode="auto">
          <a:xfrm>
            <a:off x="4495800" y="4171951"/>
            <a:ext cx="468398" cy="461665"/>
          </a:xfrm>
          <a:prstGeom prst="rect">
            <a:avLst/>
          </a:prstGeom>
          <a:noFill/>
          <a:ln w="9525">
            <a:noFill/>
            <a:miter lim="800000"/>
            <a:headEnd/>
            <a:tailEnd/>
          </a:ln>
          <a:effectLst/>
        </p:spPr>
        <p:txBody>
          <a:bodyPr wrap="none">
            <a:spAutoFit/>
          </a:bodyPr>
          <a:lstStyle/>
          <a:p>
            <a:r>
              <a:rPr lang="en-US"/>
              <a:t>S</a:t>
            </a:r>
            <a:r>
              <a:rPr lang="en-US" baseline="-25000"/>
              <a:t>3</a:t>
            </a:r>
            <a:endParaRPr lang="en-US"/>
          </a:p>
        </p:txBody>
      </p:sp>
      <p:sp>
        <p:nvSpPr>
          <p:cNvPr id="25688" name="Text Box 88"/>
          <p:cNvSpPr txBox="1">
            <a:spLocks noChangeArrowheads="1"/>
          </p:cNvSpPr>
          <p:nvPr/>
        </p:nvSpPr>
        <p:spPr bwMode="auto">
          <a:xfrm>
            <a:off x="4495800" y="4629151"/>
            <a:ext cx="468398" cy="461665"/>
          </a:xfrm>
          <a:prstGeom prst="rect">
            <a:avLst/>
          </a:prstGeom>
          <a:noFill/>
          <a:ln w="9525">
            <a:noFill/>
            <a:miter lim="800000"/>
            <a:headEnd/>
            <a:tailEnd/>
          </a:ln>
          <a:effectLst/>
        </p:spPr>
        <p:txBody>
          <a:bodyPr wrap="none">
            <a:spAutoFit/>
          </a:bodyPr>
          <a:lstStyle/>
          <a:p>
            <a:r>
              <a:rPr lang="en-US"/>
              <a:t>S</a:t>
            </a:r>
            <a:r>
              <a:rPr lang="en-US" baseline="-25000"/>
              <a:t>4</a:t>
            </a:r>
            <a:endParaRPr lang="en-US"/>
          </a:p>
        </p:txBody>
      </p:sp>
      <p:sp>
        <p:nvSpPr>
          <p:cNvPr id="25689" name="Text Box 89"/>
          <p:cNvSpPr txBox="1">
            <a:spLocks noChangeArrowheads="1"/>
          </p:cNvSpPr>
          <p:nvPr/>
        </p:nvSpPr>
        <p:spPr bwMode="auto">
          <a:xfrm>
            <a:off x="4495800" y="5086351"/>
            <a:ext cx="468398" cy="461665"/>
          </a:xfrm>
          <a:prstGeom prst="rect">
            <a:avLst/>
          </a:prstGeom>
          <a:noFill/>
          <a:ln w="9525">
            <a:noFill/>
            <a:miter lim="800000"/>
            <a:headEnd/>
            <a:tailEnd/>
          </a:ln>
          <a:effectLst/>
        </p:spPr>
        <p:txBody>
          <a:bodyPr wrap="none">
            <a:spAutoFit/>
          </a:bodyPr>
          <a:lstStyle/>
          <a:p>
            <a:r>
              <a:rPr lang="en-US"/>
              <a:t>S</a:t>
            </a:r>
            <a:r>
              <a:rPr lang="en-US" baseline="-25000"/>
              <a:t>5</a:t>
            </a:r>
            <a:endParaRPr lang="en-US"/>
          </a:p>
        </p:txBody>
      </p:sp>
      <p:sp>
        <p:nvSpPr>
          <p:cNvPr id="25690" name="Rectangle 90"/>
          <p:cNvSpPr>
            <a:spLocks noChangeArrowheads="1"/>
          </p:cNvSpPr>
          <p:nvPr/>
        </p:nvSpPr>
        <p:spPr bwMode="auto">
          <a:xfrm>
            <a:off x="762000" y="29146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691" name="Rectangle 91"/>
          <p:cNvSpPr>
            <a:spLocks noChangeArrowheads="1"/>
          </p:cNvSpPr>
          <p:nvPr/>
        </p:nvSpPr>
        <p:spPr bwMode="auto">
          <a:xfrm>
            <a:off x="1447800" y="29146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692" name="Rectangle 92"/>
          <p:cNvSpPr>
            <a:spLocks noChangeArrowheads="1"/>
          </p:cNvSpPr>
          <p:nvPr/>
        </p:nvSpPr>
        <p:spPr bwMode="auto">
          <a:xfrm>
            <a:off x="2209800" y="29146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693" name="Rectangle 93"/>
          <p:cNvSpPr>
            <a:spLocks noChangeArrowheads="1"/>
          </p:cNvSpPr>
          <p:nvPr/>
        </p:nvSpPr>
        <p:spPr bwMode="auto">
          <a:xfrm>
            <a:off x="2895600" y="29146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694" name="Rectangle 94" descr="Large checker board"/>
          <p:cNvSpPr>
            <a:spLocks noChangeArrowheads="1"/>
          </p:cNvSpPr>
          <p:nvPr/>
        </p:nvSpPr>
        <p:spPr bwMode="auto">
          <a:xfrm>
            <a:off x="3581400" y="2914650"/>
            <a:ext cx="152400" cy="285750"/>
          </a:xfrm>
          <a:prstGeom prst="rect">
            <a:avLst/>
          </a:prstGeom>
          <a:pattFill prst="lgCheck">
            <a:fgClr>
              <a:schemeClr val="tx1"/>
            </a:fgClr>
            <a:bgClr>
              <a:schemeClr val="bg1"/>
            </a:bgClr>
          </a:pattFill>
          <a:ln w="9525">
            <a:solidFill>
              <a:schemeClr val="tx1"/>
            </a:solidFill>
            <a:miter lim="800000"/>
            <a:headEnd/>
            <a:tailEnd/>
          </a:ln>
          <a:effectLst/>
        </p:spPr>
        <p:txBody>
          <a:bodyPr wrap="none" anchor="ctr"/>
          <a:lstStyle/>
          <a:p>
            <a:endParaRPr lang="en-US"/>
          </a:p>
        </p:txBody>
      </p:sp>
      <p:sp>
        <p:nvSpPr>
          <p:cNvPr id="25695" name="Rectangle 95"/>
          <p:cNvSpPr>
            <a:spLocks noChangeArrowheads="1"/>
          </p:cNvSpPr>
          <p:nvPr/>
        </p:nvSpPr>
        <p:spPr bwMode="auto">
          <a:xfrm>
            <a:off x="762000" y="33718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696" name="Rectangle 96"/>
          <p:cNvSpPr>
            <a:spLocks noChangeArrowheads="1"/>
          </p:cNvSpPr>
          <p:nvPr/>
        </p:nvSpPr>
        <p:spPr bwMode="auto">
          <a:xfrm>
            <a:off x="1447800" y="33718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697" name="Rectangle 97"/>
          <p:cNvSpPr>
            <a:spLocks noChangeArrowheads="1"/>
          </p:cNvSpPr>
          <p:nvPr/>
        </p:nvSpPr>
        <p:spPr bwMode="auto">
          <a:xfrm>
            <a:off x="2209800" y="33718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698" name="Rectangle 98"/>
          <p:cNvSpPr>
            <a:spLocks noChangeArrowheads="1"/>
          </p:cNvSpPr>
          <p:nvPr/>
        </p:nvSpPr>
        <p:spPr bwMode="auto">
          <a:xfrm>
            <a:off x="2895600" y="33718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699" name="Rectangle 99" descr="Large checker board"/>
          <p:cNvSpPr>
            <a:spLocks noChangeArrowheads="1"/>
          </p:cNvSpPr>
          <p:nvPr/>
        </p:nvSpPr>
        <p:spPr bwMode="auto">
          <a:xfrm>
            <a:off x="3581400" y="3371850"/>
            <a:ext cx="152400" cy="285750"/>
          </a:xfrm>
          <a:prstGeom prst="rect">
            <a:avLst/>
          </a:prstGeom>
          <a:pattFill prst="lgCheck">
            <a:fgClr>
              <a:schemeClr val="tx1"/>
            </a:fgClr>
            <a:bgClr>
              <a:schemeClr val="bg1"/>
            </a:bgClr>
          </a:pattFill>
          <a:ln w="9525">
            <a:solidFill>
              <a:schemeClr val="tx1"/>
            </a:solidFill>
            <a:miter lim="800000"/>
            <a:headEnd/>
            <a:tailEnd/>
          </a:ln>
          <a:effectLst/>
        </p:spPr>
        <p:txBody>
          <a:bodyPr wrap="none" anchor="ctr"/>
          <a:lstStyle/>
          <a:p>
            <a:endParaRPr lang="en-US"/>
          </a:p>
        </p:txBody>
      </p:sp>
      <p:sp>
        <p:nvSpPr>
          <p:cNvPr id="25700" name="Rectangle 100"/>
          <p:cNvSpPr>
            <a:spLocks noChangeArrowheads="1"/>
          </p:cNvSpPr>
          <p:nvPr/>
        </p:nvSpPr>
        <p:spPr bwMode="auto">
          <a:xfrm>
            <a:off x="762000" y="37719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01" name="Rectangle 101"/>
          <p:cNvSpPr>
            <a:spLocks noChangeArrowheads="1"/>
          </p:cNvSpPr>
          <p:nvPr/>
        </p:nvSpPr>
        <p:spPr bwMode="auto">
          <a:xfrm>
            <a:off x="1447800" y="37719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02" name="Rectangle 102"/>
          <p:cNvSpPr>
            <a:spLocks noChangeArrowheads="1"/>
          </p:cNvSpPr>
          <p:nvPr/>
        </p:nvSpPr>
        <p:spPr bwMode="auto">
          <a:xfrm>
            <a:off x="2209800" y="37719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03" name="Rectangle 103"/>
          <p:cNvSpPr>
            <a:spLocks noChangeArrowheads="1"/>
          </p:cNvSpPr>
          <p:nvPr/>
        </p:nvSpPr>
        <p:spPr bwMode="auto">
          <a:xfrm>
            <a:off x="2895600" y="37719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04" name="Rectangle 104" descr="Large checker board"/>
          <p:cNvSpPr>
            <a:spLocks noChangeArrowheads="1"/>
          </p:cNvSpPr>
          <p:nvPr/>
        </p:nvSpPr>
        <p:spPr bwMode="auto">
          <a:xfrm>
            <a:off x="3581400" y="3771900"/>
            <a:ext cx="152400" cy="285750"/>
          </a:xfrm>
          <a:prstGeom prst="rect">
            <a:avLst/>
          </a:prstGeom>
          <a:pattFill prst="lgCheck">
            <a:fgClr>
              <a:schemeClr val="tx1"/>
            </a:fgClr>
            <a:bgClr>
              <a:schemeClr val="bg1"/>
            </a:bgClr>
          </a:pattFill>
          <a:ln w="9525">
            <a:solidFill>
              <a:schemeClr val="tx1"/>
            </a:solidFill>
            <a:miter lim="800000"/>
            <a:headEnd/>
            <a:tailEnd/>
          </a:ln>
          <a:effectLst/>
        </p:spPr>
        <p:txBody>
          <a:bodyPr wrap="none" anchor="ctr"/>
          <a:lstStyle/>
          <a:p>
            <a:endParaRPr lang="en-US"/>
          </a:p>
        </p:txBody>
      </p:sp>
      <p:sp>
        <p:nvSpPr>
          <p:cNvPr id="25705" name="Rectangle 105"/>
          <p:cNvSpPr>
            <a:spLocks noChangeArrowheads="1"/>
          </p:cNvSpPr>
          <p:nvPr/>
        </p:nvSpPr>
        <p:spPr bwMode="auto">
          <a:xfrm>
            <a:off x="762000" y="42291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06" name="Rectangle 106"/>
          <p:cNvSpPr>
            <a:spLocks noChangeArrowheads="1"/>
          </p:cNvSpPr>
          <p:nvPr/>
        </p:nvSpPr>
        <p:spPr bwMode="auto">
          <a:xfrm>
            <a:off x="1447800" y="42291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07" name="Rectangle 107"/>
          <p:cNvSpPr>
            <a:spLocks noChangeArrowheads="1"/>
          </p:cNvSpPr>
          <p:nvPr/>
        </p:nvSpPr>
        <p:spPr bwMode="auto">
          <a:xfrm>
            <a:off x="2209800" y="42291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08" name="Rectangle 108"/>
          <p:cNvSpPr>
            <a:spLocks noChangeArrowheads="1"/>
          </p:cNvSpPr>
          <p:nvPr/>
        </p:nvSpPr>
        <p:spPr bwMode="auto">
          <a:xfrm>
            <a:off x="2895600" y="42291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09" name="Rectangle 109" descr="Large checker board"/>
          <p:cNvSpPr>
            <a:spLocks noChangeArrowheads="1"/>
          </p:cNvSpPr>
          <p:nvPr/>
        </p:nvSpPr>
        <p:spPr bwMode="auto">
          <a:xfrm>
            <a:off x="3581400" y="4229100"/>
            <a:ext cx="152400" cy="285750"/>
          </a:xfrm>
          <a:prstGeom prst="rect">
            <a:avLst/>
          </a:prstGeom>
          <a:pattFill prst="lgCheck">
            <a:fgClr>
              <a:schemeClr val="tx1"/>
            </a:fgClr>
            <a:bgClr>
              <a:schemeClr val="bg1"/>
            </a:bgClr>
          </a:pattFill>
          <a:ln w="9525">
            <a:solidFill>
              <a:schemeClr val="tx1"/>
            </a:solidFill>
            <a:miter lim="800000"/>
            <a:headEnd/>
            <a:tailEnd/>
          </a:ln>
          <a:effectLst/>
        </p:spPr>
        <p:txBody>
          <a:bodyPr wrap="none" anchor="ctr"/>
          <a:lstStyle/>
          <a:p>
            <a:endParaRPr lang="en-US"/>
          </a:p>
        </p:txBody>
      </p:sp>
      <p:sp>
        <p:nvSpPr>
          <p:cNvPr id="25710" name="Rectangle 110"/>
          <p:cNvSpPr>
            <a:spLocks noChangeArrowheads="1"/>
          </p:cNvSpPr>
          <p:nvPr/>
        </p:nvSpPr>
        <p:spPr bwMode="auto">
          <a:xfrm>
            <a:off x="762000" y="46863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11" name="Rectangle 111"/>
          <p:cNvSpPr>
            <a:spLocks noChangeArrowheads="1"/>
          </p:cNvSpPr>
          <p:nvPr/>
        </p:nvSpPr>
        <p:spPr bwMode="auto">
          <a:xfrm>
            <a:off x="1447800" y="46863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12" name="Rectangle 112"/>
          <p:cNvSpPr>
            <a:spLocks noChangeArrowheads="1"/>
          </p:cNvSpPr>
          <p:nvPr/>
        </p:nvSpPr>
        <p:spPr bwMode="auto">
          <a:xfrm>
            <a:off x="2209800" y="46863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13" name="Rectangle 113"/>
          <p:cNvSpPr>
            <a:spLocks noChangeArrowheads="1"/>
          </p:cNvSpPr>
          <p:nvPr/>
        </p:nvSpPr>
        <p:spPr bwMode="auto">
          <a:xfrm>
            <a:off x="2895600" y="46863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14" name="Rectangle 114" descr="Large checker board"/>
          <p:cNvSpPr>
            <a:spLocks noChangeArrowheads="1"/>
          </p:cNvSpPr>
          <p:nvPr/>
        </p:nvSpPr>
        <p:spPr bwMode="auto">
          <a:xfrm>
            <a:off x="3581400" y="4686300"/>
            <a:ext cx="152400" cy="285750"/>
          </a:xfrm>
          <a:prstGeom prst="rect">
            <a:avLst/>
          </a:prstGeom>
          <a:pattFill prst="lgCheck">
            <a:fgClr>
              <a:schemeClr val="tx1"/>
            </a:fgClr>
            <a:bgClr>
              <a:schemeClr val="bg1"/>
            </a:bgClr>
          </a:pattFill>
          <a:ln w="9525">
            <a:solidFill>
              <a:schemeClr val="tx1"/>
            </a:solidFill>
            <a:miter lim="800000"/>
            <a:headEnd/>
            <a:tailEnd/>
          </a:ln>
          <a:effectLst/>
        </p:spPr>
        <p:txBody>
          <a:bodyPr wrap="none" anchor="ctr"/>
          <a:lstStyle/>
          <a:p>
            <a:endParaRPr lang="en-US"/>
          </a:p>
        </p:txBody>
      </p:sp>
      <p:sp>
        <p:nvSpPr>
          <p:cNvPr id="25715" name="Rectangle 115"/>
          <p:cNvSpPr>
            <a:spLocks noChangeArrowheads="1"/>
          </p:cNvSpPr>
          <p:nvPr/>
        </p:nvSpPr>
        <p:spPr bwMode="auto">
          <a:xfrm>
            <a:off x="762000" y="50863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16" name="Rectangle 116"/>
          <p:cNvSpPr>
            <a:spLocks noChangeArrowheads="1"/>
          </p:cNvSpPr>
          <p:nvPr/>
        </p:nvSpPr>
        <p:spPr bwMode="auto">
          <a:xfrm>
            <a:off x="1447800" y="50863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17" name="Rectangle 117"/>
          <p:cNvSpPr>
            <a:spLocks noChangeArrowheads="1"/>
          </p:cNvSpPr>
          <p:nvPr/>
        </p:nvSpPr>
        <p:spPr bwMode="auto">
          <a:xfrm>
            <a:off x="2209800" y="50863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18" name="Rectangle 118"/>
          <p:cNvSpPr>
            <a:spLocks noChangeArrowheads="1"/>
          </p:cNvSpPr>
          <p:nvPr/>
        </p:nvSpPr>
        <p:spPr bwMode="auto">
          <a:xfrm>
            <a:off x="2895600" y="50863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19" name="Rectangle 119" descr="Large checker board"/>
          <p:cNvSpPr>
            <a:spLocks noChangeArrowheads="1"/>
          </p:cNvSpPr>
          <p:nvPr/>
        </p:nvSpPr>
        <p:spPr bwMode="auto">
          <a:xfrm>
            <a:off x="3581400" y="5086350"/>
            <a:ext cx="152400" cy="285750"/>
          </a:xfrm>
          <a:prstGeom prst="rect">
            <a:avLst/>
          </a:prstGeom>
          <a:pattFill prst="lgCheck">
            <a:fgClr>
              <a:schemeClr val="tx1"/>
            </a:fgClr>
            <a:bgClr>
              <a:schemeClr val="bg1"/>
            </a:bgClr>
          </a:pattFill>
          <a:ln w="9525">
            <a:solidFill>
              <a:schemeClr val="tx1"/>
            </a:solidFill>
            <a:miter lim="800000"/>
            <a:headEnd/>
            <a:tailEnd/>
          </a:ln>
          <a:effectLst/>
        </p:spPr>
        <p:txBody>
          <a:bodyPr wrap="none" anchor="ctr"/>
          <a:lstStyle/>
          <a:p>
            <a:endParaRPr lang="en-US"/>
          </a:p>
        </p:txBody>
      </p:sp>
      <p:sp>
        <p:nvSpPr>
          <p:cNvPr id="25720" name="Rectangle 120"/>
          <p:cNvSpPr>
            <a:spLocks noChangeArrowheads="1"/>
          </p:cNvSpPr>
          <p:nvPr/>
        </p:nvSpPr>
        <p:spPr bwMode="auto">
          <a:xfrm>
            <a:off x="5105400" y="29146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21" name="Rectangle 121"/>
          <p:cNvSpPr>
            <a:spLocks noChangeArrowheads="1"/>
          </p:cNvSpPr>
          <p:nvPr/>
        </p:nvSpPr>
        <p:spPr bwMode="auto">
          <a:xfrm>
            <a:off x="5791200" y="29146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22" name="Rectangle 122"/>
          <p:cNvSpPr>
            <a:spLocks noChangeArrowheads="1"/>
          </p:cNvSpPr>
          <p:nvPr/>
        </p:nvSpPr>
        <p:spPr bwMode="auto">
          <a:xfrm>
            <a:off x="6553200" y="29146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23" name="Rectangle 123"/>
          <p:cNvSpPr>
            <a:spLocks noChangeArrowheads="1"/>
          </p:cNvSpPr>
          <p:nvPr/>
        </p:nvSpPr>
        <p:spPr bwMode="auto">
          <a:xfrm>
            <a:off x="7239000" y="29146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24" name="Rectangle 124" descr="Large checker board"/>
          <p:cNvSpPr>
            <a:spLocks noChangeArrowheads="1"/>
          </p:cNvSpPr>
          <p:nvPr/>
        </p:nvSpPr>
        <p:spPr bwMode="auto">
          <a:xfrm>
            <a:off x="7924800" y="2914650"/>
            <a:ext cx="152400" cy="285750"/>
          </a:xfrm>
          <a:prstGeom prst="rect">
            <a:avLst/>
          </a:prstGeom>
          <a:pattFill prst="lgCheck">
            <a:fgClr>
              <a:schemeClr val="tx1"/>
            </a:fgClr>
            <a:bgClr>
              <a:schemeClr val="bg1"/>
            </a:bgClr>
          </a:pattFill>
          <a:ln w="9525">
            <a:solidFill>
              <a:schemeClr val="tx1"/>
            </a:solidFill>
            <a:miter lim="800000"/>
            <a:headEnd/>
            <a:tailEnd/>
          </a:ln>
          <a:effectLst/>
        </p:spPr>
        <p:txBody>
          <a:bodyPr wrap="none" anchor="ctr"/>
          <a:lstStyle/>
          <a:p>
            <a:endParaRPr lang="en-US"/>
          </a:p>
        </p:txBody>
      </p:sp>
      <p:sp>
        <p:nvSpPr>
          <p:cNvPr id="25725" name="Rectangle 125"/>
          <p:cNvSpPr>
            <a:spLocks noChangeArrowheads="1"/>
          </p:cNvSpPr>
          <p:nvPr/>
        </p:nvSpPr>
        <p:spPr bwMode="auto">
          <a:xfrm>
            <a:off x="5105400" y="33718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26" name="Rectangle 126"/>
          <p:cNvSpPr>
            <a:spLocks noChangeArrowheads="1"/>
          </p:cNvSpPr>
          <p:nvPr/>
        </p:nvSpPr>
        <p:spPr bwMode="auto">
          <a:xfrm>
            <a:off x="5791200" y="33718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27" name="Rectangle 127"/>
          <p:cNvSpPr>
            <a:spLocks noChangeArrowheads="1"/>
          </p:cNvSpPr>
          <p:nvPr/>
        </p:nvSpPr>
        <p:spPr bwMode="auto">
          <a:xfrm>
            <a:off x="6553200" y="33718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28" name="Rectangle 128" descr="Large checker board"/>
          <p:cNvSpPr>
            <a:spLocks noChangeArrowheads="1"/>
          </p:cNvSpPr>
          <p:nvPr/>
        </p:nvSpPr>
        <p:spPr bwMode="auto">
          <a:xfrm>
            <a:off x="7239000" y="3371850"/>
            <a:ext cx="152400" cy="285750"/>
          </a:xfrm>
          <a:prstGeom prst="rect">
            <a:avLst/>
          </a:prstGeom>
          <a:pattFill prst="lgCheck">
            <a:fgClr>
              <a:schemeClr val="tx1"/>
            </a:fgClr>
            <a:bgClr>
              <a:schemeClr val="bg1"/>
            </a:bgClr>
          </a:pattFill>
          <a:ln w="9525">
            <a:solidFill>
              <a:schemeClr val="tx1"/>
            </a:solidFill>
            <a:miter lim="800000"/>
            <a:headEnd/>
            <a:tailEnd/>
          </a:ln>
          <a:effectLst/>
        </p:spPr>
        <p:txBody>
          <a:bodyPr wrap="none" anchor="ctr"/>
          <a:lstStyle/>
          <a:p>
            <a:endParaRPr lang="en-US"/>
          </a:p>
        </p:txBody>
      </p:sp>
      <p:sp>
        <p:nvSpPr>
          <p:cNvPr id="25729" name="Rectangle 129"/>
          <p:cNvSpPr>
            <a:spLocks noChangeArrowheads="1"/>
          </p:cNvSpPr>
          <p:nvPr/>
        </p:nvSpPr>
        <p:spPr bwMode="auto">
          <a:xfrm>
            <a:off x="7924800" y="33718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30" name="Rectangle 130"/>
          <p:cNvSpPr>
            <a:spLocks noChangeArrowheads="1"/>
          </p:cNvSpPr>
          <p:nvPr/>
        </p:nvSpPr>
        <p:spPr bwMode="auto">
          <a:xfrm>
            <a:off x="5105400" y="37719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31" name="Rectangle 131"/>
          <p:cNvSpPr>
            <a:spLocks noChangeArrowheads="1"/>
          </p:cNvSpPr>
          <p:nvPr/>
        </p:nvSpPr>
        <p:spPr bwMode="auto">
          <a:xfrm>
            <a:off x="5791200" y="37719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32" name="Rectangle 132" descr="Large checker board"/>
          <p:cNvSpPr>
            <a:spLocks noChangeArrowheads="1"/>
          </p:cNvSpPr>
          <p:nvPr/>
        </p:nvSpPr>
        <p:spPr bwMode="auto">
          <a:xfrm>
            <a:off x="6553200" y="3771900"/>
            <a:ext cx="152400" cy="285750"/>
          </a:xfrm>
          <a:prstGeom prst="rect">
            <a:avLst/>
          </a:prstGeom>
          <a:pattFill prst="lgCheck">
            <a:fgClr>
              <a:schemeClr val="tx1"/>
            </a:fgClr>
            <a:bgClr>
              <a:schemeClr val="bg1"/>
            </a:bgClr>
          </a:pattFill>
          <a:ln w="9525">
            <a:solidFill>
              <a:schemeClr val="tx1"/>
            </a:solidFill>
            <a:miter lim="800000"/>
            <a:headEnd/>
            <a:tailEnd/>
          </a:ln>
          <a:effectLst/>
        </p:spPr>
        <p:txBody>
          <a:bodyPr wrap="none" anchor="ctr"/>
          <a:lstStyle/>
          <a:p>
            <a:endParaRPr lang="en-US"/>
          </a:p>
        </p:txBody>
      </p:sp>
      <p:sp>
        <p:nvSpPr>
          <p:cNvPr id="25733" name="Rectangle 133"/>
          <p:cNvSpPr>
            <a:spLocks noChangeArrowheads="1"/>
          </p:cNvSpPr>
          <p:nvPr/>
        </p:nvSpPr>
        <p:spPr bwMode="auto">
          <a:xfrm>
            <a:off x="7239000" y="37719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34" name="Rectangle 134"/>
          <p:cNvSpPr>
            <a:spLocks noChangeArrowheads="1"/>
          </p:cNvSpPr>
          <p:nvPr/>
        </p:nvSpPr>
        <p:spPr bwMode="auto">
          <a:xfrm>
            <a:off x="7924800" y="37719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35" name="Rectangle 135"/>
          <p:cNvSpPr>
            <a:spLocks noChangeArrowheads="1"/>
          </p:cNvSpPr>
          <p:nvPr/>
        </p:nvSpPr>
        <p:spPr bwMode="auto">
          <a:xfrm>
            <a:off x="5105400" y="42291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36" name="Rectangle 136" descr="Large checker board"/>
          <p:cNvSpPr>
            <a:spLocks noChangeArrowheads="1"/>
          </p:cNvSpPr>
          <p:nvPr/>
        </p:nvSpPr>
        <p:spPr bwMode="auto">
          <a:xfrm>
            <a:off x="5791200" y="4229100"/>
            <a:ext cx="152400" cy="285750"/>
          </a:xfrm>
          <a:prstGeom prst="rect">
            <a:avLst/>
          </a:prstGeom>
          <a:pattFill prst="lgCheck">
            <a:fgClr>
              <a:schemeClr val="tx1"/>
            </a:fgClr>
            <a:bgClr>
              <a:schemeClr val="bg1"/>
            </a:bgClr>
          </a:pattFill>
          <a:ln w="9525">
            <a:solidFill>
              <a:schemeClr val="tx1"/>
            </a:solidFill>
            <a:miter lim="800000"/>
            <a:headEnd/>
            <a:tailEnd/>
          </a:ln>
          <a:effectLst/>
        </p:spPr>
        <p:txBody>
          <a:bodyPr wrap="none" anchor="ctr"/>
          <a:lstStyle/>
          <a:p>
            <a:endParaRPr lang="en-US"/>
          </a:p>
        </p:txBody>
      </p:sp>
      <p:sp>
        <p:nvSpPr>
          <p:cNvPr id="25737" name="Rectangle 137"/>
          <p:cNvSpPr>
            <a:spLocks noChangeArrowheads="1"/>
          </p:cNvSpPr>
          <p:nvPr/>
        </p:nvSpPr>
        <p:spPr bwMode="auto">
          <a:xfrm>
            <a:off x="6553200" y="42291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38" name="Rectangle 138"/>
          <p:cNvSpPr>
            <a:spLocks noChangeArrowheads="1"/>
          </p:cNvSpPr>
          <p:nvPr/>
        </p:nvSpPr>
        <p:spPr bwMode="auto">
          <a:xfrm>
            <a:off x="7239000" y="42291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39" name="Rectangle 139"/>
          <p:cNvSpPr>
            <a:spLocks noChangeArrowheads="1"/>
          </p:cNvSpPr>
          <p:nvPr/>
        </p:nvSpPr>
        <p:spPr bwMode="auto">
          <a:xfrm>
            <a:off x="7924800" y="42291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40" name="Rectangle 140" descr="Large checker board"/>
          <p:cNvSpPr>
            <a:spLocks noChangeArrowheads="1"/>
          </p:cNvSpPr>
          <p:nvPr/>
        </p:nvSpPr>
        <p:spPr bwMode="auto">
          <a:xfrm>
            <a:off x="5105400" y="4686300"/>
            <a:ext cx="152400" cy="285750"/>
          </a:xfrm>
          <a:prstGeom prst="rect">
            <a:avLst/>
          </a:prstGeom>
          <a:pattFill prst="lgCheck">
            <a:fgClr>
              <a:schemeClr val="tx1"/>
            </a:fgClr>
            <a:bgClr>
              <a:schemeClr val="bg1"/>
            </a:bgClr>
          </a:pattFill>
          <a:ln w="9525">
            <a:solidFill>
              <a:schemeClr val="tx1"/>
            </a:solidFill>
            <a:miter lim="800000"/>
            <a:headEnd/>
            <a:tailEnd/>
          </a:ln>
          <a:effectLst/>
        </p:spPr>
        <p:txBody>
          <a:bodyPr wrap="none" anchor="ctr"/>
          <a:lstStyle/>
          <a:p>
            <a:endParaRPr lang="en-US"/>
          </a:p>
        </p:txBody>
      </p:sp>
      <p:sp>
        <p:nvSpPr>
          <p:cNvPr id="25741" name="Rectangle 141"/>
          <p:cNvSpPr>
            <a:spLocks noChangeArrowheads="1"/>
          </p:cNvSpPr>
          <p:nvPr/>
        </p:nvSpPr>
        <p:spPr bwMode="auto">
          <a:xfrm>
            <a:off x="5791200" y="46863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42" name="Rectangle 142"/>
          <p:cNvSpPr>
            <a:spLocks noChangeArrowheads="1"/>
          </p:cNvSpPr>
          <p:nvPr/>
        </p:nvSpPr>
        <p:spPr bwMode="auto">
          <a:xfrm>
            <a:off x="6553200" y="46863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43" name="Rectangle 143"/>
          <p:cNvSpPr>
            <a:spLocks noChangeArrowheads="1"/>
          </p:cNvSpPr>
          <p:nvPr/>
        </p:nvSpPr>
        <p:spPr bwMode="auto">
          <a:xfrm>
            <a:off x="7239000" y="46863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44" name="Rectangle 144"/>
          <p:cNvSpPr>
            <a:spLocks noChangeArrowheads="1"/>
          </p:cNvSpPr>
          <p:nvPr/>
        </p:nvSpPr>
        <p:spPr bwMode="auto">
          <a:xfrm>
            <a:off x="7924800" y="468630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45" name="Rectangle 145"/>
          <p:cNvSpPr>
            <a:spLocks noChangeArrowheads="1"/>
          </p:cNvSpPr>
          <p:nvPr/>
        </p:nvSpPr>
        <p:spPr bwMode="auto">
          <a:xfrm>
            <a:off x="5105400" y="50863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46" name="Rectangle 146"/>
          <p:cNvSpPr>
            <a:spLocks noChangeArrowheads="1"/>
          </p:cNvSpPr>
          <p:nvPr/>
        </p:nvSpPr>
        <p:spPr bwMode="auto">
          <a:xfrm>
            <a:off x="5791200" y="50863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47" name="Rectangle 147"/>
          <p:cNvSpPr>
            <a:spLocks noChangeArrowheads="1"/>
          </p:cNvSpPr>
          <p:nvPr/>
        </p:nvSpPr>
        <p:spPr bwMode="auto">
          <a:xfrm>
            <a:off x="6553200" y="50863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48" name="Rectangle 148"/>
          <p:cNvSpPr>
            <a:spLocks noChangeArrowheads="1"/>
          </p:cNvSpPr>
          <p:nvPr/>
        </p:nvSpPr>
        <p:spPr bwMode="auto">
          <a:xfrm>
            <a:off x="7239000" y="5086350"/>
            <a:ext cx="152400" cy="285750"/>
          </a:xfrm>
          <a:prstGeom prst="rect">
            <a:avLst/>
          </a:prstGeom>
          <a:noFill/>
          <a:ln w="9525">
            <a:solidFill>
              <a:schemeClr val="tx1"/>
            </a:solidFill>
            <a:miter lim="800000"/>
            <a:headEnd/>
            <a:tailEnd/>
          </a:ln>
          <a:effectLst/>
        </p:spPr>
        <p:txBody>
          <a:bodyPr wrap="none" anchor="ctr"/>
          <a:lstStyle/>
          <a:p>
            <a:endParaRPr lang="en-US"/>
          </a:p>
        </p:txBody>
      </p:sp>
      <p:sp>
        <p:nvSpPr>
          <p:cNvPr id="25749" name="Rectangle 149" descr="Large checker board"/>
          <p:cNvSpPr>
            <a:spLocks noChangeArrowheads="1"/>
          </p:cNvSpPr>
          <p:nvPr/>
        </p:nvSpPr>
        <p:spPr bwMode="auto">
          <a:xfrm>
            <a:off x="7924800" y="5086350"/>
            <a:ext cx="152400" cy="285750"/>
          </a:xfrm>
          <a:prstGeom prst="rect">
            <a:avLst/>
          </a:prstGeom>
          <a:pattFill prst="lgCheck">
            <a:fgClr>
              <a:schemeClr val="tx1"/>
            </a:fgClr>
            <a:bgClr>
              <a:schemeClr val="bg1"/>
            </a:bgClr>
          </a:pattFill>
          <a:ln w="9525">
            <a:solidFill>
              <a:schemeClr val="tx1"/>
            </a:solidFill>
            <a:miter lim="800000"/>
            <a:headEnd/>
            <a:tailEnd/>
          </a:ln>
          <a:effectLst/>
        </p:spPr>
        <p:txBody>
          <a:bodyPr wrap="none" anchor="ctr"/>
          <a:lstStyle/>
          <a:p>
            <a:endParaRPr lang="en-US"/>
          </a:p>
        </p:txBody>
      </p:sp>
      <p:sp>
        <p:nvSpPr>
          <p:cNvPr id="12" name="Date Placeholder 11"/>
          <p:cNvSpPr>
            <a:spLocks noGrp="1"/>
          </p:cNvSpPr>
          <p:nvPr>
            <p:ph type="dt" sz="half" idx="10"/>
          </p:nvPr>
        </p:nvSpPr>
        <p:spPr/>
        <p:txBody>
          <a:bodyPr/>
          <a:lstStyle/>
          <a:p>
            <a:fld id="{F84E625E-B2AC-4663-BE89-F226C9AE47EA}" type="datetime1">
              <a:rPr lang="en-US" altLang="en-US" smtClean="0"/>
              <a:t>12/18/2023</a:t>
            </a:fld>
            <a:endParaRPr lang="en-US" altLang="en-US"/>
          </a:p>
        </p:txBody>
      </p:sp>
      <p:sp>
        <p:nvSpPr>
          <p:cNvPr id="13" name="Footer Placeholder 12"/>
          <p:cNvSpPr>
            <a:spLocks noGrp="1"/>
          </p:cNvSpPr>
          <p:nvPr>
            <p:ph type="ftr" sz="quarter" idx="11"/>
          </p:nvPr>
        </p:nvSpPr>
        <p:spPr/>
        <p:txBody>
          <a:bodyPr/>
          <a:lstStyle/>
          <a:p>
            <a:r>
              <a:rPr lang="en-US" altLang="en-US"/>
              <a:t>CS F372 Disk Scheduling</a:t>
            </a:r>
          </a:p>
        </p:txBody>
      </p:sp>
      <p:sp>
        <p:nvSpPr>
          <p:cNvPr id="14" name="Slide Number Placeholder 13"/>
          <p:cNvSpPr>
            <a:spLocks noGrp="1"/>
          </p:cNvSpPr>
          <p:nvPr>
            <p:ph type="sldNum" sz="quarter" idx="12"/>
          </p:nvPr>
        </p:nvSpPr>
        <p:spPr/>
        <p:txBody>
          <a:bodyPr/>
          <a:lstStyle/>
          <a:p>
            <a:fld id="{3222BE0F-F6D7-4DA3-B996-A963E61DFDFF}" type="slidenum">
              <a:rPr lang="en-US" altLang="en-US" smtClean="0"/>
              <a:pPr/>
              <a:t>64</a:t>
            </a:fld>
            <a:endParaRPr lang="en-US" altLang="en-US"/>
          </a:p>
        </p:txBody>
      </p:sp>
    </p:spTree>
    <p:extLst>
      <p:ext uri="{BB962C8B-B14F-4D97-AF65-F5344CB8AC3E}">
        <p14:creationId xmlns:p14="http://schemas.microsoft.com/office/powerpoint/2010/main" val="138844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Disk Scheduling</a:t>
            </a:r>
          </a:p>
        </p:txBody>
      </p:sp>
      <p:sp>
        <p:nvSpPr>
          <p:cNvPr id="3" name="Content Placeholder 2"/>
          <p:cNvSpPr>
            <a:spLocks noGrp="1"/>
          </p:cNvSpPr>
          <p:nvPr>
            <p:ph idx="1"/>
          </p:nvPr>
        </p:nvSpPr>
        <p:spPr>
          <a:xfrm>
            <a:off x="685800" y="1600200"/>
            <a:ext cx="8077200" cy="3943350"/>
          </a:xfrm>
        </p:spPr>
        <p:txBody>
          <a:bodyPr>
            <a:noAutofit/>
          </a:bodyPr>
          <a:lstStyle/>
          <a:p>
            <a:pPr algn="just"/>
            <a:r>
              <a:rPr lang="en-US" sz="2400" dirty="0"/>
              <a:t>Access time has three major components</a:t>
            </a:r>
          </a:p>
          <a:p>
            <a:pPr lvl="1" algn="just"/>
            <a:r>
              <a:rPr lang="en-US" sz="2400" dirty="0"/>
              <a:t>Seek time is the time for the disk to move the head to the track containing the desired sector</a:t>
            </a:r>
          </a:p>
          <a:p>
            <a:pPr lvl="1" algn="just"/>
            <a:r>
              <a:rPr lang="en-US" sz="2400" dirty="0"/>
              <a:t>Rotational latency is the additional time for the disk to rotate the desired sector to the disk head</a:t>
            </a:r>
          </a:p>
          <a:p>
            <a:pPr lvl="1" algn="just"/>
            <a:r>
              <a:rPr lang="en-US" sz="2400" dirty="0"/>
              <a:t>The transfer time, which is the time required to move the data electronically from the disk to the computer</a:t>
            </a:r>
          </a:p>
          <a:p>
            <a:pPr algn="just"/>
            <a:r>
              <a:rPr lang="en-US" sz="2400" dirty="0"/>
              <a:t>Minimize seek time</a:t>
            </a:r>
          </a:p>
        </p:txBody>
      </p:sp>
      <p:sp>
        <p:nvSpPr>
          <p:cNvPr id="4" name="Date Placeholder 3"/>
          <p:cNvSpPr>
            <a:spLocks noGrp="1"/>
          </p:cNvSpPr>
          <p:nvPr>
            <p:ph type="dt" sz="half" idx="10"/>
          </p:nvPr>
        </p:nvSpPr>
        <p:spPr/>
        <p:txBody>
          <a:bodyPr/>
          <a:lstStyle/>
          <a:p>
            <a:fld id="{C9D174F0-19F1-4B29-933C-6706C5E4E3E2}"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7</a:t>
            </a:fld>
            <a:endParaRPr lang="en-US" altLang="en-US"/>
          </a:p>
        </p:txBody>
      </p:sp>
    </p:spTree>
    <p:extLst>
      <p:ext uri="{BB962C8B-B14F-4D97-AF65-F5344CB8AC3E}">
        <p14:creationId xmlns:p14="http://schemas.microsoft.com/office/powerpoint/2010/main" val="1764977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857250"/>
          </a:xfrm>
        </p:spPr>
        <p:txBody>
          <a:bodyPr>
            <a:normAutofit/>
          </a:bodyPr>
          <a:lstStyle/>
          <a:p>
            <a:r>
              <a:rPr lang="en-US" sz="3200" dirty="0"/>
              <a:t>Disk scheduling</a:t>
            </a:r>
          </a:p>
        </p:txBody>
      </p:sp>
      <p:sp>
        <p:nvSpPr>
          <p:cNvPr id="3" name="Content Placeholder 2"/>
          <p:cNvSpPr>
            <a:spLocks noGrp="1"/>
          </p:cNvSpPr>
          <p:nvPr>
            <p:ph idx="1"/>
          </p:nvPr>
        </p:nvSpPr>
        <p:spPr>
          <a:xfrm>
            <a:off x="609600" y="1600200"/>
            <a:ext cx="8073692" cy="3943350"/>
          </a:xfrm>
        </p:spPr>
        <p:txBody>
          <a:bodyPr>
            <a:noAutofit/>
          </a:bodyPr>
          <a:lstStyle/>
          <a:p>
            <a:pPr algn="just"/>
            <a:r>
              <a:rPr lang="en-US" sz="2400" dirty="0"/>
              <a:t>When a process needs I/O from or to the disk</a:t>
            </a:r>
          </a:p>
          <a:p>
            <a:pPr lvl="1" algn="just"/>
            <a:r>
              <a:rPr lang="en-US" sz="2400" dirty="0"/>
              <a:t>Issues a system call to the operating system</a:t>
            </a:r>
          </a:p>
          <a:p>
            <a:pPr lvl="2" algn="just"/>
            <a:r>
              <a:rPr lang="en-US" dirty="0"/>
              <a:t>Whether operation is input or output</a:t>
            </a:r>
          </a:p>
          <a:p>
            <a:pPr lvl="2" algn="just"/>
            <a:r>
              <a:rPr lang="en-US" dirty="0"/>
              <a:t>What the disk address for the transfer is </a:t>
            </a:r>
          </a:p>
          <a:p>
            <a:pPr lvl="2" algn="just"/>
            <a:r>
              <a:rPr lang="en-US" dirty="0"/>
              <a:t>What the memory address for the transfer is</a:t>
            </a:r>
          </a:p>
          <a:p>
            <a:pPr lvl="2" algn="just"/>
            <a:r>
              <a:rPr lang="en-US" dirty="0"/>
              <a:t>What the number of bytes to be transferred is</a:t>
            </a:r>
          </a:p>
          <a:p>
            <a:pPr lvl="2" algn="just"/>
            <a:endParaRPr lang="en-US" dirty="0"/>
          </a:p>
        </p:txBody>
      </p:sp>
      <p:sp>
        <p:nvSpPr>
          <p:cNvPr id="4" name="Date Placeholder 3"/>
          <p:cNvSpPr>
            <a:spLocks noGrp="1"/>
          </p:cNvSpPr>
          <p:nvPr>
            <p:ph type="dt" sz="half" idx="10"/>
          </p:nvPr>
        </p:nvSpPr>
        <p:spPr/>
        <p:txBody>
          <a:bodyPr/>
          <a:lstStyle/>
          <a:p>
            <a:fld id="{2D6B92AE-D09D-4A55-81EA-D172552CA4FD}"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8</a:t>
            </a:fld>
            <a:endParaRPr lang="en-US" altLang="en-US"/>
          </a:p>
        </p:txBody>
      </p:sp>
    </p:spTree>
    <p:extLst>
      <p:ext uri="{BB962C8B-B14F-4D97-AF65-F5344CB8AC3E}">
        <p14:creationId xmlns:p14="http://schemas.microsoft.com/office/powerpoint/2010/main" val="188313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Disk scheduling</a:t>
            </a:r>
          </a:p>
        </p:txBody>
      </p:sp>
      <p:sp>
        <p:nvSpPr>
          <p:cNvPr id="3" name="Content Placeholder 2"/>
          <p:cNvSpPr>
            <a:spLocks noGrp="1"/>
          </p:cNvSpPr>
          <p:nvPr>
            <p:ph idx="1"/>
          </p:nvPr>
        </p:nvSpPr>
        <p:spPr>
          <a:xfrm>
            <a:off x="609601" y="1600200"/>
            <a:ext cx="7620000" cy="3505200"/>
          </a:xfrm>
        </p:spPr>
        <p:txBody>
          <a:bodyPr>
            <a:noAutofit/>
          </a:bodyPr>
          <a:lstStyle/>
          <a:p>
            <a:pPr lvl="1" algn="just"/>
            <a:r>
              <a:rPr lang="en-US" sz="2400" dirty="0"/>
              <a:t>If desired disk drive and controller are available, request serviced immediately.</a:t>
            </a:r>
          </a:p>
          <a:p>
            <a:pPr lvl="1" algn="just"/>
            <a:r>
              <a:rPr lang="en-US" sz="2400" dirty="0"/>
              <a:t>If drive or controller is busy, request placed in the queue of pending requests</a:t>
            </a:r>
          </a:p>
          <a:p>
            <a:pPr lvl="1" algn="just"/>
            <a:r>
              <a:rPr lang="en-US" sz="2400" dirty="0"/>
              <a:t>When one request is completed OS chooses which pending request to service next</a:t>
            </a:r>
          </a:p>
          <a:p>
            <a:pPr algn="just"/>
            <a:r>
              <a:rPr lang="en-US" sz="2400" dirty="0"/>
              <a:t>How does the operating system make this choice?</a:t>
            </a:r>
          </a:p>
          <a:p>
            <a:pPr lvl="1" algn="just"/>
            <a:r>
              <a:rPr lang="en-US" sz="2400" dirty="0"/>
              <a:t>Disk scheduling algorithms</a:t>
            </a:r>
          </a:p>
        </p:txBody>
      </p:sp>
      <p:sp>
        <p:nvSpPr>
          <p:cNvPr id="4" name="Date Placeholder 3"/>
          <p:cNvSpPr>
            <a:spLocks noGrp="1"/>
          </p:cNvSpPr>
          <p:nvPr>
            <p:ph type="dt" sz="half" idx="10"/>
          </p:nvPr>
        </p:nvSpPr>
        <p:spPr/>
        <p:txBody>
          <a:bodyPr/>
          <a:lstStyle/>
          <a:p>
            <a:fld id="{2735F0E9-BC6A-476D-917F-39FA94A38317}" type="datetime1">
              <a:rPr lang="en-US" altLang="en-US" smtClean="0"/>
              <a:t>12/18/2023</a:t>
            </a:fld>
            <a:endParaRPr lang="en-US" altLang="en-US"/>
          </a:p>
        </p:txBody>
      </p:sp>
      <p:sp>
        <p:nvSpPr>
          <p:cNvPr id="5" name="Footer Placeholder 4"/>
          <p:cNvSpPr>
            <a:spLocks noGrp="1"/>
          </p:cNvSpPr>
          <p:nvPr>
            <p:ph type="ftr" sz="quarter" idx="11"/>
          </p:nvPr>
        </p:nvSpPr>
        <p:spPr/>
        <p:txBody>
          <a:bodyPr/>
          <a:lstStyle/>
          <a:p>
            <a:r>
              <a:rPr lang="en-US" altLang="en-US"/>
              <a:t>CS F372 Disk Scheduling</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9</a:t>
            </a:fld>
            <a:endParaRPr lang="en-US" altLang="en-US"/>
          </a:p>
        </p:txBody>
      </p:sp>
    </p:spTree>
    <p:extLst>
      <p:ext uri="{BB962C8B-B14F-4D97-AF65-F5344CB8AC3E}">
        <p14:creationId xmlns:p14="http://schemas.microsoft.com/office/powerpoint/2010/main" val="3995706587"/>
      </p:ext>
    </p:extLst>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11653</TotalTime>
  <Words>2980</Words>
  <Application>Microsoft Office PowerPoint</Application>
  <PresentationFormat>On-screen Show (4:3)</PresentationFormat>
  <Paragraphs>743</Paragraphs>
  <Slides>64</Slides>
  <Notes>9</Notes>
  <HiddenSlides>39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Helvetica</vt:lpstr>
      <vt:lpstr>Tahoma</vt:lpstr>
      <vt:lpstr>Times New Roman</vt:lpstr>
      <vt:lpstr>Wingdings</vt:lpstr>
      <vt:lpstr>Blueprint</vt:lpstr>
      <vt:lpstr>CS F372 Operating Systems  </vt:lpstr>
      <vt:lpstr>Text Book Reading</vt:lpstr>
      <vt:lpstr>Disk structure</vt:lpstr>
      <vt:lpstr>Disk structure</vt:lpstr>
      <vt:lpstr>Disk structure</vt:lpstr>
      <vt:lpstr>Disk Scheduling</vt:lpstr>
      <vt:lpstr>Disk Scheduling</vt:lpstr>
      <vt:lpstr>Disk scheduling</vt:lpstr>
      <vt:lpstr>Disk scheduling</vt:lpstr>
      <vt:lpstr>Disk Scheduling</vt:lpstr>
      <vt:lpstr>First-Come First-Served (FCFS)</vt:lpstr>
      <vt:lpstr>First-Come First-Served (FCFS)</vt:lpstr>
      <vt:lpstr>Shortest-Seek-Time-First (SSTF)</vt:lpstr>
      <vt:lpstr>Shortest-Seek-Time-First (SSTF)</vt:lpstr>
      <vt:lpstr>Shortest-Seek-Time-First (SSTF)</vt:lpstr>
      <vt:lpstr>SCAN/ elevator algorithm</vt:lpstr>
      <vt:lpstr>SCAN</vt:lpstr>
      <vt:lpstr>SCAN </vt:lpstr>
      <vt:lpstr>C-SCAN</vt:lpstr>
      <vt:lpstr>C-SCAN</vt:lpstr>
      <vt:lpstr>C-SCAN </vt:lpstr>
      <vt:lpstr>LOOK</vt:lpstr>
      <vt:lpstr>LOOK</vt:lpstr>
      <vt:lpstr>C-LOOK</vt:lpstr>
      <vt:lpstr>C-LOOK</vt:lpstr>
      <vt:lpstr>C-LOOK </vt:lpstr>
      <vt:lpstr>Selecting a Disk-Scheduling Algorithm</vt:lpstr>
      <vt:lpstr>Example</vt:lpstr>
      <vt:lpstr>FIFO</vt:lpstr>
      <vt:lpstr>FIFO</vt:lpstr>
      <vt:lpstr>SSTF</vt:lpstr>
      <vt:lpstr>SSTF</vt:lpstr>
      <vt:lpstr>SCAN &amp; C-SCAN</vt:lpstr>
      <vt:lpstr>LOOK</vt:lpstr>
      <vt:lpstr>LOOK</vt:lpstr>
      <vt:lpstr>C-LOOK</vt:lpstr>
      <vt:lpstr>C-LOOK</vt:lpstr>
      <vt:lpstr>PowerPoint Presentation</vt:lpstr>
      <vt:lpstr>PowerPoint Presentation</vt:lpstr>
      <vt:lpstr>PowerPoint Presentation</vt:lpstr>
      <vt:lpstr>Buddy System of memory allocation</vt:lpstr>
      <vt:lpstr>PowerPoint Presentation</vt:lpstr>
      <vt:lpstr>PowerPoint Presentation</vt:lpstr>
      <vt:lpstr>RAID</vt:lpstr>
      <vt:lpstr>Reliability</vt:lpstr>
      <vt:lpstr>RAID – Improvement of Reliability</vt:lpstr>
      <vt:lpstr>RAID Level-0 (No Redundancy)</vt:lpstr>
      <vt:lpstr>RAID Level-0</vt:lpstr>
      <vt:lpstr>Exploit Parallelism</vt:lpstr>
      <vt:lpstr>Performance Benefit</vt:lpstr>
      <vt:lpstr>PowerPoint Presentation</vt:lpstr>
      <vt:lpstr>RAID Level-1</vt:lpstr>
      <vt:lpstr>RAID Level-1</vt:lpstr>
      <vt:lpstr>RAID Level-2</vt:lpstr>
      <vt:lpstr>RAID Level-2</vt:lpstr>
      <vt:lpstr>RAID Level-2</vt:lpstr>
      <vt:lpstr>RAID Level-2</vt:lpstr>
      <vt:lpstr>RAID Level-3</vt:lpstr>
      <vt:lpstr>RAID Level-3</vt:lpstr>
      <vt:lpstr>RAID Level-4</vt:lpstr>
      <vt:lpstr>RAID Level-4</vt:lpstr>
      <vt:lpstr>RAID Level-4</vt:lpstr>
      <vt:lpstr>RAID Level-5</vt:lpstr>
      <vt:lpstr>RAID Level-5</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Angel Jothi</cp:lastModifiedBy>
  <cp:revision>1141</cp:revision>
  <dcterms:created xsi:type="dcterms:W3CDTF">2002-01-21T02:22:10Z</dcterms:created>
  <dcterms:modified xsi:type="dcterms:W3CDTF">2023-12-19T08:39:48Z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