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36" r:id="rId2"/>
    <p:sldId id="368" r:id="rId3"/>
    <p:sldId id="358" r:id="rId4"/>
    <p:sldId id="360" r:id="rId5"/>
    <p:sldId id="361" r:id="rId6"/>
    <p:sldId id="369" r:id="rId7"/>
    <p:sldId id="370" r:id="rId8"/>
    <p:sldId id="367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364" autoAdjust="0"/>
  </p:normalViewPr>
  <p:slideViewPr>
    <p:cSldViewPr>
      <p:cViewPr varScale="1">
        <p:scale>
          <a:sx n="69" d="100"/>
          <a:sy n="69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0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1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2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6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5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C2F5EFCF-5071-4518-A6ED-1D60A85AED03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8D1C5F-AFA5-41DB-8802-5E076C088379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CA8C5-5DAC-4CCC-B07E-6CF4BA8A876B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E779BD-A507-43ED-A68A-2614654D6CE6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435911-B542-4C3A-BE56-6B019ACB7CCF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88B29D-F936-4091-98E6-BC7DCBD0DE8E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D00B38-4FD1-407D-8458-097BFA04E4EF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FB6A62-C325-4100-90CF-E96D527CF002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A694BE-C534-4F07-825C-9BE61B036AC9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B4CAC-7730-4B29-AAFA-34BC9DD47894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FF68B-30F1-4FD8-9A94-A475B83A0FD4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D9353-1A76-4CD7-AA57-753A0BF0538F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F0162-D6DC-47C7-91B7-A39D7A3297EA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E512377-2B8A-4514-84D9-75394ABC292A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CS F372 Computing Environments</a:t>
            </a:r>
            <a:endParaRPr lang="en-US" alt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 smtClean="0">
                <a:solidFill>
                  <a:srgbClr val="CC3300"/>
                </a:solidFill>
              </a:rPr>
              <a:t>CS F372 Operating Systems </a:t>
            </a:r>
            <a:r>
              <a:rPr lang="en-US" altLang="en-US" sz="4800" dirty="0" smtClean="0">
                <a:solidFill>
                  <a:srgbClr val="CC3300"/>
                </a:solidFill>
              </a:rPr>
              <a:t/>
            </a:r>
            <a:br>
              <a:rPr lang="en-US" altLang="en-US" sz="4800" dirty="0" smtClean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rgbClr val="CC3300"/>
                </a:solidFill>
              </a:rPr>
              <a:t>03 – Functions of OS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C3300"/>
                </a:solidFill>
              </a:rPr>
              <a:t>Chapter: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CC3300"/>
                </a:solidFill>
              </a:rPr>
              <a:t>Sections: </a:t>
            </a:r>
            <a:r>
              <a:rPr lang="en-US" sz="2800" dirty="0" smtClean="0">
                <a:solidFill>
                  <a:srgbClr val="CC3300"/>
                </a:solidFill>
              </a:rPr>
              <a:t>1.6, 1.7, 1.8, 1.9</a:t>
            </a:r>
            <a:endParaRPr lang="en-US" sz="2800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600200"/>
            <a:ext cx="7772400" cy="4114800"/>
          </a:xfrm>
        </p:spPr>
        <p:txBody>
          <a:bodyPr/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Management</a:t>
            </a:r>
          </a:p>
          <a:p>
            <a:r>
              <a:rPr lang="en-US" altLang="en-US" dirty="0"/>
              <a:t>Memory </a:t>
            </a:r>
            <a:r>
              <a:rPr lang="en-US" altLang="en-US" dirty="0" smtClean="0"/>
              <a:t>Management</a:t>
            </a:r>
          </a:p>
          <a:p>
            <a:r>
              <a:rPr lang="en-US" altLang="en-US" dirty="0"/>
              <a:t>Storage </a:t>
            </a:r>
            <a:r>
              <a:rPr lang="en-US" altLang="en-US" dirty="0" smtClean="0"/>
              <a:t>Management</a:t>
            </a:r>
          </a:p>
          <a:p>
            <a:pPr lvl="1"/>
            <a:r>
              <a:rPr lang="en-US" altLang="en-US" dirty="0"/>
              <a:t>File-System management</a:t>
            </a:r>
          </a:p>
          <a:p>
            <a:pPr lvl="1"/>
            <a:r>
              <a:rPr lang="en-US" altLang="en-US" dirty="0"/>
              <a:t>Mass-Storage </a:t>
            </a:r>
            <a:r>
              <a:rPr lang="en-US" altLang="en-US" dirty="0" smtClean="0"/>
              <a:t>Management</a:t>
            </a:r>
          </a:p>
          <a:p>
            <a:pPr lvl="1"/>
            <a:r>
              <a:rPr lang="en-US" altLang="en-US" dirty="0"/>
              <a:t>I/O Subsystem </a:t>
            </a:r>
            <a:r>
              <a:rPr lang="en-US" altLang="en-US" dirty="0" smtClean="0"/>
              <a:t>Management</a:t>
            </a:r>
          </a:p>
          <a:p>
            <a:r>
              <a:rPr lang="en-US" altLang="en-US" dirty="0"/>
              <a:t>Protection and Security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0425-5027-4452-9817-5057CA8914C8}" type="datetime1">
              <a:rPr lang="en-US" altLang="en-US" smtClean="0"/>
              <a:t>9/8/2019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F372 Operating Systems 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11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0562" y="609600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Process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199"/>
            <a:ext cx="8305800" cy="4314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A process is a program in execution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User processes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System process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Process Management Activities</a:t>
            </a:r>
          </a:p>
          <a:p>
            <a:pPr lvl="1"/>
            <a:r>
              <a:rPr lang="en-US" altLang="en-US" sz="2000" dirty="0" smtClean="0"/>
              <a:t>Creating </a:t>
            </a:r>
            <a:r>
              <a:rPr lang="en-US" altLang="en-US" sz="2000" dirty="0"/>
              <a:t>and deleting both user and system processes</a:t>
            </a:r>
          </a:p>
          <a:p>
            <a:pPr lvl="1"/>
            <a:r>
              <a:rPr lang="en-US" altLang="en-US" sz="2000" dirty="0"/>
              <a:t>Suspending and resuming processes</a:t>
            </a:r>
          </a:p>
          <a:p>
            <a:pPr lvl="1"/>
            <a:r>
              <a:rPr lang="en-US" altLang="en-US" sz="2000" dirty="0"/>
              <a:t>Providing mechanisms for process synchronization</a:t>
            </a:r>
          </a:p>
          <a:p>
            <a:pPr lvl="1"/>
            <a:r>
              <a:rPr lang="en-US" altLang="en-US" sz="2000" dirty="0"/>
              <a:t>Providing mechanisms for process communication</a:t>
            </a:r>
          </a:p>
          <a:p>
            <a:pPr lvl="1"/>
            <a:r>
              <a:rPr lang="en-US" altLang="en-US" sz="2000" dirty="0"/>
              <a:t>Providing mechanisms for deadlock handling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705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7596187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Memory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229600" cy="4164013"/>
          </a:xfrm>
        </p:spPr>
        <p:txBody>
          <a:bodyPr/>
          <a:lstStyle/>
          <a:p>
            <a:r>
              <a:rPr lang="en-US" altLang="en-US" sz="2400" dirty="0" smtClean="0"/>
              <a:t>To execute a program all (or part) of the </a:t>
            </a:r>
          </a:p>
          <a:p>
            <a:pPr lvl="1"/>
            <a:r>
              <a:rPr lang="en-US" altLang="en-US" sz="2000" dirty="0" smtClean="0"/>
              <a:t>instructions must be in memory</a:t>
            </a:r>
          </a:p>
          <a:p>
            <a:pPr lvl="1"/>
            <a:r>
              <a:rPr lang="en-US" altLang="en-US" sz="2000" dirty="0"/>
              <a:t>data that is needed by the program must be in </a:t>
            </a:r>
            <a:r>
              <a:rPr lang="en-US" altLang="en-US" sz="2000" dirty="0" smtClean="0"/>
              <a:t>memory</a:t>
            </a:r>
            <a:endParaRPr lang="en-US" altLang="en-US" sz="2000" dirty="0"/>
          </a:p>
          <a:p>
            <a:r>
              <a:rPr lang="en-US" altLang="en-US" sz="2400" dirty="0" smtClean="0"/>
              <a:t>Memory management activities</a:t>
            </a:r>
          </a:p>
          <a:p>
            <a:pPr lvl="1"/>
            <a:r>
              <a:rPr lang="en-US" altLang="en-US" sz="2400" dirty="0" smtClean="0"/>
              <a:t>Keeping track of which parts of memory are currently being used and by whom</a:t>
            </a:r>
          </a:p>
          <a:p>
            <a:pPr lvl="1"/>
            <a:r>
              <a:rPr lang="en-US" altLang="en-US" sz="2400" dirty="0" smtClean="0"/>
              <a:t>Deciding which processes (or parts thereof) and data to move into and out of memory</a:t>
            </a:r>
          </a:p>
          <a:p>
            <a:pPr lvl="1"/>
            <a:r>
              <a:rPr lang="en-US" altLang="en-US" sz="2400" dirty="0" smtClean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3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1891" y="762000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305800" cy="4497388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Files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logical unit of storage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Primitives to manipulate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1111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4002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229600" cy="4497388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Mass-Storage Management</a:t>
            </a:r>
          </a:p>
          <a:p>
            <a:pPr lvl="1"/>
            <a:r>
              <a:rPr lang="en-US" altLang="en-US" sz="2400" dirty="0"/>
              <a:t>Usually disks used to store data that does not fit in main memory or data that must be kept for a </a:t>
            </a:r>
            <a:r>
              <a:rPr lang="ja-JP" altLang="en-US" sz="2400" dirty="0"/>
              <a:t>“</a:t>
            </a:r>
            <a:r>
              <a:rPr lang="en-US" altLang="ja-JP" sz="2400" dirty="0"/>
              <a:t>long</a:t>
            </a:r>
            <a:r>
              <a:rPr lang="ja-JP" altLang="en-US" sz="2400" dirty="0"/>
              <a:t>”</a:t>
            </a:r>
            <a:r>
              <a:rPr lang="en-US" altLang="ja-JP" sz="2400" dirty="0"/>
              <a:t> period of time</a:t>
            </a:r>
          </a:p>
          <a:p>
            <a:pPr lvl="1"/>
            <a:r>
              <a:rPr lang="en-US" altLang="en-US" sz="2400" dirty="0"/>
              <a:t>OS activities</a:t>
            </a:r>
          </a:p>
          <a:p>
            <a:pPr lvl="2"/>
            <a:r>
              <a:rPr lang="en-US" altLang="en-US" dirty="0"/>
              <a:t>Free-space management</a:t>
            </a:r>
          </a:p>
          <a:p>
            <a:pPr lvl="2"/>
            <a:r>
              <a:rPr lang="en-US" altLang="en-US" dirty="0"/>
              <a:t>Storage allocation</a:t>
            </a:r>
          </a:p>
          <a:p>
            <a:pPr lvl="2"/>
            <a:r>
              <a:rPr lang="en-US" altLang="en-US" dirty="0"/>
              <a:t>Disk scheduling</a:t>
            </a:r>
          </a:p>
        </p:txBody>
      </p:sp>
    </p:spTree>
    <p:extLst>
      <p:ext uri="{BB962C8B-B14F-4D97-AF65-F5344CB8AC3E}">
        <p14:creationId xmlns:p14="http://schemas.microsoft.com/office/powerpoint/2010/main" val="14283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94002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305800" cy="4497388"/>
          </a:xfrm>
        </p:spPr>
        <p:txBody>
          <a:bodyPr/>
          <a:lstStyle/>
          <a:p>
            <a:pPr lvl="2">
              <a:lnSpc>
                <a:spcPct val="90000"/>
              </a:lnSpc>
            </a:pPr>
            <a:endParaRPr lang="en-US" altLang="en-US" sz="800" dirty="0" smtClean="0"/>
          </a:p>
          <a:p>
            <a:r>
              <a:rPr lang="en-US" altLang="en-US" sz="2400" dirty="0" smtClean="0"/>
              <a:t>I/O Management </a:t>
            </a:r>
          </a:p>
          <a:p>
            <a:pPr lvl="1"/>
            <a:r>
              <a:rPr lang="en-US" altLang="en-US" sz="2400" dirty="0" smtClean="0"/>
              <a:t>Purpose </a:t>
            </a:r>
            <a:r>
              <a:rPr lang="en-US" altLang="en-US" sz="2400" dirty="0"/>
              <a:t>of OS </a:t>
            </a:r>
          </a:p>
          <a:p>
            <a:pPr lvl="2"/>
            <a:r>
              <a:rPr lang="en-US" altLang="en-US" dirty="0"/>
              <a:t>hide peculiarities of hardware devices from the </a:t>
            </a:r>
            <a:r>
              <a:rPr lang="en-US" altLang="en-US" dirty="0" smtClean="0"/>
              <a:t>user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0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66445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Protection and Security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43000"/>
            <a:ext cx="8229600" cy="481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Protection: Control </a:t>
            </a:r>
            <a:r>
              <a:rPr lang="en-US" altLang="en-US" sz="2400" dirty="0" smtClean="0"/>
              <a:t>access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Security: Defense </a:t>
            </a:r>
            <a:r>
              <a:rPr lang="en-US" altLang="en-US" sz="2400" dirty="0" smtClean="0"/>
              <a:t>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denial-of-service</a:t>
            </a:r>
            <a:r>
              <a:rPr lang="en-US" altLang="en-US" sz="2400" dirty="0" smtClean="0"/>
              <a:t>, worms, viruses, identity </a:t>
            </a:r>
            <a:r>
              <a:rPr lang="en-US" altLang="en-US" sz="2400" dirty="0" smtClean="0"/>
              <a:t>theft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Distinguish </a:t>
            </a:r>
            <a:r>
              <a:rPr lang="en-US" altLang="en-US" sz="2400" dirty="0" smtClean="0"/>
              <a:t>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User identities 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user IDs</a:t>
            </a:r>
            <a:r>
              <a:rPr lang="en-US" altLang="en-US" sz="2400" dirty="0" smtClean="0"/>
              <a:t>, security IDs) include name and associated </a:t>
            </a:r>
            <a:r>
              <a:rPr lang="en-US" altLang="en-US" sz="2400" dirty="0" smtClean="0"/>
              <a:t>number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User </a:t>
            </a:r>
            <a:r>
              <a:rPr lang="en-US" altLang="en-US" sz="2400" dirty="0" smtClean="0"/>
              <a:t>ID then associated with all files, processes of that user to determine access control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Group identifier (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group ID</a:t>
            </a:r>
            <a:r>
              <a:rPr lang="en-US" altLang="en-US" sz="2400" dirty="0" smtClean="0"/>
              <a:t>) allows set of users to be </a:t>
            </a:r>
            <a:r>
              <a:rPr lang="en-US" altLang="en-US" sz="2400" dirty="0" smtClean="0"/>
              <a:t>defined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Set of users to read a file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734589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5212</TotalTime>
  <Words>350</Words>
  <Application>Microsoft Office PowerPoint</Application>
  <PresentationFormat>On-screen Show (4:3)</PresentationFormat>
  <Paragraphs>66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Monotype Sorts</vt:lpstr>
      <vt:lpstr>Tahoma</vt:lpstr>
      <vt:lpstr>Times New Roman</vt:lpstr>
      <vt:lpstr>Wingdings</vt:lpstr>
      <vt:lpstr>Blueprint</vt:lpstr>
      <vt:lpstr>CS F372 Operating Systems  </vt:lpstr>
      <vt:lpstr>Functions of an operating system</vt:lpstr>
      <vt:lpstr>Process Management</vt:lpstr>
      <vt:lpstr>Memory Management</vt:lpstr>
      <vt:lpstr>Storage Management</vt:lpstr>
      <vt:lpstr>Storage Management</vt:lpstr>
      <vt:lpstr>Storage Management</vt:lpstr>
      <vt:lpstr>Protection and Security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Arul Jothi</cp:lastModifiedBy>
  <cp:revision>347</cp:revision>
  <dcterms:created xsi:type="dcterms:W3CDTF">2002-01-21T02:22:10Z</dcterms:created>
  <dcterms:modified xsi:type="dcterms:W3CDTF">2019-09-08T07:04:31Z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