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7"/>
  </p:notesMasterIdLst>
  <p:handoutMasterIdLst>
    <p:handoutMasterId r:id="rId68"/>
  </p:handoutMasterIdLst>
  <p:sldIdLst>
    <p:sldId id="298" r:id="rId2"/>
    <p:sldId id="329" r:id="rId3"/>
    <p:sldId id="332" r:id="rId4"/>
    <p:sldId id="330" r:id="rId5"/>
    <p:sldId id="333" r:id="rId6"/>
    <p:sldId id="299" r:id="rId7"/>
    <p:sldId id="338" r:id="rId8"/>
    <p:sldId id="337" r:id="rId9"/>
    <p:sldId id="300" r:id="rId10"/>
    <p:sldId id="340" r:id="rId11"/>
    <p:sldId id="301" r:id="rId12"/>
    <p:sldId id="342" r:id="rId13"/>
    <p:sldId id="343" r:id="rId14"/>
    <p:sldId id="389" r:id="rId15"/>
    <p:sldId id="341" r:id="rId16"/>
    <p:sldId id="361" r:id="rId17"/>
    <p:sldId id="394" r:id="rId18"/>
    <p:sldId id="393" r:id="rId19"/>
    <p:sldId id="352" r:id="rId20"/>
    <p:sldId id="391" r:id="rId21"/>
    <p:sldId id="390" r:id="rId22"/>
    <p:sldId id="360" r:id="rId23"/>
    <p:sldId id="363" r:id="rId24"/>
    <p:sldId id="384" r:id="rId25"/>
    <p:sldId id="354" r:id="rId26"/>
    <p:sldId id="365" r:id="rId27"/>
    <p:sldId id="366" r:id="rId28"/>
    <p:sldId id="367" r:id="rId29"/>
    <p:sldId id="369" r:id="rId30"/>
    <p:sldId id="371" r:id="rId31"/>
    <p:sldId id="372" r:id="rId32"/>
    <p:sldId id="373" r:id="rId33"/>
    <p:sldId id="374" r:id="rId34"/>
    <p:sldId id="364" r:id="rId35"/>
    <p:sldId id="379" r:id="rId36"/>
    <p:sldId id="378" r:id="rId37"/>
    <p:sldId id="381" r:id="rId38"/>
    <p:sldId id="383" r:id="rId39"/>
    <p:sldId id="382" r:id="rId40"/>
    <p:sldId id="395" r:id="rId41"/>
    <p:sldId id="396" r:id="rId42"/>
    <p:sldId id="397" r:id="rId43"/>
    <p:sldId id="398" r:id="rId44"/>
    <p:sldId id="305" r:id="rId45"/>
    <p:sldId id="344" r:id="rId46"/>
    <p:sldId id="306" r:id="rId47"/>
    <p:sldId id="399" r:id="rId48"/>
    <p:sldId id="308" r:id="rId49"/>
    <p:sldId id="370" r:id="rId50"/>
    <p:sldId id="358" r:id="rId51"/>
    <p:sldId id="386" r:id="rId52"/>
    <p:sldId id="387" r:id="rId53"/>
    <p:sldId id="359" r:id="rId54"/>
    <p:sldId id="385" r:id="rId55"/>
    <p:sldId id="345" r:id="rId56"/>
    <p:sldId id="346" r:id="rId57"/>
    <p:sldId id="388" r:id="rId58"/>
    <p:sldId id="348" r:id="rId59"/>
    <p:sldId id="349" r:id="rId60"/>
    <p:sldId id="356" r:id="rId61"/>
    <p:sldId id="376" r:id="rId62"/>
    <p:sldId id="350" r:id="rId63"/>
    <p:sldId id="351" r:id="rId64"/>
    <p:sldId id="347" r:id="rId65"/>
    <p:sldId id="375" r:id="rId66"/>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291" autoAdjust="0"/>
  </p:normalViewPr>
  <p:slideViewPr>
    <p:cSldViewPr>
      <p:cViewPr varScale="1">
        <p:scale>
          <a:sx n="68" d="100"/>
          <a:sy n="68" d="100"/>
        </p:scale>
        <p:origin x="1398" y="72"/>
      </p:cViewPr>
      <p:guideLst>
        <p:guide orient="horz" pos="2160"/>
        <p:guide pos="2880"/>
      </p:guideLst>
    </p:cSldViewPr>
  </p:slideViewPr>
  <p:outlineViewPr>
    <p:cViewPr>
      <p:scale>
        <a:sx n="33" d="100"/>
        <a:sy n="33" d="100"/>
      </p:scale>
      <p:origin x="0" y="-57774"/>
    </p:cViewPr>
  </p:outlineViewPr>
  <p:notesTextViewPr>
    <p:cViewPr>
      <p:scale>
        <a:sx n="1" d="1"/>
        <a:sy n="1" d="1"/>
      </p:scale>
      <p:origin x="0" y="0"/>
    </p:cViewPr>
  </p:notesTextViewPr>
  <p:sorterViewPr>
    <p:cViewPr>
      <p:scale>
        <a:sx n="100" d="100"/>
        <a:sy n="100" d="100"/>
      </p:scale>
      <p:origin x="0" y="-108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A5C43EB3-CD58-4EB2-B016-4421B17C6108}" type="slidenum">
              <a:rPr lang="en-US" altLang="en-US"/>
              <a:pPr/>
              <a:t>‹#›</a:t>
            </a:fld>
            <a:endParaRPr lang="en-US" altLang="en-US"/>
          </a:p>
        </p:txBody>
      </p:sp>
    </p:spTree>
    <p:extLst>
      <p:ext uri="{BB962C8B-B14F-4D97-AF65-F5344CB8AC3E}">
        <p14:creationId xmlns:p14="http://schemas.microsoft.com/office/powerpoint/2010/main" val="3687123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02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78886364-F4C9-42E7-8823-233C0115F450}" type="slidenum">
              <a:rPr lang="en-US" altLang="en-US"/>
              <a:pPr/>
              <a:t>‹#›</a:t>
            </a:fld>
            <a:endParaRPr lang="en-US" altLang="en-US"/>
          </a:p>
        </p:txBody>
      </p:sp>
    </p:spTree>
    <p:extLst>
      <p:ext uri="{BB962C8B-B14F-4D97-AF65-F5344CB8AC3E}">
        <p14:creationId xmlns:p14="http://schemas.microsoft.com/office/powerpoint/2010/main" val="1166832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8886364-F4C9-42E7-8823-233C0115F450}" type="slidenum">
              <a:rPr lang="en-US" altLang="en-US" smtClean="0"/>
              <a:pPr/>
              <a:t>6</a:t>
            </a:fld>
            <a:endParaRPr lang="en-US" altLang="en-US"/>
          </a:p>
        </p:txBody>
      </p:sp>
    </p:spTree>
    <p:extLst>
      <p:ext uri="{BB962C8B-B14F-4D97-AF65-F5344CB8AC3E}">
        <p14:creationId xmlns:p14="http://schemas.microsoft.com/office/powerpoint/2010/main" val="2618701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840398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7600" y="696913"/>
            <a:ext cx="4648200" cy="3486150"/>
          </a:xfrm>
          <a:ln/>
        </p:spPr>
      </p:sp>
      <p:sp>
        <p:nvSpPr>
          <p:cNvPr id="747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59932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7600" y="696913"/>
            <a:ext cx="4648200" cy="3486150"/>
          </a:xfrm>
          <a:ln/>
        </p:spPr>
      </p:sp>
      <p:sp>
        <p:nvSpPr>
          <p:cNvPr id="747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2665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17600" y="696913"/>
            <a:ext cx="4648200" cy="3486150"/>
          </a:xfrm>
          <a:ln/>
        </p:spPr>
      </p:sp>
      <p:sp>
        <p:nvSpPr>
          <p:cNvPr id="74755"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75527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17600" y="696913"/>
            <a:ext cx="4648200" cy="3486150"/>
          </a:xfrm>
          <a:ln/>
        </p:spPr>
      </p:sp>
      <p:sp>
        <p:nvSpPr>
          <p:cNvPr id="921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1386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17600" y="696913"/>
            <a:ext cx="4648200" cy="3486150"/>
          </a:xfrm>
          <a:ln/>
        </p:spPr>
      </p:sp>
      <p:sp>
        <p:nvSpPr>
          <p:cNvPr id="921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09909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17600" y="696913"/>
            <a:ext cx="4648200" cy="3486150"/>
          </a:xfrm>
          <a:ln/>
        </p:spPr>
      </p:sp>
      <p:sp>
        <p:nvSpPr>
          <p:cNvPr id="931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310326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1117600" y="696913"/>
            <a:ext cx="4648200" cy="3486150"/>
          </a:xfrm>
          <a:ln/>
        </p:spPr>
      </p:sp>
      <p:sp>
        <p:nvSpPr>
          <p:cNvPr id="9216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6429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06A3DB-8E73-4606-86B1-18DD63284842}"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34156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E2FD78-9B13-4314-9BA2-7A0A3E224379}"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6995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17600" y="696913"/>
            <a:ext cx="4648200" cy="3486150"/>
          </a:xfrm>
          <a:ln/>
        </p:spPr>
      </p:sp>
      <p:sp>
        <p:nvSpPr>
          <p:cNvPr id="6861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681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A06A3DB-8E73-4606-86B1-18DD63284842}"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3960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EB42A6-1B93-4855-A91E-A4802D40D998}" type="slidenum">
              <a:rPr lang="en-US" altLang="en-US">
                <a:latin typeface="Times New Roman" panose="02020603050405020304" pitchFamily="18" charset="0"/>
              </a:rPr>
              <a:pPr/>
              <a:t>58</a:t>
            </a:fld>
            <a:endParaRPr lang="en-US" altLang="en-US">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98335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791CCA-E2AF-4F48-9340-11C4FECE9895}"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28815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2E4114-91F4-4A4E-8DC5-7D2931B25058}"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1996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B068DD6-6383-4F38-AEBA-DF29E9242B51}"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260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9DC6C3C-0713-44F9-87A2-746EC403F655}" type="slidenum">
              <a:rPr lang="en-US" altLang="en-US">
                <a:latin typeface="Times New Roman" panose="02020603050405020304" pitchFamily="18" charset="0"/>
              </a:rPr>
              <a:pPr/>
              <a:t>64</a:t>
            </a:fld>
            <a:endParaRPr lang="en-US" altLang="en-US">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69900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17600" y="696913"/>
            <a:ext cx="4648200" cy="3486150"/>
          </a:xfrm>
          <a:ln/>
        </p:spPr>
      </p:sp>
      <p:sp>
        <p:nvSpPr>
          <p:cNvPr id="6758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32737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17600" y="696913"/>
            <a:ext cx="4648200" cy="3486150"/>
          </a:xfrm>
          <a:ln/>
        </p:spPr>
      </p:sp>
      <p:sp>
        <p:nvSpPr>
          <p:cNvPr id="72707"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741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2694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17600" y="696913"/>
            <a:ext cx="4648200" cy="3486150"/>
          </a:xfrm>
          <a:ln/>
        </p:spPr>
      </p:sp>
      <p:sp>
        <p:nvSpPr>
          <p:cNvPr id="73731"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189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32434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58553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17600" y="696913"/>
            <a:ext cx="4648200" cy="3486150"/>
          </a:xfrm>
          <a:ln/>
        </p:spPr>
      </p:sp>
      <p:sp>
        <p:nvSpPr>
          <p:cNvPr id="71683" name="Rectangle 3"/>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96313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3" name="Group 3"/>
            <p:cNvGrpSpPr>
              <a:grpSpLocks/>
            </p:cNvGrpSpPr>
            <p:nvPr/>
          </p:nvGrpSpPr>
          <p:grpSpPr bwMode="auto">
            <a:xfrm>
              <a:off x="0" y="0"/>
              <a:ext cx="5760" cy="4320"/>
              <a:chOff x="0" y="0"/>
              <a:chExt cx="5760" cy="4320"/>
            </a:xfrm>
          </p:grpSpPr>
          <p:sp>
            <p:nvSpPr>
              <p:cNvPr id="512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5" name="Group 5"/>
              <p:cNvGrpSpPr>
                <a:grpSpLocks/>
              </p:cNvGrpSpPr>
              <p:nvPr userDrawn="1"/>
            </p:nvGrpSpPr>
            <p:grpSpPr bwMode="auto">
              <a:xfrm>
                <a:off x="0" y="0"/>
                <a:ext cx="5760" cy="4320"/>
                <a:chOff x="0" y="0"/>
                <a:chExt cx="5760" cy="4320"/>
              </a:xfrm>
            </p:grpSpPr>
            <p:sp>
              <p:nvSpPr>
                <p:cNvPr id="512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7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78" name="Group 58"/>
            <p:cNvGrpSpPr>
              <a:grpSpLocks/>
            </p:cNvGrpSpPr>
            <p:nvPr userDrawn="1"/>
          </p:nvGrpSpPr>
          <p:grpSpPr bwMode="auto">
            <a:xfrm>
              <a:off x="3" y="559"/>
              <a:ext cx="4192" cy="1796"/>
              <a:chOff x="3" y="559"/>
              <a:chExt cx="4192" cy="1796"/>
            </a:xfrm>
          </p:grpSpPr>
          <p:sp>
            <p:nvSpPr>
              <p:cNvPr id="517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83" name="Group 63"/>
            <p:cNvGrpSpPr>
              <a:grpSpLocks/>
            </p:cNvGrpSpPr>
            <p:nvPr userDrawn="1"/>
          </p:nvGrpSpPr>
          <p:grpSpPr bwMode="auto">
            <a:xfrm>
              <a:off x="1480" y="1952"/>
              <a:ext cx="3808" cy="1812"/>
              <a:chOff x="1480" y="1952"/>
              <a:chExt cx="3808" cy="1812"/>
            </a:xfrm>
          </p:grpSpPr>
          <p:sp>
            <p:nvSpPr>
              <p:cNvPr id="518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altLang="en-US"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5189" name="Rectangle 69"/>
          <p:cNvSpPr>
            <a:spLocks noGrp="1" noChangeArrowheads="1"/>
          </p:cNvSpPr>
          <p:nvPr>
            <p:ph type="dt" sz="quarter" idx="2"/>
          </p:nvPr>
        </p:nvSpPr>
        <p:spPr/>
        <p:txBody>
          <a:bodyPr/>
          <a:lstStyle>
            <a:lvl1pPr>
              <a:defRPr/>
            </a:lvl1pPr>
          </a:lstStyle>
          <a:p>
            <a:fld id="{6FA8B147-01DC-44A9-98E0-0F6A069528F3}" type="datetime1">
              <a:rPr lang="en-US" altLang="en-US" smtClean="0"/>
              <a:t>9/8/2023</a:t>
            </a:fld>
            <a:endParaRPr lang="en-US" altLang="en-US"/>
          </a:p>
        </p:txBody>
      </p:sp>
      <p:sp>
        <p:nvSpPr>
          <p:cNvPr id="5190" name="Rectangle 70"/>
          <p:cNvSpPr>
            <a:spLocks noGrp="1" noChangeArrowheads="1"/>
          </p:cNvSpPr>
          <p:nvPr>
            <p:ph type="ftr" sz="quarter" idx="3"/>
          </p:nvPr>
        </p:nvSpPr>
        <p:spPr/>
        <p:txBody>
          <a:bodyPr/>
          <a:lstStyle>
            <a:lvl1pPr>
              <a:defRPr/>
            </a:lvl1pPr>
          </a:lstStyle>
          <a:p>
            <a:r>
              <a:rPr lang="en-US" altLang="en-US"/>
              <a:t>CS F372 Operating Systems Introduction</a:t>
            </a:r>
          </a:p>
        </p:txBody>
      </p:sp>
      <p:sp>
        <p:nvSpPr>
          <p:cNvPr id="5191" name="Rectangle 71"/>
          <p:cNvSpPr>
            <a:spLocks noGrp="1" noChangeArrowheads="1"/>
          </p:cNvSpPr>
          <p:nvPr>
            <p:ph type="sldNum" sz="quarter" idx="4"/>
          </p:nvPr>
        </p:nvSpPr>
        <p:spPr/>
        <p:txBody>
          <a:bodyPr/>
          <a:lstStyle>
            <a:lvl1pPr>
              <a:defRPr/>
            </a:lvl1pPr>
          </a:lstStyle>
          <a:p>
            <a:fld id="{5D6DF75B-C765-432B-9DCA-75D36108B05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3AAB076-F1C1-4989-9F1B-68ADA984FE5C}" type="datetime1">
              <a:rPr lang="en-US" altLang="en-US" smtClean="0"/>
              <a:t>9/8/2023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Operating Systems Introduction</a:t>
            </a:r>
          </a:p>
        </p:txBody>
      </p:sp>
      <p:sp>
        <p:nvSpPr>
          <p:cNvPr id="6" name="Slide Number Placeholder 5"/>
          <p:cNvSpPr>
            <a:spLocks noGrp="1"/>
          </p:cNvSpPr>
          <p:nvPr>
            <p:ph type="sldNum" sz="quarter" idx="12"/>
          </p:nvPr>
        </p:nvSpPr>
        <p:spPr/>
        <p:txBody>
          <a:bodyPr/>
          <a:lstStyle>
            <a:lvl1pPr>
              <a:defRPr/>
            </a:lvl1pPr>
          </a:lstStyle>
          <a:p>
            <a:fld id="{316592A3-ED1B-4EC0-B696-47536A427BE9}" type="slidenum">
              <a:rPr lang="en-US" altLang="en-US"/>
              <a:pPr/>
              <a:t>‹#›</a:t>
            </a:fld>
            <a:endParaRPr lang="en-US" altLang="en-US"/>
          </a:p>
        </p:txBody>
      </p:sp>
    </p:spTree>
    <p:extLst>
      <p:ext uri="{BB962C8B-B14F-4D97-AF65-F5344CB8AC3E}">
        <p14:creationId xmlns:p14="http://schemas.microsoft.com/office/powerpoint/2010/main" val="286382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070D7C-593B-4B29-91D6-4E9A197F44E6}" type="datetime1">
              <a:rPr lang="en-US" altLang="en-US" smtClean="0"/>
              <a:t>9/8/2023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Operating Systems Introduction</a:t>
            </a:r>
          </a:p>
        </p:txBody>
      </p:sp>
      <p:sp>
        <p:nvSpPr>
          <p:cNvPr id="6" name="Slide Number Placeholder 5"/>
          <p:cNvSpPr>
            <a:spLocks noGrp="1"/>
          </p:cNvSpPr>
          <p:nvPr>
            <p:ph type="sldNum" sz="quarter" idx="12"/>
          </p:nvPr>
        </p:nvSpPr>
        <p:spPr/>
        <p:txBody>
          <a:bodyPr/>
          <a:lstStyle>
            <a:lvl1pPr>
              <a:defRPr/>
            </a:lvl1pPr>
          </a:lstStyle>
          <a:p>
            <a:fld id="{755DE087-7C88-451A-BC8D-82C7AD51317E}" type="slidenum">
              <a:rPr lang="en-US" altLang="en-US"/>
              <a:pPr/>
              <a:t>‹#›</a:t>
            </a:fld>
            <a:endParaRPr lang="en-US" altLang="en-US"/>
          </a:p>
        </p:txBody>
      </p:sp>
    </p:spTree>
    <p:extLst>
      <p:ext uri="{BB962C8B-B14F-4D97-AF65-F5344CB8AC3E}">
        <p14:creationId xmlns:p14="http://schemas.microsoft.com/office/powerpoint/2010/main" val="341009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55A844A4-DCDE-4436-87C1-81F4CA11159C}" type="datetime1">
              <a:rPr lang="en-US" altLang="en-US" smtClean="0"/>
              <a:t>9/8/2023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Operating Systems Introduction</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2FFAB64-95B5-4750-B94A-A4B9C3440EA7}" type="slidenum">
              <a:rPr lang="en-US" altLang="en-US"/>
              <a:pPr/>
              <a:t>‹#›</a:t>
            </a:fld>
            <a:endParaRPr lang="en-US" altLang="en-US"/>
          </a:p>
        </p:txBody>
      </p:sp>
    </p:spTree>
    <p:extLst>
      <p:ext uri="{BB962C8B-B14F-4D97-AF65-F5344CB8AC3E}">
        <p14:creationId xmlns:p14="http://schemas.microsoft.com/office/powerpoint/2010/main" val="103674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5AEB07E0-88D0-4E78-8BED-6726F03EEFEF}" type="datetime1">
              <a:rPr lang="en-US" altLang="en-US" smtClean="0"/>
              <a:t>9/8/2023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Operating Systems Introduction</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3622930C-8673-4D9B-B8D5-AAE84DAD2EB6}" type="slidenum">
              <a:rPr lang="en-US" altLang="en-US"/>
              <a:pPr/>
              <a:t>‹#›</a:t>
            </a:fld>
            <a:endParaRPr lang="en-US" altLang="en-US"/>
          </a:p>
        </p:txBody>
      </p:sp>
    </p:spTree>
    <p:extLst>
      <p:ext uri="{BB962C8B-B14F-4D97-AF65-F5344CB8AC3E}">
        <p14:creationId xmlns:p14="http://schemas.microsoft.com/office/powerpoint/2010/main" val="288159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BBE4BB6-59BB-4FC5-A767-080A15946BB7}" type="datetime1">
              <a:rPr lang="en-US" altLang="en-US" smtClean="0"/>
              <a:t>9/8/2023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Operating Systems Introduction</a:t>
            </a:r>
          </a:p>
        </p:txBody>
      </p:sp>
      <p:sp>
        <p:nvSpPr>
          <p:cNvPr id="6" name="Slide Number Placeholder 5"/>
          <p:cNvSpPr>
            <a:spLocks noGrp="1"/>
          </p:cNvSpPr>
          <p:nvPr>
            <p:ph type="sldNum" sz="quarter" idx="12"/>
          </p:nvPr>
        </p:nvSpPr>
        <p:spPr/>
        <p:txBody>
          <a:bodyPr/>
          <a:lstStyle>
            <a:lvl1pPr>
              <a:defRPr/>
            </a:lvl1pPr>
          </a:lstStyle>
          <a:p>
            <a:fld id="{775D0274-CAF4-47B1-B068-C7B390ADE8B6}" type="slidenum">
              <a:rPr lang="en-US" altLang="en-US"/>
              <a:pPr/>
              <a:t>‹#›</a:t>
            </a:fld>
            <a:endParaRPr lang="en-US" altLang="en-US"/>
          </a:p>
        </p:txBody>
      </p:sp>
    </p:spTree>
    <p:extLst>
      <p:ext uri="{BB962C8B-B14F-4D97-AF65-F5344CB8AC3E}">
        <p14:creationId xmlns:p14="http://schemas.microsoft.com/office/powerpoint/2010/main" val="253235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8D2957F-E462-43C2-9004-0C8D9C59998F}" type="datetime1">
              <a:rPr lang="en-US" altLang="en-US" smtClean="0"/>
              <a:t>9/8/2023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Operating Systems Introduction</a:t>
            </a:r>
          </a:p>
        </p:txBody>
      </p:sp>
      <p:sp>
        <p:nvSpPr>
          <p:cNvPr id="6" name="Slide Number Placeholder 5"/>
          <p:cNvSpPr>
            <a:spLocks noGrp="1"/>
          </p:cNvSpPr>
          <p:nvPr>
            <p:ph type="sldNum" sz="quarter" idx="12"/>
          </p:nvPr>
        </p:nvSpPr>
        <p:spPr/>
        <p:txBody>
          <a:bodyPr/>
          <a:lstStyle>
            <a:lvl1pPr>
              <a:defRPr/>
            </a:lvl1pPr>
          </a:lstStyle>
          <a:p>
            <a:fld id="{F444FC30-3D2B-4FD3-B039-F73E220C962E}" type="slidenum">
              <a:rPr lang="en-US" altLang="en-US"/>
              <a:pPr/>
              <a:t>‹#›</a:t>
            </a:fld>
            <a:endParaRPr lang="en-US" altLang="en-US"/>
          </a:p>
        </p:txBody>
      </p:sp>
    </p:spTree>
    <p:extLst>
      <p:ext uri="{BB962C8B-B14F-4D97-AF65-F5344CB8AC3E}">
        <p14:creationId xmlns:p14="http://schemas.microsoft.com/office/powerpoint/2010/main" val="403985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C3CFBC62-D905-45DD-BDD7-4FEE542CD180}" type="datetime1">
              <a:rPr lang="en-US" altLang="en-US" smtClean="0"/>
              <a:t>9/8/2023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Operating Systems Introduction</a:t>
            </a:r>
          </a:p>
        </p:txBody>
      </p:sp>
      <p:sp>
        <p:nvSpPr>
          <p:cNvPr id="7" name="Slide Number Placeholder 6"/>
          <p:cNvSpPr>
            <a:spLocks noGrp="1"/>
          </p:cNvSpPr>
          <p:nvPr>
            <p:ph type="sldNum" sz="quarter" idx="12"/>
          </p:nvPr>
        </p:nvSpPr>
        <p:spPr/>
        <p:txBody>
          <a:bodyPr/>
          <a:lstStyle>
            <a:lvl1pPr>
              <a:defRPr/>
            </a:lvl1pPr>
          </a:lstStyle>
          <a:p>
            <a:fld id="{FE80E939-5DC5-4387-A5FF-AA41DA8237C6}" type="slidenum">
              <a:rPr lang="en-US" altLang="en-US"/>
              <a:pPr/>
              <a:t>‹#›</a:t>
            </a:fld>
            <a:endParaRPr lang="en-US" altLang="en-US"/>
          </a:p>
        </p:txBody>
      </p:sp>
    </p:spTree>
    <p:extLst>
      <p:ext uri="{BB962C8B-B14F-4D97-AF65-F5344CB8AC3E}">
        <p14:creationId xmlns:p14="http://schemas.microsoft.com/office/powerpoint/2010/main" val="43355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5B4A02B-4C98-47AE-AFD6-8E1604BD2D61}" type="datetime1">
              <a:rPr lang="en-US" altLang="en-US" smtClean="0"/>
              <a:t>9/8/2023</a:t>
            </a:fld>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CS F372 Operating Systems Introduction</a:t>
            </a:r>
          </a:p>
        </p:txBody>
      </p:sp>
      <p:sp>
        <p:nvSpPr>
          <p:cNvPr id="9" name="Slide Number Placeholder 8"/>
          <p:cNvSpPr>
            <a:spLocks noGrp="1"/>
          </p:cNvSpPr>
          <p:nvPr>
            <p:ph type="sldNum" sz="quarter" idx="12"/>
          </p:nvPr>
        </p:nvSpPr>
        <p:spPr/>
        <p:txBody>
          <a:bodyPr/>
          <a:lstStyle>
            <a:lvl1pPr>
              <a:defRPr/>
            </a:lvl1pPr>
          </a:lstStyle>
          <a:p>
            <a:fld id="{0AC86CF0-6F0B-4FD6-A0D6-654EC74DBAB4}" type="slidenum">
              <a:rPr lang="en-US" altLang="en-US"/>
              <a:pPr/>
              <a:t>‹#›</a:t>
            </a:fld>
            <a:endParaRPr lang="en-US" altLang="en-US"/>
          </a:p>
        </p:txBody>
      </p:sp>
    </p:spTree>
    <p:extLst>
      <p:ext uri="{BB962C8B-B14F-4D97-AF65-F5344CB8AC3E}">
        <p14:creationId xmlns:p14="http://schemas.microsoft.com/office/powerpoint/2010/main" val="259378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8C2A385-5904-4034-9C5F-0CC82394E938}" type="datetime1">
              <a:rPr lang="en-US" altLang="en-US" smtClean="0"/>
              <a:t>9/8/2023</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CS F372 Operating Systems Introduction</a:t>
            </a:r>
          </a:p>
        </p:txBody>
      </p:sp>
      <p:sp>
        <p:nvSpPr>
          <p:cNvPr id="5" name="Slide Number Placeholder 4"/>
          <p:cNvSpPr>
            <a:spLocks noGrp="1"/>
          </p:cNvSpPr>
          <p:nvPr>
            <p:ph type="sldNum" sz="quarter" idx="12"/>
          </p:nvPr>
        </p:nvSpPr>
        <p:spPr/>
        <p:txBody>
          <a:bodyPr/>
          <a:lstStyle>
            <a:lvl1pPr>
              <a:defRPr/>
            </a:lvl1pPr>
          </a:lstStyle>
          <a:p>
            <a:fld id="{3222BE0F-F6D7-4DA3-B996-A963E61DFDFF}" type="slidenum">
              <a:rPr lang="en-US" altLang="en-US"/>
              <a:pPr/>
              <a:t>‹#›</a:t>
            </a:fld>
            <a:endParaRPr lang="en-US" altLang="en-US"/>
          </a:p>
        </p:txBody>
      </p:sp>
    </p:spTree>
    <p:extLst>
      <p:ext uri="{BB962C8B-B14F-4D97-AF65-F5344CB8AC3E}">
        <p14:creationId xmlns:p14="http://schemas.microsoft.com/office/powerpoint/2010/main" val="2914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41BDD23-1FE1-460C-B7AE-5BB834BF2538}" type="datetime1">
              <a:rPr lang="en-US" altLang="en-US" smtClean="0"/>
              <a:t>9/8/2023</a:t>
            </a:fld>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CS F372 Operating Systems Introduction</a:t>
            </a:r>
          </a:p>
        </p:txBody>
      </p:sp>
      <p:sp>
        <p:nvSpPr>
          <p:cNvPr id="4" name="Slide Number Placeholder 3"/>
          <p:cNvSpPr>
            <a:spLocks noGrp="1"/>
          </p:cNvSpPr>
          <p:nvPr>
            <p:ph type="sldNum" sz="quarter" idx="12"/>
          </p:nvPr>
        </p:nvSpPr>
        <p:spPr/>
        <p:txBody>
          <a:bodyPr/>
          <a:lstStyle>
            <a:lvl1pPr>
              <a:defRPr/>
            </a:lvl1pPr>
          </a:lstStyle>
          <a:p>
            <a:fld id="{E1F9F1D3-7672-43F0-B168-6223F7FBA241}" type="slidenum">
              <a:rPr lang="en-US" altLang="en-US"/>
              <a:pPr/>
              <a:t>‹#›</a:t>
            </a:fld>
            <a:endParaRPr lang="en-US" altLang="en-US"/>
          </a:p>
        </p:txBody>
      </p:sp>
    </p:spTree>
    <p:extLst>
      <p:ext uri="{BB962C8B-B14F-4D97-AF65-F5344CB8AC3E}">
        <p14:creationId xmlns:p14="http://schemas.microsoft.com/office/powerpoint/2010/main" val="83805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3615862-0DFF-41E9-BDA3-605A073BB5E9}" type="datetime1">
              <a:rPr lang="en-US" altLang="en-US" smtClean="0"/>
              <a:t>9/8/2023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Operating Systems Introduction</a:t>
            </a:r>
          </a:p>
        </p:txBody>
      </p:sp>
      <p:sp>
        <p:nvSpPr>
          <p:cNvPr id="7" name="Slide Number Placeholder 6"/>
          <p:cNvSpPr>
            <a:spLocks noGrp="1"/>
          </p:cNvSpPr>
          <p:nvPr>
            <p:ph type="sldNum" sz="quarter" idx="12"/>
          </p:nvPr>
        </p:nvSpPr>
        <p:spPr/>
        <p:txBody>
          <a:bodyPr/>
          <a:lstStyle>
            <a:lvl1pPr>
              <a:defRPr/>
            </a:lvl1pPr>
          </a:lstStyle>
          <a:p>
            <a:fld id="{EDE987A5-0054-4973-B903-0E35664C8837}" type="slidenum">
              <a:rPr lang="en-US" altLang="en-US"/>
              <a:pPr/>
              <a:t>‹#›</a:t>
            </a:fld>
            <a:endParaRPr lang="en-US" altLang="en-US"/>
          </a:p>
        </p:txBody>
      </p:sp>
    </p:spTree>
    <p:extLst>
      <p:ext uri="{BB962C8B-B14F-4D97-AF65-F5344CB8AC3E}">
        <p14:creationId xmlns:p14="http://schemas.microsoft.com/office/powerpoint/2010/main" val="154214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7475767F-EC5D-4BF2-B8A7-72F3F92F70C3}" type="datetime1">
              <a:rPr lang="en-US" altLang="en-US" smtClean="0"/>
              <a:t>9/8/2023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Operating Systems Introduction</a:t>
            </a:r>
          </a:p>
        </p:txBody>
      </p:sp>
      <p:sp>
        <p:nvSpPr>
          <p:cNvPr id="7" name="Slide Number Placeholder 6"/>
          <p:cNvSpPr>
            <a:spLocks noGrp="1"/>
          </p:cNvSpPr>
          <p:nvPr>
            <p:ph type="sldNum" sz="quarter" idx="12"/>
          </p:nvPr>
        </p:nvSpPr>
        <p:spPr/>
        <p:txBody>
          <a:bodyPr/>
          <a:lstStyle>
            <a:lvl1pPr>
              <a:defRPr/>
            </a:lvl1pPr>
          </a:lstStyle>
          <a:p>
            <a:fld id="{E65C4E65-7232-4A02-9F5E-A53174854750}" type="slidenum">
              <a:rPr lang="en-US" altLang="en-US"/>
              <a:pPr/>
              <a:t>‹#›</a:t>
            </a:fld>
            <a:endParaRPr lang="en-US" altLang="en-US"/>
          </a:p>
        </p:txBody>
      </p:sp>
    </p:spTree>
    <p:extLst>
      <p:ext uri="{BB962C8B-B14F-4D97-AF65-F5344CB8AC3E}">
        <p14:creationId xmlns:p14="http://schemas.microsoft.com/office/powerpoint/2010/main" val="356926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grpSp>
            <p:nvGrpSpPr>
              <p:cNvPr id="4100"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23"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4DFCEE5D-93A9-4E1A-BDDA-51E215DDF12C}" type="datetime1">
              <a:rPr lang="en-US" altLang="en-US" smtClean="0"/>
              <a:t>9/8/2023</a:t>
            </a:fld>
            <a:endParaRPr lang="en-US" altLang="en-US"/>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ltLang="en-US"/>
              <a:t>CS F372 Operating Systems Introduction</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EFEE144-E7EA-47E3-9DDB-F6A2073E08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5"/>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9.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03400"/>
            <a:ext cx="7315200" cy="1825625"/>
          </a:xfrm>
        </p:spPr>
        <p:txBody>
          <a:bodyPr>
            <a:normAutofit fontScale="90000"/>
          </a:bodyPr>
          <a:lstStyle/>
          <a:p>
            <a:pPr fontAlgn="auto">
              <a:spcAft>
                <a:spcPts val="0"/>
              </a:spcAft>
              <a:defRPr/>
            </a:pPr>
            <a:r>
              <a:rPr lang="en-US" altLang="en-US" sz="5400" b="1" dirty="0">
                <a:solidFill>
                  <a:srgbClr val="CC3300"/>
                </a:solidFill>
              </a:rPr>
              <a:t>CS F372 Operating Systems </a:t>
            </a:r>
            <a:br>
              <a:rPr lang="en-US" altLang="en-US" sz="4800" dirty="0">
                <a:solidFill>
                  <a:srgbClr val="CC3300"/>
                </a:solidFill>
              </a:rPr>
            </a:br>
            <a:endParaRPr lang="en-US" dirty="0"/>
          </a:p>
        </p:txBody>
      </p:sp>
      <p:sp>
        <p:nvSpPr>
          <p:cNvPr id="3" name="Subtitle 2"/>
          <p:cNvSpPr>
            <a:spLocks noGrp="1"/>
          </p:cNvSpPr>
          <p:nvPr>
            <p:ph type="subTitle" idx="1"/>
          </p:nvPr>
        </p:nvSpPr>
        <p:spPr>
          <a:xfrm>
            <a:off x="914400" y="3632200"/>
            <a:ext cx="7315200" cy="1625600"/>
          </a:xfrm>
        </p:spPr>
        <p:txBody>
          <a:bodyPr rtlCol="0">
            <a:normAutofit/>
          </a:bodyPr>
          <a:lstStyle/>
          <a:p>
            <a:pPr fontAlgn="auto">
              <a:spcAft>
                <a:spcPts val="0"/>
              </a:spcAft>
              <a:defRPr/>
            </a:pPr>
            <a:r>
              <a:rPr lang="en-US" altLang="en-US" sz="3000" dirty="0">
                <a:solidFill>
                  <a:srgbClr val="CC3300"/>
                </a:solidFill>
              </a:rPr>
              <a:t>01 – Introduction</a:t>
            </a:r>
          </a:p>
          <a:p>
            <a:pPr fontAlgn="auto">
              <a:spcAft>
                <a:spcPts val="0"/>
              </a:spcAft>
              <a:defRPr/>
            </a:pPr>
            <a:r>
              <a:rPr lang="en-US" sz="2400" dirty="0">
                <a:solidFill>
                  <a:srgbClr val="CC3300"/>
                </a:solidFill>
              </a:rPr>
              <a:t>Chapter: 1</a:t>
            </a:r>
          </a:p>
          <a:p>
            <a:pPr fontAlgn="auto">
              <a:spcAft>
                <a:spcPts val="0"/>
              </a:spcAft>
              <a:defRPr/>
            </a:pPr>
            <a:r>
              <a:rPr lang="en-US" sz="2400" dirty="0">
                <a:solidFill>
                  <a:srgbClr val="CC3300"/>
                </a:solidFill>
              </a:rPr>
              <a:t>Sections: 1.1, 1.2, 1.4, 1.5, 2.3, 2.10</a:t>
            </a:r>
            <a:endParaRPr lang="en-US" sz="2400" dirty="0"/>
          </a:p>
        </p:txBody>
      </p:sp>
    </p:spTree>
    <p:extLst>
      <p:ext uri="{BB962C8B-B14F-4D97-AF65-F5344CB8AC3E}">
        <p14:creationId xmlns:p14="http://schemas.microsoft.com/office/powerpoint/2010/main" val="159071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457200" y="381000"/>
            <a:ext cx="8229600" cy="914400"/>
          </a:xfrm>
        </p:spPr>
        <p:txBody>
          <a:bodyPr/>
          <a:lstStyle/>
          <a:p>
            <a:r>
              <a:rPr lang="en-US" altLang="en-US" dirty="0"/>
              <a:t>User’s view of OS</a:t>
            </a:r>
          </a:p>
        </p:txBody>
      </p:sp>
      <p:sp>
        <p:nvSpPr>
          <p:cNvPr id="9219" name="Content Placeholder 2"/>
          <p:cNvSpPr>
            <a:spLocks noGrp="1"/>
          </p:cNvSpPr>
          <p:nvPr>
            <p:ph idx="4294967295"/>
          </p:nvPr>
        </p:nvSpPr>
        <p:spPr>
          <a:xfrm>
            <a:off x="609600" y="1447800"/>
            <a:ext cx="8229600" cy="4953000"/>
          </a:xfrm>
        </p:spPr>
        <p:txBody>
          <a:bodyPr/>
          <a:lstStyle/>
          <a:p>
            <a:r>
              <a:rPr lang="en-US" altLang="en-US" sz="2400" dirty="0"/>
              <a:t>Personal Computers</a:t>
            </a:r>
          </a:p>
          <a:p>
            <a:pPr lvl="1"/>
            <a:r>
              <a:rPr lang="en-US" altLang="en-US" sz="2000" dirty="0"/>
              <a:t>Users want convenience - ease of use and good performance </a:t>
            </a:r>
          </a:p>
          <a:p>
            <a:pPr lvl="1"/>
            <a:r>
              <a:rPr lang="en-US" altLang="en-US" sz="2000" dirty="0"/>
              <a:t>Don</a:t>
            </a:r>
            <a:r>
              <a:rPr lang="ja-JP" altLang="en-US" sz="2000" dirty="0"/>
              <a:t>’</a:t>
            </a:r>
            <a:r>
              <a:rPr lang="en-US" altLang="ja-JP" sz="2000" dirty="0"/>
              <a:t>t care about resource utilization</a:t>
            </a:r>
          </a:p>
          <a:p>
            <a:r>
              <a:rPr lang="en-US" altLang="en-US" sz="2400" dirty="0"/>
              <a:t>Handheld computers </a:t>
            </a:r>
          </a:p>
          <a:p>
            <a:pPr lvl="1"/>
            <a:r>
              <a:rPr lang="en-US" altLang="en-US" sz="2000" dirty="0"/>
              <a:t>Resource poor, optimized for usability and battery life</a:t>
            </a:r>
          </a:p>
          <a:p>
            <a:pPr lvl="1"/>
            <a:r>
              <a:rPr lang="en-US" altLang="en-US" sz="2000" dirty="0"/>
              <a:t>Hence OS for these systems must take these issues into consideration</a:t>
            </a:r>
          </a:p>
          <a:p>
            <a:r>
              <a:rPr lang="en-US" altLang="en-US" sz="2400" dirty="0"/>
              <a:t>Embedded computers </a:t>
            </a:r>
          </a:p>
          <a:p>
            <a:pPr lvl="1"/>
            <a:r>
              <a:rPr lang="en-US" altLang="en-US" sz="2000" dirty="0"/>
              <a:t>Have little or no user interface (such as in devices and automobiles and home appliances)</a:t>
            </a:r>
          </a:p>
          <a:p>
            <a:pPr lvl="1"/>
            <a:r>
              <a:rPr lang="en-US" altLang="en-US" sz="2000" dirty="0"/>
              <a:t>May have numeric keypads and indicator lights (on/off) to show status</a:t>
            </a:r>
          </a:p>
          <a:p>
            <a:pPr lvl="1"/>
            <a:r>
              <a:rPr lang="en-US" altLang="en-US" sz="2000" dirty="0"/>
              <a:t>Runs specific programs</a:t>
            </a:r>
          </a:p>
          <a:p>
            <a:pPr lvl="1"/>
            <a:endParaRPr lang="en-US" altLang="en-US" sz="2000" dirty="0"/>
          </a:p>
          <a:p>
            <a:pPr marL="457200" lvl="1" indent="0">
              <a:buNone/>
            </a:pPr>
            <a:endParaRPr lang="en-US" altLang="ja-JP" sz="2400" b="1" dirty="0">
              <a:solidFill>
                <a:srgbClr val="3366FF"/>
              </a:solidFill>
            </a:endParaRPr>
          </a:p>
          <a:p>
            <a:pPr marL="457200" lvl="1" indent="0">
              <a:buNone/>
            </a:pPr>
            <a:endParaRPr lang="en-US" altLang="en-US" sz="2000" b="1" dirty="0">
              <a:solidFill>
                <a:srgbClr val="3366FF"/>
              </a:solidFill>
            </a:endParaRPr>
          </a:p>
        </p:txBody>
      </p:sp>
      <p:sp>
        <p:nvSpPr>
          <p:cNvPr id="2" name="Date Placeholder 1"/>
          <p:cNvSpPr>
            <a:spLocks noGrp="1"/>
          </p:cNvSpPr>
          <p:nvPr>
            <p:ph type="dt" sz="half" idx="10"/>
          </p:nvPr>
        </p:nvSpPr>
        <p:spPr/>
        <p:txBody>
          <a:bodyPr/>
          <a:lstStyle/>
          <a:p>
            <a:fld id="{B3D2758C-CA6C-49F1-9CB9-1D4820D31039}"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10</a:t>
            </a:fld>
            <a:endParaRPr lang="en-US" altLang="en-US"/>
          </a:p>
        </p:txBody>
      </p:sp>
    </p:spTree>
    <p:extLst>
      <p:ext uri="{BB962C8B-B14F-4D97-AF65-F5344CB8AC3E}">
        <p14:creationId xmlns:p14="http://schemas.microsoft.com/office/powerpoint/2010/main" val="471076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bwMode="auto">
          <a:xfrm>
            <a:off x="533400" y="381000"/>
            <a:ext cx="8249805" cy="838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l" fontAlgn="auto">
              <a:spcAft>
                <a:spcPts val="0"/>
              </a:spcAft>
              <a:defRPr/>
            </a:pPr>
            <a:r>
              <a:rPr lang="en-US" altLang="en-US" dirty="0"/>
              <a:t>Operating system definitions</a:t>
            </a:r>
          </a:p>
        </p:txBody>
      </p:sp>
      <p:sp>
        <p:nvSpPr>
          <p:cNvPr id="12291" name="Content Placeholder 2"/>
          <p:cNvSpPr>
            <a:spLocks noGrp="1"/>
          </p:cNvSpPr>
          <p:nvPr>
            <p:ph idx="1"/>
          </p:nvPr>
        </p:nvSpPr>
        <p:spPr>
          <a:xfrm>
            <a:off x="720436" y="1676400"/>
            <a:ext cx="7772400" cy="4114800"/>
          </a:xfrm>
        </p:spPr>
        <p:txBody>
          <a:bodyPr/>
          <a:lstStyle/>
          <a:p>
            <a:r>
              <a:rPr lang="en-US" altLang="en-US" sz="2400" dirty="0"/>
              <a:t>Resource allocator – manages and allocates resources</a:t>
            </a:r>
          </a:p>
          <a:p>
            <a:pPr marL="0" indent="0">
              <a:buNone/>
            </a:pPr>
            <a:endParaRPr lang="en-US" altLang="en-US" sz="2400" dirty="0"/>
          </a:p>
          <a:p>
            <a:r>
              <a:rPr lang="en-US" altLang="en-US" sz="2400" dirty="0"/>
              <a:t>Control program – controls the execution of user programs and operations of I/O devices </a:t>
            </a:r>
          </a:p>
          <a:p>
            <a:pPr marL="0" indent="0">
              <a:buNone/>
            </a:pPr>
            <a:endParaRPr lang="en-US" altLang="en-US" sz="2400" dirty="0"/>
          </a:p>
          <a:p>
            <a:r>
              <a:rPr lang="en-US" altLang="en-US" sz="2400" dirty="0"/>
              <a:t>“The one program running at all times on the computer” is the </a:t>
            </a:r>
            <a:r>
              <a:rPr lang="en-US" altLang="en-US" sz="2400" b="1" dirty="0">
                <a:solidFill>
                  <a:srgbClr val="FF0000"/>
                </a:solidFill>
              </a:rPr>
              <a:t>kernel</a:t>
            </a:r>
            <a:endParaRPr lang="en-US" altLang="en-US" sz="2400" dirty="0"/>
          </a:p>
        </p:txBody>
      </p:sp>
      <p:sp>
        <p:nvSpPr>
          <p:cNvPr id="4" name="Date Placeholder 3"/>
          <p:cNvSpPr>
            <a:spLocks noGrp="1"/>
          </p:cNvSpPr>
          <p:nvPr>
            <p:ph type="dt" sz="half" idx="10"/>
          </p:nvPr>
        </p:nvSpPr>
        <p:spPr/>
        <p:txBody>
          <a:bodyPr/>
          <a:lstStyle/>
          <a:p>
            <a:fld id="{900D77C7-1940-48B3-8E5F-B3C40CB498D5}" type="datetime1">
              <a:rPr lang="en-US" altLang="en-US" smtClean="0"/>
              <a:t>9/8/2023</a:t>
            </a:fld>
            <a:endParaRPr lang="en-US" altLang="en-US"/>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11</a:t>
            </a:fld>
            <a:endParaRPr lang="en-US" altLang="en-US"/>
          </a:p>
        </p:txBody>
      </p:sp>
    </p:spTree>
    <p:extLst>
      <p:ext uri="{BB962C8B-B14F-4D97-AF65-F5344CB8AC3E}">
        <p14:creationId xmlns:p14="http://schemas.microsoft.com/office/powerpoint/2010/main" val="4226707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457199" y="461255"/>
            <a:ext cx="8229600" cy="576262"/>
          </a:xfrm>
        </p:spPr>
        <p:txBody>
          <a:bodyPr/>
          <a:lstStyle/>
          <a:p>
            <a:pPr eaLnBrk="1" hangingPunct="1"/>
            <a:r>
              <a:rPr lang="en-US" altLang="en-US" dirty="0"/>
              <a:t>Computer System Organization</a:t>
            </a:r>
          </a:p>
        </p:txBody>
      </p:sp>
      <p:sp>
        <p:nvSpPr>
          <p:cNvPr id="13315" name="Rectangle 3"/>
          <p:cNvSpPr>
            <a:spLocks noGrp="1" noChangeArrowheads="1"/>
          </p:cNvSpPr>
          <p:nvPr>
            <p:ph type="body" idx="4294967295"/>
          </p:nvPr>
        </p:nvSpPr>
        <p:spPr>
          <a:xfrm>
            <a:off x="591704" y="1550987"/>
            <a:ext cx="8108950" cy="4240213"/>
          </a:xfrm>
        </p:spPr>
        <p:txBody>
          <a:bodyPr/>
          <a:lstStyle/>
          <a:p>
            <a:r>
              <a:rPr lang="en-US" altLang="en-US" sz="2400" dirty="0"/>
              <a:t>General purpose computer-system</a:t>
            </a:r>
          </a:p>
          <a:p>
            <a:pPr lvl="1"/>
            <a:r>
              <a:rPr lang="en-US" altLang="en-US" sz="2400" dirty="0"/>
              <a:t>One or more CPUs, device controllers connect through common bus providing access to shared memory</a:t>
            </a:r>
          </a:p>
          <a:p>
            <a:pPr lvl="1"/>
            <a:endParaRPr lang="en-US" altLang="en-US" sz="2400" dirty="0"/>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3275156"/>
            <a:ext cx="6059487"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F0D8E28-B28B-4BDA-978B-8E0876897680}"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12</a:t>
            </a:fld>
            <a:endParaRPr lang="en-US" altLang="en-US"/>
          </a:p>
        </p:txBody>
      </p:sp>
    </p:spTree>
    <p:extLst>
      <p:ext uri="{BB962C8B-B14F-4D97-AF65-F5344CB8AC3E}">
        <p14:creationId xmlns:p14="http://schemas.microsoft.com/office/powerpoint/2010/main" val="112647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457200"/>
            <a:ext cx="8229600" cy="576262"/>
          </a:xfrm>
        </p:spPr>
        <p:txBody>
          <a:bodyPr/>
          <a:lstStyle/>
          <a:p>
            <a:pPr eaLnBrk="1" hangingPunct="1"/>
            <a:r>
              <a:rPr lang="en-US" altLang="en-US" dirty="0"/>
              <a:t>Computer System Organization</a:t>
            </a:r>
          </a:p>
        </p:txBody>
      </p:sp>
      <p:sp>
        <p:nvSpPr>
          <p:cNvPr id="14339" name="Rectangle 3"/>
          <p:cNvSpPr>
            <a:spLocks noGrp="1" noChangeArrowheads="1"/>
          </p:cNvSpPr>
          <p:nvPr>
            <p:ph type="body" idx="4294967295"/>
          </p:nvPr>
        </p:nvSpPr>
        <p:spPr>
          <a:xfrm>
            <a:off x="631825" y="1600200"/>
            <a:ext cx="7880350" cy="3962400"/>
          </a:xfrm>
        </p:spPr>
        <p:txBody>
          <a:bodyPr/>
          <a:lstStyle/>
          <a:p>
            <a:r>
              <a:rPr lang="en-US" altLang="en-US" sz="2400" dirty="0"/>
              <a:t>I/O device controllers and the CPU can execute concurrently</a:t>
            </a:r>
          </a:p>
          <a:p>
            <a:r>
              <a:rPr lang="en-US" altLang="en-US" sz="2400" dirty="0"/>
              <a:t>Each device controller is in charge of a particular device type</a:t>
            </a:r>
          </a:p>
          <a:p>
            <a:r>
              <a:rPr lang="en-US" altLang="en-US" sz="2400" dirty="0"/>
              <a:t>Each device controller has a local buffer</a:t>
            </a:r>
          </a:p>
          <a:p>
            <a:r>
              <a:rPr lang="en-US" altLang="en-US" sz="2400" dirty="0"/>
              <a:t>Data is moved </a:t>
            </a:r>
            <a:r>
              <a:rPr lang="en-GB" sz="2400" dirty="0"/>
              <a:t>between the peripheral devices </a:t>
            </a:r>
            <a:r>
              <a:rPr lang="en-US" altLang="en-US" sz="2400" dirty="0"/>
              <a:t>and  local buffers by the device controller</a:t>
            </a:r>
          </a:p>
          <a:p>
            <a:r>
              <a:rPr lang="en-US" altLang="en-US" sz="2400" dirty="0"/>
              <a:t>Device controller informs CPU that it has finished its operation by causing an </a:t>
            </a:r>
            <a:r>
              <a:rPr lang="en-US" altLang="en-US" sz="2400" dirty="0">
                <a:solidFill>
                  <a:srgbClr val="0000FF"/>
                </a:solidFill>
              </a:rPr>
              <a:t>interrupt</a:t>
            </a:r>
          </a:p>
        </p:txBody>
      </p:sp>
      <p:sp>
        <p:nvSpPr>
          <p:cNvPr id="2" name="Date Placeholder 1"/>
          <p:cNvSpPr>
            <a:spLocks noGrp="1"/>
          </p:cNvSpPr>
          <p:nvPr>
            <p:ph type="dt" sz="half" idx="10"/>
          </p:nvPr>
        </p:nvSpPr>
        <p:spPr/>
        <p:txBody>
          <a:bodyPr/>
          <a:lstStyle/>
          <a:p>
            <a:fld id="{24712626-912A-4208-8A78-0454FB91BF1D}"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13</a:t>
            </a:fld>
            <a:endParaRPr lang="en-US" altLang="en-US"/>
          </a:p>
        </p:txBody>
      </p:sp>
    </p:spTree>
    <p:extLst>
      <p:ext uri="{BB962C8B-B14F-4D97-AF65-F5344CB8AC3E}">
        <p14:creationId xmlns:p14="http://schemas.microsoft.com/office/powerpoint/2010/main" val="1852157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457200" y="457200"/>
            <a:ext cx="8229600" cy="576262"/>
          </a:xfrm>
        </p:spPr>
        <p:txBody>
          <a:bodyPr/>
          <a:lstStyle/>
          <a:p>
            <a:pPr eaLnBrk="1" hangingPunct="1"/>
            <a:r>
              <a:rPr lang="en-US" altLang="en-US" dirty="0"/>
              <a:t>Computer System Organization</a:t>
            </a:r>
          </a:p>
        </p:txBody>
      </p:sp>
      <p:sp>
        <p:nvSpPr>
          <p:cNvPr id="14339" name="Rectangle 3"/>
          <p:cNvSpPr>
            <a:spLocks noGrp="1" noChangeArrowheads="1"/>
          </p:cNvSpPr>
          <p:nvPr>
            <p:ph type="body" idx="4294967295"/>
          </p:nvPr>
        </p:nvSpPr>
        <p:spPr>
          <a:xfrm>
            <a:off x="631825" y="1600200"/>
            <a:ext cx="7880350" cy="3962400"/>
          </a:xfrm>
        </p:spPr>
        <p:txBody>
          <a:bodyPr/>
          <a:lstStyle/>
          <a:p>
            <a:r>
              <a:rPr lang="en-US" altLang="en-US" sz="2400" dirty="0">
                <a:solidFill>
                  <a:srgbClr val="0000FF"/>
                </a:solidFill>
              </a:rPr>
              <a:t>Device driver: </a:t>
            </a:r>
          </a:p>
          <a:p>
            <a:r>
              <a:rPr lang="en-GB" altLang="en-US" sz="2400" dirty="0"/>
              <a:t>Operating systems have a device driver for each device controller</a:t>
            </a:r>
          </a:p>
          <a:p>
            <a:r>
              <a:rPr lang="en-GB" altLang="en-US" sz="2400" dirty="0"/>
              <a:t>This device driver understands the device controller and provides the operating system with a uniform interface to the device.</a:t>
            </a:r>
            <a:endParaRPr lang="en-US" altLang="en-US" sz="2400" dirty="0"/>
          </a:p>
        </p:txBody>
      </p:sp>
      <p:sp>
        <p:nvSpPr>
          <p:cNvPr id="2" name="Date Placeholder 1"/>
          <p:cNvSpPr>
            <a:spLocks noGrp="1"/>
          </p:cNvSpPr>
          <p:nvPr>
            <p:ph type="dt" sz="half" idx="10"/>
          </p:nvPr>
        </p:nvSpPr>
        <p:spPr/>
        <p:txBody>
          <a:bodyPr/>
          <a:lstStyle/>
          <a:p>
            <a:fld id="{24712626-912A-4208-8A78-0454FB91BF1D}"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14</a:t>
            </a:fld>
            <a:endParaRPr lang="en-US" altLang="en-US"/>
          </a:p>
        </p:txBody>
      </p:sp>
    </p:spTree>
    <p:extLst>
      <p:ext uri="{BB962C8B-B14F-4D97-AF65-F5344CB8AC3E}">
        <p14:creationId xmlns:p14="http://schemas.microsoft.com/office/powerpoint/2010/main" val="1937957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0273" y="457200"/>
            <a:ext cx="8229600" cy="808037"/>
          </a:xfrm>
        </p:spPr>
        <p:txBody>
          <a:bodyPr/>
          <a:lstStyle/>
          <a:p>
            <a:pPr eaLnBrk="1" hangingPunct="1"/>
            <a:r>
              <a:rPr lang="en-US" altLang="en-US" dirty="0"/>
              <a:t>Computer Startup/System Boot</a:t>
            </a:r>
          </a:p>
        </p:txBody>
      </p:sp>
      <p:sp>
        <p:nvSpPr>
          <p:cNvPr id="12291" name="Rectangle 3"/>
          <p:cNvSpPr>
            <a:spLocks noGrp="1" noChangeArrowheads="1"/>
          </p:cNvSpPr>
          <p:nvPr>
            <p:ph type="body" idx="4294967295"/>
          </p:nvPr>
        </p:nvSpPr>
        <p:spPr>
          <a:xfrm>
            <a:off x="678873" y="1524000"/>
            <a:ext cx="8001000" cy="4572000"/>
          </a:xfrm>
        </p:spPr>
        <p:txBody>
          <a:bodyPr/>
          <a:lstStyle/>
          <a:p>
            <a:r>
              <a:rPr lang="en-US" altLang="en-US" sz="2400" b="1" dirty="0">
                <a:solidFill>
                  <a:srgbClr val="3366FF"/>
                </a:solidFill>
              </a:rPr>
              <a:t>Booting: </a:t>
            </a:r>
          </a:p>
          <a:p>
            <a:pPr lvl="1"/>
            <a:r>
              <a:rPr lang="en-US" altLang="en-US" sz="2400" dirty="0"/>
              <a:t>Loading of the OS into the primary memory</a:t>
            </a:r>
          </a:p>
          <a:p>
            <a:r>
              <a:rPr lang="en-US" altLang="en-US" sz="2400" b="1" dirty="0">
                <a:solidFill>
                  <a:srgbClr val="3366FF"/>
                </a:solidFill>
              </a:rPr>
              <a:t>When does booting occurs ?</a:t>
            </a:r>
          </a:p>
          <a:p>
            <a:pPr lvl="1"/>
            <a:r>
              <a:rPr lang="en-US" altLang="en-US" sz="2400" dirty="0"/>
              <a:t>When system is powered-on or rebooted</a:t>
            </a:r>
          </a:p>
          <a:p>
            <a:r>
              <a:rPr lang="en-US" altLang="en-US" sz="2400" b="1" dirty="0">
                <a:solidFill>
                  <a:srgbClr val="3366FF"/>
                </a:solidFill>
              </a:rPr>
              <a:t>Who loads the kernel on booting? </a:t>
            </a:r>
          </a:p>
          <a:p>
            <a:pPr lvl="1"/>
            <a:r>
              <a:rPr lang="en-US" altLang="en-US" sz="2400" dirty="0"/>
              <a:t>Bootstrap loader or bootstrap program</a:t>
            </a:r>
          </a:p>
          <a:p>
            <a:r>
              <a:rPr lang="en-US" altLang="en-US" sz="2400" b="1" dirty="0">
                <a:solidFill>
                  <a:srgbClr val="3366FF"/>
                </a:solidFill>
              </a:rPr>
              <a:t>Where is the bootstrap program kept?</a:t>
            </a:r>
          </a:p>
          <a:p>
            <a:pPr lvl="1"/>
            <a:r>
              <a:rPr lang="en-US" altLang="en-US" sz="2400" dirty="0"/>
              <a:t>Typically stored in ROM or EEPROM</a:t>
            </a:r>
          </a:p>
          <a:p>
            <a:pPr lvl="1"/>
            <a:r>
              <a:rPr lang="en-US" altLang="en-US" sz="2400" dirty="0"/>
              <a:t>Generally known as </a:t>
            </a:r>
            <a:r>
              <a:rPr lang="en-US" altLang="en-US" sz="2400" b="1" dirty="0">
                <a:solidFill>
                  <a:srgbClr val="3366FF"/>
                </a:solidFill>
              </a:rPr>
              <a:t>firmware</a:t>
            </a:r>
          </a:p>
          <a:p>
            <a:pPr marL="0" indent="0">
              <a:buNone/>
            </a:pPr>
            <a:endParaRPr lang="en-US" altLang="en-US" sz="2800" dirty="0"/>
          </a:p>
        </p:txBody>
      </p:sp>
      <p:sp>
        <p:nvSpPr>
          <p:cNvPr id="2" name="Date Placeholder 1"/>
          <p:cNvSpPr>
            <a:spLocks noGrp="1"/>
          </p:cNvSpPr>
          <p:nvPr>
            <p:ph type="dt" sz="half" idx="10"/>
          </p:nvPr>
        </p:nvSpPr>
        <p:spPr/>
        <p:txBody>
          <a:bodyPr/>
          <a:lstStyle/>
          <a:p>
            <a:fld id="{801A9654-CEC9-4C60-9BED-45319A743E33}"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15</a:t>
            </a:fld>
            <a:endParaRPr lang="en-US" altLang="en-US"/>
          </a:p>
        </p:txBody>
      </p:sp>
    </p:spTree>
    <p:extLst>
      <p:ext uri="{BB962C8B-B14F-4D97-AF65-F5344CB8AC3E}">
        <p14:creationId xmlns:p14="http://schemas.microsoft.com/office/powerpoint/2010/main" val="3523767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0273" y="228600"/>
            <a:ext cx="8229600" cy="808037"/>
          </a:xfrm>
        </p:spPr>
        <p:txBody>
          <a:bodyPr/>
          <a:lstStyle/>
          <a:p>
            <a:pPr eaLnBrk="1" hangingPunct="1"/>
            <a:r>
              <a:rPr lang="en-US" altLang="en-US" dirty="0"/>
              <a:t>Computer Startup/System Boot</a:t>
            </a:r>
          </a:p>
        </p:txBody>
      </p:sp>
      <p:sp>
        <p:nvSpPr>
          <p:cNvPr id="12291" name="Rectangle 3"/>
          <p:cNvSpPr>
            <a:spLocks noGrp="1" noChangeArrowheads="1"/>
          </p:cNvSpPr>
          <p:nvPr>
            <p:ph type="body" idx="4294967295"/>
          </p:nvPr>
        </p:nvSpPr>
        <p:spPr>
          <a:xfrm>
            <a:off x="564573" y="1050492"/>
            <a:ext cx="8001000" cy="4038601"/>
          </a:xfrm>
        </p:spPr>
        <p:txBody>
          <a:bodyPr/>
          <a:lstStyle/>
          <a:p>
            <a:r>
              <a:rPr lang="en-US" altLang="en-US" sz="2400" b="1" dirty="0">
                <a:solidFill>
                  <a:srgbClr val="3366FF"/>
                </a:solidFill>
              </a:rPr>
              <a:t>What happens on power-on?</a:t>
            </a:r>
          </a:p>
          <a:p>
            <a:pPr lvl="1"/>
            <a:r>
              <a:rPr lang="en-US" altLang="en-US" sz="2400" dirty="0"/>
              <a:t>The PC is loaded with a predefined memory location</a:t>
            </a:r>
          </a:p>
          <a:p>
            <a:pPr lvl="1"/>
            <a:r>
              <a:rPr lang="en-US" altLang="en-US" sz="2400" dirty="0"/>
              <a:t>Execution starts at that fixed memory location</a:t>
            </a:r>
          </a:p>
          <a:p>
            <a:pPr lvl="1"/>
            <a:r>
              <a:rPr lang="en-US" altLang="en-US" sz="2400" dirty="0"/>
              <a:t>At that location is the initial bootstrap program</a:t>
            </a:r>
          </a:p>
          <a:p>
            <a:r>
              <a:rPr lang="en-US" altLang="en-US" sz="2400" b="1" dirty="0">
                <a:solidFill>
                  <a:srgbClr val="3366FF"/>
                </a:solidFill>
              </a:rPr>
              <a:t>Bootstrap loader: Tasks</a:t>
            </a:r>
            <a:endParaRPr lang="en-US" altLang="en-US" sz="2400" dirty="0"/>
          </a:p>
          <a:p>
            <a:pPr lvl="1"/>
            <a:r>
              <a:rPr lang="en-US" altLang="en-US" sz="2400" dirty="0"/>
              <a:t>Run diagnostics to determine the state of the other hardware attached to the  machine (POST – Power on self test)</a:t>
            </a:r>
          </a:p>
          <a:p>
            <a:pPr lvl="1"/>
            <a:r>
              <a:rPr lang="en-US" altLang="en-US" sz="2400" dirty="0"/>
              <a:t>Initializes all aspects of system (CPU registers, device controllers and the contents of main memory)</a:t>
            </a:r>
          </a:p>
          <a:p>
            <a:pPr lvl="1"/>
            <a:r>
              <a:rPr lang="en-US" altLang="en-US" sz="2400" dirty="0"/>
              <a:t>Loads operating system kernel </a:t>
            </a:r>
          </a:p>
          <a:p>
            <a:pPr marL="0" indent="0">
              <a:buNone/>
            </a:pPr>
            <a:endParaRPr lang="en-US" altLang="en-US" sz="2800" dirty="0"/>
          </a:p>
        </p:txBody>
      </p:sp>
      <p:sp>
        <p:nvSpPr>
          <p:cNvPr id="2" name="Date Placeholder 1"/>
          <p:cNvSpPr>
            <a:spLocks noGrp="1"/>
          </p:cNvSpPr>
          <p:nvPr>
            <p:ph type="dt" sz="half" idx="10"/>
          </p:nvPr>
        </p:nvSpPr>
        <p:spPr/>
        <p:txBody>
          <a:bodyPr/>
          <a:lstStyle/>
          <a:p>
            <a:fld id="{4E9182A7-74A9-4DA5-93A6-CAE89210127E}"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16</a:t>
            </a:fld>
            <a:endParaRPr lang="en-US" altLang="en-US"/>
          </a:p>
        </p:txBody>
      </p:sp>
    </p:spTree>
    <p:extLst>
      <p:ext uri="{BB962C8B-B14F-4D97-AF65-F5344CB8AC3E}">
        <p14:creationId xmlns:p14="http://schemas.microsoft.com/office/powerpoint/2010/main" val="1432066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0273" y="228600"/>
            <a:ext cx="8229600" cy="808037"/>
          </a:xfrm>
        </p:spPr>
        <p:txBody>
          <a:bodyPr/>
          <a:lstStyle/>
          <a:p>
            <a:pPr eaLnBrk="1" hangingPunct="1"/>
            <a:r>
              <a:rPr lang="en-US" altLang="en-US" dirty="0"/>
              <a:t>Computer Startup/System Boot</a:t>
            </a:r>
          </a:p>
        </p:txBody>
      </p:sp>
      <p:sp>
        <p:nvSpPr>
          <p:cNvPr id="12291" name="Rectangle 3"/>
          <p:cNvSpPr>
            <a:spLocks noGrp="1" noChangeArrowheads="1"/>
          </p:cNvSpPr>
          <p:nvPr>
            <p:ph type="body" idx="4294967295"/>
          </p:nvPr>
        </p:nvSpPr>
        <p:spPr>
          <a:xfrm>
            <a:off x="564573" y="1600200"/>
            <a:ext cx="8001000" cy="4114800"/>
          </a:xfrm>
        </p:spPr>
        <p:txBody>
          <a:bodyPr/>
          <a:lstStyle/>
          <a:p>
            <a:pPr>
              <a:buFont typeface="Arial" panose="020B0604020202020204" pitchFamily="34" charset="0"/>
              <a:buChar char="•"/>
            </a:pPr>
            <a:r>
              <a:rPr lang="en-GB" altLang="en-US" sz="2400" dirty="0"/>
              <a:t>IA–32 (Intel Architecture, 32-bit)</a:t>
            </a:r>
          </a:p>
          <a:p>
            <a:pPr lvl="1">
              <a:buFont typeface="Arial" panose="020B0604020202020204" pitchFamily="34" charset="0"/>
              <a:buChar char="•"/>
            </a:pPr>
            <a:r>
              <a:rPr lang="en-GB" sz="2400" dirty="0"/>
              <a:t>BIOS (Basic </a:t>
            </a:r>
            <a:r>
              <a:rPr lang="en-GB" sz="2400" dirty="0" err="1"/>
              <a:t>Input/Output</a:t>
            </a:r>
            <a:r>
              <a:rPr lang="en-GB" sz="2400" dirty="0"/>
              <a:t> System) which comprises the bootloader</a:t>
            </a:r>
          </a:p>
          <a:p>
            <a:pPr lvl="1">
              <a:buFont typeface="Arial" panose="020B0604020202020204" pitchFamily="34" charset="0"/>
              <a:buChar char="•"/>
            </a:pPr>
            <a:r>
              <a:rPr lang="en-GB" sz="2400" dirty="0"/>
              <a:t>Unified Extensible Firmware Interface, or UEFI successor of BIOS for 64-bit architecture</a:t>
            </a:r>
          </a:p>
          <a:p>
            <a:pPr>
              <a:buFont typeface="Arial" panose="020B0604020202020204" pitchFamily="34" charset="0"/>
              <a:buChar char="•"/>
            </a:pPr>
            <a:r>
              <a:rPr lang="en-GB" altLang="en-US" sz="2400" dirty="0"/>
              <a:t> Linux &amp; UNIX systems </a:t>
            </a:r>
          </a:p>
          <a:p>
            <a:pPr lvl="1">
              <a:buFont typeface="Arial" panose="020B0604020202020204" pitchFamily="34" charset="0"/>
              <a:buChar char="•"/>
            </a:pPr>
            <a:r>
              <a:rPr lang="en-GB" altLang="en-US" sz="2400" dirty="0"/>
              <a:t>GRUB, or </a:t>
            </a:r>
            <a:r>
              <a:rPr lang="en-GB" altLang="en-US" sz="2400" dirty="0" err="1"/>
              <a:t>GRand</a:t>
            </a:r>
            <a:r>
              <a:rPr lang="en-GB" altLang="en-US" sz="2400" dirty="0"/>
              <a:t> Unified Bootloader (open source bootstrap program)</a:t>
            </a:r>
          </a:p>
          <a:p>
            <a:pPr>
              <a:buFont typeface="Arial" panose="020B0604020202020204" pitchFamily="34" charset="0"/>
              <a:buChar char="•"/>
            </a:pPr>
            <a:r>
              <a:rPr lang="en-GB" altLang="en-US" sz="2400" dirty="0"/>
              <a:t>Mobile systems - Android </a:t>
            </a:r>
          </a:p>
          <a:p>
            <a:pPr lvl="1">
              <a:buFont typeface="Arial" panose="020B0604020202020204" pitchFamily="34" charset="0"/>
              <a:buChar char="•"/>
            </a:pPr>
            <a:r>
              <a:rPr lang="en-GB" altLang="en-US" sz="2400" dirty="0"/>
              <a:t>vendors provide boot loaders</a:t>
            </a:r>
          </a:p>
          <a:p>
            <a:pPr lvl="1">
              <a:buFont typeface="Arial" panose="020B0604020202020204" pitchFamily="34" charset="0"/>
              <a:buChar char="•"/>
            </a:pPr>
            <a:r>
              <a:rPr lang="en-GB" altLang="en-US" sz="2400" dirty="0"/>
              <a:t>most common Android boot loader is LK (for “little kernel”)</a:t>
            </a:r>
            <a:endParaRPr lang="en-US" altLang="en-US" sz="2400" dirty="0"/>
          </a:p>
        </p:txBody>
      </p:sp>
      <p:sp>
        <p:nvSpPr>
          <p:cNvPr id="2" name="Date Placeholder 1"/>
          <p:cNvSpPr>
            <a:spLocks noGrp="1"/>
          </p:cNvSpPr>
          <p:nvPr>
            <p:ph type="dt" sz="half" idx="10"/>
          </p:nvPr>
        </p:nvSpPr>
        <p:spPr/>
        <p:txBody>
          <a:bodyPr/>
          <a:lstStyle/>
          <a:p>
            <a:fld id="{4E9182A7-74A9-4DA5-93A6-CAE89210127E}"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17</a:t>
            </a:fld>
            <a:endParaRPr lang="en-US" altLang="en-US"/>
          </a:p>
        </p:txBody>
      </p:sp>
    </p:spTree>
    <p:extLst>
      <p:ext uri="{BB962C8B-B14F-4D97-AF65-F5344CB8AC3E}">
        <p14:creationId xmlns:p14="http://schemas.microsoft.com/office/powerpoint/2010/main" val="2784400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0273" y="228600"/>
            <a:ext cx="8229600" cy="808037"/>
          </a:xfrm>
        </p:spPr>
        <p:txBody>
          <a:bodyPr/>
          <a:lstStyle/>
          <a:p>
            <a:pPr eaLnBrk="1" hangingPunct="1"/>
            <a:r>
              <a:rPr lang="en-US" altLang="en-US" dirty="0"/>
              <a:t>Computer Startup/System Boot</a:t>
            </a:r>
          </a:p>
        </p:txBody>
      </p:sp>
      <p:sp>
        <p:nvSpPr>
          <p:cNvPr id="12291" name="Rectangle 3"/>
          <p:cNvSpPr>
            <a:spLocks noGrp="1" noChangeArrowheads="1"/>
          </p:cNvSpPr>
          <p:nvPr>
            <p:ph type="body" idx="4294967295"/>
          </p:nvPr>
        </p:nvSpPr>
        <p:spPr>
          <a:xfrm>
            <a:off x="571500" y="1626735"/>
            <a:ext cx="8001000" cy="4038601"/>
          </a:xfrm>
        </p:spPr>
        <p:txBody>
          <a:bodyPr/>
          <a:lstStyle/>
          <a:p>
            <a:r>
              <a:rPr lang="en-GB" altLang="en-US" sz="2400" dirty="0"/>
              <a:t>Some services are provided outside of the kernel by system programs that are loaded into memory at boot time to become system daemons, which run the entire time the kernel is running. </a:t>
            </a:r>
          </a:p>
          <a:p>
            <a:r>
              <a:rPr lang="en-GB" altLang="en-US" sz="2400" dirty="0"/>
              <a:t>On Linux, the first system program is “</a:t>
            </a:r>
            <a:r>
              <a:rPr lang="en-GB" altLang="en-US" sz="2400" dirty="0" err="1"/>
              <a:t>systemd</a:t>
            </a:r>
            <a:r>
              <a:rPr lang="en-GB" altLang="en-US" sz="2400" dirty="0"/>
              <a:t>,” and it starts many other daemons. </a:t>
            </a:r>
          </a:p>
          <a:p>
            <a:r>
              <a:rPr lang="en-GB" altLang="en-US" sz="2400" dirty="0"/>
              <a:t>Once this phase is complete, the system is fully booted, and the system waits for some event to occur.</a:t>
            </a:r>
            <a:endParaRPr lang="en-US" altLang="en-US" sz="2400" dirty="0"/>
          </a:p>
        </p:txBody>
      </p:sp>
      <p:sp>
        <p:nvSpPr>
          <p:cNvPr id="2" name="Date Placeholder 1"/>
          <p:cNvSpPr>
            <a:spLocks noGrp="1"/>
          </p:cNvSpPr>
          <p:nvPr>
            <p:ph type="dt" sz="half" idx="10"/>
          </p:nvPr>
        </p:nvSpPr>
        <p:spPr/>
        <p:txBody>
          <a:bodyPr/>
          <a:lstStyle/>
          <a:p>
            <a:fld id="{4E9182A7-74A9-4DA5-93A6-CAE89210127E}"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18</a:t>
            </a:fld>
            <a:endParaRPr lang="en-US" altLang="en-US"/>
          </a:p>
        </p:txBody>
      </p:sp>
    </p:spTree>
    <p:extLst>
      <p:ext uri="{BB962C8B-B14F-4D97-AF65-F5344CB8AC3E}">
        <p14:creationId xmlns:p14="http://schemas.microsoft.com/office/powerpoint/2010/main" val="2210468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7772400" cy="1143000"/>
          </a:xfrm>
        </p:spPr>
        <p:txBody>
          <a:bodyPr/>
          <a:lstStyle/>
          <a:p>
            <a:r>
              <a:rPr lang="en-US" dirty="0"/>
              <a:t>Interrupts</a:t>
            </a:r>
          </a:p>
        </p:txBody>
      </p:sp>
      <p:sp>
        <p:nvSpPr>
          <p:cNvPr id="6" name="Content Placeholder 5"/>
          <p:cNvSpPr>
            <a:spLocks noGrp="1"/>
          </p:cNvSpPr>
          <p:nvPr>
            <p:ph idx="1"/>
          </p:nvPr>
        </p:nvSpPr>
        <p:spPr>
          <a:xfrm>
            <a:off x="609600" y="1524000"/>
            <a:ext cx="8208818" cy="4191000"/>
          </a:xfrm>
        </p:spPr>
        <p:txBody>
          <a:bodyPr/>
          <a:lstStyle/>
          <a:p>
            <a:pPr marL="342900" lvl="1" indent="-342900">
              <a:buClr>
                <a:schemeClr val="hlink"/>
              </a:buClr>
              <a:buSzPct val="110000"/>
              <a:buBlip>
                <a:blip r:embed="rId2"/>
              </a:buBlip>
            </a:pPr>
            <a:r>
              <a:rPr lang="en-GB" sz="2400" dirty="0"/>
              <a:t>Consider a program performing I/O. </a:t>
            </a:r>
          </a:p>
          <a:p>
            <a:pPr marL="342900" lvl="1" indent="-342900">
              <a:buClr>
                <a:schemeClr val="hlink"/>
              </a:buClr>
              <a:buSzPct val="110000"/>
              <a:buBlip>
                <a:blip r:embed="rId2"/>
              </a:buBlip>
            </a:pPr>
            <a:r>
              <a:rPr lang="en-GB" sz="2400" dirty="0"/>
              <a:t>To start an I/O operation, the device driver loads the appropriate registers in the device controller. </a:t>
            </a:r>
          </a:p>
          <a:p>
            <a:pPr marL="342900" lvl="1" indent="-342900">
              <a:buClr>
                <a:schemeClr val="hlink"/>
              </a:buClr>
              <a:buSzPct val="110000"/>
              <a:buBlip>
                <a:blip r:embed="rId2"/>
              </a:buBlip>
            </a:pPr>
            <a:r>
              <a:rPr lang="en-GB" sz="2400" dirty="0"/>
              <a:t>The device controller, in turn, examines the contents of these registers to determine what action to take (such as “read a character from the keyboard”). </a:t>
            </a:r>
          </a:p>
          <a:p>
            <a:pPr marL="342900" lvl="1" indent="-342900">
              <a:buClr>
                <a:schemeClr val="hlink"/>
              </a:buClr>
              <a:buSzPct val="110000"/>
              <a:buBlip>
                <a:blip r:embed="rId2"/>
              </a:buBlip>
            </a:pPr>
            <a:r>
              <a:rPr lang="en-GB" sz="2400" dirty="0"/>
              <a:t>The controller starts the transfer of data from the device to its local buffer. </a:t>
            </a:r>
          </a:p>
          <a:p>
            <a:pPr marL="342900" lvl="1" indent="-342900">
              <a:buClr>
                <a:schemeClr val="hlink"/>
              </a:buClr>
              <a:buSzPct val="110000"/>
              <a:buBlip>
                <a:blip r:embed="rId2"/>
              </a:buBlip>
            </a:pPr>
            <a:r>
              <a:rPr lang="en-GB" sz="2400" dirty="0"/>
              <a:t>Once the transfer of data is complete, the device controller informs the device driver that it has finished its operation. </a:t>
            </a:r>
            <a:endParaRPr lang="en-US" sz="2400" dirty="0"/>
          </a:p>
        </p:txBody>
      </p:sp>
      <p:sp>
        <p:nvSpPr>
          <p:cNvPr id="2" name="Date Placeholder 1"/>
          <p:cNvSpPr>
            <a:spLocks noGrp="1"/>
          </p:cNvSpPr>
          <p:nvPr>
            <p:ph type="dt" sz="half" idx="10"/>
          </p:nvPr>
        </p:nvSpPr>
        <p:spPr/>
        <p:txBody>
          <a:bodyPr/>
          <a:lstStyle/>
          <a:p>
            <a:fld id="{402A9EBC-998D-47D5-B707-985336DD60A5}" type="datetime1">
              <a:rPr lang="en-US" altLang="en-US" smtClean="0"/>
              <a:t>9/8/2023</a:t>
            </a:fld>
            <a:endParaRPr lang="en-US" altLang="en-US" dirty="0"/>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19</a:t>
            </a:fld>
            <a:endParaRPr lang="en-US" altLang="en-US"/>
          </a:p>
        </p:txBody>
      </p:sp>
    </p:spTree>
    <p:extLst>
      <p:ext uri="{BB962C8B-B14F-4D97-AF65-F5344CB8AC3E}">
        <p14:creationId xmlns:p14="http://schemas.microsoft.com/office/powerpoint/2010/main" val="747384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990600"/>
          </a:xfrm>
        </p:spPr>
        <p:txBody>
          <a:bodyPr/>
          <a:lstStyle/>
          <a:p>
            <a:r>
              <a:rPr lang="en-US" dirty="0"/>
              <a:t>Outline</a:t>
            </a:r>
          </a:p>
        </p:txBody>
      </p:sp>
      <p:sp>
        <p:nvSpPr>
          <p:cNvPr id="3" name="Content Placeholder 2"/>
          <p:cNvSpPr>
            <a:spLocks noGrp="1"/>
          </p:cNvSpPr>
          <p:nvPr>
            <p:ph idx="1"/>
          </p:nvPr>
        </p:nvSpPr>
        <p:spPr>
          <a:xfrm>
            <a:off x="685800" y="1676400"/>
            <a:ext cx="7924800" cy="4343400"/>
          </a:xfrm>
        </p:spPr>
        <p:txBody>
          <a:bodyPr/>
          <a:lstStyle/>
          <a:p>
            <a:r>
              <a:rPr lang="en-US" sz="2400" dirty="0"/>
              <a:t>Text Book</a:t>
            </a:r>
          </a:p>
          <a:p>
            <a:r>
              <a:rPr lang="en-US" sz="2400" dirty="0"/>
              <a:t>Course plan</a:t>
            </a:r>
          </a:p>
          <a:p>
            <a:r>
              <a:rPr lang="en-US" sz="2400" dirty="0"/>
              <a:t>Evaluation Components</a:t>
            </a:r>
          </a:p>
          <a:p>
            <a:r>
              <a:rPr lang="en-US" sz="2400" dirty="0"/>
              <a:t>Course Objectives </a:t>
            </a:r>
          </a:p>
          <a:p>
            <a:r>
              <a:rPr lang="en-US" sz="2400" dirty="0"/>
              <a:t>What is OS? and OS goals</a:t>
            </a:r>
          </a:p>
          <a:p>
            <a:r>
              <a:rPr lang="en-US" sz="2400" dirty="0"/>
              <a:t>Components of computer system</a:t>
            </a:r>
          </a:p>
          <a:p>
            <a:r>
              <a:rPr lang="en-US" sz="2400" dirty="0"/>
              <a:t>OS – what it can do? </a:t>
            </a:r>
          </a:p>
          <a:p>
            <a:r>
              <a:rPr lang="en-US" sz="2400" dirty="0"/>
              <a:t>Computer systems, OS and Interrupts</a:t>
            </a:r>
          </a:p>
          <a:p>
            <a:endParaRPr lang="en-US" sz="2400" dirty="0"/>
          </a:p>
        </p:txBody>
      </p:sp>
      <p:sp>
        <p:nvSpPr>
          <p:cNvPr id="6" name="Date Placeholder 5"/>
          <p:cNvSpPr>
            <a:spLocks noGrp="1"/>
          </p:cNvSpPr>
          <p:nvPr>
            <p:ph type="dt" sz="half" idx="10"/>
          </p:nvPr>
        </p:nvSpPr>
        <p:spPr/>
        <p:txBody>
          <a:bodyPr/>
          <a:lstStyle/>
          <a:p>
            <a:fld id="{868B7635-E65F-4C18-B5B8-D11929C8E7E8}" type="datetime1">
              <a:rPr lang="en-US" altLang="en-US" smtClean="0"/>
              <a:t>9/8/2023</a:t>
            </a:fld>
            <a:endParaRPr lang="en-US" altLang="en-US"/>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2</a:t>
            </a:fld>
            <a:endParaRPr lang="en-US" altLang="en-US"/>
          </a:p>
        </p:txBody>
      </p:sp>
    </p:spTree>
    <p:extLst>
      <p:ext uri="{BB962C8B-B14F-4D97-AF65-F5344CB8AC3E}">
        <p14:creationId xmlns:p14="http://schemas.microsoft.com/office/powerpoint/2010/main" val="1265749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7772400" cy="1143000"/>
          </a:xfrm>
        </p:spPr>
        <p:txBody>
          <a:bodyPr/>
          <a:lstStyle/>
          <a:p>
            <a:r>
              <a:rPr lang="en-US" dirty="0"/>
              <a:t>Interrupts</a:t>
            </a:r>
          </a:p>
        </p:txBody>
      </p:sp>
      <p:sp>
        <p:nvSpPr>
          <p:cNvPr id="6" name="Content Placeholder 5"/>
          <p:cNvSpPr>
            <a:spLocks noGrp="1"/>
          </p:cNvSpPr>
          <p:nvPr>
            <p:ph idx="1"/>
          </p:nvPr>
        </p:nvSpPr>
        <p:spPr>
          <a:xfrm>
            <a:off x="609600" y="1524000"/>
            <a:ext cx="8208818" cy="4191000"/>
          </a:xfrm>
        </p:spPr>
        <p:txBody>
          <a:bodyPr/>
          <a:lstStyle/>
          <a:p>
            <a:pPr marL="342900" lvl="1" indent="-342900">
              <a:buClr>
                <a:schemeClr val="hlink"/>
              </a:buClr>
              <a:buSzPct val="110000"/>
              <a:buBlip>
                <a:blip r:embed="rId2"/>
              </a:buBlip>
            </a:pPr>
            <a:r>
              <a:rPr lang="en-GB" sz="2400" dirty="0"/>
              <a:t>The device driver then gives control to other parts of the operating system, possibly returning the data or a pointer to the data if the operation was a read. </a:t>
            </a:r>
          </a:p>
          <a:p>
            <a:pPr marL="342900" lvl="1" indent="-342900">
              <a:buClr>
                <a:schemeClr val="hlink"/>
              </a:buClr>
              <a:buSzPct val="110000"/>
              <a:buBlip>
                <a:blip r:embed="rId2"/>
              </a:buBlip>
            </a:pPr>
            <a:r>
              <a:rPr lang="en-GB" sz="2400" dirty="0"/>
              <a:t>For other operations, the device driver returns status information such as “write completed successfully” or “device busy”. </a:t>
            </a:r>
          </a:p>
          <a:p>
            <a:pPr marL="342900" lvl="1" indent="-342900">
              <a:buClr>
                <a:schemeClr val="hlink"/>
              </a:buClr>
              <a:buSzPct val="110000"/>
              <a:buBlip>
                <a:blip r:embed="rId2"/>
              </a:buBlip>
            </a:pPr>
            <a:r>
              <a:rPr lang="en-GB" sz="2400" dirty="0"/>
              <a:t>How does the controller inform the device driver that it has finished its operation? </a:t>
            </a:r>
          </a:p>
          <a:p>
            <a:pPr marL="742950" lvl="2" indent="-342900">
              <a:buSzPct val="110000"/>
              <a:buBlip>
                <a:blip r:embed="rId2"/>
              </a:buBlip>
            </a:pPr>
            <a:r>
              <a:rPr lang="en-GB" sz="2000" dirty="0"/>
              <a:t>This is accomplished via an interrupt.</a:t>
            </a:r>
            <a:endParaRPr lang="en-US" sz="2000" dirty="0"/>
          </a:p>
        </p:txBody>
      </p:sp>
      <p:sp>
        <p:nvSpPr>
          <p:cNvPr id="2" name="Date Placeholder 1"/>
          <p:cNvSpPr>
            <a:spLocks noGrp="1"/>
          </p:cNvSpPr>
          <p:nvPr>
            <p:ph type="dt" sz="half" idx="10"/>
          </p:nvPr>
        </p:nvSpPr>
        <p:spPr/>
        <p:txBody>
          <a:bodyPr/>
          <a:lstStyle/>
          <a:p>
            <a:fld id="{402A9EBC-998D-47D5-B707-985336DD60A5}" type="datetime1">
              <a:rPr lang="en-US" altLang="en-US" smtClean="0"/>
              <a:t>9/8/2023</a:t>
            </a:fld>
            <a:endParaRPr lang="en-US" altLang="en-US" dirty="0"/>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20</a:t>
            </a:fld>
            <a:endParaRPr lang="en-US" altLang="en-US"/>
          </a:p>
        </p:txBody>
      </p:sp>
    </p:spTree>
    <p:extLst>
      <p:ext uri="{BB962C8B-B14F-4D97-AF65-F5344CB8AC3E}">
        <p14:creationId xmlns:p14="http://schemas.microsoft.com/office/powerpoint/2010/main" val="2697646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7772400" cy="1143000"/>
          </a:xfrm>
        </p:spPr>
        <p:txBody>
          <a:bodyPr/>
          <a:lstStyle/>
          <a:p>
            <a:r>
              <a:rPr lang="en-US" dirty="0"/>
              <a:t>Interrupts</a:t>
            </a:r>
          </a:p>
        </p:txBody>
      </p:sp>
      <p:sp>
        <p:nvSpPr>
          <p:cNvPr id="6" name="Content Placeholder 5"/>
          <p:cNvSpPr>
            <a:spLocks noGrp="1"/>
          </p:cNvSpPr>
          <p:nvPr>
            <p:ph idx="1"/>
          </p:nvPr>
        </p:nvSpPr>
        <p:spPr>
          <a:xfrm>
            <a:off x="609600" y="1524000"/>
            <a:ext cx="8208818" cy="4191000"/>
          </a:xfrm>
        </p:spPr>
        <p:txBody>
          <a:bodyPr/>
          <a:lstStyle/>
          <a:p>
            <a:r>
              <a:rPr lang="en-US" sz="2400" b="1" dirty="0">
                <a:solidFill>
                  <a:srgbClr val="3366FF"/>
                </a:solidFill>
              </a:rPr>
              <a:t>Modern day OS are event driven</a:t>
            </a:r>
          </a:p>
          <a:p>
            <a:r>
              <a:rPr lang="en-US" sz="2400" b="1" dirty="0">
                <a:solidFill>
                  <a:srgbClr val="3366FF"/>
                </a:solidFill>
              </a:rPr>
              <a:t>What is interrupt?</a:t>
            </a:r>
          </a:p>
          <a:p>
            <a:pPr lvl="1"/>
            <a:r>
              <a:rPr lang="en-US" sz="2400" dirty="0"/>
              <a:t>It is an asynchronous request to the CPU </a:t>
            </a:r>
          </a:p>
          <a:p>
            <a:pPr lvl="1"/>
            <a:r>
              <a:rPr lang="en-US" sz="2400" dirty="0"/>
              <a:t>It can be initiated anytime without reference to the system clock</a:t>
            </a:r>
          </a:p>
          <a:p>
            <a:r>
              <a:rPr lang="en-US" sz="2400" b="1" dirty="0">
                <a:solidFill>
                  <a:srgbClr val="3366FF"/>
                </a:solidFill>
              </a:rPr>
              <a:t>What causes an interrupt?</a:t>
            </a:r>
          </a:p>
          <a:p>
            <a:pPr lvl="1"/>
            <a:r>
              <a:rPr lang="en-US" sz="2400" dirty="0"/>
              <a:t>Hardware or software </a:t>
            </a:r>
          </a:p>
          <a:p>
            <a:r>
              <a:rPr lang="en-US" sz="2400" b="1" dirty="0">
                <a:solidFill>
                  <a:srgbClr val="3366FF"/>
                </a:solidFill>
              </a:rPr>
              <a:t>Why is interrupt caused? </a:t>
            </a:r>
          </a:p>
          <a:p>
            <a:pPr lvl="1"/>
            <a:r>
              <a:rPr lang="en-US" sz="2400" dirty="0"/>
              <a:t>Occurrence of an event</a:t>
            </a:r>
          </a:p>
        </p:txBody>
      </p:sp>
      <p:sp>
        <p:nvSpPr>
          <p:cNvPr id="2" name="Date Placeholder 1"/>
          <p:cNvSpPr>
            <a:spLocks noGrp="1"/>
          </p:cNvSpPr>
          <p:nvPr>
            <p:ph type="dt" sz="half" idx="10"/>
          </p:nvPr>
        </p:nvSpPr>
        <p:spPr/>
        <p:txBody>
          <a:bodyPr/>
          <a:lstStyle/>
          <a:p>
            <a:fld id="{402A9EBC-998D-47D5-B707-985336DD60A5}" type="datetime1">
              <a:rPr lang="en-US" altLang="en-US" smtClean="0"/>
              <a:t>9/8/2023</a:t>
            </a:fld>
            <a:endParaRPr lang="en-US" altLang="en-US" dirty="0"/>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21</a:t>
            </a:fld>
            <a:endParaRPr lang="en-US" altLang="en-US"/>
          </a:p>
        </p:txBody>
      </p:sp>
    </p:spTree>
    <p:extLst>
      <p:ext uri="{BB962C8B-B14F-4D97-AF65-F5344CB8AC3E}">
        <p14:creationId xmlns:p14="http://schemas.microsoft.com/office/powerpoint/2010/main" val="330653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7772400" cy="1143000"/>
          </a:xfrm>
        </p:spPr>
        <p:txBody>
          <a:bodyPr/>
          <a:lstStyle/>
          <a:p>
            <a:r>
              <a:rPr lang="en-US" dirty="0"/>
              <a:t>Interrupts</a:t>
            </a:r>
          </a:p>
        </p:txBody>
      </p:sp>
      <p:sp>
        <p:nvSpPr>
          <p:cNvPr id="4" name="Date Placeholder 3"/>
          <p:cNvSpPr>
            <a:spLocks noGrp="1"/>
          </p:cNvSpPr>
          <p:nvPr>
            <p:ph type="dt" sz="half" idx="10"/>
          </p:nvPr>
        </p:nvSpPr>
        <p:spPr/>
        <p:txBody>
          <a:bodyPr/>
          <a:lstStyle/>
          <a:p>
            <a:fld id="{10505288-8366-4586-8633-F1D06F7FC3C8}" type="datetime1">
              <a:rPr lang="en-US" altLang="en-US" smtClean="0"/>
              <a:t>9/8/2023</a:t>
            </a:fld>
            <a:endParaRPr lang="en-US" altLang="en-US"/>
          </a:p>
        </p:txBody>
      </p:sp>
      <p:pic>
        <p:nvPicPr>
          <p:cNvPr id="8" name="Content Placeholder 7"/>
          <p:cNvPicPr>
            <a:picLocks noGrp="1" noChangeAspect="1"/>
          </p:cNvPicPr>
          <p:nvPr>
            <p:ph idx="1"/>
          </p:nvPr>
        </p:nvPicPr>
        <p:blipFill>
          <a:blip r:embed="rId2"/>
          <a:stretch>
            <a:fillRect/>
          </a:stretch>
        </p:blipFill>
        <p:spPr>
          <a:xfrm>
            <a:off x="685800" y="1752600"/>
            <a:ext cx="7947837" cy="3505200"/>
          </a:xfrm>
          <a:prstGeom prst="rect">
            <a:avLst/>
          </a:prstGeom>
        </p:spPr>
      </p:pic>
      <p:sp>
        <p:nvSpPr>
          <p:cNvPr id="3" name="Slide Number Placeholder 2"/>
          <p:cNvSpPr>
            <a:spLocks noGrp="1"/>
          </p:cNvSpPr>
          <p:nvPr>
            <p:ph type="sldNum" sz="quarter" idx="12"/>
          </p:nvPr>
        </p:nvSpPr>
        <p:spPr/>
        <p:txBody>
          <a:bodyPr/>
          <a:lstStyle/>
          <a:p>
            <a:fld id="{775D0274-CAF4-47B1-B068-C7B390ADE8B6}" type="slidenum">
              <a:rPr lang="en-US" altLang="en-US" smtClean="0"/>
              <a:pPr/>
              <a:t>22</a:t>
            </a:fld>
            <a:endParaRPr lang="en-US" altLang="en-US"/>
          </a:p>
        </p:txBody>
      </p:sp>
    </p:spTree>
    <p:extLst>
      <p:ext uri="{BB962C8B-B14F-4D97-AF65-F5344CB8AC3E}">
        <p14:creationId xmlns:p14="http://schemas.microsoft.com/office/powerpoint/2010/main" val="46936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types</a:t>
            </a:r>
          </a:p>
        </p:txBody>
      </p:sp>
      <p:sp>
        <p:nvSpPr>
          <p:cNvPr id="4" name="Date Placeholder 3"/>
          <p:cNvSpPr>
            <a:spLocks noGrp="1"/>
          </p:cNvSpPr>
          <p:nvPr>
            <p:ph type="dt" sz="half" idx="10"/>
          </p:nvPr>
        </p:nvSpPr>
        <p:spPr/>
        <p:txBody>
          <a:bodyPr/>
          <a:lstStyle/>
          <a:p>
            <a:fld id="{75BC4286-34EB-4DB2-909A-8B6B73B0ED81}" type="datetime1">
              <a:rPr lang="en-US" altLang="en-US" smtClean="0"/>
              <a:t>9/8/2023</a:t>
            </a:fld>
            <a:endParaRPr lang="en-US" altLang="en-US"/>
          </a:p>
        </p:txBody>
      </p:sp>
      <p:pic>
        <p:nvPicPr>
          <p:cNvPr id="8" name="Content Placeholder 7"/>
          <p:cNvPicPr>
            <a:picLocks noGrp="1" noChangeAspect="1"/>
          </p:cNvPicPr>
          <p:nvPr>
            <p:ph idx="1"/>
          </p:nvPr>
        </p:nvPicPr>
        <p:blipFill>
          <a:blip r:embed="rId2"/>
          <a:stretch>
            <a:fillRect/>
          </a:stretch>
        </p:blipFill>
        <p:spPr>
          <a:xfrm>
            <a:off x="990600" y="1747215"/>
            <a:ext cx="7086600" cy="2209800"/>
          </a:xfrm>
          <a:prstGeom prst="rect">
            <a:avLst/>
          </a:prstGeom>
        </p:spPr>
      </p:pic>
      <p:sp>
        <p:nvSpPr>
          <p:cNvPr id="3" name="Slide Number Placeholder 2"/>
          <p:cNvSpPr>
            <a:spLocks noGrp="1"/>
          </p:cNvSpPr>
          <p:nvPr>
            <p:ph type="sldNum" sz="quarter" idx="12"/>
          </p:nvPr>
        </p:nvSpPr>
        <p:spPr/>
        <p:txBody>
          <a:bodyPr/>
          <a:lstStyle/>
          <a:p>
            <a:fld id="{775D0274-CAF4-47B1-B068-C7B390ADE8B6}" type="slidenum">
              <a:rPr lang="en-US" altLang="en-US" smtClean="0"/>
              <a:pPr/>
              <a:t>23</a:t>
            </a:fld>
            <a:endParaRPr lang="en-US" altLang="en-US"/>
          </a:p>
        </p:txBody>
      </p:sp>
      <p:sp>
        <p:nvSpPr>
          <p:cNvPr id="5" name="Rectangle 4"/>
          <p:cNvSpPr/>
          <p:nvPr/>
        </p:nvSpPr>
        <p:spPr>
          <a:xfrm>
            <a:off x="760828" y="3957015"/>
            <a:ext cx="8001000" cy="2308324"/>
          </a:xfrm>
          <a:prstGeom prst="rect">
            <a:avLst/>
          </a:prstGeom>
        </p:spPr>
        <p:txBody>
          <a:bodyPr wrap="square">
            <a:spAutoFit/>
          </a:bodyPr>
          <a:lstStyle/>
          <a:p>
            <a:pPr marL="342900" indent="-342900">
              <a:buFont typeface="Arial" panose="020B0604020202020204" pitchFamily="34" charset="0"/>
              <a:buChar char="•"/>
            </a:pPr>
            <a:r>
              <a:rPr lang="en-US" dirty="0">
                <a:latin typeface="Roboto"/>
              </a:rPr>
              <a:t>Hardware Interrupt is caused by hardware device</a:t>
            </a:r>
          </a:p>
          <a:p>
            <a:pPr marL="800100" lvl="1" indent="-342900">
              <a:buFont typeface="Arial" panose="020B0604020202020204" pitchFamily="34" charset="0"/>
              <a:buChar char="•"/>
            </a:pPr>
            <a:r>
              <a:rPr lang="en-US" dirty="0"/>
              <a:t>Avoid wasting the processor’s valuable time in polling loops</a:t>
            </a:r>
          </a:p>
          <a:p>
            <a:pPr marL="342900" indent="-342900">
              <a:buFont typeface="Arial" panose="020B0604020202020204" pitchFamily="34" charset="0"/>
              <a:buChar char="•"/>
            </a:pPr>
            <a:r>
              <a:rPr lang="en-US" dirty="0"/>
              <a:t>Software Interrupt is </a:t>
            </a:r>
            <a:r>
              <a:rPr lang="en-US" dirty="0">
                <a:latin typeface="Roboto"/>
              </a:rPr>
              <a:t>caused</a:t>
            </a:r>
            <a:r>
              <a:rPr lang="en-US" dirty="0"/>
              <a:t> by an instruction in a program</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1238212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09600" y="533400"/>
            <a:ext cx="8229600" cy="576262"/>
          </a:xfrm>
        </p:spPr>
        <p:txBody>
          <a:bodyPr/>
          <a:lstStyle/>
          <a:p>
            <a:pPr eaLnBrk="1" hangingPunct="1"/>
            <a:r>
              <a:rPr lang="en-US" altLang="en-US" dirty="0"/>
              <a:t>Interrupt handling</a:t>
            </a:r>
          </a:p>
        </p:txBody>
      </p:sp>
      <p:sp>
        <p:nvSpPr>
          <p:cNvPr id="15363" name="Rectangle 3"/>
          <p:cNvSpPr>
            <a:spLocks noGrp="1" noChangeArrowheads="1"/>
          </p:cNvSpPr>
          <p:nvPr>
            <p:ph type="body" idx="4294967295"/>
          </p:nvPr>
        </p:nvSpPr>
        <p:spPr>
          <a:xfrm>
            <a:off x="609600" y="1219200"/>
            <a:ext cx="8001000" cy="4311360"/>
          </a:xfrm>
        </p:spPr>
        <p:txBody>
          <a:bodyPr/>
          <a:lstStyle/>
          <a:p>
            <a:r>
              <a:rPr lang="en-US" altLang="en-US" sz="2400" b="1" dirty="0">
                <a:solidFill>
                  <a:srgbClr val="00B0F0"/>
                </a:solidFill>
              </a:rPr>
              <a:t>How does a device interrupts the CPU?</a:t>
            </a:r>
          </a:p>
          <a:p>
            <a:pPr lvl="1"/>
            <a:r>
              <a:rPr lang="en-US" altLang="en-US" sz="2400" dirty="0"/>
              <a:t>The device issues an interrupt signal to the processor on the interrupt request line</a:t>
            </a:r>
          </a:p>
          <a:p>
            <a:r>
              <a:rPr lang="en-US" altLang="en-US" sz="2400" b="1" dirty="0">
                <a:solidFill>
                  <a:srgbClr val="00B0F0"/>
                </a:solidFill>
              </a:rPr>
              <a:t>When does the processor responds to an interrupt?</a:t>
            </a:r>
          </a:p>
          <a:p>
            <a:pPr lvl="1"/>
            <a:r>
              <a:rPr lang="en-US" altLang="en-US" sz="2400" dirty="0"/>
              <a:t>The processor completes the execution of the current instruction (finishes the current instruction cycle) and then responds to the interrupt</a:t>
            </a:r>
          </a:p>
          <a:p>
            <a:r>
              <a:rPr lang="en-US" altLang="en-US" sz="2400" b="1" dirty="0">
                <a:solidFill>
                  <a:srgbClr val="00B0F0"/>
                </a:solidFill>
              </a:rPr>
              <a:t>How does the CPU responds back?</a:t>
            </a:r>
          </a:p>
          <a:p>
            <a:pPr lvl="1"/>
            <a:r>
              <a:rPr lang="en-US" altLang="en-US" sz="2400" dirty="0"/>
              <a:t>Its sends an acknowledgement signal back to the device</a:t>
            </a:r>
          </a:p>
          <a:p>
            <a:pPr lvl="1"/>
            <a:r>
              <a:rPr lang="en-US" altLang="en-US" sz="2400" dirty="0"/>
              <a:t>Hence the device removes the interrupt signal</a:t>
            </a:r>
          </a:p>
        </p:txBody>
      </p:sp>
      <p:sp>
        <p:nvSpPr>
          <p:cNvPr id="2" name="Date Placeholder 1"/>
          <p:cNvSpPr>
            <a:spLocks noGrp="1"/>
          </p:cNvSpPr>
          <p:nvPr>
            <p:ph type="dt" sz="half" idx="10"/>
          </p:nvPr>
        </p:nvSpPr>
        <p:spPr/>
        <p:txBody>
          <a:bodyPr/>
          <a:lstStyle/>
          <a:p>
            <a:fld id="{4112AE64-86C8-4F0C-9D11-C6C12FCD84C5}"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24</a:t>
            </a:fld>
            <a:endParaRPr lang="en-US" altLang="en-US"/>
          </a:p>
        </p:txBody>
      </p:sp>
    </p:spTree>
    <p:extLst>
      <p:ext uri="{BB962C8B-B14F-4D97-AF65-F5344CB8AC3E}">
        <p14:creationId xmlns:p14="http://schemas.microsoft.com/office/powerpoint/2010/main" val="991396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09600" y="477129"/>
            <a:ext cx="8229600" cy="576262"/>
          </a:xfrm>
        </p:spPr>
        <p:txBody>
          <a:bodyPr/>
          <a:lstStyle/>
          <a:p>
            <a:pPr eaLnBrk="1" hangingPunct="1"/>
            <a:r>
              <a:rPr lang="en-US" altLang="en-US" dirty="0"/>
              <a:t>Interrupt handling</a:t>
            </a:r>
          </a:p>
        </p:txBody>
      </p:sp>
      <p:sp>
        <p:nvSpPr>
          <p:cNvPr id="15363" name="Rectangle 3"/>
          <p:cNvSpPr>
            <a:spLocks noGrp="1" noChangeArrowheads="1"/>
          </p:cNvSpPr>
          <p:nvPr>
            <p:ph type="body" idx="4294967295"/>
          </p:nvPr>
        </p:nvSpPr>
        <p:spPr>
          <a:xfrm>
            <a:off x="595745" y="1110960"/>
            <a:ext cx="8001000" cy="4724400"/>
          </a:xfrm>
        </p:spPr>
        <p:txBody>
          <a:bodyPr/>
          <a:lstStyle/>
          <a:p>
            <a:r>
              <a:rPr lang="en-US" altLang="en-US" sz="2400" b="1" dirty="0">
                <a:solidFill>
                  <a:srgbClr val="00B0F0"/>
                </a:solidFill>
              </a:rPr>
              <a:t>What happens when interrupt occurs?</a:t>
            </a:r>
          </a:p>
          <a:p>
            <a:pPr lvl="1"/>
            <a:r>
              <a:rPr lang="en-US" altLang="en-US" sz="2400" dirty="0"/>
              <a:t>CPU finishes the execution of the current instruction and checks for interrupts</a:t>
            </a:r>
          </a:p>
          <a:p>
            <a:pPr lvl="1"/>
            <a:r>
              <a:rPr lang="en-US" altLang="en-US" sz="2400" dirty="0"/>
              <a:t>Stores contents of Program Counter (return address) and processor state onto stack</a:t>
            </a:r>
          </a:p>
          <a:p>
            <a:pPr lvl="1"/>
            <a:r>
              <a:rPr lang="en-US" altLang="en-US" sz="2400" dirty="0"/>
              <a:t>Services the interrupt </a:t>
            </a:r>
          </a:p>
          <a:p>
            <a:pPr lvl="2"/>
            <a:r>
              <a:rPr lang="en-US" altLang="en-US" dirty="0"/>
              <a:t>Transfer control to interrupt service routine (ISR) and execute it</a:t>
            </a:r>
          </a:p>
          <a:p>
            <a:pPr lvl="1"/>
            <a:r>
              <a:rPr lang="en-US" altLang="en-US" sz="2400" dirty="0"/>
              <a:t> After the interrupt is serviced</a:t>
            </a:r>
          </a:p>
          <a:p>
            <a:pPr lvl="2"/>
            <a:r>
              <a:rPr lang="en-US" altLang="en-US" sz="2000" dirty="0"/>
              <a:t>Restore the processor state</a:t>
            </a:r>
          </a:p>
          <a:p>
            <a:pPr lvl="2"/>
            <a:r>
              <a:rPr lang="en-US" altLang="en-US" sz="2000" dirty="0"/>
              <a:t>Load the saved return address into the program counter</a:t>
            </a:r>
          </a:p>
          <a:p>
            <a:pPr lvl="2"/>
            <a:r>
              <a:rPr lang="en-US" altLang="en-US" sz="2000" dirty="0"/>
              <a:t>Resume the interrupted computation</a:t>
            </a:r>
          </a:p>
          <a:p>
            <a:pPr lvl="1"/>
            <a:endParaRPr lang="en-US" altLang="en-US" sz="2400" dirty="0"/>
          </a:p>
          <a:p>
            <a:pPr lvl="1"/>
            <a:endParaRPr lang="en-US" altLang="en-US" sz="2400" dirty="0"/>
          </a:p>
        </p:txBody>
      </p:sp>
      <p:sp>
        <p:nvSpPr>
          <p:cNvPr id="2" name="Date Placeholder 1"/>
          <p:cNvSpPr>
            <a:spLocks noGrp="1"/>
          </p:cNvSpPr>
          <p:nvPr>
            <p:ph type="dt" sz="half" idx="10"/>
          </p:nvPr>
        </p:nvSpPr>
        <p:spPr/>
        <p:txBody>
          <a:bodyPr/>
          <a:lstStyle/>
          <a:p>
            <a:fld id="{4112AE64-86C8-4F0C-9D11-C6C12FCD84C5}"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25</a:t>
            </a:fld>
            <a:endParaRPr lang="en-US" altLang="en-US"/>
          </a:p>
        </p:txBody>
      </p:sp>
    </p:spTree>
    <p:extLst>
      <p:ext uri="{BB962C8B-B14F-4D97-AF65-F5344CB8AC3E}">
        <p14:creationId xmlns:p14="http://schemas.microsoft.com/office/powerpoint/2010/main" val="1339903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09600" y="533400"/>
            <a:ext cx="8229600" cy="576262"/>
          </a:xfrm>
        </p:spPr>
        <p:txBody>
          <a:bodyPr/>
          <a:lstStyle/>
          <a:p>
            <a:pPr eaLnBrk="1" hangingPunct="1"/>
            <a:r>
              <a:rPr lang="en-US" altLang="en-US" dirty="0"/>
              <a:t>Interrupt handling</a:t>
            </a:r>
          </a:p>
        </p:txBody>
      </p:sp>
      <p:sp>
        <p:nvSpPr>
          <p:cNvPr id="15363" name="Rectangle 3"/>
          <p:cNvSpPr>
            <a:spLocks noGrp="1" noChangeArrowheads="1"/>
          </p:cNvSpPr>
          <p:nvPr>
            <p:ph type="body" idx="4294967295"/>
          </p:nvPr>
        </p:nvSpPr>
        <p:spPr>
          <a:xfrm>
            <a:off x="609600" y="1109662"/>
            <a:ext cx="8001000" cy="4724400"/>
          </a:xfrm>
        </p:spPr>
        <p:txBody>
          <a:bodyPr/>
          <a:lstStyle/>
          <a:p>
            <a:pPr lvl="1"/>
            <a:endParaRPr lang="en-US" altLang="en-US" sz="2400" dirty="0"/>
          </a:p>
          <a:p>
            <a:pPr lvl="1"/>
            <a:endParaRPr lang="en-US" altLang="en-US" sz="2400" dirty="0"/>
          </a:p>
        </p:txBody>
      </p:sp>
      <p:graphicFrame>
        <p:nvGraphicFramePr>
          <p:cNvPr id="4" name="Object 4"/>
          <p:cNvGraphicFramePr>
            <a:graphicFrameLocks noChangeAspect="1"/>
          </p:cNvGraphicFramePr>
          <p:nvPr>
            <p:extLst>
              <p:ext uri="{D42A27DB-BD31-4B8C-83A1-F6EECF244321}">
                <p14:modId xmlns:p14="http://schemas.microsoft.com/office/powerpoint/2010/main" val="442150837"/>
              </p:ext>
            </p:extLst>
          </p:nvPr>
        </p:nvGraphicFramePr>
        <p:xfrm>
          <a:off x="404018" y="1828800"/>
          <a:ext cx="8640763" cy="1838324"/>
        </p:xfrm>
        <a:graphic>
          <a:graphicData uri="http://schemas.openxmlformats.org/presentationml/2006/ole">
            <mc:AlternateContent xmlns:mc="http://schemas.openxmlformats.org/markup-compatibility/2006">
              <mc:Choice xmlns:v="urn:schemas-microsoft-com:vml" Requires="v">
                <p:oleObj spid="_x0000_s2389" name="VISIO" r:id="rId4" imgW="7196526" imgH="1186742" progId="Visio.Drawing.6">
                  <p:embed/>
                </p:oleObj>
              </mc:Choice>
              <mc:Fallback>
                <p:oleObj name="VISIO" r:id="rId4" imgW="7196526" imgH="1186742" progId="Visio.Drawing.6">
                  <p:embed/>
                  <p:pic>
                    <p:nvPicPr>
                      <p:cNvPr id="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018" y="1828800"/>
                        <a:ext cx="8640763" cy="1838324"/>
                      </a:xfrm>
                      <a:prstGeom prst="rect">
                        <a:avLst/>
                      </a:prstGeom>
                      <a:noFill/>
                      <a:ln>
                        <a:noFill/>
                      </a:ln>
                      <a:effectLst/>
                    </p:spPr>
                  </p:pic>
                </p:oleObj>
              </mc:Fallback>
            </mc:AlternateContent>
          </a:graphicData>
        </a:graphic>
      </p:graphicFrame>
      <p:sp>
        <p:nvSpPr>
          <p:cNvPr id="2" name="Rectangle 1"/>
          <p:cNvSpPr/>
          <p:nvPr/>
        </p:nvSpPr>
        <p:spPr>
          <a:xfrm>
            <a:off x="914400" y="4191000"/>
            <a:ext cx="7467600" cy="1200329"/>
          </a:xfrm>
          <a:prstGeom prst="rect">
            <a:avLst/>
          </a:prstGeom>
        </p:spPr>
        <p:txBody>
          <a:bodyPr wrap="square">
            <a:spAutoFit/>
          </a:bodyPr>
          <a:lstStyle/>
          <a:p>
            <a:r>
              <a:rPr lang="en-US" b="1" dirty="0">
                <a:solidFill>
                  <a:srgbClr val="00B0F0"/>
                </a:solidFill>
              </a:rPr>
              <a:t>What is an ISR or interrupt handler?</a:t>
            </a:r>
          </a:p>
          <a:p>
            <a:pPr lvl="1"/>
            <a:r>
              <a:rPr lang="en-US" dirty="0"/>
              <a:t>It is a program that services the interrupting source</a:t>
            </a:r>
          </a:p>
        </p:txBody>
      </p:sp>
      <p:sp>
        <p:nvSpPr>
          <p:cNvPr id="3" name="Date Placeholder 2"/>
          <p:cNvSpPr>
            <a:spLocks noGrp="1"/>
          </p:cNvSpPr>
          <p:nvPr>
            <p:ph type="dt" sz="half" idx="10"/>
          </p:nvPr>
        </p:nvSpPr>
        <p:spPr/>
        <p:txBody>
          <a:bodyPr/>
          <a:lstStyle/>
          <a:p>
            <a:fld id="{8CA978F4-DFA2-44C2-A1B2-6126AD7C5572}" type="datetime1">
              <a:rPr lang="en-US" altLang="en-US" smtClean="0"/>
              <a:t>9/8/2023</a:t>
            </a:fld>
            <a:endParaRPr lang="en-US" altLang="en-US"/>
          </a:p>
        </p:txBody>
      </p:sp>
      <p:sp>
        <p:nvSpPr>
          <p:cNvPr id="5" name="Slide Number Placeholder 4"/>
          <p:cNvSpPr>
            <a:spLocks noGrp="1"/>
          </p:cNvSpPr>
          <p:nvPr>
            <p:ph type="sldNum" sz="quarter" idx="12"/>
          </p:nvPr>
        </p:nvSpPr>
        <p:spPr/>
        <p:txBody>
          <a:bodyPr/>
          <a:lstStyle/>
          <a:p>
            <a:fld id="{E1F9F1D3-7672-43F0-B168-6223F7FBA241}" type="slidenum">
              <a:rPr lang="en-US" altLang="en-US" smtClean="0"/>
              <a:pPr/>
              <a:t>26</a:t>
            </a:fld>
            <a:endParaRPr lang="en-US" altLang="en-US"/>
          </a:p>
        </p:txBody>
      </p:sp>
    </p:spTree>
    <p:extLst>
      <p:ext uri="{BB962C8B-B14F-4D97-AF65-F5344CB8AC3E}">
        <p14:creationId xmlns:p14="http://schemas.microsoft.com/office/powerpoint/2010/main" val="3339604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4" name="Date Placeholder 3"/>
          <p:cNvSpPr>
            <a:spLocks noGrp="1"/>
          </p:cNvSpPr>
          <p:nvPr>
            <p:ph type="dt" sz="half" idx="10"/>
          </p:nvPr>
        </p:nvSpPr>
        <p:spPr/>
        <p:txBody>
          <a:bodyPr/>
          <a:lstStyle/>
          <a:p>
            <a:fld id="{930A0FF4-CE31-4902-A011-B54F92BCF42C}" type="datetime1">
              <a:rPr lang="en-US" altLang="en-US" smtClean="0"/>
              <a:t>9/8/2023</a:t>
            </a:fld>
            <a:endParaRPr lang="en-US" altLang="en-US"/>
          </a:p>
        </p:txBody>
      </p:sp>
      <p:pic>
        <p:nvPicPr>
          <p:cNvPr id="7"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254645"/>
            <a:ext cx="7711225" cy="5218398"/>
          </a:xfrm>
        </p:spPr>
      </p:pic>
      <p:sp>
        <p:nvSpPr>
          <p:cNvPr id="8" name="TextBox 7"/>
          <p:cNvSpPr txBox="1"/>
          <p:nvPr/>
        </p:nvSpPr>
        <p:spPr>
          <a:xfrm>
            <a:off x="328915" y="5523198"/>
            <a:ext cx="8486169" cy="830997"/>
          </a:xfrm>
          <a:prstGeom prst="rect">
            <a:avLst/>
          </a:prstGeom>
          <a:noFill/>
        </p:spPr>
        <p:txBody>
          <a:bodyPr wrap="none" rtlCol="0">
            <a:spAutoFit/>
          </a:bodyPr>
          <a:lstStyle/>
          <a:p>
            <a:r>
              <a:rPr lang="en-US" dirty="0"/>
              <a:t>OS should guarantee that the interrupt latency is less than a </a:t>
            </a:r>
          </a:p>
          <a:p>
            <a:r>
              <a:rPr lang="en-US" dirty="0"/>
              <a:t>specified value</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27</a:t>
            </a:fld>
            <a:endParaRPr lang="en-US" altLang="en-US"/>
          </a:p>
        </p:txBody>
      </p:sp>
    </p:spTree>
    <p:extLst>
      <p:ext uri="{BB962C8B-B14F-4D97-AF65-F5344CB8AC3E}">
        <p14:creationId xmlns:p14="http://schemas.microsoft.com/office/powerpoint/2010/main" val="323609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08709"/>
            <a:ext cx="7772400" cy="838200"/>
          </a:xfrm>
        </p:spPr>
        <p:txBody>
          <a:bodyPr/>
          <a:lstStyle/>
          <a:p>
            <a:r>
              <a:rPr lang="en-US" altLang="en-US" dirty="0"/>
              <a:t>Interrupt Vector Table</a:t>
            </a:r>
            <a:endParaRPr lang="en-US" dirty="0"/>
          </a:p>
        </p:txBody>
      </p:sp>
      <p:sp>
        <p:nvSpPr>
          <p:cNvPr id="6" name="Content Placeholder 5"/>
          <p:cNvSpPr>
            <a:spLocks noGrp="1"/>
          </p:cNvSpPr>
          <p:nvPr>
            <p:ph idx="1"/>
          </p:nvPr>
        </p:nvSpPr>
        <p:spPr>
          <a:xfrm>
            <a:off x="685800" y="1524000"/>
            <a:ext cx="8326582" cy="4876800"/>
          </a:xfrm>
        </p:spPr>
        <p:txBody>
          <a:bodyPr/>
          <a:lstStyle/>
          <a:p>
            <a:r>
              <a:rPr lang="en-US" sz="2400" dirty="0"/>
              <a:t>Where are the ISRs placed?</a:t>
            </a:r>
          </a:p>
          <a:p>
            <a:pPr lvl="1"/>
            <a:r>
              <a:rPr lang="en-US" sz="2400" dirty="0"/>
              <a:t>Placed in a fixed location in memory</a:t>
            </a:r>
          </a:p>
          <a:p>
            <a:r>
              <a:rPr lang="en-US" sz="2400" dirty="0"/>
              <a:t>How is the mapping between the interrupt source and ISR done?</a:t>
            </a:r>
          </a:p>
          <a:p>
            <a:pPr lvl="1"/>
            <a:r>
              <a:rPr lang="en-US" sz="2400" dirty="0"/>
              <a:t>Interrupt vector table (IVT) </a:t>
            </a:r>
          </a:p>
          <a:p>
            <a:pPr lvl="2"/>
            <a:r>
              <a:rPr lang="en-US" dirty="0"/>
              <a:t>Vectored interrupts</a:t>
            </a:r>
          </a:p>
          <a:p>
            <a:pPr marL="342900" lvl="1" indent="-342900">
              <a:buClr>
                <a:schemeClr val="hlink"/>
              </a:buClr>
              <a:buSzPct val="110000"/>
              <a:buBlip>
                <a:blip r:embed="rId2"/>
              </a:buBlip>
            </a:pPr>
            <a:r>
              <a:rPr lang="en-US" sz="2400" dirty="0"/>
              <a:t>Interrupt vector table (IVT)</a:t>
            </a:r>
          </a:p>
          <a:p>
            <a:pPr marL="742950" lvl="2" indent="-342900">
              <a:buSzPct val="110000"/>
              <a:buBlip>
                <a:blip r:embed="rId2"/>
              </a:buBlip>
            </a:pPr>
            <a:r>
              <a:rPr lang="en-US" dirty="0"/>
              <a:t>Acts as a pointer to the ISRs</a:t>
            </a:r>
          </a:p>
          <a:p>
            <a:pPr marL="742950" lvl="2" indent="-342900">
              <a:buSzPct val="110000"/>
              <a:buBlip>
                <a:blip r:embed="rId2"/>
              </a:buBlip>
            </a:pPr>
            <a:r>
              <a:rPr lang="en-US" dirty="0"/>
              <a:t>Table contains the addresses of the ISRs </a:t>
            </a:r>
            <a:endParaRPr lang="en-US" sz="2400" dirty="0"/>
          </a:p>
        </p:txBody>
      </p:sp>
      <p:sp>
        <p:nvSpPr>
          <p:cNvPr id="2" name="Date Placeholder 1"/>
          <p:cNvSpPr>
            <a:spLocks noGrp="1"/>
          </p:cNvSpPr>
          <p:nvPr>
            <p:ph type="dt" sz="half" idx="10"/>
          </p:nvPr>
        </p:nvSpPr>
        <p:spPr/>
        <p:txBody>
          <a:bodyPr/>
          <a:lstStyle/>
          <a:p>
            <a:fld id="{4CF165C1-02A0-47B7-B8B5-850703294212}" type="datetime1">
              <a:rPr lang="en-US" altLang="en-US" smtClean="0"/>
              <a:t>9/8/2023</a:t>
            </a:fld>
            <a:endParaRPr lang="en-US" altLang="en-US"/>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28</a:t>
            </a:fld>
            <a:endParaRPr lang="en-US" altLang="en-US"/>
          </a:p>
        </p:txBody>
      </p:sp>
    </p:spTree>
    <p:extLst>
      <p:ext uri="{BB962C8B-B14F-4D97-AF65-F5344CB8AC3E}">
        <p14:creationId xmlns:p14="http://schemas.microsoft.com/office/powerpoint/2010/main" val="832266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Interrupt Vector Table</a:t>
            </a:r>
            <a:endParaRPr lang="en-US" dirty="0"/>
          </a:p>
        </p:txBody>
      </p:sp>
      <p:sp>
        <p:nvSpPr>
          <p:cNvPr id="3" name="Content Placeholder 2"/>
          <p:cNvSpPr>
            <a:spLocks noGrp="1"/>
          </p:cNvSpPr>
          <p:nvPr>
            <p:ph idx="1"/>
          </p:nvPr>
        </p:nvSpPr>
        <p:spPr>
          <a:xfrm>
            <a:off x="685800" y="1600200"/>
            <a:ext cx="8001000" cy="4114800"/>
          </a:xfrm>
        </p:spPr>
        <p:txBody>
          <a:bodyPr/>
          <a:lstStyle/>
          <a:p>
            <a:r>
              <a:rPr lang="en-US" sz="2400" dirty="0"/>
              <a:t>What is an interrupt vector</a:t>
            </a:r>
          </a:p>
          <a:p>
            <a:pPr lvl="1"/>
            <a:r>
              <a:rPr lang="en-US" sz="2400" dirty="0"/>
              <a:t>An interrupt request specifies a code/type of the interrupt</a:t>
            </a:r>
          </a:p>
          <a:p>
            <a:pPr lvl="1"/>
            <a:r>
              <a:rPr lang="en-US" sz="2400" dirty="0"/>
              <a:t>It is used as an index/pointer into the IVT to identify the address of the ISR</a:t>
            </a:r>
          </a:p>
          <a:p>
            <a:pPr marL="0" indent="0">
              <a:buNone/>
            </a:pPr>
            <a:endParaRPr lang="en-US" dirty="0"/>
          </a:p>
        </p:txBody>
      </p:sp>
      <p:sp>
        <p:nvSpPr>
          <p:cNvPr id="4" name="Date Placeholder 3"/>
          <p:cNvSpPr>
            <a:spLocks noGrp="1"/>
          </p:cNvSpPr>
          <p:nvPr>
            <p:ph type="dt" sz="half" idx="10"/>
          </p:nvPr>
        </p:nvSpPr>
        <p:spPr/>
        <p:txBody>
          <a:bodyPr/>
          <a:lstStyle/>
          <a:p>
            <a:fld id="{EFC2A03B-D306-48EC-ACD4-E13F04F9E976}" type="datetime1">
              <a:rPr lang="en-US" altLang="en-US" smtClean="0"/>
              <a:t>9/8/2023</a:t>
            </a:fld>
            <a:endParaRPr lang="en-US" altLang="en-US"/>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29</a:t>
            </a:fld>
            <a:endParaRPr lang="en-US" altLang="en-US"/>
          </a:p>
        </p:txBody>
      </p:sp>
    </p:spTree>
    <p:extLst>
      <p:ext uri="{BB962C8B-B14F-4D97-AF65-F5344CB8AC3E}">
        <p14:creationId xmlns:p14="http://schemas.microsoft.com/office/powerpoint/2010/main" val="3522844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a:t>
            </a:r>
          </a:p>
        </p:txBody>
      </p:sp>
      <p:sp>
        <p:nvSpPr>
          <p:cNvPr id="3" name="Content Placeholder 2"/>
          <p:cNvSpPr>
            <a:spLocks noGrp="1"/>
          </p:cNvSpPr>
          <p:nvPr>
            <p:ph idx="1"/>
          </p:nvPr>
        </p:nvSpPr>
        <p:spPr>
          <a:xfrm>
            <a:off x="609600" y="1468582"/>
            <a:ext cx="7772400" cy="4114800"/>
          </a:xfrm>
        </p:spPr>
        <p:txBody>
          <a:bodyPr/>
          <a:lstStyle/>
          <a:p>
            <a:r>
              <a:rPr lang="en-US" dirty="0" err="1"/>
              <a:t>Silberschatz</a:t>
            </a:r>
            <a:r>
              <a:rPr lang="en-US" dirty="0"/>
              <a:t>, A, Galvin P.B. and </a:t>
            </a:r>
            <a:r>
              <a:rPr lang="en-US" dirty="0" err="1"/>
              <a:t>Gange</a:t>
            </a:r>
            <a:r>
              <a:rPr lang="en-US" dirty="0"/>
              <a:t> G “Operating System Concepts” 9</a:t>
            </a:r>
            <a:r>
              <a:rPr lang="en-US" baseline="30000" dirty="0"/>
              <a:t>th </a:t>
            </a:r>
            <a:r>
              <a:rPr lang="en-US" dirty="0"/>
              <a:t>edition, Wiley.</a:t>
            </a:r>
          </a:p>
        </p:txBody>
      </p:sp>
      <p:sp>
        <p:nvSpPr>
          <p:cNvPr id="4" name="Date Placeholder 3"/>
          <p:cNvSpPr>
            <a:spLocks noGrp="1"/>
          </p:cNvSpPr>
          <p:nvPr>
            <p:ph type="dt" sz="half" idx="10"/>
          </p:nvPr>
        </p:nvSpPr>
        <p:spPr/>
        <p:txBody>
          <a:bodyPr/>
          <a:lstStyle/>
          <a:p>
            <a:fld id="{354162BA-F107-479B-9169-3499AD19C8BB}" type="datetime1">
              <a:rPr lang="en-US" altLang="en-US" smtClean="0"/>
              <a:t>9/8/2023</a:t>
            </a:fld>
            <a:endParaRPr lang="en-US" altLang="en-US"/>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3</a:t>
            </a:fld>
            <a:endParaRPr lang="en-US" altLang="en-US"/>
          </a:p>
        </p:txBody>
      </p:sp>
    </p:spTree>
    <p:extLst>
      <p:ext uri="{BB962C8B-B14F-4D97-AF65-F5344CB8AC3E}">
        <p14:creationId xmlns:p14="http://schemas.microsoft.com/office/powerpoint/2010/main" val="403852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8086 interrupt handling</a:t>
            </a:r>
          </a:p>
        </p:txBody>
      </p:sp>
      <p:sp>
        <p:nvSpPr>
          <p:cNvPr id="3" name="Content Placeholder 2"/>
          <p:cNvSpPr>
            <a:spLocks noGrp="1"/>
          </p:cNvSpPr>
          <p:nvPr>
            <p:ph idx="1"/>
          </p:nvPr>
        </p:nvSpPr>
        <p:spPr>
          <a:xfrm>
            <a:off x="609600" y="1600200"/>
            <a:ext cx="8153400" cy="4114800"/>
          </a:xfrm>
        </p:spPr>
        <p:txBody>
          <a:bodyPr/>
          <a:lstStyle/>
          <a:p>
            <a:r>
              <a:rPr lang="en-US" sz="2000" dirty="0"/>
              <a:t>Generally </a:t>
            </a:r>
          </a:p>
          <a:p>
            <a:r>
              <a:rPr lang="en-US" sz="2000" dirty="0"/>
              <a:t>(ISR address location in IVT)H = (Interrupt vector)H  * (No. of locations for one entry in the vector table)H + starting address of IVT</a:t>
            </a:r>
          </a:p>
          <a:p>
            <a:pPr algn="just"/>
            <a:r>
              <a:rPr lang="en-US" sz="2000" dirty="0"/>
              <a:t>At the end of each instruction cycle 8086 processor checks to see if there is any interrupt request. If so, 8086 responds to the interrupt by performing series of actions</a:t>
            </a:r>
          </a:p>
          <a:p>
            <a:pPr marL="457200" indent="-457200" algn="just">
              <a:buFont typeface="+mj-lt"/>
              <a:buAutoNum type="arabicPeriod"/>
            </a:pPr>
            <a:r>
              <a:rPr lang="en-US" sz="2000" dirty="0"/>
              <a:t>It pushes the flag register on the stack</a:t>
            </a:r>
          </a:p>
          <a:p>
            <a:pPr marL="457200" indent="-457200" algn="just">
              <a:buFont typeface="+mj-lt"/>
              <a:buAutoNum type="arabicPeriod"/>
            </a:pPr>
            <a:r>
              <a:rPr lang="en-US" sz="2000" dirty="0"/>
              <a:t>It pushes the current code segment (CS) register contents on the stack</a:t>
            </a:r>
          </a:p>
          <a:p>
            <a:pPr marL="457200" indent="-457200" algn="just">
              <a:buFont typeface="+mj-lt"/>
              <a:buAutoNum type="arabicPeriod"/>
            </a:pPr>
            <a:r>
              <a:rPr lang="en-US" sz="2000" dirty="0"/>
              <a:t>It pushes the current instruction pointer (IP) contents on the stack</a:t>
            </a:r>
          </a:p>
          <a:p>
            <a:pPr marL="457200" indent="-457200" algn="just">
              <a:buFont typeface="+mj-lt"/>
              <a:buAutoNum type="arabicPeriod"/>
            </a:pPr>
            <a:r>
              <a:rPr lang="en-US" sz="2000" dirty="0"/>
              <a:t>It jumps to the start of the ISR by loading the new CS and IP values for the start of the interrupt service routine (ISR)</a:t>
            </a:r>
          </a:p>
          <a:p>
            <a:pPr algn="just">
              <a:buFont typeface="Arial" panose="020B0604020202020204" pitchFamily="34" charset="0"/>
              <a:buChar char="•"/>
            </a:pPr>
            <a:r>
              <a:rPr lang="en-US" sz="2000" dirty="0"/>
              <a:t>An IRET instruction at the end of the interrupt service procedure returns execution to the interrupted </a:t>
            </a:r>
            <a:r>
              <a:rPr lang="en-US" sz="2200" dirty="0"/>
              <a:t>program</a:t>
            </a:r>
          </a:p>
        </p:txBody>
      </p:sp>
      <p:sp>
        <p:nvSpPr>
          <p:cNvPr id="4" name="Date Placeholder 3"/>
          <p:cNvSpPr>
            <a:spLocks noGrp="1"/>
          </p:cNvSpPr>
          <p:nvPr>
            <p:ph type="dt" sz="half" idx="10"/>
          </p:nvPr>
        </p:nvSpPr>
        <p:spPr/>
        <p:txBody>
          <a:bodyPr/>
          <a:lstStyle/>
          <a:p>
            <a:fld id="{129EDD4E-0E31-4CF1-B6F8-BBD1396B9A7F}" type="datetime1">
              <a:rPr lang="en-US" altLang="en-US" smtClean="0"/>
              <a:t>9/8/2023</a:t>
            </a:fld>
            <a:endParaRPr lang="en-US" altLang="en-US" dirty="0"/>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30</a:t>
            </a:fld>
            <a:endParaRPr lang="en-US" altLang="en-US"/>
          </a:p>
        </p:txBody>
      </p:sp>
    </p:spTree>
    <p:extLst>
      <p:ext uri="{BB962C8B-B14F-4D97-AF65-F5344CB8AC3E}">
        <p14:creationId xmlns:p14="http://schemas.microsoft.com/office/powerpoint/2010/main" val="2315947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8086 interrupt handling</a:t>
            </a:r>
          </a:p>
        </p:txBody>
      </p:sp>
      <p:sp>
        <p:nvSpPr>
          <p:cNvPr id="3" name="Content Placeholder 2"/>
          <p:cNvSpPr>
            <a:spLocks noGrp="1"/>
          </p:cNvSpPr>
          <p:nvPr>
            <p:ph idx="1"/>
          </p:nvPr>
        </p:nvSpPr>
        <p:spPr>
          <a:xfrm>
            <a:off x="609600" y="1524000"/>
            <a:ext cx="8153400" cy="4114800"/>
          </a:xfrm>
        </p:spPr>
        <p:txBody>
          <a:bodyPr/>
          <a:lstStyle/>
          <a:p>
            <a:r>
              <a:rPr lang="en-US" sz="2200" dirty="0"/>
              <a:t>“How to get the values of CS and IP register ?” </a:t>
            </a:r>
          </a:p>
          <a:p>
            <a:endParaRPr lang="en-US" sz="2200" dirty="0"/>
          </a:p>
          <a:p>
            <a:r>
              <a:rPr lang="en-US" sz="2200" dirty="0"/>
              <a:t>The Interrupt Vector Table in 8086</a:t>
            </a:r>
          </a:p>
          <a:p>
            <a:pPr lvl="1"/>
            <a:r>
              <a:rPr lang="en-US" sz="2000" dirty="0"/>
              <a:t>Occupies the address range from 00000H to 003FFH (the first 1024 bytes in the memory map)</a:t>
            </a:r>
          </a:p>
          <a:p>
            <a:pPr lvl="1"/>
            <a:r>
              <a:rPr lang="en-US" sz="2000" dirty="0"/>
              <a:t>Each entry in the Interrupt Vector Table is 4 bytes long:</a:t>
            </a:r>
          </a:p>
          <a:p>
            <a:pPr lvl="2"/>
            <a:r>
              <a:rPr lang="en-US" sz="2000" dirty="0"/>
              <a:t>The first two bytes represent the offset address (IP) </a:t>
            </a:r>
          </a:p>
          <a:p>
            <a:pPr lvl="2"/>
            <a:r>
              <a:rPr lang="en-US" sz="2000" dirty="0"/>
              <a:t>The last two bytes represent the segment address of the ISR (CS)</a:t>
            </a:r>
          </a:p>
          <a:p>
            <a:r>
              <a:rPr lang="en-US" sz="2200" dirty="0"/>
              <a:t>The 8086 gets the new values of CS and IP register from four memory addresses (locations)</a:t>
            </a:r>
          </a:p>
          <a:p>
            <a:r>
              <a:rPr lang="en-US" sz="2200" dirty="0"/>
              <a:t>8086 supports 256 interrupts</a:t>
            </a:r>
          </a:p>
          <a:p>
            <a:endParaRPr lang="en-US" sz="2200" dirty="0"/>
          </a:p>
        </p:txBody>
      </p:sp>
      <p:sp>
        <p:nvSpPr>
          <p:cNvPr id="4" name="Date Placeholder 3"/>
          <p:cNvSpPr>
            <a:spLocks noGrp="1"/>
          </p:cNvSpPr>
          <p:nvPr>
            <p:ph type="dt" sz="half" idx="10"/>
          </p:nvPr>
        </p:nvSpPr>
        <p:spPr/>
        <p:txBody>
          <a:bodyPr/>
          <a:lstStyle/>
          <a:p>
            <a:fld id="{9B153DA8-B497-4FF8-B4AD-7BB139FC33E8}" type="datetime1">
              <a:rPr lang="en-US" altLang="en-US" smtClean="0"/>
              <a:t>9/8/2023</a:t>
            </a:fld>
            <a:endParaRPr lang="en-US" altLang="en-US" dirty="0"/>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31</a:t>
            </a:fld>
            <a:endParaRPr lang="en-US" altLang="en-US"/>
          </a:p>
        </p:txBody>
      </p:sp>
    </p:spTree>
    <p:extLst>
      <p:ext uri="{BB962C8B-B14F-4D97-AF65-F5344CB8AC3E}">
        <p14:creationId xmlns:p14="http://schemas.microsoft.com/office/powerpoint/2010/main" val="36518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8086 interrupt handling</a:t>
            </a:r>
          </a:p>
        </p:txBody>
      </p:sp>
      <p:sp>
        <p:nvSpPr>
          <p:cNvPr id="3" name="Content Placeholder 2"/>
          <p:cNvSpPr>
            <a:spLocks noGrp="1"/>
          </p:cNvSpPr>
          <p:nvPr>
            <p:ph idx="1"/>
          </p:nvPr>
        </p:nvSpPr>
        <p:spPr>
          <a:xfrm>
            <a:off x="609600" y="1524000"/>
            <a:ext cx="8153400" cy="4114800"/>
          </a:xfrm>
        </p:spPr>
        <p:txBody>
          <a:bodyPr/>
          <a:lstStyle/>
          <a:p>
            <a:pPr marL="0" indent="0">
              <a:tabLst>
                <a:tab pos="1143000" algn="l"/>
              </a:tabLst>
            </a:pPr>
            <a:r>
              <a:rPr lang="en-GB" altLang="en-US" sz="2400" dirty="0"/>
              <a:t>Using the Interrupt Vector Table (of an 8086 processor operating in real mode) shown below, determine the address of the ISR of a device with interrupt vector 42H. </a:t>
            </a:r>
          </a:p>
          <a:p>
            <a:endParaRPr lang="en-US" sz="2200" dirty="0"/>
          </a:p>
        </p:txBody>
      </p:sp>
      <p:sp>
        <p:nvSpPr>
          <p:cNvPr id="4" name="Date Placeholder 3"/>
          <p:cNvSpPr>
            <a:spLocks noGrp="1"/>
          </p:cNvSpPr>
          <p:nvPr>
            <p:ph type="dt" sz="half" idx="10"/>
          </p:nvPr>
        </p:nvSpPr>
        <p:spPr/>
        <p:txBody>
          <a:bodyPr/>
          <a:lstStyle/>
          <a:p>
            <a:fld id="{9432F479-4B91-4C4B-8D76-4582513FFF85}" type="datetime1">
              <a:rPr lang="en-US" altLang="en-US" smtClean="0"/>
              <a:t>9/8/2023</a:t>
            </a:fld>
            <a:endParaRPr lang="en-US" alt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1575248000"/>
              </p:ext>
            </p:extLst>
          </p:nvPr>
        </p:nvGraphicFramePr>
        <p:xfrm>
          <a:off x="419120" y="2667000"/>
          <a:ext cx="8305759" cy="3467100"/>
        </p:xfrm>
        <a:graphic>
          <a:graphicData uri="http://schemas.openxmlformats.org/presentationml/2006/ole">
            <mc:AlternateContent xmlns:mc="http://schemas.openxmlformats.org/markup-compatibility/2006">
              <mc:Choice xmlns:v="urn:schemas-microsoft-com:vml" Requires="v">
                <p:oleObj spid="_x0000_s3376" name="VISIO" r:id="rId3" imgW="6443401" imgH="2502809" progId="Visio.Drawing.6">
                  <p:embed/>
                </p:oleObj>
              </mc:Choice>
              <mc:Fallback>
                <p:oleObj name="VISIO" r:id="rId3" imgW="6443401" imgH="2502809" progId="Visio.Drawing.6">
                  <p:embed/>
                  <p:pic>
                    <p:nvPicPr>
                      <p:cNvPr id="9728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20" y="2667000"/>
                        <a:ext cx="8305759" cy="3467100"/>
                      </a:xfrm>
                      <a:prstGeom prst="rect">
                        <a:avLst/>
                      </a:prstGeom>
                      <a:noFill/>
                      <a:ln>
                        <a:noFill/>
                      </a:ln>
                      <a:effectLst/>
                    </p:spPr>
                  </p:pic>
                </p:oleObj>
              </mc:Fallback>
            </mc:AlternateContent>
          </a:graphicData>
        </a:graphic>
      </p:graphicFrame>
      <p:sp>
        <p:nvSpPr>
          <p:cNvPr id="8" name="Slide Number Placeholder 7"/>
          <p:cNvSpPr>
            <a:spLocks noGrp="1"/>
          </p:cNvSpPr>
          <p:nvPr>
            <p:ph type="sldNum" sz="quarter" idx="12"/>
          </p:nvPr>
        </p:nvSpPr>
        <p:spPr/>
        <p:txBody>
          <a:bodyPr/>
          <a:lstStyle/>
          <a:p>
            <a:fld id="{775D0274-CAF4-47B1-B068-C7B390ADE8B6}" type="slidenum">
              <a:rPr lang="en-US" altLang="en-US" smtClean="0"/>
              <a:pPr/>
              <a:t>32</a:t>
            </a:fld>
            <a:endParaRPr lang="en-US" altLang="en-US"/>
          </a:p>
        </p:txBody>
      </p:sp>
    </p:spTree>
    <p:extLst>
      <p:ext uri="{BB962C8B-B14F-4D97-AF65-F5344CB8AC3E}">
        <p14:creationId xmlns:p14="http://schemas.microsoft.com/office/powerpoint/2010/main" val="3716653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8086 interrupt handling</a:t>
            </a:r>
          </a:p>
        </p:txBody>
      </p:sp>
      <p:sp>
        <p:nvSpPr>
          <p:cNvPr id="3" name="Content Placeholder 2"/>
          <p:cNvSpPr>
            <a:spLocks noGrp="1"/>
          </p:cNvSpPr>
          <p:nvPr>
            <p:ph idx="1"/>
          </p:nvPr>
        </p:nvSpPr>
        <p:spPr>
          <a:xfrm>
            <a:off x="609600" y="1600200"/>
            <a:ext cx="8153400" cy="4114800"/>
          </a:xfrm>
        </p:spPr>
        <p:txBody>
          <a:bodyPr/>
          <a:lstStyle/>
          <a:p>
            <a:pPr marL="0" indent="0">
              <a:buNone/>
              <a:tabLst>
                <a:tab pos="1143000" algn="l"/>
              </a:tabLst>
            </a:pPr>
            <a:r>
              <a:rPr lang="en-GB" altLang="en-US" sz="2400" dirty="0"/>
              <a:t>Answer: </a:t>
            </a:r>
          </a:p>
          <a:p>
            <a:pPr marL="0" indent="0">
              <a:buNone/>
              <a:tabLst>
                <a:tab pos="1143000" algn="l"/>
              </a:tabLst>
            </a:pPr>
            <a:r>
              <a:rPr lang="en-GB" altLang="en-US" sz="2400" dirty="0"/>
              <a:t>Address in table = 4 X 42H = 108H = 00108H</a:t>
            </a:r>
          </a:p>
          <a:p>
            <a:pPr marL="0" indent="0">
              <a:buNone/>
              <a:tabLst>
                <a:tab pos="1143000" algn="l"/>
              </a:tabLst>
            </a:pPr>
            <a:r>
              <a:rPr lang="en-GB" altLang="en-US" sz="2400" dirty="0"/>
              <a:t>(Multiply by 4 since each entry is 4 bytes)</a:t>
            </a:r>
          </a:p>
          <a:p>
            <a:pPr marL="0" indent="0">
              <a:buNone/>
              <a:tabLst>
                <a:tab pos="1143000" algn="l"/>
              </a:tabLst>
            </a:pPr>
            <a:r>
              <a:rPr lang="en-GB" altLang="en-US" sz="2400" dirty="0"/>
              <a:t>Offset (IP) Low = [00108] = 2A</a:t>
            </a:r>
          </a:p>
          <a:p>
            <a:pPr marL="0" indent="0">
              <a:buNone/>
              <a:tabLst>
                <a:tab pos="1143000" algn="l"/>
              </a:tabLst>
            </a:pPr>
            <a:r>
              <a:rPr lang="en-GB" altLang="en-US" sz="2400" dirty="0"/>
              <a:t>Offset (IP)High = [00109] = 33</a:t>
            </a:r>
          </a:p>
          <a:p>
            <a:pPr marL="0" indent="0">
              <a:buNone/>
              <a:tabLst>
                <a:tab pos="1143000" algn="l"/>
              </a:tabLst>
            </a:pPr>
            <a:r>
              <a:rPr lang="en-GB" altLang="en-US" sz="2400" dirty="0"/>
              <a:t>Segment (CS) Low = [0010A] = 3C</a:t>
            </a:r>
          </a:p>
          <a:p>
            <a:pPr marL="0" indent="0">
              <a:buNone/>
              <a:tabLst>
                <a:tab pos="1143000" algn="l"/>
              </a:tabLst>
            </a:pPr>
            <a:r>
              <a:rPr lang="en-GB" altLang="en-US" sz="2400" dirty="0"/>
              <a:t>Segment (CS) High = [0010B] = 4A</a:t>
            </a:r>
          </a:p>
          <a:p>
            <a:pPr marL="0" indent="0">
              <a:buNone/>
              <a:tabLst>
                <a:tab pos="1143000" algn="l"/>
              </a:tabLst>
            </a:pPr>
            <a:r>
              <a:rPr lang="en-GB" altLang="en-US" sz="2400" dirty="0"/>
              <a:t>Address = 4A3C:332A = 4A3C0 + 332A = 4D6EA H</a:t>
            </a:r>
          </a:p>
          <a:p>
            <a:endParaRPr lang="en-US" sz="2200" dirty="0"/>
          </a:p>
        </p:txBody>
      </p:sp>
      <p:sp>
        <p:nvSpPr>
          <p:cNvPr id="4" name="Date Placeholder 3"/>
          <p:cNvSpPr>
            <a:spLocks noGrp="1"/>
          </p:cNvSpPr>
          <p:nvPr>
            <p:ph type="dt" sz="half" idx="10"/>
          </p:nvPr>
        </p:nvSpPr>
        <p:spPr/>
        <p:txBody>
          <a:bodyPr/>
          <a:lstStyle/>
          <a:p>
            <a:fld id="{8095C975-D9CC-4B88-86C0-9B4578FC4F9D}" type="datetime1">
              <a:rPr lang="en-US" altLang="en-US" smtClean="0"/>
              <a:t>9/8/2023</a:t>
            </a:fld>
            <a:endParaRPr lang="en-US" altLang="en-US" dirty="0"/>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33</a:t>
            </a:fld>
            <a:endParaRPr lang="en-US" altLang="en-US"/>
          </a:p>
        </p:txBody>
      </p:sp>
    </p:spTree>
    <p:extLst>
      <p:ext uri="{BB962C8B-B14F-4D97-AF65-F5344CB8AC3E}">
        <p14:creationId xmlns:p14="http://schemas.microsoft.com/office/powerpoint/2010/main" val="2712577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(external) interrupts</a:t>
            </a:r>
          </a:p>
        </p:txBody>
      </p:sp>
      <p:sp>
        <p:nvSpPr>
          <p:cNvPr id="3" name="Content Placeholder 2"/>
          <p:cNvSpPr>
            <a:spLocks noGrp="1"/>
          </p:cNvSpPr>
          <p:nvPr>
            <p:ph idx="1"/>
          </p:nvPr>
        </p:nvSpPr>
        <p:spPr>
          <a:xfrm>
            <a:off x="685800" y="1600200"/>
            <a:ext cx="8077200" cy="4114800"/>
          </a:xfrm>
        </p:spPr>
        <p:txBody>
          <a:bodyPr/>
          <a:lstStyle/>
          <a:p>
            <a:r>
              <a:rPr lang="en-GB" altLang="en-US" sz="2400" dirty="0"/>
              <a:t>Generated by hardware </a:t>
            </a:r>
          </a:p>
          <a:p>
            <a:r>
              <a:rPr lang="en-US" altLang="en-US" sz="2400" dirty="0"/>
              <a:t>Useful when interfacing I/O devices with low data-transfer rates with the processor</a:t>
            </a:r>
          </a:p>
          <a:p>
            <a:pPr lvl="1"/>
            <a:r>
              <a:rPr lang="en-US" altLang="en-US" sz="2400" dirty="0"/>
              <a:t>Example: Keyboard, mouse, printer, etc.,</a:t>
            </a:r>
          </a:p>
          <a:p>
            <a:pPr lvl="1"/>
            <a:r>
              <a:rPr lang="en-US" altLang="en-US" sz="2400" dirty="0"/>
              <a:t>Avoids polling the device which wastes valuable processing time</a:t>
            </a:r>
          </a:p>
          <a:p>
            <a:r>
              <a:rPr lang="en-US" altLang="en-US" sz="2400" dirty="0"/>
              <a:t>The peripheral interrupts the normal application execution of the processor, requesting to send or receive data</a:t>
            </a:r>
          </a:p>
          <a:p>
            <a:pPr lvl="1"/>
            <a:endParaRPr lang="en-GB" altLang="en-US" sz="2400" dirty="0"/>
          </a:p>
          <a:p>
            <a:endParaRPr lang="en-US" sz="2400" dirty="0"/>
          </a:p>
        </p:txBody>
      </p:sp>
      <p:sp>
        <p:nvSpPr>
          <p:cNvPr id="4" name="Date Placeholder 3"/>
          <p:cNvSpPr>
            <a:spLocks noGrp="1"/>
          </p:cNvSpPr>
          <p:nvPr>
            <p:ph type="dt" sz="half" idx="10"/>
          </p:nvPr>
        </p:nvSpPr>
        <p:spPr/>
        <p:txBody>
          <a:bodyPr/>
          <a:lstStyle/>
          <a:p>
            <a:fld id="{E2FF04D0-E3F4-487D-A2BF-93D43EF5DE9E}" type="datetime1">
              <a:rPr lang="en-US" altLang="en-US" smtClean="0"/>
              <a:t>9/8/2023</a:t>
            </a:fld>
            <a:endParaRPr lang="en-US" altLang="en-US"/>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34</a:t>
            </a:fld>
            <a:endParaRPr lang="en-US" altLang="en-US"/>
          </a:p>
        </p:txBody>
      </p:sp>
    </p:spTree>
    <p:extLst>
      <p:ext uri="{BB962C8B-B14F-4D97-AF65-F5344CB8AC3E}">
        <p14:creationId xmlns:p14="http://schemas.microsoft.com/office/powerpoint/2010/main" val="928293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Storage Definition</a:t>
            </a:r>
            <a:endParaRPr lang="en-US" dirty="0"/>
          </a:p>
        </p:txBody>
      </p:sp>
      <p:sp>
        <p:nvSpPr>
          <p:cNvPr id="3" name="Content Placeholder 2"/>
          <p:cNvSpPr>
            <a:spLocks noGrp="1"/>
          </p:cNvSpPr>
          <p:nvPr>
            <p:ph idx="1"/>
          </p:nvPr>
        </p:nvSpPr>
        <p:spPr>
          <a:xfrm>
            <a:off x="609600" y="1454727"/>
            <a:ext cx="8077200" cy="4114800"/>
          </a:xfrm>
        </p:spPr>
        <p:txBody>
          <a:bodyPr/>
          <a:lstStyle/>
          <a:p>
            <a:r>
              <a:rPr lang="en-US" altLang="en-US" sz="2400" dirty="0"/>
              <a:t>The basic unit of computer storage is the </a:t>
            </a:r>
            <a:r>
              <a:rPr lang="en-US" altLang="en-US" sz="2400" b="1" dirty="0"/>
              <a:t>bit</a:t>
            </a:r>
            <a:endParaRPr lang="en-US" altLang="en-US" sz="2400" dirty="0"/>
          </a:p>
          <a:p>
            <a:pPr lvl="1"/>
            <a:r>
              <a:rPr lang="en-US" altLang="en-US" sz="2400" dirty="0"/>
              <a:t>A bit can contain one of two values, 0 and 1</a:t>
            </a:r>
          </a:p>
          <a:p>
            <a:r>
              <a:rPr lang="en-US" altLang="en-US" sz="2400" b="1" dirty="0"/>
              <a:t>Byte </a:t>
            </a:r>
            <a:r>
              <a:rPr lang="en-US" altLang="en-US" sz="2400" dirty="0"/>
              <a:t>is 8 bits</a:t>
            </a:r>
          </a:p>
          <a:p>
            <a:r>
              <a:rPr lang="en-US" altLang="en-US" sz="2400" b="1" dirty="0"/>
              <a:t>Word</a:t>
            </a:r>
          </a:p>
          <a:p>
            <a:pPr lvl="1"/>
            <a:r>
              <a:rPr lang="en-US" altLang="en-US" sz="2000" dirty="0"/>
              <a:t>A computer architecture’s native unit of data</a:t>
            </a:r>
          </a:p>
          <a:p>
            <a:pPr lvl="1"/>
            <a:r>
              <a:rPr lang="en-US" altLang="en-US" sz="2000" dirty="0"/>
              <a:t>made up of one or more bytes</a:t>
            </a:r>
          </a:p>
          <a:p>
            <a:r>
              <a:rPr lang="en-US" altLang="en-US" sz="2000" dirty="0"/>
              <a:t>A </a:t>
            </a:r>
            <a:r>
              <a:rPr lang="en-US" altLang="en-US" sz="2000" b="1" dirty="0"/>
              <a:t>kilobyte</a:t>
            </a:r>
            <a:r>
              <a:rPr lang="en-US" altLang="en-US" sz="2000" dirty="0"/>
              <a:t>, or </a:t>
            </a:r>
            <a:r>
              <a:rPr lang="en-US" altLang="en-US" sz="2000" b="1" dirty="0"/>
              <a:t>KB</a:t>
            </a:r>
            <a:r>
              <a:rPr lang="en-US" altLang="en-US" sz="2000" dirty="0"/>
              <a:t>, is 1,024 bytes</a:t>
            </a:r>
          </a:p>
          <a:p>
            <a:r>
              <a:rPr lang="en-US" altLang="en-US" sz="2000" dirty="0"/>
              <a:t>a </a:t>
            </a:r>
            <a:r>
              <a:rPr lang="en-US" altLang="en-US" sz="2000" b="1" dirty="0"/>
              <a:t>megabyte</a:t>
            </a:r>
            <a:r>
              <a:rPr lang="en-US" altLang="en-US" sz="2000" dirty="0"/>
              <a:t>, or </a:t>
            </a:r>
            <a:r>
              <a:rPr lang="en-US" altLang="en-US" sz="2000" b="1" dirty="0"/>
              <a:t>MB</a:t>
            </a:r>
            <a:r>
              <a:rPr lang="en-US" altLang="en-US" sz="2000" dirty="0"/>
              <a:t>, is 1,024</a:t>
            </a:r>
            <a:r>
              <a:rPr lang="en-US" altLang="en-US" sz="2000" baseline="30000" dirty="0"/>
              <a:t>2</a:t>
            </a:r>
            <a:r>
              <a:rPr lang="en-US" altLang="en-US" sz="2000" dirty="0"/>
              <a:t> bytes</a:t>
            </a:r>
          </a:p>
          <a:p>
            <a:r>
              <a:rPr lang="en-US" altLang="en-US" sz="2000" dirty="0"/>
              <a:t>a </a:t>
            </a:r>
            <a:r>
              <a:rPr lang="en-US" altLang="en-US" sz="2000" b="1" dirty="0"/>
              <a:t>gigabyte</a:t>
            </a:r>
            <a:r>
              <a:rPr lang="en-US" altLang="en-US" sz="2000" dirty="0"/>
              <a:t>, or </a:t>
            </a:r>
            <a:r>
              <a:rPr lang="en-US" altLang="en-US" sz="2000" b="1" dirty="0"/>
              <a:t>GB</a:t>
            </a:r>
            <a:r>
              <a:rPr lang="en-US" altLang="en-US" sz="2000" dirty="0"/>
              <a:t>, is 1,024</a:t>
            </a:r>
            <a:r>
              <a:rPr lang="en-US" altLang="en-US" sz="2000" baseline="30000" dirty="0"/>
              <a:t>3</a:t>
            </a:r>
            <a:r>
              <a:rPr lang="en-US" altLang="en-US" sz="2000" dirty="0"/>
              <a:t> bytes</a:t>
            </a:r>
          </a:p>
          <a:p>
            <a:r>
              <a:rPr lang="en-US" altLang="en-US" sz="2000" dirty="0"/>
              <a:t>a </a:t>
            </a:r>
            <a:r>
              <a:rPr lang="en-US" altLang="en-US" sz="2000" b="1" dirty="0"/>
              <a:t>terabyte</a:t>
            </a:r>
            <a:r>
              <a:rPr lang="en-US" altLang="en-US" sz="2000" dirty="0"/>
              <a:t>, or </a:t>
            </a:r>
            <a:r>
              <a:rPr lang="en-US" altLang="en-US" sz="2000" b="1" dirty="0"/>
              <a:t>TB</a:t>
            </a:r>
            <a:r>
              <a:rPr lang="en-US" altLang="en-US" sz="2000" dirty="0"/>
              <a:t>, is 1,024</a:t>
            </a:r>
            <a:r>
              <a:rPr lang="en-US" altLang="en-US" sz="2000" baseline="30000" dirty="0"/>
              <a:t>4 </a:t>
            </a:r>
            <a:r>
              <a:rPr lang="en-US" altLang="en-US" sz="2000" dirty="0"/>
              <a:t>bytes </a:t>
            </a:r>
          </a:p>
          <a:p>
            <a:r>
              <a:rPr lang="en-US" altLang="en-US" sz="2000" dirty="0"/>
              <a:t>a </a:t>
            </a:r>
            <a:r>
              <a:rPr lang="en-US" altLang="en-US" sz="2000" b="1" dirty="0"/>
              <a:t>petabyte</a:t>
            </a:r>
            <a:r>
              <a:rPr lang="en-US" altLang="en-US" sz="2000" dirty="0"/>
              <a:t>, or </a:t>
            </a:r>
            <a:r>
              <a:rPr lang="en-US" altLang="en-US" sz="2000" b="1" dirty="0"/>
              <a:t>PB</a:t>
            </a:r>
            <a:r>
              <a:rPr lang="en-US" altLang="en-US" sz="2000" dirty="0"/>
              <a:t>, is 1,024</a:t>
            </a:r>
            <a:r>
              <a:rPr lang="en-US" altLang="en-US" sz="2000" baseline="30000" dirty="0"/>
              <a:t>5</a:t>
            </a:r>
            <a:r>
              <a:rPr lang="en-US" altLang="en-US" sz="2000" dirty="0"/>
              <a:t> bytes</a:t>
            </a:r>
          </a:p>
          <a:p>
            <a:r>
              <a:rPr lang="en-US" altLang="en-US" sz="2000" dirty="0"/>
              <a:t> </a:t>
            </a:r>
            <a:r>
              <a:rPr lang="en-US" altLang="en-US" sz="2000" dirty="0" err="1"/>
              <a:t>exabyte</a:t>
            </a:r>
            <a:r>
              <a:rPr lang="en-US" altLang="en-US" sz="2000" dirty="0"/>
              <a:t>, zettabyte, yottabyte</a:t>
            </a:r>
          </a:p>
          <a:p>
            <a:endParaRPr lang="en-US" altLang="en-US" sz="2400" dirty="0"/>
          </a:p>
          <a:p>
            <a:endParaRPr lang="en-US" sz="2400" dirty="0"/>
          </a:p>
        </p:txBody>
      </p:sp>
      <p:sp>
        <p:nvSpPr>
          <p:cNvPr id="4" name="Date Placeholder 3"/>
          <p:cNvSpPr>
            <a:spLocks noGrp="1"/>
          </p:cNvSpPr>
          <p:nvPr>
            <p:ph type="dt" sz="half" idx="10"/>
          </p:nvPr>
        </p:nvSpPr>
        <p:spPr/>
        <p:txBody>
          <a:bodyPr/>
          <a:lstStyle/>
          <a:p>
            <a:fld id="{69C92E5B-9D15-49F9-BE73-04969225D138}" type="datetime1">
              <a:rPr lang="en-US" altLang="en-US" smtClean="0"/>
              <a:t>9/8/2023</a:t>
            </a:fld>
            <a:endParaRPr lang="en-US" altLang="en-US"/>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35</a:t>
            </a:fld>
            <a:endParaRPr lang="en-US" altLang="en-US"/>
          </a:p>
        </p:txBody>
      </p:sp>
    </p:spTree>
    <p:extLst>
      <p:ext uri="{BB962C8B-B14F-4D97-AF65-F5344CB8AC3E}">
        <p14:creationId xmlns:p14="http://schemas.microsoft.com/office/powerpoint/2010/main" val="830025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964" y="533400"/>
            <a:ext cx="7772400" cy="609600"/>
          </a:xfrm>
        </p:spPr>
        <p:txBody>
          <a:bodyPr/>
          <a:lstStyle/>
          <a:p>
            <a:r>
              <a:rPr lang="en-US" altLang="en-US" dirty="0"/>
              <a:t>Storage Structure</a:t>
            </a:r>
            <a:endParaRPr lang="en-US" dirty="0"/>
          </a:p>
        </p:txBody>
      </p:sp>
      <p:sp>
        <p:nvSpPr>
          <p:cNvPr id="4" name="Date Placeholder 3"/>
          <p:cNvSpPr>
            <a:spLocks noGrp="1"/>
          </p:cNvSpPr>
          <p:nvPr>
            <p:ph type="dt" sz="half" idx="10"/>
          </p:nvPr>
        </p:nvSpPr>
        <p:spPr/>
        <p:txBody>
          <a:bodyPr/>
          <a:lstStyle/>
          <a:p>
            <a:fld id="{1805E1EC-2DC5-4AEE-9343-09215FF5D679}" type="datetime1">
              <a:rPr lang="en-US" altLang="en-US" smtClean="0"/>
              <a:t>9/8/2023</a:t>
            </a:fld>
            <a:endParaRPr lang="en-US" altLang="en-US"/>
          </a:p>
        </p:txBody>
      </p:sp>
      <p:sp>
        <p:nvSpPr>
          <p:cNvPr id="9" name="Content Placeholder 8"/>
          <p:cNvSpPr>
            <a:spLocks noGrp="1"/>
          </p:cNvSpPr>
          <p:nvPr>
            <p:ph idx="1"/>
          </p:nvPr>
        </p:nvSpPr>
        <p:spPr>
          <a:xfrm>
            <a:off x="574964" y="1676400"/>
            <a:ext cx="8229600" cy="4572000"/>
          </a:xfrm>
        </p:spPr>
        <p:txBody>
          <a:bodyPr/>
          <a:lstStyle/>
          <a:p>
            <a:r>
              <a:rPr lang="en-US" altLang="en-US" sz="2000" b="1" dirty="0"/>
              <a:t>Main memory </a:t>
            </a:r>
            <a:r>
              <a:rPr lang="en-US" altLang="en-US" sz="2000" dirty="0"/>
              <a:t>–  the only large storage media that the CPU can access directly</a:t>
            </a:r>
          </a:p>
          <a:p>
            <a:pPr lvl="1"/>
            <a:r>
              <a:rPr lang="en-US" altLang="en-US" sz="2000" b="1" dirty="0">
                <a:solidFill>
                  <a:srgbClr val="3366FF"/>
                </a:solidFill>
              </a:rPr>
              <a:t>Random</a:t>
            </a:r>
            <a:r>
              <a:rPr lang="en-US" altLang="en-US" sz="2000" dirty="0">
                <a:solidFill>
                  <a:srgbClr val="0000FF"/>
                </a:solidFill>
              </a:rPr>
              <a:t> </a:t>
            </a:r>
            <a:r>
              <a:rPr lang="en-US" altLang="en-US" sz="2000" b="1" dirty="0">
                <a:solidFill>
                  <a:srgbClr val="3366FF"/>
                </a:solidFill>
              </a:rPr>
              <a:t>access; volatile; small size</a:t>
            </a:r>
          </a:p>
          <a:p>
            <a:pPr lvl="1"/>
            <a:r>
              <a:rPr lang="en-US" altLang="en-US" sz="2000" b="1" dirty="0">
                <a:solidFill>
                  <a:srgbClr val="3366FF"/>
                </a:solidFill>
              </a:rPr>
              <a:t>Load and store data </a:t>
            </a:r>
          </a:p>
          <a:p>
            <a:r>
              <a:rPr lang="en-US" altLang="en-US" sz="2000" b="1" dirty="0"/>
              <a:t>Secondary storage </a:t>
            </a:r>
            <a:r>
              <a:rPr lang="en-US" altLang="en-US" sz="2000" dirty="0"/>
              <a:t>– extension of main memory that provides large </a:t>
            </a:r>
            <a:r>
              <a:rPr lang="en-US" altLang="en-US" sz="2000" b="1" dirty="0">
                <a:solidFill>
                  <a:srgbClr val="3366FF"/>
                </a:solidFill>
              </a:rPr>
              <a:t>nonvolatile</a:t>
            </a:r>
            <a:r>
              <a:rPr lang="en-US" altLang="en-US" sz="2000" dirty="0">
                <a:solidFill>
                  <a:srgbClr val="0000FF"/>
                </a:solidFill>
              </a:rPr>
              <a:t> </a:t>
            </a:r>
            <a:r>
              <a:rPr lang="en-US" altLang="en-US" sz="2000" dirty="0"/>
              <a:t>storage</a:t>
            </a:r>
          </a:p>
          <a:p>
            <a:pPr lvl="1"/>
            <a:r>
              <a:rPr lang="en-US" altLang="en-US" sz="2000" dirty="0"/>
              <a:t>Slower than main memory</a:t>
            </a:r>
          </a:p>
          <a:p>
            <a:r>
              <a:rPr lang="en-US" altLang="en-US" sz="2000" b="1" dirty="0"/>
              <a:t>Tertiary storage </a:t>
            </a:r>
            <a:r>
              <a:rPr lang="en-US" altLang="en-US" sz="2000" dirty="0"/>
              <a:t>–magnetic tapes, CD, DVD</a:t>
            </a:r>
          </a:p>
          <a:p>
            <a:pPr lvl="1"/>
            <a:r>
              <a:rPr lang="en-US" altLang="en-US" sz="2000" dirty="0"/>
              <a:t>Backup </a:t>
            </a:r>
          </a:p>
          <a:p>
            <a:pPr lvl="1"/>
            <a:r>
              <a:rPr lang="en-US" altLang="en-US" sz="2000" dirty="0"/>
              <a:t>Very large storage; very slow</a:t>
            </a:r>
          </a:p>
          <a:p>
            <a:endParaRPr lang="en-US" sz="2000" dirty="0"/>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36</a:t>
            </a:fld>
            <a:endParaRPr lang="en-US" altLang="en-US"/>
          </a:p>
        </p:txBody>
      </p:sp>
    </p:spTree>
    <p:extLst>
      <p:ext uri="{BB962C8B-B14F-4D97-AF65-F5344CB8AC3E}">
        <p14:creationId xmlns:p14="http://schemas.microsoft.com/office/powerpoint/2010/main" val="303237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424"/>
            <a:ext cx="7772400" cy="1143000"/>
          </a:xfrm>
        </p:spPr>
        <p:txBody>
          <a:bodyPr/>
          <a:lstStyle/>
          <a:p>
            <a:r>
              <a:rPr lang="en-US" altLang="en-US" kern="0" dirty="0"/>
              <a:t>Storage-device hierarchy</a:t>
            </a:r>
            <a:endParaRPr lang="en-US" dirty="0"/>
          </a:p>
        </p:txBody>
      </p:sp>
      <p:sp>
        <p:nvSpPr>
          <p:cNvPr id="4" name="Date Placeholder 3"/>
          <p:cNvSpPr>
            <a:spLocks noGrp="1"/>
          </p:cNvSpPr>
          <p:nvPr>
            <p:ph type="dt" sz="half" idx="10"/>
          </p:nvPr>
        </p:nvSpPr>
        <p:spPr/>
        <p:txBody>
          <a:bodyPr/>
          <a:lstStyle/>
          <a:p>
            <a:fld id="{48C9C242-ADF7-48CB-9F70-CD0F906FDC27}"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37</a:t>
            </a:fld>
            <a:endParaRPr lang="en-US" altLang="en-US"/>
          </a:p>
        </p:txBody>
      </p:sp>
      <p:sp>
        <p:nvSpPr>
          <p:cNvPr id="5" name="Content Placeholder 4"/>
          <p:cNvSpPr>
            <a:spLocks noGrp="1"/>
          </p:cNvSpPr>
          <p:nvPr>
            <p:ph idx="1"/>
          </p:nvPr>
        </p:nvSpPr>
        <p:spPr/>
        <p:txBody>
          <a:bodyPr/>
          <a:lstStyle/>
          <a:p>
            <a:endParaRPr lang="en-US" dirty="0"/>
          </a:p>
        </p:txBody>
      </p:sp>
      <p:pic>
        <p:nvPicPr>
          <p:cNvPr id="8" name="Picture 7"/>
          <p:cNvPicPr>
            <a:picLocks noChangeAspect="1"/>
          </p:cNvPicPr>
          <p:nvPr/>
        </p:nvPicPr>
        <p:blipFill rotWithShape="1">
          <a:blip r:embed="rId2"/>
          <a:srcRect l="6486"/>
          <a:stretch/>
        </p:blipFill>
        <p:spPr>
          <a:xfrm>
            <a:off x="1752600" y="1375168"/>
            <a:ext cx="5257800" cy="4775541"/>
          </a:xfrm>
          <a:prstGeom prst="rect">
            <a:avLst/>
          </a:prstGeom>
        </p:spPr>
      </p:pic>
    </p:spTree>
    <p:extLst>
      <p:ext uri="{BB962C8B-B14F-4D97-AF65-F5344CB8AC3E}">
        <p14:creationId xmlns:p14="http://schemas.microsoft.com/office/powerpoint/2010/main" val="4016042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memory</a:t>
            </a:r>
          </a:p>
        </p:txBody>
      </p:sp>
      <p:sp>
        <p:nvSpPr>
          <p:cNvPr id="3" name="Content Placeholder 2"/>
          <p:cNvSpPr>
            <a:spLocks noGrp="1"/>
          </p:cNvSpPr>
          <p:nvPr>
            <p:ph idx="1"/>
          </p:nvPr>
        </p:nvSpPr>
        <p:spPr>
          <a:xfrm>
            <a:off x="685800" y="1454727"/>
            <a:ext cx="7772400" cy="4114800"/>
          </a:xfrm>
        </p:spPr>
        <p:txBody>
          <a:bodyPr/>
          <a:lstStyle/>
          <a:p>
            <a:r>
              <a:rPr lang="en-US" altLang="en-US" sz="2400" dirty="0"/>
              <a:t>Information in use is copied from slower to faster storage temporarily</a:t>
            </a:r>
            <a:endParaRPr lang="en-US" altLang="en-US" sz="1000" dirty="0"/>
          </a:p>
          <a:p>
            <a:r>
              <a:rPr lang="en-US" altLang="en-US" sz="2400" dirty="0"/>
              <a:t>Faster storage (cache) checked first to determine if information is there</a:t>
            </a:r>
          </a:p>
          <a:p>
            <a:pPr lvl="1"/>
            <a:r>
              <a:rPr lang="en-US" altLang="en-US" sz="2400" dirty="0"/>
              <a:t>If it is, information used directly from the cache (fast)</a:t>
            </a:r>
          </a:p>
          <a:p>
            <a:pPr lvl="1"/>
            <a:r>
              <a:rPr lang="en-US" altLang="en-US" sz="2400" dirty="0"/>
              <a:t>If not, data copied to cache and used there</a:t>
            </a:r>
          </a:p>
          <a:p>
            <a:r>
              <a:rPr lang="en-US" altLang="en-US" sz="2400" dirty="0"/>
              <a:t>Cache are smaller (size-wise) than storage being cached</a:t>
            </a:r>
          </a:p>
          <a:p>
            <a:pPr lvl="1"/>
            <a:r>
              <a:rPr lang="en-US" altLang="en-US" sz="2400" dirty="0"/>
              <a:t>Cache management important design problem</a:t>
            </a:r>
          </a:p>
          <a:p>
            <a:pPr lvl="1"/>
            <a:r>
              <a:rPr lang="en-US" altLang="en-US" sz="2400" dirty="0"/>
              <a:t>Cache size and replacement policy</a:t>
            </a:r>
          </a:p>
          <a:p>
            <a:endParaRPr lang="en-US" sz="2400" dirty="0"/>
          </a:p>
        </p:txBody>
      </p:sp>
      <p:sp>
        <p:nvSpPr>
          <p:cNvPr id="4" name="Date Placeholder 3"/>
          <p:cNvSpPr>
            <a:spLocks noGrp="1"/>
          </p:cNvSpPr>
          <p:nvPr>
            <p:ph type="dt" sz="half" idx="10"/>
          </p:nvPr>
        </p:nvSpPr>
        <p:spPr/>
        <p:txBody>
          <a:bodyPr/>
          <a:lstStyle/>
          <a:p>
            <a:fld id="{3490D416-4A9D-4B39-AEC5-12191CAE1C41}" type="datetime1">
              <a:rPr lang="en-US" altLang="en-US" smtClean="0"/>
              <a:t>9/8/2023</a:t>
            </a:fld>
            <a:endParaRPr lang="en-US" altLang="en-US"/>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38</a:t>
            </a:fld>
            <a:endParaRPr lang="en-US" altLang="en-US"/>
          </a:p>
        </p:txBody>
      </p:sp>
    </p:spTree>
    <p:extLst>
      <p:ext uri="{BB962C8B-B14F-4D97-AF65-F5344CB8AC3E}">
        <p14:creationId xmlns:p14="http://schemas.microsoft.com/office/powerpoint/2010/main" val="10718861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Performance of Various Levels of Storage</a:t>
            </a:r>
            <a:endParaRPr lang="en-US" dirty="0"/>
          </a:p>
        </p:txBody>
      </p:sp>
      <p:sp>
        <p:nvSpPr>
          <p:cNvPr id="4" name="Date Placeholder 3"/>
          <p:cNvSpPr>
            <a:spLocks noGrp="1"/>
          </p:cNvSpPr>
          <p:nvPr>
            <p:ph type="dt" sz="half" idx="10"/>
          </p:nvPr>
        </p:nvSpPr>
        <p:spPr/>
        <p:txBody>
          <a:bodyPr/>
          <a:lstStyle/>
          <a:p>
            <a:fld id="{8670DCDE-D1A7-469D-B43A-B24AECD5757C}" type="datetime1">
              <a:rPr lang="en-US" altLang="en-US" smtClean="0"/>
              <a:t>9/8/2023</a:t>
            </a:fld>
            <a:endParaRPr lang="en-US" altLang="en-US"/>
          </a:p>
        </p:txBody>
      </p:sp>
      <p:pic>
        <p:nvPicPr>
          <p:cNvPr id="7" name="Picture 1" descr="1_11.pdf"/>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229714"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p:cNvSpPr>
            <a:spLocks noGrp="1"/>
          </p:cNvSpPr>
          <p:nvPr>
            <p:ph type="sldNum" sz="quarter" idx="12"/>
          </p:nvPr>
        </p:nvSpPr>
        <p:spPr/>
        <p:txBody>
          <a:bodyPr/>
          <a:lstStyle/>
          <a:p>
            <a:fld id="{775D0274-CAF4-47B1-B068-C7B390ADE8B6}" type="slidenum">
              <a:rPr lang="en-US" altLang="en-US" smtClean="0"/>
              <a:pPr/>
              <a:t>39</a:t>
            </a:fld>
            <a:endParaRPr lang="en-US" altLang="en-US"/>
          </a:p>
        </p:txBody>
      </p:sp>
    </p:spTree>
    <p:extLst>
      <p:ext uri="{BB962C8B-B14F-4D97-AF65-F5344CB8AC3E}">
        <p14:creationId xmlns:p14="http://schemas.microsoft.com/office/powerpoint/2010/main" val="412799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838200"/>
          </a:xfrm>
        </p:spPr>
        <p:txBody>
          <a:bodyPr/>
          <a:lstStyle/>
          <a:p>
            <a:r>
              <a:rPr lang="en-US" dirty="0"/>
              <a:t>Course plan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52133705"/>
              </p:ext>
            </p:extLst>
          </p:nvPr>
        </p:nvGraphicFramePr>
        <p:xfrm>
          <a:off x="533401" y="1143005"/>
          <a:ext cx="8229599" cy="5364480"/>
        </p:xfrm>
        <a:graphic>
          <a:graphicData uri="http://schemas.openxmlformats.org/drawingml/2006/table">
            <a:tbl>
              <a:tblPr>
                <a:tableStyleId>{5C22544A-7EE6-4342-B048-85BDC9FD1C3A}</a:tableStyleId>
              </a:tblPr>
              <a:tblGrid>
                <a:gridCol w="976895">
                  <a:extLst>
                    <a:ext uri="{9D8B030D-6E8A-4147-A177-3AD203B41FA5}">
                      <a16:colId xmlns:a16="http://schemas.microsoft.com/office/drawing/2014/main" val="1465389147"/>
                    </a:ext>
                  </a:extLst>
                </a:gridCol>
                <a:gridCol w="5417326">
                  <a:extLst>
                    <a:ext uri="{9D8B030D-6E8A-4147-A177-3AD203B41FA5}">
                      <a16:colId xmlns:a16="http://schemas.microsoft.com/office/drawing/2014/main" val="4255527235"/>
                    </a:ext>
                  </a:extLst>
                </a:gridCol>
                <a:gridCol w="1835378">
                  <a:extLst>
                    <a:ext uri="{9D8B030D-6E8A-4147-A177-3AD203B41FA5}">
                      <a16:colId xmlns:a16="http://schemas.microsoft.com/office/drawing/2014/main" val="748433940"/>
                    </a:ext>
                  </a:extLst>
                </a:gridCol>
              </a:tblGrid>
              <a:tr h="466478">
                <a:tc>
                  <a:txBody>
                    <a:bodyPr/>
                    <a:lstStyle/>
                    <a:p>
                      <a:pPr marL="0" marR="0" algn="ctr">
                        <a:spcBef>
                          <a:spcPts val="0"/>
                        </a:spcBef>
                        <a:spcAft>
                          <a:spcPts val="0"/>
                        </a:spcAft>
                      </a:pPr>
                      <a:r>
                        <a:rPr lang="en-US" sz="1400" dirty="0">
                          <a:effectLst/>
                        </a:rPr>
                        <a:t>Lecture</a:t>
                      </a:r>
                    </a:p>
                    <a:p>
                      <a:pPr marL="0" marR="0" algn="ctr">
                        <a:spcBef>
                          <a:spcPts val="0"/>
                        </a:spcBef>
                        <a:spcAft>
                          <a:spcPts val="0"/>
                        </a:spcAft>
                      </a:pPr>
                      <a:r>
                        <a:rPr lang="en-US" sz="1400" dirty="0">
                          <a:effectLst/>
                        </a:rPr>
                        <a:t>Number</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a:effectLst/>
                        </a:rPr>
                        <a:t>Topic(s)</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Section(s) of the</a:t>
                      </a:r>
                    </a:p>
                    <a:p>
                      <a:pPr marL="0" marR="0" algn="ctr">
                        <a:spcBef>
                          <a:spcPts val="0"/>
                        </a:spcBef>
                        <a:spcAft>
                          <a:spcPts val="0"/>
                        </a:spcAft>
                      </a:pPr>
                      <a:r>
                        <a:rPr lang="en-US" sz="1400" dirty="0">
                          <a:effectLst/>
                        </a:rPr>
                        <a:t>Text Book</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721307672"/>
                  </a:ext>
                </a:extLst>
              </a:tr>
              <a:tr h="233238">
                <a:tc>
                  <a:txBody>
                    <a:bodyPr/>
                    <a:lstStyle/>
                    <a:p>
                      <a:pPr marL="0" marR="0" algn="ctr">
                        <a:spcBef>
                          <a:spcPts val="0"/>
                        </a:spcBef>
                        <a:spcAft>
                          <a:spcPts val="0"/>
                        </a:spcAft>
                      </a:pPr>
                      <a:r>
                        <a:rPr lang="en-US" sz="1400" dirty="0">
                          <a:effectLst/>
                        </a:rPr>
                        <a:t>1</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a:effectLst/>
                        </a:rPr>
                        <a:t>Introduction to OS</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a:effectLst/>
                        </a:rPr>
                        <a:t>1.1 to 1.3</a:t>
                      </a:r>
                      <a:endParaRPr lang="en-US" sz="1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929678769"/>
                  </a:ext>
                </a:extLst>
              </a:tr>
              <a:tr h="233238">
                <a:tc>
                  <a:txBody>
                    <a:bodyPr/>
                    <a:lstStyle/>
                    <a:p>
                      <a:pPr marL="0" marR="0" algn="ctr">
                        <a:spcBef>
                          <a:spcPts val="0"/>
                        </a:spcBef>
                        <a:spcAft>
                          <a:spcPts val="0"/>
                        </a:spcAft>
                      </a:pPr>
                      <a:r>
                        <a:rPr lang="en-US" sz="1400" dirty="0">
                          <a:effectLst/>
                        </a:rPr>
                        <a:t>2, 3</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OS architecture and its components</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a:effectLst/>
                        </a:rPr>
                        <a:t>1.4 to 1.10</a:t>
                      </a:r>
                      <a:endParaRPr lang="en-US" sz="1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933328874"/>
                  </a:ext>
                </a:extLst>
              </a:tr>
              <a:tr h="233238">
                <a:tc>
                  <a:txBody>
                    <a:bodyPr/>
                    <a:lstStyle/>
                    <a:p>
                      <a:pPr marL="0" marR="0" algn="ctr">
                        <a:spcBef>
                          <a:spcPts val="0"/>
                        </a:spcBef>
                        <a:spcAft>
                          <a:spcPts val="0"/>
                        </a:spcAft>
                      </a:pPr>
                      <a:r>
                        <a:rPr lang="en-US" sz="1400">
                          <a:effectLst/>
                        </a:rPr>
                        <a:t>4</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Special purpose systems</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1.11 to 1.12</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296030227"/>
                  </a:ext>
                </a:extLst>
              </a:tr>
              <a:tr h="233238">
                <a:tc>
                  <a:txBody>
                    <a:bodyPr/>
                    <a:lstStyle/>
                    <a:p>
                      <a:pPr marL="0" marR="0" algn="ctr">
                        <a:spcBef>
                          <a:spcPts val="0"/>
                        </a:spcBef>
                        <a:spcAft>
                          <a:spcPts val="0"/>
                        </a:spcAft>
                      </a:pPr>
                      <a:r>
                        <a:rPr lang="en-US" sz="1400">
                          <a:effectLst/>
                        </a:rPr>
                        <a:t>5-6</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53340" marR="0" indent="-53340" algn="l">
                        <a:spcBef>
                          <a:spcPts val="0"/>
                        </a:spcBef>
                        <a:spcAft>
                          <a:spcPts val="0"/>
                        </a:spcAft>
                      </a:pPr>
                      <a:r>
                        <a:rPr lang="en-US" sz="1400" dirty="0">
                          <a:effectLst/>
                        </a:rPr>
                        <a:t>Operating system structures</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err="1">
                          <a:effectLst/>
                        </a:rPr>
                        <a:t>Ch</a:t>
                      </a:r>
                      <a:r>
                        <a:rPr lang="en-US" sz="1400" dirty="0">
                          <a:effectLst/>
                        </a:rPr>
                        <a:t> 2</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708949334"/>
                  </a:ext>
                </a:extLst>
              </a:tr>
              <a:tr h="466478">
                <a:tc>
                  <a:txBody>
                    <a:bodyPr/>
                    <a:lstStyle/>
                    <a:p>
                      <a:pPr marL="0" marR="0" algn="ctr">
                        <a:spcBef>
                          <a:spcPts val="0"/>
                        </a:spcBef>
                        <a:spcAft>
                          <a:spcPts val="0"/>
                        </a:spcAft>
                      </a:pPr>
                      <a:r>
                        <a:rPr lang="en-US" sz="1400">
                          <a:effectLst/>
                        </a:rPr>
                        <a:t>7-9</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53340" marR="0" indent="-53340" algn="l">
                        <a:spcBef>
                          <a:spcPts val="0"/>
                        </a:spcBef>
                        <a:spcAft>
                          <a:spcPts val="0"/>
                        </a:spcAft>
                      </a:pPr>
                      <a:r>
                        <a:rPr lang="en-US" sz="1400" dirty="0">
                          <a:effectLst/>
                        </a:rPr>
                        <a:t>Process Concept, scheduling, operations on processes, </a:t>
                      </a:r>
                      <a:r>
                        <a:rPr lang="en-US" sz="1400" dirty="0" err="1">
                          <a:effectLst/>
                        </a:rPr>
                        <a:t>Interprocess</a:t>
                      </a:r>
                      <a:r>
                        <a:rPr lang="en-US" sz="1400" dirty="0">
                          <a:effectLst/>
                        </a:rPr>
                        <a:t> communication</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a:effectLst/>
                        </a:rPr>
                        <a:t>Ch 3</a:t>
                      </a:r>
                      <a:endParaRPr lang="en-US" sz="1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849981092"/>
                  </a:ext>
                </a:extLst>
              </a:tr>
              <a:tr h="233238">
                <a:tc>
                  <a:txBody>
                    <a:bodyPr/>
                    <a:lstStyle/>
                    <a:p>
                      <a:pPr marL="0" marR="0" algn="ctr">
                        <a:spcBef>
                          <a:spcPts val="0"/>
                        </a:spcBef>
                        <a:spcAft>
                          <a:spcPts val="0"/>
                        </a:spcAft>
                      </a:pPr>
                      <a:r>
                        <a:rPr lang="en-US" sz="1400" dirty="0">
                          <a:effectLst/>
                        </a:rPr>
                        <a:t>10-14</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53340" marR="0" indent="-53340" algn="l">
                        <a:spcBef>
                          <a:spcPts val="0"/>
                        </a:spcBef>
                        <a:spcAft>
                          <a:spcPts val="0"/>
                        </a:spcAft>
                      </a:pPr>
                      <a:r>
                        <a:rPr lang="en-US" sz="1400" dirty="0">
                          <a:effectLst/>
                        </a:rPr>
                        <a:t>CPU scheduling algorithms</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53340" marR="0" indent="-53340" algn="ctr">
                        <a:spcBef>
                          <a:spcPts val="0"/>
                        </a:spcBef>
                        <a:spcAft>
                          <a:spcPts val="0"/>
                        </a:spcAft>
                      </a:pPr>
                      <a:r>
                        <a:rPr lang="en-US" sz="1400">
                          <a:effectLst/>
                        </a:rPr>
                        <a:t>Ch 6</a:t>
                      </a:r>
                      <a:endParaRPr lang="en-US" sz="1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218220520"/>
                  </a:ext>
                </a:extLst>
              </a:tr>
              <a:tr h="466478">
                <a:tc>
                  <a:txBody>
                    <a:bodyPr/>
                    <a:lstStyle/>
                    <a:p>
                      <a:pPr marL="0" marR="0" algn="ctr">
                        <a:spcBef>
                          <a:spcPts val="0"/>
                        </a:spcBef>
                        <a:spcAft>
                          <a:spcPts val="0"/>
                        </a:spcAft>
                      </a:pPr>
                      <a:r>
                        <a:rPr lang="en-US" sz="1400">
                          <a:effectLst/>
                        </a:rPr>
                        <a:t>15-16</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Process Synchronization, Critical section problem, Peterson’s solution</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5.1 to 5.3</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417946558"/>
                  </a:ext>
                </a:extLst>
              </a:tr>
              <a:tr h="233238">
                <a:tc>
                  <a:txBody>
                    <a:bodyPr/>
                    <a:lstStyle/>
                    <a:p>
                      <a:pPr marL="0" marR="0" algn="ctr">
                        <a:spcBef>
                          <a:spcPts val="0"/>
                        </a:spcBef>
                        <a:spcAft>
                          <a:spcPts val="0"/>
                        </a:spcAft>
                      </a:pPr>
                      <a:r>
                        <a:rPr lang="en-US" sz="1400">
                          <a:effectLst/>
                        </a:rPr>
                        <a:t>17-19</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Semaphores, Monitors, Synchronization Hardware</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53340" marR="0" indent="-53340" algn="ctr">
                        <a:spcBef>
                          <a:spcPts val="0"/>
                        </a:spcBef>
                        <a:spcAft>
                          <a:spcPts val="0"/>
                        </a:spcAft>
                      </a:pPr>
                      <a:r>
                        <a:rPr lang="en-US" sz="1400" dirty="0">
                          <a:effectLst/>
                        </a:rPr>
                        <a:t>5.4 to 5.8</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62480732"/>
                  </a:ext>
                </a:extLst>
              </a:tr>
              <a:tr h="233238">
                <a:tc>
                  <a:txBody>
                    <a:bodyPr/>
                    <a:lstStyle/>
                    <a:p>
                      <a:pPr marL="0" marR="0" algn="ctr">
                        <a:spcBef>
                          <a:spcPts val="0"/>
                        </a:spcBef>
                        <a:spcAft>
                          <a:spcPts val="0"/>
                        </a:spcAft>
                      </a:pPr>
                      <a:r>
                        <a:rPr lang="en-US" sz="1400">
                          <a:effectLst/>
                        </a:rPr>
                        <a:t>20-21</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Deadlock concept, Characterization and methods of handling</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7.1 to 7.3</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326648171"/>
                  </a:ext>
                </a:extLst>
              </a:tr>
              <a:tr h="233238">
                <a:tc>
                  <a:txBody>
                    <a:bodyPr/>
                    <a:lstStyle/>
                    <a:p>
                      <a:pPr marL="0" marR="0" algn="ctr">
                        <a:spcBef>
                          <a:spcPts val="0"/>
                        </a:spcBef>
                        <a:spcAft>
                          <a:spcPts val="0"/>
                        </a:spcAft>
                      </a:pPr>
                      <a:r>
                        <a:rPr lang="en-US" sz="1400">
                          <a:effectLst/>
                        </a:rPr>
                        <a:t>22-24</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Deadlock detection, Prevention, Avoidance</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7.4 to 7.6</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291073759"/>
                  </a:ext>
                </a:extLst>
              </a:tr>
              <a:tr h="233238">
                <a:tc>
                  <a:txBody>
                    <a:bodyPr/>
                    <a:lstStyle/>
                    <a:p>
                      <a:pPr marL="0" marR="0" algn="ctr">
                        <a:spcBef>
                          <a:spcPts val="0"/>
                        </a:spcBef>
                        <a:spcAft>
                          <a:spcPts val="0"/>
                        </a:spcAft>
                      </a:pPr>
                      <a:r>
                        <a:rPr lang="en-US" sz="1400">
                          <a:effectLst/>
                        </a:rPr>
                        <a:t>25</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Recovery from deadlocks</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7.7</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99826591"/>
                  </a:ext>
                </a:extLst>
              </a:tr>
              <a:tr h="233238">
                <a:tc>
                  <a:txBody>
                    <a:bodyPr/>
                    <a:lstStyle/>
                    <a:p>
                      <a:pPr marL="0" marR="0" algn="ctr">
                        <a:spcBef>
                          <a:spcPts val="0"/>
                        </a:spcBef>
                        <a:spcAft>
                          <a:spcPts val="0"/>
                        </a:spcAft>
                      </a:pPr>
                      <a:r>
                        <a:rPr lang="en-US" sz="1400">
                          <a:effectLst/>
                        </a:rPr>
                        <a:t>26-27</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Memory management, Swapping, Allocation</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8.1 to 8.3</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345839743"/>
                  </a:ext>
                </a:extLst>
              </a:tr>
              <a:tr h="233238">
                <a:tc>
                  <a:txBody>
                    <a:bodyPr/>
                    <a:lstStyle/>
                    <a:p>
                      <a:pPr marL="0" marR="0" algn="ctr">
                        <a:spcBef>
                          <a:spcPts val="0"/>
                        </a:spcBef>
                        <a:spcAft>
                          <a:spcPts val="0"/>
                        </a:spcAft>
                      </a:pPr>
                      <a:r>
                        <a:rPr lang="en-US" sz="1400">
                          <a:effectLst/>
                        </a:rPr>
                        <a:t>28-30</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Concept of segmentation</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8.4, 8.7(Class notes)</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893798714"/>
                  </a:ext>
                </a:extLst>
              </a:tr>
              <a:tr h="233238">
                <a:tc>
                  <a:txBody>
                    <a:bodyPr/>
                    <a:lstStyle/>
                    <a:p>
                      <a:pPr marL="0" marR="0" algn="ctr">
                        <a:spcBef>
                          <a:spcPts val="0"/>
                        </a:spcBef>
                        <a:spcAft>
                          <a:spcPts val="0"/>
                        </a:spcAft>
                      </a:pPr>
                      <a:r>
                        <a:rPr lang="en-US" sz="1400">
                          <a:effectLst/>
                        </a:rPr>
                        <a:t>31-33</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Concept of Paging</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8.5 to 8.6</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664416018"/>
                  </a:ext>
                </a:extLst>
              </a:tr>
              <a:tr h="233238">
                <a:tc>
                  <a:txBody>
                    <a:bodyPr/>
                    <a:lstStyle/>
                    <a:p>
                      <a:pPr marL="0" marR="0" algn="ctr">
                        <a:spcBef>
                          <a:spcPts val="0"/>
                        </a:spcBef>
                        <a:spcAft>
                          <a:spcPts val="0"/>
                        </a:spcAft>
                      </a:pPr>
                      <a:r>
                        <a:rPr lang="en-US" sz="1400">
                          <a:effectLst/>
                        </a:rPr>
                        <a:t>34</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Virtual Memory management, Demand paging, Copy-on-write</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9.1 to 9.3</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17067809"/>
                  </a:ext>
                </a:extLst>
              </a:tr>
              <a:tr h="233238">
                <a:tc>
                  <a:txBody>
                    <a:bodyPr/>
                    <a:lstStyle/>
                    <a:p>
                      <a:pPr marL="0" marR="0" algn="ctr">
                        <a:spcBef>
                          <a:spcPts val="0"/>
                        </a:spcBef>
                        <a:spcAft>
                          <a:spcPts val="0"/>
                        </a:spcAft>
                      </a:pPr>
                      <a:r>
                        <a:rPr lang="en-US" sz="1400">
                          <a:effectLst/>
                        </a:rPr>
                        <a:t>35-36</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a:effectLst/>
                        </a:rPr>
                        <a:t>Page replacement algorithms</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9.4</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013275923"/>
                  </a:ext>
                </a:extLst>
              </a:tr>
              <a:tr h="233238">
                <a:tc>
                  <a:txBody>
                    <a:bodyPr/>
                    <a:lstStyle/>
                    <a:p>
                      <a:pPr marL="0" marR="0" algn="ctr">
                        <a:spcBef>
                          <a:spcPts val="0"/>
                        </a:spcBef>
                        <a:spcAft>
                          <a:spcPts val="0"/>
                        </a:spcAft>
                      </a:pPr>
                      <a:r>
                        <a:rPr lang="en-US" sz="1400">
                          <a:effectLst/>
                        </a:rPr>
                        <a:t>37</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a:effectLst/>
                        </a:rPr>
                        <a:t>Frame allocation and Thrashing</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a:effectLst/>
                        </a:rPr>
                        <a:t>9.5 to 9.6</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933811194"/>
                  </a:ext>
                </a:extLst>
              </a:tr>
              <a:tr h="233238">
                <a:tc>
                  <a:txBody>
                    <a:bodyPr/>
                    <a:lstStyle/>
                    <a:p>
                      <a:pPr marL="0" marR="0" algn="ctr">
                        <a:spcBef>
                          <a:spcPts val="0"/>
                        </a:spcBef>
                        <a:spcAft>
                          <a:spcPts val="0"/>
                        </a:spcAft>
                      </a:pPr>
                      <a:r>
                        <a:rPr lang="en-US" sz="1400">
                          <a:effectLst/>
                        </a:rPr>
                        <a:t>38-39</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Secondary storage structure &amp; Management</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err="1">
                          <a:effectLst/>
                        </a:rPr>
                        <a:t>Ch</a:t>
                      </a:r>
                      <a:r>
                        <a:rPr lang="en-US" sz="1400" dirty="0">
                          <a:effectLst/>
                        </a:rPr>
                        <a:t> 10</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4105106453"/>
                  </a:ext>
                </a:extLst>
              </a:tr>
              <a:tr h="233238">
                <a:tc>
                  <a:txBody>
                    <a:bodyPr/>
                    <a:lstStyle/>
                    <a:p>
                      <a:pPr marL="0" marR="0" algn="ctr">
                        <a:spcBef>
                          <a:spcPts val="0"/>
                        </a:spcBef>
                        <a:spcAft>
                          <a:spcPts val="0"/>
                        </a:spcAft>
                      </a:pPr>
                      <a:r>
                        <a:rPr lang="en-US" sz="1400">
                          <a:effectLst/>
                        </a:rPr>
                        <a:t>40-42</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l">
                        <a:spcBef>
                          <a:spcPts val="0"/>
                        </a:spcBef>
                        <a:spcAft>
                          <a:spcPts val="0"/>
                        </a:spcAft>
                      </a:pPr>
                      <a:r>
                        <a:rPr lang="en-US" sz="1400" dirty="0">
                          <a:effectLst/>
                        </a:rPr>
                        <a:t>File systems</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400" dirty="0" err="1">
                          <a:effectLst/>
                        </a:rPr>
                        <a:t>Ch</a:t>
                      </a:r>
                      <a:r>
                        <a:rPr lang="en-US" sz="1400" dirty="0">
                          <a:effectLst/>
                        </a:rPr>
                        <a:t> 11 (Class notes)</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510413861"/>
                  </a:ext>
                </a:extLst>
              </a:tr>
            </a:tbl>
          </a:graphicData>
        </a:graphic>
      </p:graphicFrame>
      <p:sp>
        <p:nvSpPr>
          <p:cNvPr id="3" name="Date Placeholder 2"/>
          <p:cNvSpPr>
            <a:spLocks noGrp="1"/>
          </p:cNvSpPr>
          <p:nvPr>
            <p:ph type="dt" sz="half" idx="10"/>
          </p:nvPr>
        </p:nvSpPr>
        <p:spPr/>
        <p:txBody>
          <a:bodyPr/>
          <a:lstStyle/>
          <a:p>
            <a:fld id="{852E9C5F-C989-4AE5-BA83-CA9E622C9262}" type="datetime1">
              <a:rPr lang="en-US" altLang="en-US" smtClean="0"/>
              <a:t>9/8/2023</a:t>
            </a:fld>
            <a:endParaRPr lang="en-US" altLang="en-US"/>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a:t>
            </a:fld>
            <a:endParaRPr lang="en-US" altLang="en-US"/>
          </a:p>
        </p:txBody>
      </p:sp>
    </p:spTree>
    <p:extLst>
      <p:ext uri="{BB962C8B-B14F-4D97-AF65-F5344CB8AC3E}">
        <p14:creationId xmlns:p14="http://schemas.microsoft.com/office/powerpoint/2010/main" val="3748668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AACC7-2A23-430D-9F44-F43F77178FA1}"/>
              </a:ext>
            </a:extLst>
          </p:cNvPr>
          <p:cNvSpPr>
            <a:spLocks noGrp="1"/>
          </p:cNvSpPr>
          <p:nvPr>
            <p:ph type="title"/>
          </p:nvPr>
        </p:nvSpPr>
        <p:spPr/>
        <p:txBody>
          <a:bodyPr/>
          <a:lstStyle/>
          <a:p>
            <a:r>
              <a:rPr lang="en-GB" dirty="0"/>
              <a:t>Computer-System Architecture</a:t>
            </a:r>
            <a:endParaRPr lang="en-AE" dirty="0"/>
          </a:p>
        </p:txBody>
      </p:sp>
      <p:sp>
        <p:nvSpPr>
          <p:cNvPr id="3" name="Content Placeholder 2">
            <a:extLst>
              <a:ext uri="{FF2B5EF4-FFF2-40B4-BE49-F238E27FC236}">
                <a16:creationId xmlns:a16="http://schemas.microsoft.com/office/drawing/2014/main" id="{F15113F6-0F71-4D1B-94B3-C896DB9E6B9F}"/>
              </a:ext>
            </a:extLst>
          </p:cNvPr>
          <p:cNvSpPr>
            <a:spLocks noGrp="1"/>
          </p:cNvSpPr>
          <p:nvPr>
            <p:ph idx="1"/>
          </p:nvPr>
        </p:nvSpPr>
        <p:spPr/>
        <p:txBody>
          <a:bodyPr/>
          <a:lstStyle/>
          <a:p>
            <a:r>
              <a:rPr lang="en-GB" sz="2400" dirty="0"/>
              <a:t>According to the number of general-purpose processors used</a:t>
            </a:r>
          </a:p>
          <a:p>
            <a:pPr lvl="1"/>
            <a:r>
              <a:rPr lang="en-GB" sz="2400" dirty="0"/>
              <a:t>Single-Processor Systems</a:t>
            </a:r>
          </a:p>
          <a:p>
            <a:pPr lvl="1"/>
            <a:r>
              <a:rPr lang="en-GB" sz="2400" dirty="0"/>
              <a:t>Multiprocessor Systems</a:t>
            </a:r>
          </a:p>
          <a:p>
            <a:r>
              <a:rPr lang="en-GB" sz="2800" dirty="0"/>
              <a:t>Single-Processor Systems</a:t>
            </a:r>
          </a:p>
          <a:p>
            <a:pPr lvl="1"/>
            <a:r>
              <a:rPr lang="en-GB" sz="2400" dirty="0"/>
              <a:t>Used by most computer systems many years ago</a:t>
            </a:r>
          </a:p>
          <a:p>
            <a:pPr lvl="1"/>
            <a:r>
              <a:rPr lang="en-GB" sz="2400" dirty="0"/>
              <a:t>1 processor (physical chip) with 1 core (computation unit)</a:t>
            </a:r>
            <a:endParaRPr lang="en-AE" sz="2400" dirty="0"/>
          </a:p>
        </p:txBody>
      </p:sp>
      <p:sp>
        <p:nvSpPr>
          <p:cNvPr id="4" name="Date Placeholder 3">
            <a:extLst>
              <a:ext uri="{FF2B5EF4-FFF2-40B4-BE49-F238E27FC236}">
                <a16:creationId xmlns:a16="http://schemas.microsoft.com/office/drawing/2014/main" id="{3995883B-9EB8-45A6-8C3F-8A0BA93F506C}"/>
              </a:ext>
            </a:extLst>
          </p:cNvPr>
          <p:cNvSpPr>
            <a:spLocks noGrp="1"/>
          </p:cNvSpPr>
          <p:nvPr>
            <p:ph type="dt" sz="half" idx="10"/>
          </p:nvPr>
        </p:nvSpPr>
        <p:spPr/>
        <p:txBody>
          <a:bodyPr/>
          <a:lstStyle/>
          <a:p>
            <a:fld id="{6BBE4BB6-59BB-4FC5-A767-080A15946BB7}" type="datetime1">
              <a:rPr lang="en-US" altLang="en-US" smtClean="0"/>
              <a:t>9/8/2023</a:t>
            </a:fld>
            <a:endParaRPr lang="en-US" altLang="en-US"/>
          </a:p>
        </p:txBody>
      </p:sp>
      <p:sp>
        <p:nvSpPr>
          <p:cNvPr id="5" name="Slide Number Placeholder 4">
            <a:extLst>
              <a:ext uri="{FF2B5EF4-FFF2-40B4-BE49-F238E27FC236}">
                <a16:creationId xmlns:a16="http://schemas.microsoft.com/office/drawing/2014/main" id="{DC80A862-E728-4BAC-B672-0A4649D8CA79}"/>
              </a:ext>
            </a:extLst>
          </p:cNvPr>
          <p:cNvSpPr>
            <a:spLocks noGrp="1"/>
          </p:cNvSpPr>
          <p:nvPr>
            <p:ph type="sldNum" sz="quarter" idx="12"/>
          </p:nvPr>
        </p:nvSpPr>
        <p:spPr/>
        <p:txBody>
          <a:bodyPr/>
          <a:lstStyle/>
          <a:p>
            <a:fld id="{775D0274-CAF4-47B1-B068-C7B390ADE8B6}" type="slidenum">
              <a:rPr lang="en-US" altLang="en-US" smtClean="0"/>
              <a:pPr/>
              <a:t>40</a:t>
            </a:fld>
            <a:endParaRPr lang="en-US" altLang="en-US"/>
          </a:p>
        </p:txBody>
      </p:sp>
    </p:spTree>
    <p:extLst>
      <p:ext uri="{BB962C8B-B14F-4D97-AF65-F5344CB8AC3E}">
        <p14:creationId xmlns:p14="http://schemas.microsoft.com/office/powerpoint/2010/main" val="4251041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1C5E-D69E-464D-8999-78A6AF12529B}"/>
              </a:ext>
            </a:extLst>
          </p:cNvPr>
          <p:cNvSpPr>
            <a:spLocks noGrp="1"/>
          </p:cNvSpPr>
          <p:nvPr>
            <p:ph type="title"/>
          </p:nvPr>
        </p:nvSpPr>
        <p:spPr/>
        <p:txBody>
          <a:bodyPr/>
          <a:lstStyle/>
          <a:p>
            <a:r>
              <a:rPr lang="en-GB" dirty="0"/>
              <a:t>Computer-System Architecture</a:t>
            </a:r>
            <a:endParaRPr lang="en-AE" dirty="0"/>
          </a:p>
        </p:txBody>
      </p:sp>
      <p:sp>
        <p:nvSpPr>
          <p:cNvPr id="3" name="Content Placeholder 2">
            <a:extLst>
              <a:ext uri="{FF2B5EF4-FFF2-40B4-BE49-F238E27FC236}">
                <a16:creationId xmlns:a16="http://schemas.microsoft.com/office/drawing/2014/main" id="{3C4ACD4A-F55D-4039-98E4-C7962E621992}"/>
              </a:ext>
            </a:extLst>
          </p:cNvPr>
          <p:cNvSpPr>
            <a:spLocks noGrp="1"/>
          </p:cNvSpPr>
          <p:nvPr>
            <p:ph idx="1"/>
          </p:nvPr>
        </p:nvSpPr>
        <p:spPr>
          <a:xfrm>
            <a:off x="685800" y="1600200"/>
            <a:ext cx="8153400" cy="4114800"/>
          </a:xfrm>
        </p:spPr>
        <p:txBody>
          <a:bodyPr/>
          <a:lstStyle/>
          <a:p>
            <a:r>
              <a:rPr lang="en-US" altLang="en-US" sz="2400" dirty="0"/>
              <a:t>Multiprocessors</a:t>
            </a:r>
            <a:r>
              <a:rPr lang="en-US" altLang="en-US" sz="2400" dirty="0">
                <a:solidFill>
                  <a:srgbClr val="3366FF"/>
                </a:solidFill>
              </a:rPr>
              <a:t> </a:t>
            </a:r>
            <a:r>
              <a:rPr lang="en-US" altLang="en-US" sz="2400" dirty="0"/>
              <a:t>systems</a:t>
            </a:r>
            <a:r>
              <a:rPr lang="en-GB" altLang="en-US" sz="2400" dirty="0"/>
              <a:t> </a:t>
            </a:r>
          </a:p>
          <a:p>
            <a:pPr lvl="1"/>
            <a:r>
              <a:rPr lang="en-GB" altLang="en-US" sz="2400" dirty="0"/>
              <a:t>Present in: modern computers, mobile devices, servers</a:t>
            </a:r>
            <a:endParaRPr lang="en-US" altLang="en-US" sz="2400" dirty="0"/>
          </a:p>
          <a:p>
            <a:pPr lvl="1"/>
            <a:r>
              <a:rPr lang="en-GB" altLang="en-US" sz="2400" dirty="0"/>
              <a:t>Traditionally 2 or more</a:t>
            </a:r>
            <a:r>
              <a:rPr lang="en-GB" sz="2400" dirty="0"/>
              <a:t> processors each with 1 core</a:t>
            </a:r>
          </a:p>
          <a:p>
            <a:pPr lvl="1"/>
            <a:r>
              <a:rPr lang="en-GB" sz="2400" dirty="0"/>
              <a:t>Processors share the computer bus, the clock, memory, and peripheral devices</a:t>
            </a:r>
            <a:endParaRPr lang="en-US" altLang="en-US" sz="2400" dirty="0"/>
          </a:p>
          <a:p>
            <a:r>
              <a:rPr lang="en-US" altLang="en-US" sz="2400" dirty="0"/>
              <a:t>Advantages include:</a:t>
            </a:r>
          </a:p>
          <a:p>
            <a:pPr marL="800100" lvl="1" indent="-342900">
              <a:buFont typeface="Arial" panose="020B0604020202020204" pitchFamily="34" charset="0"/>
              <a:buAutoNum type="arabicPeriod"/>
            </a:pPr>
            <a:r>
              <a:rPr lang="en-US" altLang="en-US" sz="2400" dirty="0"/>
              <a:t>Increased throughput</a:t>
            </a:r>
          </a:p>
          <a:p>
            <a:pPr marL="800100" lvl="1" indent="-342900">
              <a:buFont typeface="Arial" panose="020B0604020202020204" pitchFamily="34" charset="0"/>
              <a:buAutoNum type="arabicPeriod"/>
            </a:pPr>
            <a:r>
              <a:rPr lang="en-US" altLang="en-US" sz="2400" dirty="0"/>
              <a:t>Increased reliability</a:t>
            </a:r>
          </a:p>
          <a:p>
            <a:pPr marL="0" indent="0">
              <a:buNone/>
            </a:pPr>
            <a:endParaRPr lang="en-AE" sz="2400" dirty="0"/>
          </a:p>
        </p:txBody>
      </p:sp>
      <p:sp>
        <p:nvSpPr>
          <p:cNvPr id="4" name="Date Placeholder 3">
            <a:extLst>
              <a:ext uri="{FF2B5EF4-FFF2-40B4-BE49-F238E27FC236}">
                <a16:creationId xmlns:a16="http://schemas.microsoft.com/office/drawing/2014/main" id="{43ED6F3B-9E5D-4298-BDA1-A198B10C6A37}"/>
              </a:ext>
            </a:extLst>
          </p:cNvPr>
          <p:cNvSpPr>
            <a:spLocks noGrp="1"/>
          </p:cNvSpPr>
          <p:nvPr>
            <p:ph type="dt" sz="half" idx="10"/>
          </p:nvPr>
        </p:nvSpPr>
        <p:spPr/>
        <p:txBody>
          <a:bodyPr/>
          <a:lstStyle/>
          <a:p>
            <a:fld id="{6BBE4BB6-59BB-4FC5-A767-080A15946BB7}" type="datetime1">
              <a:rPr lang="en-US" altLang="en-US" smtClean="0"/>
              <a:t>9/8/2023</a:t>
            </a:fld>
            <a:endParaRPr lang="en-US" altLang="en-US"/>
          </a:p>
        </p:txBody>
      </p:sp>
      <p:sp>
        <p:nvSpPr>
          <p:cNvPr id="5" name="Slide Number Placeholder 4">
            <a:extLst>
              <a:ext uri="{FF2B5EF4-FFF2-40B4-BE49-F238E27FC236}">
                <a16:creationId xmlns:a16="http://schemas.microsoft.com/office/drawing/2014/main" id="{AFBD7C77-3667-4D26-AB43-C2408E55797A}"/>
              </a:ext>
            </a:extLst>
          </p:cNvPr>
          <p:cNvSpPr>
            <a:spLocks noGrp="1"/>
          </p:cNvSpPr>
          <p:nvPr>
            <p:ph type="sldNum" sz="quarter" idx="12"/>
          </p:nvPr>
        </p:nvSpPr>
        <p:spPr/>
        <p:txBody>
          <a:bodyPr/>
          <a:lstStyle/>
          <a:p>
            <a:fld id="{775D0274-CAF4-47B1-B068-C7B390ADE8B6}" type="slidenum">
              <a:rPr lang="en-US" altLang="en-US" smtClean="0"/>
              <a:pPr/>
              <a:t>41</a:t>
            </a:fld>
            <a:endParaRPr lang="en-US" altLang="en-US"/>
          </a:p>
        </p:txBody>
      </p:sp>
    </p:spTree>
    <p:extLst>
      <p:ext uri="{BB962C8B-B14F-4D97-AF65-F5344CB8AC3E}">
        <p14:creationId xmlns:p14="http://schemas.microsoft.com/office/powerpoint/2010/main" val="355259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1C5E-D69E-464D-8999-78A6AF12529B}"/>
              </a:ext>
            </a:extLst>
          </p:cNvPr>
          <p:cNvSpPr>
            <a:spLocks noGrp="1"/>
          </p:cNvSpPr>
          <p:nvPr>
            <p:ph type="title"/>
          </p:nvPr>
        </p:nvSpPr>
        <p:spPr/>
        <p:txBody>
          <a:bodyPr/>
          <a:lstStyle/>
          <a:p>
            <a:r>
              <a:rPr lang="en-GB" dirty="0"/>
              <a:t>Computer-System Architecture</a:t>
            </a:r>
            <a:endParaRPr lang="en-AE" dirty="0"/>
          </a:p>
        </p:txBody>
      </p:sp>
      <p:sp>
        <p:nvSpPr>
          <p:cNvPr id="3" name="Content Placeholder 2">
            <a:extLst>
              <a:ext uri="{FF2B5EF4-FFF2-40B4-BE49-F238E27FC236}">
                <a16:creationId xmlns:a16="http://schemas.microsoft.com/office/drawing/2014/main" id="{3C4ACD4A-F55D-4039-98E4-C7962E621992}"/>
              </a:ext>
            </a:extLst>
          </p:cNvPr>
          <p:cNvSpPr>
            <a:spLocks noGrp="1"/>
          </p:cNvSpPr>
          <p:nvPr>
            <p:ph idx="1"/>
          </p:nvPr>
        </p:nvSpPr>
        <p:spPr>
          <a:xfrm>
            <a:off x="685800" y="1600200"/>
            <a:ext cx="8153400" cy="4114800"/>
          </a:xfrm>
        </p:spPr>
        <p:txBody>
          <a:bodyPr/>
          <a:lstStyle/>
          <a:p>
            <a:r>
              <a:rPr lang="en-US" altLang="en-US" sz="2400" dirty="0"/>
              <a:t>Two types:</a:t>
            </a:r>
          </a:p>
          <a:p>
            <a:pPr lvl="1"/>
            <a:r>
              <a:rPr lang="en-US" altLang="en-US" sz="2400" dirty="0">
                <a:solidFill>
                  <a:srgbClr val="006699"/>
                </a:solidFill>
              </a:rPr>
              <a:t>Asymmetric Multiprocessing</a:t>
            </a:r>
            <a:r>
              <a:rPr lang="en-US" altLang="en-US" sz="2400" b="1" dirty="0">
                <a:solidFill>
                  <a:srgbClr val="3366FF"/>
                </a:solidFill>
              </a:rPr>
              <a:t> </a:t>
            </a:r>
            <a:r>
              <a:rPr lang="en-US" altLang="en-US" sz="2400" dirty="0"/>
              <a:t>– each processor is assigned a specific task</a:t>
            </a:r>
          </a:p>
          <a:p>
            <a:pPr lvl="1"/>
            <a:r>
              <a:rPr lang="en-US" altLang="en-US" sz="2400" dirty="0">
                <a:solidFill>
                  <a:srgbClr val="006699"/>
                </a:solidFill>
              </a:rPr>
              <a:t>Symmetric Multiprocessing</a:t>
            </a:r>
            <a:r>
              <a:rPr lang="en-US" altLang="en-US" sz="2400" b="1" dirty="0">
                <a:solidFill>
                  <a:srgbClr val="006699"/>
                </a:solidFill>
              </a:rPr>
              <a:t> </a:t>
            </a:r>
            <a:r>
              <a:rPr lang="en-US" altLang="en-US" sz="2400" dirty="0"/>
              <a:t>– each processor performs all tasks</a:t>
            </a:r>
          </a:p>
          <a:p>
            <a:pPr marL="457200" lvl="1" indent="0">
              <a:buNone/>
            </a:pPr>
            <a:endParaRPr lang="en-US" altLang="en-US" sz="2400" dirty="0"/>
          </a:p>
          <a:p>
            <a:pPr marL="0" indent="0">
              <a:buNone/>
            </a:pPr>
            <a:endParaRPr lang="en-AE" sz="2400" dirty="0"/>
          </a:p>
        </p:txBody>
      </p:sp>
      <p:sp>
        <p:nvSpPr>
          <p:cNvPr id="4" name="Date Placeholder 3">
            <a:extLst>
              <a:ext uri="{FF2B5EF4-FFF2-40B4-BE49-F238E27FC236}">
                <a16:creationId xmlns:a16="http://schemas.microsoft.com/office/drawing/2014/main" id="{43ED6F3B-9E5D-4298-BDA1-A198B10C6A37}"/>
              </a:ext>
            </a:extLst>
          </p:cNvPr>
          <p:cNvSpPr>
            <a:spLocks noGrp="1"/>
          </p:cNvSpPr>
          <p:nvPr>
            <p:ph type="dt" sz="half" idx="10"/>
          </p:nvPr>
        </p:nvSpPr>
        <p:spPr/>
        <p:txBody>
          <a:bodyPr/>
          <a:lstStyle/>
          <a:p>
            <a:fld id="{6BBE4BB6-59BB-4FC5-A767-080A15946BB7}" type="datetime1">
              <a:rPr lang="en-US" altLang="en-US" smtClean="0"/>
              <a:t>9/8/2023</a:t>
            </a:fld>
            <a:endParaRPr lang="en-US" altLang="en-US"/>
          </a:p>
        </p:txBody>
      </p:sp>
      <p:sp>
        <p:nvSpPr>
          <p:cNvPr id="5" name="Slide Number Placeholder 4">
            <a:extLst>
              <a:ext uri="{FF2B5EF4-FFF2-40B4-BE49-F238E27FC236}">
                <a16:creationId xmlns:a16="http://schemas.microsoft.com/office/drawing/2014/main" id="{AFBD7C77-3667-4D26-AB43-C2408E55797A}"/>
              </a:ext>
            </a:extLst>
          </p:cNvPr>
          <p:cNvSpPr>
            <a:spLocks noGrp="1"/>
          </p:cNvSpPr>
          <p:nvPr>
            <p:ph type="sldNum" sz="quarter" idx="12"/>
          </p:nvPr>
        </p:nvSpPr>
        <p:spPr/>
        <p:txBody>
          <a:bodyPr/>
          <a:lstStyle/>
          <a:p>
            <a:fld id="{775D0274-CAF4-47B1-B068-C7B390ADE8B6}" type="slidenum">
              <a:rPr lang="en-US" altLang="en-US" smtClean="0"/>
              <a:pPr/>
              <a:t>42</a:t>
            </a:fld>
            <a:endParaRPr lang="en-US" altLang="en-US"/>
          </a:p>
        </p:txBody>
      </p:sp>
      <p:pic>
        <p:nvPicPr>
          <p:cNvPr id="6" name="Picture 2">
            <a:extLst>
              <a:ext uri="{FF2B5EF4-FFF2-40B4-BE49-F238E27FC236}">
                <a16:creationId xmlns:a16="http://schemas.microsoft.com/office/drawing/2014/main" id="{E47B03E1-1483-47C1-A26F-CF2BE017F3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3946" y="4056487"/>
            <a:ext cx="3700462" cy="280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936752CF-1F00-4145-B7C2-0D5591342EC7}"/>
              </a:ext>
            </a:extLst>
          </p:cNvPr>
          <p:cNvSpPr/>
          <p:nvPr/>
        </p:nvSpPr>
        <p:spPr>
          <a:xfrm>
            <a:off x="5368617" y="4558591"/>
            <a:ext cx="3376245" cy="707886"/>
          </a:xfrm>
          <a:prstGeom prst="rect">
            <a:avLst/>
          </a:prstGeom>
        </p:spPr>
        <p:txBody>
          <a:bodyPr wrap="none">
            <a:spAutoFit/>
          </a:bodyPr>
          <a:lstStyle/>
          <a:p>
            <a:r>
              <a:rPr lang="en-GB" sz="2000" dirty="0">
                <a:latin typeface="HelveticaNeueLTStd-Roman"/>
              </a:rPr>
              <a:t>Traditional </a:t>
            </a:r>
          </a:p>
          <a:p>
            <a:r>
              <a:rPr lang="en-GB" sz="2000" dirty="0">
                <a:latin typeface="HelveticaNeueLTStd-Roman"/>
              </a:rPr>
              <a:t>multiprocessing architecture</a:t>
            </a:r>
            <a:endParaRPr lang="en-AE" sz="2000" dirty="0"/>
          </a:p>
        </p:txBody>
      </p:sp>
    </p:spTree>
    <p:extLst>
      <p:ext uri="{BB962C8B-B14F-4D97-AF65-F5344CB8AC3E}">
        <p14:creationId xmlns:p14="http://schemas.microsoft.com/office/powerpoint/2010/main" val="1244307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1C5E-D69E-464D-8999-78A6AF12529B}"/>
              </a:ext>
            </a:extLst>
          </p:cNvPr>
          <p:cNvSpPr>
            <a:spLocks noGrp="1"/>
          </p:cNvSpPr>
          <p:nvPr>
            <p:ph type="title"/>
          </p:nvPr>
        </p:nvSpPr>
        <p:spPr/>
        <p:txBody>
          <a:bodyPr/>
          <a:lstStyle/>
          <a:p>
            <a:r>
              <a:rPr lang="en-GB" dirty="0"/>
              <a:t>Computer-System Architecture</a:t>
            </a:r>
            <a:endParaRPr lang="en-AE" dirty="0"/>
          </a:p>
        </p:txBody>
      </p:sp>
      <p:sp>
        <p:nvSpPr>
          <p:cNvPr id="3" name="Content Placeholder 2">
            <a:extLst>
              <a:ext uri="{FF2B5EF4-FFF2-40B4-BE49-F238E27FC236}">
                <a16:creationId xmlns:a16="http://schemas.microsoft.com/office/drawing/2014/main" id="{3C4ACD4A-F55D-4039-98E4-C7962E621992}"/>
              </a:ext>
            </a:extLst>
          </p:cNvPr>
          <p:cNvSpPr>
            <a:spLocks noGrp="1"/>
          </p:cNvSpPr>
          <p:nvPr>
            <p:ph idx="1"/>
          </p:nvPr>
        </p:nvSpPr>
        <p:spPr>
          <a:xfrm>
            <a:off x="685800" y="1600200"/>
            <a:ext cx="8153400" cy="4114800"/>
          </a:xfrm>
        </p:spPr>
        <p:txBody>
          <a:bodyPr/>
          <a:lstStyle/>
          <a:p>
            <a:r>
              <a:rPr lang="en-US" altLang="en-US" sz="2400" dirty="0"/>
              <a:t>Modern day multiprocessors are multicore systems</a:t>
            </a:r>
          </a:p>
          <a:p>
            <a:pPr lvl="1"/>
            <a:r>
              <a:rPr lang="en-GB" altLang="en-US" sz="2000" dirty="0"/>
              <a:t>multiple computing cores reside on a </a:t>
            </a:r>
            <a:r>
              <a:rPr lang="en-GB" altLang="en-US" sz="2000"/>
              <a:t>single chip</a:t>
            </a:r>
            <a:endParaRPr lang="en-GB" altLang="en-US" sz="2000" dirty="0"/>
          </a:p>
          <a:p>
            <a:r>
              <a:rPr lang="en-GB" altLang="en-US" sz="2400" dirty="0"/>
              <a:t>Advantages</a:t>
            </a:r>
          </a:p>
          <a:p>
            <a:pPr lvl="1"/>
            <a:r>
              <a:rPr lang="en-GB" altLang="en-US" sz="2000" dirty="0"/>
              <a:t>on-chip communication is faster than between-chip communication</a:t>
            </a:r>
          </a:p>
          <a:p>
            <a:pPr lvl="1"/>
            <a:r>
              <a:rPr lang="en-US" altLang="en-US" sz="2000" dirty="0"/>
              <a:t>Lesser power consumption</a:t>
            </a:r>
          </a:p>
          <a:p>
            <a:pPr lvl="1"/>
            <a:endParaRPr lang="en-US" altLang="en-US" sz="2000" dirty="0"/>
          </a:p>
          <a:p>
            <a:pPr marL="457200" lvl="1" indent="0">
              <a:buNone/>
            </a:pPr>
            <a:endParaRPr lang="en-US" altLang="en-US" sz="2400" dirty="0"/>
          </a:p>
          <a:p>
            <a:pPr marL="0" indent="0">
              <a:buNone/>
            </a:pPr>
            <a:endParaRPr lang="en-AE" sz="2400" dirty="0"/>
          </a:p>
        </p:txBody>
      </p:sp>
      <p:sp>
        <p:nvSpPr>
          <p:cNvPr id="4" name="Date Placeholder 3">
            <a:extLst>
              <a:ext uri="{FF2B5EF4-FFF2-40B4-BE49-F238E27FC236}">
                <a16:creationId xmlns:a16="http://schemas.microsoft.com/office/drawing/2014/main" id="{43ED6F3B-9E5D-4298-BDA1-A198B10C6A37}"/>
              </a:ext>
            </a:extLst>
          </p:cNvPr>
          <p:cNvSpPr>
            <a:spLocks noGrp="1"/>
          </p:cNvSpPr>
          <p:nvPr>
            <p:ph type="dt" sz="half" idx="10"/>
          </p:nvPr>
        </p:nvSpPr>
        <p:spPr/>
        <p:txBody>
          <a:bodyPr/>
          <a:lstStyle/>
          <a:p>
            <a:fld id="{6BBE4BB6-59BB-4FC5-A767-080A15946BB7}" type="datetime1">
              <a:rPr lang="en-US" altLang="en-US" smtClean="0"/>
              <a:t>9/8/2023</a:t>
            </a:fld>
            <a:endParaRPr lang="en-US" altLang="en-US"/>
          </a:p>
        </p:txBody>
      </p:sp>
      <p:sp>
        <p:nvSpPr>
          <p:cNvPr id="5" name="Slide Number Placeholder 4">
            <a:extLst>
              <a:ext uri="{FF2B5EF4-FFF2-40B4-BE49-F238E27FC236}">
                <a16:creationId xmlns:a16="http://schemas.microsoft.com/office/drawing/2014/main" id="{AFBD7C77-3667-4D26-AB43-C2408E55797A}"/>
              </a:ext>
            </a:extLst>
          </p:cNvPr>
          <p:cNvSpPr>
            <a:spLocks noGrp="1"/>
          </p:cNvSpPr>
          <p:nvPr>
            <p:ph type="sldNum" sz="quarter" idx="12"/>
          </p:nvPr>
        </p:nvSpPr>
        <p:spPr/>
        <p:txBody>
          <a:bodyPr/>
          <a:lstStyle/>
          <a:p>
            <a:fld id="{775D0274-CAF4-47B1-B068-C7B390ADE8B6}" type="slidenum">
              <a:rPr lang="en-US" altLang="en-US" smtClean="0"/>
              <a:pPr/>
              <a:t>43</a:t>
            </a:fld>
            <a:endParaRPr lang="en-US" altLang="en-US"/>
          </a:p>
        </p:txBody>
      </p:sp>
      <p:pic>
        <p:nvPicPr>
          <p:cNvPr id="7" name="Picture 2">
            <a:extLst>
              <a:ext uri="{FF2B5EF4-FFF2-40B4-BE49-F238E27FC236}">
                <a16:creationId xmlns:a16="http://schemas.microsoft.com/office/drawing/2014/main" id="{7DF1C6AC-12C1-4EBD-95A7-FAADDA8A25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8300" y="3936809"/>
            <a:ext cx="3276599" cy="2921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8016D94E-6B1E-42E0-8ED7-735D94F3C11F}"/>
              </a:ext>
            </a:extLst>
          </p:cNvPr>
          <p:cNvSpPr/>
          <p:nvPr/>
        </p:nvSpPr>
        <p:spPr>
          <a:xfrm>
            <a:off x="4914899" y="4572000"/>
            <a:ext cx="4572000" cy="707886"/>
          </a:xfrm>
          <a:prstGeom prst="rect">
            <a:avLst/>
          </a:prstGeom>
        </p:spPr>
        <p:txBody>
          <a:bodyPr>
            <a:spAutoFit/>
          </a:bodyPr>
          <a:lstStyle/>
          <a:p>
            <a:r>
              <a:rPr lang="en-GB" sz="2000" dirty="0">
                <a:latin typeface="HelveticaNeueLTStd-Roman"/>
              </a:rPr>
              <a:t>A dual-core design with two cores on the same chip</a:t>
            </a:r>
            <a:endParaRPr lang="en-AE" sz="2000" dirty="0"/>
          </a:p>
        </p:txBody>
      </p:sp>
    </p:spTree>
    <p:extLst>
      <p:ext uri="{BB962C8B-B14F-4D97-AF65-F5344CB8AC3E}">
        <p14:creationId xmlns:p14="http://schemas.microsoft.com/office/powerpoint/2010/main" val="32636414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bwMode="auto">
          <a:xfrm>
            <a:off x="685800" y="400929"/>
            <a:ext cx="7772400" cy="9144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l" fontAlgn="auto">
              <a:spcAft>
                <a:spcPts val="0"/>
              </a:spcAft>
              <a:defRPr/>
            </a:pPr>
            <a:r>
              <a:rPr lang="en-US" altLang="en-US" dirty="0"/>
              <a:t>OS Structure: </a:t>
            </a:r>
            <a:r>
              <a:rPr lang="en-US" altLang="en-US" sz="4000" dirty="0"/>
              <a:t>Multiprogramming </a:t>
            </a:r>
            <a:endParaRPr lang="en-US" altLang="en-US" dirty="0"/>
          </a:p>
        </p:txBody>
      </p:sp>
      <p:sp>
        <p:nvSpPr>
          <p:cNvPr id="16387" name="Content Placeholder 4"/>
          <p:cNvSpPr>
            <a:spLocks noGrp="1"/>
          </p:cNvSpPr>
          <p:nvPr>
            <p:ph sz="half" idx="1"/>
          </p:nvPr>
        </p:nvSpPr>
        <p:spPr>
          <a:xfrm>
            <a:off x="533400" y="1600200"/>
            <a:ext cx="4305300" cy="4343400"/>
          </a:xfrm>
        </p:spPr>
        <p:txBody>
          <a:bodyPr/>
          <a:lstStyle/>
          <a:p>
            <a:r>
              <a:rPr lang="en-US" altLang="en-US" sz="2400" dirty="0"/>
              <a:t>Several jobs are kept in main memory at the same time </a:t>
            </a:r>
          </a:p>
          <a:p>
            <a:r>
              <a:rPr lang="en-US" altLang="en-US" sz="2400" dirty="0"/>
              <a:t>One job is executed at a time</a:t>
            </a:r>
          </a:p>
          <a:p>
            <a:r>
              <a:rPr lang="en-US" altLang="en-US" sz="2400" dirty="0"/>
              <a:t>When a job terminates or goes for I/O, OS switches to another job</a:t>
            </a:r>
          </a:p>
          <a:p>
            <a:r>
              <a:rPr lang="en-US" altLang="en-US" sz="2400" dirty="0"/>
              <a:t>Another job starts executing </a:t>
            </a:r>
          </a:p>
          <a:p>
            <a:r>
              <a:rPr lang="en-US" altLang="en-US" sz="2400" dirty="0"/>
              <a:t>CPU is never idle</a:t>
            </a:r>
          </a:p>
          <a:p>
            <a:pPr marL="0" indent="0">
              <a:buNone/>
            </a:pPr>
            <a:endParaRPr lang="en-US" altLang="en-US" sz="2400" dirty="0"/>
          </a:p>
          <a:p>
            <a:pPr marL="0" indent="0">
              <a:buNone/>
            </a:pPr>
            <a:endParaRPr lang="en-US" altLang="en-US" sz="2400" dirty="0"/>
          </a:p>
          <a:p>
            <a:endParaRPr lang="en-US" altLang="en-US" sz="2400" dirty="0"/>
          </a:p>
        </p:txBody>
      </p:sp>
      <p:sp>
        <p:nvSpPr>
          <p:cNvPr id="2" name="Content Placeholder 1"/>
          <p:cNvSpPr>
            <a:spLocks noGrp="1"/>
          </p:cNvSpPr>
          <p:nvPr>
            <p:ph sz="half" idx="2"/>
          </p:nvPr>
        </p:nvSpPr>
        <p:spPr>
          <a:xfrm>
            <a:off x="5028406" y="1447800"/>
            <a:ext cx="3810000" cy="4114800"/>
          </a:xfrm>
        </p:spPr>
        <p:txBody>
          <a:bodyPr/>
          <a:lstStyle/>
          <a:p>
            <a:r>
              <a:rPr lang="en-US" altLang="en-US" sz="2000" dirty="0"/>
              <a:t>Memory Layout for multiprogramming</a:t>
            </a:r>
            <a:endParaRPr lang="en-US" sz="2000" dirty="0"/>
          </a:p>
        </p:txBody>
      </p:sp>
      <p:sp>
        <p:nvSpPr>
          <p:cNvPr id="4" name="Date Placeholder 3"/>
          <p:cNvSpPr>
            <a:spLocks noGrp="1"/>
          </p:cNvSpPr>
          <p:nvPr>
            <p:ph type="dt" sz="half" idx="10"/>
          </p:nvPr>
        </p:nvSpPr>
        <p:spPr/>
        <p:txBody>
          <a:bodyPr/>
          <a:lstStyle/>
          <a:p>
            <a:fld id="{4A207A48-E47A-4A56-9C94-CEC271066F7D}" type="datetime1">
              <a:rPr lang="en-US" altLang="en-US" smtClean="0"/>
              <a:t>9/8/2023</a:t>
            </a:fld>
            <a:endParaRPr lang="en-US" altLang="en-US"/>
          </a:p>
        </p:txBody>
      </p:sp>
      <p:sp>
        <p:nvSpPr>
          <p:cNvPr id="5" name="Footer Placeholder 4"/>
          <p:cNvSpPr>
            <a:spLocks noGrp="1"/>
          </p:cNvSpPr>
          <p:nvPr>
            <p:ph type="ftr" sz="quarter" idx="11"/>
          </p:nvPr>
        </p:nvSpPr>
        <p:spPr/>
        <p:txBody>
          <a:bodyPr/>
          <a:lstStyle/>
          <a:p>
            <a:r>
              <a:rPr lang="en-US" altLang="en-US"/>
              <a:t>CS F372 Operating Systems Evolution</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44</a:t>
            </a:fld>
            <a:endParaRPr lang="en-US" altLang="en-US"/>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l="25421" t="934" r="25233" b="934"/>
          <a:stretch>
            <a:fillRect/>
          </a:stretch>
        </p:blipFill>
        <p:spPr bwMode="auto">
          <a:xfrm>
            <a:off x="5028406" y="2476500"/>
            <a:ext cx="3354387" cy="35814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0736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74964" y="228600"/>
            <a:ext cx="7772400" cy="1143000"/>
          </a:xfrm>
        </p:spPr>
        <p:txBody>
          <a:bodyPr/>
          <a:lstStyle/>
          <a:p>
            <a:r>
              <a:rPr lang="en-US" altLang="en-US" dirty="0"/>
              <a:t>Multiprogramming </a:t>
            </a:r>
            <a:endParaRPr lang="en-US" dirty="0"/>
          </a:p>
        </p:txBody>
      </p:sp>
      <p:sp>
        <p:nvSpPr>
          <p:cNvPr id="5" name="Date Placeholder 4"/>
          <p:cNvSpPr>
            <a:spLocks noGrp="1"/>
          </p:cNvSpPr>
          <p:nvPr>
            <p:ph type="dt" sz="half" idx="10"/>
          </p:nvPr>
        </p:nvSpPr>
        <p:spPr/>
        <p:txBody>
          <a:bodyPr/>
          <a:lstStyle/>
          <a:p>
            <a:fld id="{669BE72B-1552-465D-92D5-B3814CED70D7}" type="datetime1">
              <a:rPr lang="en-US" altLang="en-US" smtClean="0"/>
              <a:t>9/8/2023</a:t>
            </a:fld>
            <a:endParaRPr lang="en-US" altLang="en-US"/>
          </a:p>
        </p:txBody>
      </p:sp>
      <p:sp>
        <p:nvSpPr>
          <p:cNvPr id="6" name="Footer Placeholder 5"/>
          <p:cNvSpPr>
            <a:spLocks noGrp="1"/>
          </p:cNvSpPr>
          <p:nvPr>
            <p:ph type="ftr" sz="quarter" idx="11"/>
          </p:nvPr>
        </p:nvSpPr>
        <p:spPr/>
        <p:txBody>
          <a:bodyPr/>
          <a:lstStyle/>
          <a:p>
            <a:r>
              <a:rPr lang="en-US" altLang="en-US"/>
              <a:t>CS F372 Operating Systems Evolution</a:t>
            </a:r>
          </a:p>
        </p:txBody>
      </p:sp>
      <p:sp>
        <p:nvSpPr>
          <p:cNvPr id="7" name="Slide Number Placeholder 6"/>
          <p:cNvSpPr>
            <a:spLocks noGrp="1"/>
          </p:cNvSpPr>
          <p:nvPr>
            <p:ph type="sldNum" sz="quarter" idx="12"/>
          </p:nvPr>
        </p:nvSpPr>
        <p:spPr/>
        <p:txBody>
          <a:bodyPr/>
          <a:lstStyle/>
          <a:p>
            <a:fld id="{FE80E939-5DC5-4387-A5FF-AA41DA8237C6}" type="slidenum">
              <a:rPr lang="en-US" altLang="en-US" smtClean="0"/>
              <a:pPr/>
              <a:t>45</a:t>
            </a:fld>
            <a:endParaRPr lang="en-US" altLang="en-US"/>
          </a:p>
        </p:txBody>
      </p:sp>
      <p:graphicFrame>
        <p:nvGraphicFramePr>
          <p:cNvPr id="10" name="Object 2"/>
          <p:cNvGraphicFramePr>
            <a:graphicFrameLocks noChangeAspect="1"/>
          </p:cNvGraphicFramePr>
          <p:nvPr>
            <p:extLst/>
          </p:nvPr>
        </p:nvGraphicFramePr>
        <p:xfrm>
          <a:off x="862214" y="1600200"/>
          <a:ext cx="7471295" cy="3962400"/>
        </p:xfrm>
        <a:graphic>
          <a:graphicData uri="http://schemas.openxmlformats.org/presentationml/2006/ole">
            <mc:AlternateContent xmlns:mc="http://schemas.openxmlformats.org/markup-compatibility/2006">
              <mc:Choice xmlns:v="urn:schemas-microsoft-com:vml" Requires="v">
                <p:oleObj spid="_x0000_s4114" name="Artwork" r:id="rId3" imgW="6249272" imgH="3315163" progId="Adobe.Illustrator.7">
                  <p:embed/>
                </p:oleObj>
              </mc:Choice>
              <mc:Fallback>
                <p:oleObj name="Artwork" r:id="rId3" imgW="6249272" imgH="3315163" progId="Adobe.Illustrator.7">
                  <p:embed/>
                  <p:pic>
                    <p:nvPicPr>
                      <p:cNvPr id="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214" y="1600200"/>
                        <a:ext cx="7471295" cy="39624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1741578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304801" y="375661"/>
            <a:ext cx="8153400" cy="129381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l" fontAlgn="auto">
              <a:spcAft>
                <a:spcPts val="0"/>
              </a:spcAft>
              <a:defRPr/>
            </a:pPr>
            <a:r>
              <a:rPr lang="en-US" altLang="en-US" sz="4000" dirty="0"/>
              <a:t>Features of OS needed for multiprogramming</a:t>
            </a:r>
          </a:p>
        </p:txBody>
      </p:sp>
      <p:sp>
        <p:nvSpPr>
          <p:cNvPr id="17411" name="Content Placeholder 2"/>
          <p:cNvSpPr>
            <a:spLocks noGrp="1"/>
          </p:cNvSpPr>
          <p:nvPr>
            <p:ph idx="1"/>
          </p:nvPr>
        </p:nvSpPr>
        <p:spPr>
          <a:xfrm>
            <a:off x="762000" y="1669473"/>
            <a:ext cx="7772400" cy="4191000"/>
          </a:xfrm>
        </p:spPr>
        <p:txBody>
          <a:bodyPr/>
          <a:lstStyle/>
          <a:p>
            <a:r>
              <a:rPr lang="en-US" altLang="en-US" sz="2400" dirty="0"/>
              <a:t>Process management – Mange multiple jobs</a:t>
            </a:r>
          </a:p>
          <a:p>
            <a:pPr lvl="1"/>
            <a:r>
              <a:rPr lang="en-US" altLang="en-US" sz="2000" dirty="0"/>
              <a:t>Jobs entering the system is kept in </a:t>
            </a:r>
            <a:r>
              <a:rPr lang="en-US" altLang="en-US" sz="2000" b="1" dirty="0"/>
              <a:t>job pool </a:t>
            </a:r>
            <a:r>
              <a:rPr lang="en-US" altLang="en-US" sz="2000" dirty="0"/>
              <a:t>in disk</a:t>
            </a:r>
          </a:p>
          <a:p>
            <a:pPr lvl="1"/>
            <a:r>
              <a:rPr lang="en-US" altLang="en-US" sz="2000" dirty="0"/>
              <a:t>Job scheduling </a:t>
            </a:r>
          </a:p>
          <a:p>
            <a:pPr lvl="2"/>
            <a:r>
              <a:rPr lang="en-US" altLang="en-US" sz="2000" dirty="0"/>
              <a:t>Subset of jobs is placed in main memory</a:t>
            </a:r>
          </a:p>
          <a:p>
            <a:pPr lvl="1"/>
            <a:r>
              <a:rPr lang="en-US" altLang="en-US" sz="2000" dirty="0"/>
              <a:t>CPU scheduling – the operating system must choose among several jobs ready to run</a:t>
            </a:r>
          </a:p>
          <a:p>
            <a:pPr lvl="1"/>
            <a:r>
              <a:rPr lang="en-US" altLang="en-US" sz="2000" dirty="0"/>
              <a:t>Process synchronization &amp; Deadlock Management</a:t>
            </a:r>
          </a:p>
          <a:p>
            <a:r>
              <a:rPr lang="en-US" altLang="en-US" sz="2400" dirty="0"/>
              <a:t>Memory management – the operating system must allocate the memory to several jobs ensuring memory protection</a:t>
            </a:r>
          </a:p>
          <a:p>
            <a:r>
              <a:rPr lang="en-US" altLang="en-US" sz="2400" dirty="0"/>
              <a:t>Storage Management</a:t>
            </a:r>
          </a:p>
          <a:p>
            <a:pPr lvl="1"/>
            <a:r>
              <a:rPr lang="en-US" altLang="en-US" sz="2000" dirty="0"/>
              <a:t>File System Management, Mass storage Management</a:t>
            </a:r>
          </a:p>
          <a:p>
            <a:pPr lvl="1"/>
            <a:endParaRPr lang="en-US" altLang="en-US" sz="2000" dirty="0"/>
          </a:p>
          <a:p>
            <a:endParaRPr lang="en-US" altLang="en-US" sz="2400" dirty="0"/>
          </a:p>
          <a:p>
            <a:endParaRPr lang="en-US" altLang="en-US" sz="2400" dirty="0"/>
          </a:p>
        </p:txBody>
      </p:sp>
      <p:sp>
        <p:nvSpPr>
          <p:cNvPr id="4" name="Date Placeholder 3"/>
          <p:cNvSpPr>
            <a:spLocks noGrp="1"/>
          </p:cNvSpPr>
          <p:nvPr>
            <p:ph type="dt" sz="half" idx="10"/>
          </p:nvPr>
        </p:nvSpPr>
        <p:spPr/>
        <p:txBody>
          <a:bodyPr/>
          <a:lstStyle/>
          <a:p>
            <a:fld id="{F058DF92-DE5C-4743-95B5-E2F5A6D42E32}" type="datetime1">
              <a:rPr lang="en-US" altLang="en-US" smtClean="0"/>
              <a:t>9/8/2023</a:t>
            </a:fld>
            <a:endParaRPr lang="en-US" altLang="en-US"/>
          </a:p>
        </p:txBody>
      </p:sp>
      <p:sp>
        <p:nvSpPr>
          <p:cNvPr id="5" name="Footer Placeholder 4"/>
          <p:cNvSpPr>
            <a:spLocks noGrp="1"/>
          </p:cNvSpPr>
          <p:nvPr>
            <p:ph type="ftr" sz="quarter" idx="11"/>
          </p:nvPr>
        </p:nvSpPr>
        <p:spPr/>
        <p:txBody>
          <a:bodyPr/>
          <a:lstStyle/>
          <a:p>
            <a:r>
              <a:rPr lang="en-US" altLang="en-US"/>
              <a:t>CS F372 Operating Systems Evolution</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46</a:t>
            </a:fld>
            <a:endParaRPr lang="en-US" altLang="en-US"/>
          </a:p>
        </p:txBody>
      </p:sp>
    </p:spTree>
    <p:extLst>
      <p:ext uri="{BB962C8B-B14F-4D97-AF65-F5344CB8AC3E}">
        <p14:creationId xmlns:p14="http://schemas.microsoft.com/office/powerpoint/2010/main" val="2622961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5FF3AF3-12C1-4AE3-9038-8C01226974B1}" type="slidenum">
              <a:rPr lang="en-US" altLang="en-US" sz="1400"/>
              <a:pPr/>
              <a:t>47</a:t>
            </a:fld>
            <a:endParaRPr lang="en-US" altLang="en-US" sz="1400"/>
          </a:p>
        </p:txBody>
      </p:sp>
      <p:sp>
        <p:nvSpPr>
          <p:cNvPr id="24579" name="Rectangle 2"/>
          <p:cNvSpPr>
            <a:spLocks noGrp="1" noChangeArrowheads="1"/>
          </p:cNvSpPr>
          <p:nvPr>
            <p:ph type="title"/>
          </p:nvPr>
        </p:nvSpPr>
        <p:spPr>
          <a:noFill/>
        </p:spPr>
        <p:txBody>
          <a:bodyPr lIns="90488" tIns="44450" rIns="90488" bIns="44450"/>
          <a:lstStyle/>
          <a:p>
            <a:r>
              <a:rPr lang="en-US" altLang="en-US" dirty="0"/>
              <a:t>Time Sharing Systems (TSS)</a:t>
            </a:r>
          </a:p>
        </p:txBody>
      </p:sp>
      <p:sp>
        <p:nvSpPr>
          <p:cNvPr id="24580" name="Rectangle 3"/>
          <p:cNvSpPr>
            <a:spLocks noGrp="1" noChangeArrowheads="1"/>
          </p:cNvSpPr>
          <p:nvPr>
            <p:ph type="body" idx="1"/>
          </p:nvPr>
        </p:nvSpPr>
        <p:spPr>
          <a:xfrm>
            <a:off x="609600" y="1676400"/>
            <a:ext cx="8305800" cy="4572000"/>
          </a:xfrm>
          <a:noFill/>
        </p:spPr>
        <p:txBody>
          <a:bodyPr lIns="90488" tIns="44450" rIns="90488" bIns="44450"/>
          <a:lstStyle/>
          <a:p>
            <a:r>
              <a:rPr lang="en-US" altLang="en-US" sz="2400" dirty="0"/>
              <a:t>Multiprogramming does not support interaction with users </a:t>
            </a:r>
          </a:p>
          <a:p>
            <a:r>
              <a:rPr lang="en-US" altLang="en-US" sz="2400" dirty="0"/>
              <a:t>TSS extends multiprogramming to handle multiple interactive jobs</a:t>
            </a:r>
          </a:p>
          <a:p>
            <a:r>
              <a:rPr lang="en-US" altLang="en-US" sz="2400" dirty="0"/>
              <a:t>Processor’s time is divided into small slice/quanta and is shared among multiple users</a:t>
            </a:r>
          </a:p>
          <a:p>
            <a:r>
              <a:rPr lang="en-US" altLang="en-US" sz="2400" dirty="0"/>
              <a:t>Multiple users simultaneously access the system through terminals</a:t>
            </a:r>
          </a:p>
          <a:p>
            <a:r>
              <a:rPr lang="en-US" altLang="en-US" sz="2400" dirty="0"/>
              <a:t>Improves user response time</a:t>
            </a:r>
          </a:p>
          <a:p>
            <a:r>
              <a:rPr lang="en-US" altLang="en-US" sz="2400" dirty="0"/>
              <a:t>Gives illusion that each user has his own machine</a:t>
            </a:r>
          </a:p>
          <a:p>
            <a:endParaRPr lang="en-US" altLang="en-US" sz="2400" dirty="0"/>
          </a:p>
          <a:p>
            <a:endParaRPr lang="en-US" altLang="en-US" sz="2400" dirty="0"/>
          </a:p>
        </p:txBody>
      </p:sp>
    </p:spTree>
    <p:extLst>
      <p:ext uri="{BB962C8B-B14F-4D97-AF65-F5344CB8AC3E}">
        <p14:creationId xmlns:p14="http://schemas.microsoft.com/office/powerpoint/2010/main" val="291574901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457200" y="381000"/>
            <a:ext cx="8093075"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l" fontAlgn="auto">
              <a:spcAft>
                <a:spcPts val="0"/>
              </a:spcAft>
              <a:defRPr/>
            </a:pPr>
            <a:r>
              <a:rPr lang="en-US" altLang="en-US" sz="4000" dirty="0"/>
              <a:t>Time sharing systems – features</a:t>
            </a:r>
          </a:p>
        </p:txBody>
      </p:sp>
      <p:sp>
        <p:nvSpPr>
          <p:cNvPr id="19459" name="Content Placeholder 2"/>
          <p:cNvSpPr>
            <a:spLocks noGrp="1"/>
          </p:cNvSpPr>
          <p:nvPr>
            <p:ph idx="1"/>
          </p:nvPr>
        </p:nvSpPr>
        <p:spPr>
          <a:xfrm>
            <a:off x="685800" y="1600200"/>
            <a:ext cx="7924800" cy="4419600"/>
          </a:xfrm>
        </p:spPr>
        <p:txBody>
          <a:bodyPr/>
          <a:lstStyle/>
          <a:p>
            <a:r>
              <a:rPr lang="en-US" altLang="en-US" sz="2200" dirty="0"/>
              <a:t>Job scheduling, CPU scheduling</a:t>
            </a:r>
          </a:p>
          <a:p>
            <a:r>
              <a:rPr lang="en-US" altLang="en-US" sz="2200" dirty="0"/>
              <a:t>Many users program ….. Memory management</a:t>
            </a:r>
          </a:p>
          <a:p>
            <a:r>
              <a:rPr lang="en-US" altLang="en-US" sz="2200" dirty="0"/>
              <a:t>Reasonable response time is ensured by</a:t>
            </a:r>
          </a:p>
          <a:p>
            <a:pPr lvl="1"/>
            <a:r>
              <a:rPr lang="en-US" altLang="en-US" sz="2200" dirty="0"/>
              <a:t>Virtual memory : allow execution of a programs larger than the physical memory</a:t>
            </a:r>
          </a:p>
          <a:p>
            <a:pPr lvl="1"/>
            <a:r>
              <a:rPr lang="en-US" altLang="en-US" sz="2200" dirty="0"/>
              <a:t>Job is swapped in and out of memory to the disk</a:t>
            </a:r>
          </a:p>
          <a:p>
            <a:r>
              <a:rPr lang="en-US" altLang="en-US" sz="2200" dirty="0"/>
              <a:t>File System and Disk Management</a:t>
            </a:r>
          </a:p>
          <a:p>
            <a:r>
              <a:rPr lang="en-US" altLang="en-US" sz="2200" dirty="0"/>
              <a:t>Job synchronization and communication - orderly execution</a:t>
            </a:r>
          </a:p>
          <a:p>
            <a:r>
              <a:rPr lang="en-US" altLang="en-US" sz="2200" dirty="0"/>
              <a:t>Handling deadlocks – avoid forever waiting of jobs</a:t>
            </a:r>
          </a:p>
          <a:p>
            <a:r>
              <a:rPr lang="en-US" altLang="en-US" sz="2200" dirty="0"/>
              <a:t>Protection and security</a:t>
            </a:r>
          </a:p>
          <a:p>
            <a:pPr marL="0" indent="0">
              <a:buNone/>
            </a:pPr>
            <a:endParaRPr lang="en-US" altLang="en-US" sz="2200" dirty="0"/>
          </a:p>
          <a:p>
            <a:endParaRPr lang="en-US" altLang="en-US" sz="2200" dirty="0"/>
          </a:p>
        </p:txBody>
      </p:sp>
      <p:sp>
        <p:nvSpPr>
          <p:cNvPr id="4" name="Date Placeholder 3"/>
          <p:cNvSpPr>
            <a:spLocks noGrp="1"/>
          </p:cNvSpPr>
          <p:nvPr>
            <p:ph type="dt" sz="half" idx="10"/>
          </p:nvPr>
        </p:nvSpPr>
        <p:spPr/>
        <p:txBody>
          <a:bodyPr/>
          <a:lstStyle/>
          <a:p>
            <a:fld id="{571F1732-08CF-4650-81E5-C79087C4BE06}" type="datetime1">
              <a:rPr lang="en-US" altLang="en-US" smtClean="0"/>
              <a:t>9/8/2023</a:t>
            </a:fld>
            <a:endParaRPr lang="en-US" altLang="en-US"/>
          </a:p>
        </p:txBody>
      </p:sp>
      <p:sp>
        <p:nvSpPr>
          <p:cNvPr id="5" name="Footer Placeholder 4"/>
          <p:cNvSpPr>
            <a:spLocks noGrp="1"/>
          </p:cNvSpPr>
          <p:nvPr>
            <p:ph type="ftr" sz="quarter" idx="11"/>
          </p:nvPr>
        </p:nvSpPr>
        <p:spPr/>
        <p:txBody>
          <a:bodyPr/>
          <a:lstStyle/>
          <a:p>
            <a:r>
              <a:rPr lang="en-US" altLang="en-US"/>
              <a:t>CS F372 Operating Systems Evolution</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48</a:t>
            </a:fld>
            <a:endParaRPr lang="en-US" altLang="en-US"/>
          </a:p>
        </p:txBody>
      </p:sp>
    </p:spTree>
    <p:extLst>
      <p:ext uri="{BB962C8B-B14F-4D97-AF65-F5344CB8AC3E}">
        <p14:creationId xmlns:p14="http://schemas.microsoft.com/office/powerpoint/2010/main" val="2292884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interrupts</a:t>
            </a:r>
          </a:p>
        </p:txBody>
      </p:sp>
      <p:sp>
        <p:nvSpPr>
          <p:cNvPr id="3" name="Content Placeholder 2"/>
          <p:cNvSpPr>
            <a:spLocks noGrp="1"/>
          </p:cNvSpPr>
          <p:nvPr>
            <p:ph idx="1"/>
          </p:nvPr>
        </p:nvSpPr>
        <p:spPr>
          <a:xfrm>
            <a:off x="595744" y="1447800"/>
            <a:ext cx="8243456" cy="4267200"/>
          </a:xfrm>
        </p:spPr>
        <p:txBody>
          <a:bodyPr/>
          <a:lstStyle/>
          <a:p>
            <a:r>
              <a:rPr lang="en-US" sz="2400" dirty="0"/>
              <a:t>Also called as trap or exception</a:t>
            </a:r>
          </a:p>
          <a:p>
            <a:r>
              <a:rPr lang="en-US" sz="2400" dirty="0"/>
              <a:t>Triggered by software </a:t>
            </a:r>
          </a:p>
          <a:p>
            <a:r>
              <a:rPr lang="en-US" sz="2400" dirty="0"/>
              <a:t>Causes of software interrupt</a:t>
            </a:r>
          </a:p>
          <a:p>
            <a:pPr lvl="1"/>
            <a:r>
              <a:rPr lang="en-US" sz="2400" dirty="0"/>
              <a:t>Exception: error conditions</a:t>
            </a:r>
          </a:p>
          <a:p>
            <a:pPr lvl="2"/>
            <a:r>
              <a:rPr lang="en-US" dirty="0"/>
              <a:t>Example: Divide by zero, invalid memory address</a:t>
            </a:r>
          </a:p>
          <a:p>
            <a:pPr lvl="1"/>
            <a:r>
              <a:rPr lang="en-US" sz="2400" dirty="0"/>
              <a:t>Specific request from a user program that an operating-system service be performed</a:t>
            </a:r>
          </a:p>
          <a:p>
            <a:pPr lvl="2"/>
            <a:r>
              <a:rPr lang="en-US" dirty="0"/>
              <a:t>Example: Write a value to an output device</a:t>
            </a:r>
          </a:p>
          <a:p>
            <a:pPr lvl="2"/>
            <a:r>
              <a:rPr lang="en-US" dirty="0"/>
              <a:t>Executes a special operation called a </a:t>
            </a:r>
            <a:r>
              <a:rPr lang="en-US" b="1" dirty="0"/>
              <a:t>system call or monitor call</a:t>
            </a:r>
            <a:endParaRPr lang="en-US" dirty="0"/>
          </a:p>
          <a:p>
            <a:pPr lvl="2"/>
            <a:endParaRPr lang="en-US" dirty="0"/>
          </a:p>
        </p:txBody>
      </p:sp>
      <p:sp>
        <p:nvSpPr>
          <p:cNvPr id="4" name="Date Placeholder 3"/>
          <p:cNvSpPr>
            <a:spLocks noGrp="1"/>
          </p:cNvSpPr>
          <p:nvPr>
            <p:ph type="dt" sz="half" idx="10"/>
          </p:nvPr>
        </p:nvSpPr>
        <p:spPr/>
        <p:txBody>
          <a:bodyPr/>
          <a:lstStyle/>
          <a:p>
            <a:fld id="{1444A10C-CF5E-47FF-810D-5A14EDB9D04A}" type="datetime1">
              <a:rPr lang="en-US" altLang="en-US" smtClean="0"/>
              <a:t>9/8/2023</a:t>
            </a:fld>
            <a:endParaRPr lang="en-US" altLang="en-US" dirty="0"/>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49</a:t>
            </a:fld>
            <a:endParaRPr lang="en-US" altLang="en-US"/>
          </a:p>
        </p:txBody>
      </p:sp>
    </p:spTree>
    <p:extLst>
      <p:ext uri="{BB962C8B-B14F-4D97-AF65-F5344CB8AC3E}">
        <p14:creationId xmlns:p14="http://schemas.microsoft.com/office/powerpoint/2010/main" val="236777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objectives</a:t>
            </a:r>
          </a:p>
        </p:txBody>
      </p:sp>
      <p:sp>
        <p:nvSpPr>
          <p:cNvPr id="3" name="Content Placeholder 2"/>
          <p:cNvSpPr>
            <a:spLocks noGrp="1"/>
          </p:cNvSpPr>
          <p:nvPr>
            <p:ph idx="1"/>
          </p:nvPr>
        </p:nvSpPr>
        <p:spPr>
          <a:xfrm>
            <a:off x="685800" y="1752600"/>
            <a:ext cx="8077200" cy="4267200"/>
          </a:xfrm>
        </p:spPr>
        <p:txBody>
          <a:bodyPr/>
          <a:lstStyle/>
          <a:p>
            <a:r>
              <a:rPr lang="en-US" dirty="0"/>
              <a:t>Understand what an operating system is</a:t>
            </a:r>
          </a:p>
          <a:p>
            <a:r>
              <a:rPr lang="en-US" dirty="0"/>
              <a:t>Learn how OS evolved </a:t>
            </a:r>
          </a:p>
          <a:p>
            <a:r>
              <a:rPr lang="en-US" dirty="0"/>
              <a:t>Study the functions of operating systems</a:t>
            </a:r>
          </a:p>
          <a:p>
            <a:r>
              <a:rPr lang="en-US" dirty="0"/>
              <a:t>Study the concepts underlying the design and implementation of OS</a:t>
            </a:r>
          </a:p>
          <a:p>
            <a:endParaRPr lang="en-US" dirty="0"/>
          </a:p>
        </p:txBody>
      </p:sp>
      <p:sp>
        <p:nvSpPr>
          <p:cNvPr id="4" name="Date Placeholder 3"/>
          <p:cNvSpPr>
            <a:spLocks noGrp="1"/>
          </p:cNvSpPr>
          <p:nvPr>
            <p:ph type="dt" sz="half" idx="10"/>
          </p:nvPr>
        </p:nvSpPr>
        <p:spPr/>
        <p:txBody>
          <a:bodyPr/>
          <a:lstStyle/>
          <a:p>
            <a:fld id="{6B7A57C3-32AB-447B-80BD-23DB4B7F1C46}" type="datetime1">
              <a:rPr lang="en-US" altLang="en-US" smtClean="0"/>
              <a:t>9/8/2023</a:t>
            </a:fld>
            <a:endParaRPr lang="en-US" altLang="en-US"/>
          </a:p>
        </p:txBody>
      </p:sp>
      <p:sp>
        <p:nvSpPr>
          <p:cNvPr id="7" name="Slide Number Placeholder 6"/>
          <p:cNvSpPr>
            <a:spLocks noGrp="1"/>
          </p:cNvSpPr>
          <p:nvPr>
            <p:ph type="sldNum" sz="quarter" idx="12"/>
          </p:nvPr>
        </p:nvSpPr>
        <p:spPr/>
        <p:txBody>
          <a:bodyPr/>
          <a:lstStyle/>
          <a:p>
            <a:fld id="{775D0274-CAF4-47B1-B068-C7B390ADE8B6}" type="slidenum">
              <a:rPr lang="en-US" altLang="en-US" smtClean="0"/>
              <a:pPr/>
              <a:t>5</a:t>
            </a:fld>
            <a:endParaRPr lang="en-US" altLang="en-US"/>
          </a:p>
        </p:txBody>
      </p:sp>
    </p:spTree>
    <p:extLst>
      <p:ext uri="{BB962C8B-B14F-4D97-AF65-F5344CB8AC3E}">
        <p14:creationId xmlns:p14="http://schemas.microsoft.com/office/powerpoint/2010/main" val="9677284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85800" y="198438"/>
            <a:ext cx="8285163" cy="868362"/>
          </a:xfrm>
        </p:spPr>
        <p:txBody>
          <a:bodyPr/>
          <a:lstStyle/>
          <a:p>
            <a:pPr eaLnBrk="1" hangingPunct="1"/>
            <a:r>
              <a:rPr lang="en-US" dirty="0"/>
              <a:t>Dual-Mode Operation</a:t>
            </a:r>
            <a:endParaRPr lang="en-US" altLang="en-US" dirty="0"/>
          </a:p>
        </p:txBody>
      </p:sp>
      <p:sp>
        <p:nvSpPr>
          <p:cNvPr id="34819" name="Rectangle 3"/>
          <p:cNvSpPr>
            <a:spLocks noGrp="1" noChangeArrowheads="1"/>
          </p:cNvSpPr>
          <p:nvPr>
            <p:ph type="body" idx="4294967295"/>
          </p:nvPr>
        </p:nvSpPr>
        <p:spPr>
          <a:xfrm>
            <a:off x="685800" y="1600200"/>
            <a:ext cx="7804150" cy="4343400"/>
          </a:xfrm>
        </p:spPr>
        <p:txBody>
          <a:bodyPr/>
          <a:lstStyle/>
          <a:p>
            <a:pPr>
              <a:lnSpc>
                <a:spcPct val="90000"/>
              </a:lnSpc>
            </a:pPr>
            <a:r>
              <a:rPr lang="en-US" altLang="en-US" sz="2400" dirty="0"/>
              <a:t>OS and users share the hardware and software resources of the computer system</a:t>
            </a:r>
          </a:p>
          <a:p>
            <a:pPr lvl="1">
              <a:lnSpc>
                <a:spcPct val="90000"/>
              </a:lnSpc>
            </a:pPr>
            <a:r>
              <a:rPr lang="en-US" altLang="en-US" sz="2400" dirty="0"/>
              <a:t>Ensure that an error in a user program could cause problems only for the one program running</a:t>
            </a:r>
          </a:p>
          <a:p>
            <a:pPr lvl="1">
              <a:lnSpc>
                <a:spcPct val="90000"/>
              </a:lnSpc>
            </a:pPr>
            <a:r>
              <a:rPr lang="en-US" altLang="en-US" sz="2400" dirty="0"/>
              <a:t>Example</a:t>
            </a:r>
          </a:p>
          <a:p>
            <a:pPr lvl="2">
              <a:lnSpc>
                <a:spcPct val="90000"/>
              </a:lnSpc>
            </a:pPr>
            <a:r>
              <a:rPr lang="en-US" altLang="en-US" dirty="0"/>
              <a:t>If a process gets stuck in an infinite loop</a:t>
            </a:r>
          </a:p>
          <a:p>
            <a:pPr lvl="2">
              <a:lnSpc>
                <a:spcPct val="90000"/>
              </a:lnSpc>
            </a:pPr>
            <a:r>
              <a:rPr lang="en-US" altLang="en-US" dirty="0"/>
              <a:t>One erroneous program might modify another program, the data of another program, or even the operating system itself</a:t>
            </a:r>
          </a:p>
          <a:p>
            <a:pPr>
              <a:lnSpc>
                <a:spcPct val="90000"/>
              </a:lnSpc>
            </a:pPr>
            <a:r>
              <a:rPr lang="en-US" altLang="en-US" sz="2400" dirty="0"/>
              <a:t>A properly designed operating system must ensure that an incorrect (or malicious) program cannot cause other programs to execute incorrectly</a:t>
            </a:r>
          </a:p>
        </p:txBody>
      </p:sp>
      <p:sp>
        <p:nvSpPr>
          <p:cNvPr id="2" name="Date Placeholder 1"/>
          <p:cNvSpPr>
            <a:spLocks noGrp="1"/>
          </p:cNvSpPr>
          <p:nvPr>
            <p:ph type="dt" sz="half" idx="10"/>
          </p:nvPr>
        </p:nvSpPr>
        <p:spPr/>
        <p:txBody>
          <a:bodyPr/>
          <a:lstStyle/>
          <a:p>
            <a:fld id="{9A54219C-414B-463C-AB6D-B613D702F161}"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50</a:t>
            </a:fld>
            <a:endParaRPr lang="en-US" altLang="en-US" dirty="0"/>
          </a:p>
        </p:txBody>
      </p:sp>
    </p:spTree>
    <p:extLst>
      <p:ext uri="{BB962C8B-B14F-4D97-AF65-F5344CB8AC3E}">
        <p14:creationId xmlns:p14="http://schemas.microsoft.com/office/powerpoint/2010/main" val="38259268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85800" y="198438"/>
            <a:ext cx="8285163" cy="868362"/>
          </a:xfrm>
        </p:spPr>
        <p:txBody>
          <a:bodyPr/>
          <a:lstStyle/>
          <a:p>
            <a:pPr eaLnBrk="1" hangingPunct="1"/>
            <a:r>
              <a:rPr lang="en-US" dirty="0"/>
              <a:t>Dual-Mode Operation</a:t>
            </a:r>
            <a:endParaRPr lang="en-US" altLang="en-US" dirty="0"/>
          </a:p>
        </p:txBody>
      </p:sp>
      <p:sp>
        <p:nvSpPr>
          <p:cNvPr id="34819" name="Rectangle 3"/>
          <p:cNvSpPr>
            <a:spLocks noGrp="1" noChangeArrowheads="1"/>
          </p:cNvSpPr>
          <p:nvPr>
            <p:ph type="body" idx="4294967295"/>
          </p:nvPr>
        </p:nvSpPr>
        <p:spPr>
          <a:xfrm>
            <a:off x="685800" y="1600200"/>
            <a:ext cx="8001000" cy="4343400"/>
          </a:xfrm>
        </p:spPr>
        <p:txBody>
          <a:bodyPr/>
          <a:lstStyle/>
          <a:p>
            <a:pPr>
              <a:lnSpc>
                <a:spcPct val="90000"/>
              </a:lnSpc>
            </a:pPr>
            <a:r>
              <a:rPr lang="en-US" altLang="en-US" sz="2400" b="1" dirty="0">
                <a:solidFill>
                  <a:srgbClr val="3366FF"/>
                </a:solidFill>
              </a:rPr>
              <a:t>Solution: Dual-mode operation</a:t>
            </a:r>
          </a:p>
          <a:p>
            <a:pPr>
              <a:lnSpc>
                <a:spcPct val="90000"/>
              </a:lnSpc>
            </a:pPr>
            <a:r>
              <a:rPr lang="en-US" altLang="en-US" sz="2400" b="1" dirty="0">
                <a:solidFill>
                  <a:srgbClr val="3366FF"/>
                </a:solidFill>
              </a:rPr>
              <a:t>User mode </a:t>
            </a:r>
            <a:r>
              <a:rPr lang="en-US" altLang="en-US" sz="2400" dirty="0"/>
              <a:t>and </a:t>
            </a:r>
            <a:r>
              <a:rPr lang="en-US" altLang="en-US" sz="2400" b="1" dirty="0">
                <a:solidFill>
                  <a:srgbClr val="3366FF"/>
                </a:solidFill>
              </a:rPr>
              <a:t>kernel mode (supervisor mode, system mode, or privileged mode)</a:t>
            </a:r>
          </a:p>
          <a:p>
            <a:pPr>
              <a:lnSpc>
                <a:spcPct val="90000"/>
              </a:lnSpc>
            </a:pPr>
            <a:r>
              <a:rPr lang="en-US" altLang="en-US" sz="2400" b="1" dirty="0">
                <a:solidFill>
                  <a:srgbClr val="3366FF"/>
                </a:solidFill>
              </a:rPr>
              <a:t>Mode bit </a:t>
            </a:r>
            <a:r>
              <a:rPr lang="en-US" altLang="en-US" sz="2400" dirty="0"/>
              <a:t>is added to the hardware</a:t>
            </a:r>
          </a:p>
          <a:p>
            <a:pPr lvl="1">
              <a:lnSpc>
                <a:spcPct val="90000"/>
              </a:lnSpc>
            </a:pPr>
            <a:r>
              <a:rPr lang="en-US" altLang="en-US" sz="2400" dirty="0"/>
              <a:t>Provides ability to distinguish when system is running user code or kernel code</a:t>
            </a:r>
          </a:p>
          <a:p>
            <a:pPr lvl="2">
              <a:lnSpc>
                <a:spcPct val="90000"/>
              </a:lnSpc>
            </a:pPr>
            <a:r>
              <a:rPr lang="en-US" altLang="en-US" sz="2000" dirty="0"/>
              <a:t>Mode bit: kernel (0), user (1)</a:t>
            </a:r>
          </a:p>
          <a:p>
            <a:pPr lvl="1">
              <a:lnSpc>
                <a:spcPct val="90000"/>
              </a:lnSpc>
            </a:pPr>
            <a:r>
              <a:rPr lang="en-US" altLang="en-US" sz="2400" dirty="0"/>
              <a:t>When the computer system is executing on behalf of a user application, the system is in user mode</a:t>
            </a:r>
          </a:p>
          <a:p>
            <a:pPr lvl="1">
              <a:lnSpc>
                <a:spcPct val="90000"/>
              </a:lnSpc>
            </a:pPr>
            <a:r>
              <a:rPr lang="en-US" altLang="en-US" sz="2400" dirty="0"/>
              <a:t>When the computer system is executing the OS code, then the system is in kernel mode</a:t>
            </a:r>
          </a:p>
        </p:txBody>
      </p:sp>
      <p:sp>
        <p:nvSpPr>
          <p:cNvPr id="2" name="Date Placeholder 1"/>
          <p:cNvSpPr>
            <a:spLocks noGrp="1"/>
          </p:cNvSpPr>
          <p:nvPr>
            <p:ph type="dt" sz="half" idx="10"/>
          </p:nvPr>
        </p:nvSpPr>
        <p:spPr/>
        <p:txBody>
          <a:bodyPr/>
          <a:lstStyle/>
          <a:p>
            <a:fld id="{9A54219C-414B-463C-AB6D-B613D702F161}"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51</a:t>
            </a:fld>
            <a:endParaRPr lang="en-US" altLang="en-US"/>
          </a:p>
        </p:txBody>
      </p:sp>
    </p:spTree>
    <p:extLst>
      <p:ext uri="{BB962C8B-B14F-4D97-AF65-F5344CB8AC3E}">
        <p14:creationId xmlns:p14="http://schemas.microsoft.com/office/powerpoint/2010/main" val="2946994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Dual-Mode Operation</a:t>
            </a:r>
          </a:p>
        </p:txBody>
      </p:sp>
      <p:sp>
        <p:nvSpPr>
          <p:cNvPr id="5" name="Content Placeholder 4"/>
          <p:cNvSpPr>
            <a:spLocks noGrp="1"/>
          </p:cNvSpPr>
          <p:nvPr>
            <p:ph idx="1"/>
          </p:nvPr>
        </p:nvSpPr>
        <p:spPr>
          <a:xfrm>
            <a:off x="685800" y="1524000"/>
            <a:ext cx="8077200" cy="4114800"/>
          </a:xfrm>
        </p:spPr>
        <p:txBody>
          <a:bodyPr/>
          <a:lstStyle/>
          <a:p>
            <a:r>
              <a:rPr lang="en-US" sz="2400" dirty="0"/>
              <a:t>At system boot time, the hardware starts in kernel mode (mode bit = 0)</a:t>
            </a:r>
          </a:p>
          <a:p>
            <a:r>
              <a:rPr lang="en-US" sz="2400" dirty="0"/>
              <a:t>The operating system is then loaded and starts user applications in user mode (mode bit changes from 0 to 1)</a:t>
            </a:r>
          </a:p>
          <a:p>
            <a:r>
              <a:rPr lang="en-US" sz="2400" dirty="0"/>
              <a:t>Whenever a trap or interrupt occurs, the hardware switches from user mode to kernel mode (mode bit changes from 1 to 0)</a:t>
            </a:r>
          </a:p>
          <a:p>
            <a:r>
              <a:rPr lang="en-US" sz="2400" dirty="0"/>
              <a:t>Thus, whenever the operating system gains control of the computer, it is in kernel mode</a:t>
            </a:r>
          </a:p>
        </p:txBody>
      </p:sp>
      <p:sp>
        <p:nvSpPr>
          <p:cNvPr id="2" name="Date Placeholder 1"/>
          <p:cNvSpPr>
            <a:spLocks noGrp="1"/>
          </p:cNvSpPr>
          <p:nvPr>
            <p:ph type="dt" sz="half" idx="10"/>
          </p:nvPr>
        </p:nvSpPr>
        <p:spPr/>
        <p:txBody>
          <a:bodyPr/>
          <a:lstStyle/>
          <a:p>
            <a:fld id="{B41BDD23-1FE1-460C-B7AE-5BB834BF2538}" type="datetime1">
              <a:rPr lang="en-US" altLang="en-US" smtClean="0"/>
              <a:t>9/8/2023</a:t>
            </a:fld>
            <a:endParaRPr lang="en-US" altLang="en-US" dirty="0"/>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52</a:t>
            </a:fld>
            <a:endParaRPr lang="en-US" altLang="en-US"/>
          </a:p>
        </p:txBody>
      </p:sp>
    </p:spTree>
    <p:extLst>
      <p:ext uri="{BB962C8B-B14F-4D97-AF65-F5344CB8AC3E}">
        <p14:creationId xmlns:p14="http://schemas.microsoft.com/office/powerpoint/2010/main" val="3259650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882650" y="136525"/>
            <a:ext cx="8415338" cy="923925"/>
          </a:xfrm>
        </p:spPr>
        <p:txBody>
          <a:bodyPr/>
          <a:lstStyle/>
          <a:p>
            <a:pPr eaLnBrk="1" hangingPunct="1"/>
            <a:r>
              <a:rPr lang="en-US" dirty="0"/>
              <a:t>Dual-Mode Operation</a:t>
            </a:r>
            <a:endParaRPr lang="en-US" altLang="en-US" dirty="0"/>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8" y="1676400"/>
            <a:ext cx="908395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EA700F1-D9F2-4F3C-920E-F5CD08D62613}"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53</a:t>
            </a:fld>
            <a:endParaRPr lang="en-US" altLang="en-US"/>
          </a:p>
        </p:txBody>
      </p:sp>
    </p:spTree>
    <p:extLst>
      <p:ext uri="{BB962C8B-B14F-4D97-AF65-F5344CB8AC3E}">
        <p14:creationId xmlns:p14="http://schemas.microsoft.com/office/powerpoint/2010/main" val="357986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85800" y="198438"/>
            <a:ext cx="8285163" cy="868362"/>
          </a:xfrm>
        </p:spPr>
        <p:txBody>
          <a:bodyPr/>
          <a:lstStyle/>
          <a:p>
            <a:pPr eaLnBrk="1" hangingPunct="1"/>
            <a:r>
              <a:rPr lang="en-US" dirty="0"/>
              <a:t>Dual-Mode Operation</a:t>
            </a:r>
            <a:endParaRPr lang="en-US" altLang="en-US" dirty="0"/>
          </a:p>
        </p:txBody>
      </p:sp>
      <p:sp>
        <p:nvSpPr>
          <p:cNvPr id="34819" name="Rectangle 3"/>
          <p:cNvSpPr>
            <a:spLocks noGrp="1" noChangeArrowheads="1"/>
          </p:cNvSpPr>
          <p:nvPr>
            <p:ph type="body" idx="4294967295"/>
          </p:nvPr>
        </p:nvSpPr>
        <p:spPr>
          <a:xfrm>
            <a:off x="685800" y="1520536"/>
            <a:ext cx="8001000" cy="4343400"/>
          </a:xfrm>
        </p:spPr>
        <p:txBody>
          <a:bodyPr/>
          <a:lstStyle/>
          <a:p>
            <a:pPr>
              <a:lnSpc>
                <a:spcPct val="90000"/>
              </a:lnSpc>
            </a:pPr>
            <a:r>
              <a:rPr lang="en-US" altLang="en-US" sz="2400" b="1" dirty="0">
                <a:solidFill>
                  <a:srgbClr val="3366FF"/>
                </a:solidFill>
              </a:rPr>
              <a:t>How dual mode protects OS and other user programs from errant users?</a:t>
            </a:r>
            <a:endParaRPr lang="en-US" altLang="en-US" sz="2000" dirty="0"/>
          </a:p>
          <a:p>
            <a:pPr lvl="1">
              <a:lnSpc>
                <a:spcPct val="90000"/>
              </a:lnSpc>
            </a:pPr>
            <a:r>
              <a:rPr lang="en-US" altLang="en-US" sz="2400" dirty="0"/>
              <a:t>Some instructions that might cause harm are designated as </a:t>
            </a:r>
            <a:r>
              <a:rPr lang="en-US" altLang="en-US" sz="2400" b="1" dirty="0">
                <a:solidFill>
                  <a:srgbClr val="3366FF"/>
                </a:solidFill>
              </a:rPr>
              <a:t>privileged </a:t>
            </a:r>
            <a:r>
              <a:rPr lang="en-US" altLang="en-US" sz="2400" dirty="0"/>
              <a:t>instructions</a:t>
            </a:r>
          </a:p>
          <a:p>
            <a:pPr lvl="1">
              <a:lnSpc>
                <a:spcPct val="90000"/>
              </a:lnSpc>
            </a:pPr>
            <a:r>
              <a:rPr lang="en-US" altLang="en-US" sz="2400" dirty="0"/>
              <a:t>Hardware allows privileged instructions to be executed in only kernel mode</a:t>
            </a:r>
          </a:p>
          <a:p>
            <a:pPr lvl="1">
              <a:lnSpc>
                <a:spcPct val="90000"/>
              </a:lnSpc>
            </a:pPr>
            <a:r>
              <a:rPr lang="en-US" altLang="en-US" sz="2400" dirty="0"/>
              <a:t>If an attempt is made to execute a privileged instruction in user mode, the hardware does not execute the instruction but rather treats it as illegal and traps it to the operating system</a:t>
            </a:r>
          </a:p>
          <a:p>
            <a:pPr lvl="1">
              <a:lnSpc>
                <a:spcPct val="90000"/>
              </a:lnSpc>
            </a:pPr>
            <a:r>
              <a:rPr lang="en-US" altLang="en-US" sz="2400" dirty="0"/>
              <a:t>Example: instruction to switch to kernel mode, I/O control, timer management, and interrupt management</a:t>
            </a:r>
          </a:p>
          <a:p>
            <a:pPr lvl="1">
              <a:lnSpc>
                <a:spcPct val="90000"/>
              </a:lnSpc>
            </a:pPr>
            <a:endParaRPr lang="en-US" altLang="en-US" sz="2400" dirty="0"/>
          </a:p>
        </p:txBody>
      </p:sp>
      <p:sp>
        <p:nvSpPr>
          <p:cNvPr id="2" name="Date Placeholder 1"/>
          <p:cNvSpPr>
            <a:spLocks noGrp="1"/>
          </p:cNvSpPr>
          <p:nvPr>
            <p:ph type="dt" sz="half" idx="10"/>
          </p:nvPr>
        </p:nvSpPr>
        <p:spPr/>
        <p:txBody>
          <a:bodyPr/>
          <a:lstStyle/>
          <a:p>
            <a:fld id="{9A54219C-414B-463C-AB6D-B613D702F161}"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54</a:t>
            </a:fld>
            <a:endParaRPr lang="en-US" altLang="en-US"/>
          </a:p>
        </p:txBody>
      </p:sp>
    </p:spTree>
    <p:extLst>
      <p:ext uri="{BB962C8B-B14F-4D97-AF65-F5344CB8AC3E}">
        <p14:creationId xmlns:p14="http://schemas.microsoft.com/office/powerpoint/2010/main" val="496500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0135" y="152400"/>
            <a:ext cx="8229600" cy="816265"/>
          </a:xfrm>
        </p:spPr>
        <p:txBody>
          <a:bodyPr/>
          <a:lstStyle/>
          <a:p>
            <a:pPr eaLnBrk="1" hangingPunct="1"/>
            <a:r>
              <a:rPr lang="en-US" altLang="en-US" dirty="0"/>
              <a:t>System Calls</a:t>
            </a:r>
          </a:p>
        </p:txBody>
      </p:sp>
      <p:sp>
        <p:nvSpPr>
          <p:cNvPr id="15363" name="Rectangle 3"/>
          <p:cNvSpPr>
            <a:spLocks noGrp="1" noChangeArrowheads="1"/>
          </p:cNvSpPr>
          <p:nvPr>
            <p:ph type="body" idx="1"/>
          </p:nvPr>
        </p:nvSpPr>
        <p:spPr>
          <a:xfrm>
            <a:off x="627169" y="1600200"/>
            <a:ext cx="8059738" cy="4267200"/>
          </a:xfrm>
        </p:spPr>
        <p:txBody>
          <a:bodyPr/>
          <a:lstStyle/>
          <a:p>
            <a:pPr>
              <a:lnSpc>
                <a:spcPct val="90000"/>
              </a:lnSpc>
            </a:pPr>
            <a:r>
              <a:rPr lang="en-US" altLang="en-US" sz="2400" dirty="0"/>
              <a:t>Means for a user program to ask the operating system to perform tasks reserved for the operating system on the user program’s behalf</a:t>
            </a:r>
          </a:p>
          <a:p>
            <a:pPr>
              <a:lnSpc>
                <a:spcPct val="90000"/>
              </a:lnSpc>
            </a:pPr>
            <a:r>
              <a:rPr lang="en-US" altLang="en-US" sz="2400" dirty="0"/>
              <a:t>Interface to the services provided by the OS</a:t>
            </a:r>
          </a:p>
          <a:p>
            <a:pPr>
              <a:lnSpc>
                <a:spcPct val="90000"/>
              </a:lnSpc>
            </a:pPr>
            <a:r>
              <a:rPr lang="en-US" altLang="en-US" sz="2400" dirty="0"/>
              <a:t>Written in ALP or in a high-level language (C or C++)</a:t>
            </a:r>
          </a:p>
        </p:txBody>
      </p:sp>
      <p:sp>
        <p:nvSpPr>
          <p:cNvPr id="2" name="Date Placeholder 1"/>
          <p:cNvSpPr>
            <a:spLocks noGrp="1"/>
          </p:cNvSpPr>
          <p:nvPr>
            <p:ph type="dt" sz="half" idx="10"/>
          </p:nvPr>
        </p:nvSpPr>
        <p:spPr/>
        <p:txBody>
          <a:bodyPr/>
          <a:lstStyle/>
          <a:p>
            <a:fld id="{DC82E98F-49AC-4889-B963-20B5D58F24FD}"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55</a:t>
            </a:fld>
            <a:endParaRPr lang="en-US" altLang="en-US"/>
          </a:p>
        </p:txBody>
      </p:sp>
    </p:spTree>
    <p:extLst>
      <p:ext uri="{BB962C8B-B14F-4D97-AF65-F5344CB8AC3E}">
        <p14:creationId xmlns:p14="http://schemas.microsoft.com/office/powerpoint/2010/main" val="4193216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554037"/>
            <a:ext cx="8229600" cy="576262"/>
          </a:xfrm>
        </p:spPr>
        <p:txBody>
          <a:bodyPr/>
          <a:lstStyle/>
          <a:p>
            <a:pPr eaLnBrk="1" hangingPunct="1"/>
            <a:r>
              <a:rPr lang="en-US" altLang="en-US" dirty="0"/>
              <a:t>Example of System Calls</a:t>
            </a:r>
          </a:p>
        </p:txBody>
      </p:sp>
      <p:sp>
        <p:nvSpPr>
          <p:cNvPr id="16387" name="Rectangle 5"/>
          <p:cNvSpPr>
            <a:spLocks noGrp="1" noChangeArrowheads="1"/>
          </p:cNvSpPr>
          <p:nvPr>
            <p:ph type="body" idx="1"/>
          </p:nvPr>
        </p:nvSpPr>
        <p:spPr>
          <a:xfrm>
            <a:off x="685800" y="1524000"/>
            <a:ext cx="7772400" cy="4114800"/>
          </a:xfrm>
        </p:spPr>
        <p:txBody>
          <a:bodyPr/>
          <a:lstStyle/>
          <a:p>
            <a:r>
              <a:rPr lang="en-US" altLang="en-US" sz="2400" dirty="0"/>
              <a:t>System call sequence to copy the contents of one file to another file</a:t>
            </a:r>
          </a:p>
        </p:txBody>
      </p:sp>
      <p:pic>
        <p:nvPicPr>
          <p:cNvPr id="1638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90800"/>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BB3300D-2767-47A1-95F7-FB82E75C126E}"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56</a:t>
            </a:fld>
            <a:endParaRPr lang="en-US" altLang="en-US"/>
          </a:p>
        </p:txBody>
      </p:sp>
    </p:spTree>
    <p:extLst>
      <p:ext uri="{BB962C8B-B14F-4D97-AF65-F5344CB8AC3E}">
        <p14:creationId xmlns:p14="http://schemas.microsoft.com/office/powerpoint/2010/main" val="3998261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20135" y="152400"/>
            <a:ext cx="8229600" cy="816265"/>
          </a:xfrm>
        </p:spPr>
        <p:txBody>
          <a:bodyPr/>
          <a:lstStyle/>
          <a:p>
            <a:pPr eaLnBrk="1" hangingPunct="1"/>
            <a:r>
              <a:rPr lang="en-US" altLang="en-US" dirty="0"/>
              <a:t>System Calls</a:t>
            </a:r>
          </a:p>
        </p:txBody>
      </p:sp>
      <p:sp>
        <p:nvSpPr>
          <p:cNvPr id="15363" name="Rectangle 3"/>
          <p:cNvSpPr>
            <a:spLocks noGrp="1" noChangeArrowheads="1"/>
          </p:cNvSpPr>
          <p:nvPr>
            <p:ph type="body" idx="1"/>
          </p:nvPr>
        </p:nvSpPr>
        <p:spPr>
          <a:xfrm>
            <a:off x="627062" y="1600200"/>
            <a:ext cx="8222673" cy="4267200"/>
          </a:xfrm>
        </p:spPr>
        <p:txBody>
          <a:bodyPr/>
          <a:lstStyle/>
          <a:p>
            <a:pPr>
              <a:lnSpc>
                <a:spcPct val="90000"/>
              </a:lnSpc>
            </a:pPr>
            <a:r>
              <a:rPr lang="en-US" altLang="en-US" sz="2400" dirty="0"/>
              <a:t>Application developers (or) users use </a:t>
            </a:r>
            <a:r>
              <a:rPr lang="en-US" altLang="en-US" sz="2400" b="1" dirty="0">
                <a:solidFill>
                  <a:srgbClr val="3366FF"/>
                </a:solidFill>
              </a:rPr>
              <a:t>Application Programming Interface </a:t>
            </a:r>
            <a:r>
              <a:rPr lang="en-US" altLang="en-US" sz="2400" b="1" dirty="0">
                <a:solidFill>
                  <a:srgbClr val="000000"/>
                </a:solidFill>
              </a:rPr>
              <a:t>(</a:t>
            </a:r>
            <a:r>
              <a:rPr lang="en-US" altLang="en-US" sz="2400" b="1" dirty="0">
                <a:solidFill>
                  <a:srgbClr val="3366FF"/>
                </a:solidFill>
              </a:rPr>
              <a:t>API</a:t>
            </a:r>
            <a:r>
              <a:rPr lang="en-US" altLang="en-US" sz="2400" b="1" dirty="0">
                <a:solidFill>
                  <a:srgbClr val="000000"/>
                </a:solidFill>
              </a:rPr>
              <a:t>)</a:t>
            </a:r>
            <a:r>
              <a:rPr lang="en-US" altLang="en-US" sz="2400" dirty="0">
                <a:solidFill>
                  <a:srgbClr val="3366FF"/>
                </a:solidFill>
              </a:rPr>
              <a:t> </a:t>
            </a:r>
            <a:r>
              <a:rPr lang="en-US" altLang="en-US" sz="2400" dirty="0"/>
              <a:t>which invokes the actual system calls </a:t>
            </a:r>
          </a:p>
          <a:p>
            <a:pPr>
              <a:lnSpc>
                <a:spcPct val="90000"/>
              </a:lnSpc>
            </a:pPr>
            <a:r>
              <a:rPr lang="en-US" altLang="en-US" sz="2400" dirty="0"/>
              <a:t>The API specifies </a:t>
            </a:r>
          </a:p>
          <a:p>
            <a:pPr lvl="1">
              <a:lnSpc>
                <a:spcPct val="90000"/>
              </a:lnSpc>
            </a:pPr>
            <a:r>
              <a:rPr lang="en-US" altLang="en-US" sz="2400" dirty="0"/>
              <a:t>a set of functions </a:t>
            </a:r>
          </a:p>
          <a:p>
            <a:pPr lvl="1">
              <a:lnSpc>
                <a:spcPct val="90000"/>
              </a:lnSpc>
            </a:pPr>
            <a:r>
              <a:rPr lang="en-US" altLang="en-US" sz="2400" dirty="0"/>
              <a:t>parameters that are passed to each function </a:t>
            </a:r>
          </a:p>
          <a:p>
            <a:pPr lvl="1">
              <a:lnSpc>
                <a:spcPct val="90000"/>
              </a:lnSpc>
            </a:pPr>
            <a:r>
              <a:rPr lang="en-US" altLang="en-US" sz="2400" dirty="0"/>
              <a:t>the return values the programmer can expect</a:t>
            </a:r>
          </a:p>
          <a:p>
            <a:pPr lvl="1">
              <a:lnSpc>
                <a:spcPct val="90000"/>
              </a:lnSpc>
            </a:pPr>
            <a:r>
              <a:rPr lang="en-US" altLang="en-US" sz="2400" dirty="0"/>
              <a:t>APIs are implemented as libraries</a:t>
            </a:r>
          </a:p>
          <a:p>
            <a:pPr lvl="2">
              <a:lnSpc>
                <a:spcPct val="90000"/>
              </a:lnSpc>
            </a:pPr>
            <a:r>
              <a:rPr lang="en-US" altLang="en-US" sz="2000" dirty="0"/>
              <a:t>Example </a:t>
            </a:r>
            <a:r>
              <a:rPr lang="en-US" altLang="en-US" sz="2000" dirty="0" err="1"/>
              <a:t>libc</a:t>
            </a:r>
            <a:r>
              <a:rPr lang="en-US" altLang="en-US" sz="2000" dirty="0"/>
              <a:t> (standard C language library) is provided for programs in C language</a:t>
            </a:r>
          </a:p>
          <a:p>
            <a:pPr lvl="1">
              <a:lnSpc>
                <a:spcPct val="90000"/>
              </a:lnSpc>
            </a:pPr>
            <a:r>
              <a:rPr lang="en-US" altLang="en-US" sz="2400" dirty="0"/>
              <a:t>APIs invoke the actual system call </a:t>
            </a:r>
          </a:p>
        </p:txBody>
      </p:sp>
      <p:sp>
        <p:nvSpPr>
          <p:cNvPr id="2" name="Date Placeholder 1"/>
          <p:cNvSpPr>
            <a:spLocks noGrp="1"/>
          </p:cNvSpPr>
          <p:nvPr>
            <p:ph type="dt" sz="half" idx="10"/>
          </p:nvPr>
        </p:nvSpPr>
        <p:spPr/>
        <p:txBody>
          <a:bodyPr/>
          <a:lstStyle/>
          <a:p>
            <a:fld id="{DC82E98F-49AC-4889-B963-20B5D58F24FD}"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57</a:t>
            </a:fld>
            <a:endParaRPr lang="en-US" altLang="en-US"/>
          </a:p>
        </p:txBody>
      </p:sp>
    </p:spTree>
    <p:extLst>
      <p:ext uri="{BB962C8B-B14F-4D97-AF65-F5344CB8AC3E}">
        <p14:creationId xmlns:p14="http://schemas.microsoft.com/office/powerpoint/2010/main" val="767409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73075" y="457200"/>
            <a:ext cx="8229600" cy="576262"/>
          </a:xfrm>
        </p:spPr>
        <p:txBody>
          <a:bodyPr/>
          <a:lstStyle/>
          <a:p>
            <a:pPr eaLnBrk="1" hangingPunct="1"/>
            <a:r>
              <a:rPr lang="en-US" altLang="en-US" dirty="0"/>
              <a:t>System Call Implementation</a:t>
            </a:r>
          </a:p>
        </p:txBody>
      </p:sp>
      <p:sp>
        <p:nvSpPr>
          <p:cNvPr id="18435" name="Rectangle 3"/>
          <p:cNvSpPr>
            <a:spLocks noGrp="1" noChangeArrowheads="1"/>
          </p:cNvSpPr>
          <p:nvPr>
            <p:ph type="body" idx="1"/>
          </p:nvPr>
        </p:nvSpPr>
        <p:spPr>
          <a:xfrm>
            <a:off x="501210" y="1371600"/>
            <a:ext cx="8305800" cy="5824538"/>
          </a:xfrm>
        </p:spPr>
        <p:txBody>
          <a:bodyPr/>
          <a:lstStyle/>
          <a:p>
            <a:r>
              <a:rPr lang="en-US" altLang="en-US" sz="2000" dirty="0"/>
              <a:t>The run time support system of programming languages provides a system-call interface</a:t>
            </a:r>
          </a:p>
          <a:p>
            <a:r>
              <a:rPr lang="en-US" altLang="en-US" sz="2000" dirty="0"/>
              <a:t>Typically, a number is associated with each system call</a:t>
            </a:r>
          </a:p>
          <a:p>
            <a:r>
              <a:rPr lang="en-US" altLang="en-US" sz="2000" b="1" dirty="0">
                <a:solidFill>
                  <a:srgbClr val="3366FF"/>
                </a:solidFill>
              </a:rPr>
              <a:t>System-call interface </a:t>
            </a:r>
            <a:r>
              <a:rPr lang="en-US" altLang="en-US" sz="2000" dirty="0"/>
              <a:t>maintains a table indexed according to these numbers</a:t>
            </a:r>
          </a:p>
          <a:p>
            <a:pPr lvl="1"/>
            <a:r>
              <a:rPr lang="en-US" altLang="en-US" sz="2000" dirty="0"/>
              <a:t>The table contains the starting address of the implementation of the system call routine</a:t>
            </a:r>
          </a:p>
          <a:p>
            <a:r>
              <a:rPr lang="en-US" altLang="en-US" sz="2000" dirty="0"/>
              <a:t>The system call interface </a:t>
            </a:r>
          </a:p>
          <a:p>
            <a:pPr lvl="1"/>
            <a:r>
              <a:rPr lang="en-US" altLang="en-US" sz="2000" dirty="0"/>
              <a:t>Intercepts the function calls in the API</a:t>
            </a:r>
          </a:p>
          <a:p>
            <a:pPr lvl="1"/>
            <a:r>
              <a:rPr lang="en-US" altLang="en-US" sz="2000" dirty="0"/>
              <a:t>Invokes  the intended system call in OS kernel </a:t>
            </a:r>
          </a:p>
          <a:p>
            <a:pPr lvl="1"/>
            <a:r>
              <a:rPr lang="en-US" altLang="en-US" sz="2000" dirty="0"/>
              <a:t>Returns status of the system call and any return values</a:t>
            </a:r>
          </a:p>
          <a:p>
            <a:r>
              <a:rPr lang="en-US" altLang="en-US" sz="2000" dirty="0"/>
              <a:t>The caller need not know anything about how the system call is implemented</a:t>
            </a:r>
          </a:p>
          <a:p>
            <a:pPr lvl="1"/>
            <a:r>
              <a:rPr lang="en-US" altLang="en-US" sz="2000" dirty="0"/>
              <a:t>Just needs to obey API and understand what OS will do as a result of the call</a:t>
            </a:r>
          </a:p>
          <a:p>
            <a:pPr marL="457200" lvl="1" indent="0">
              <a:buNone/>
            </a:pPr>
            <a:r>
              <a:rPr lang="en-US" altLang="en-US" sz="2000" dirty="0"/>
              <a:t> </a:t>
            </a:r>
          </a:p>
          <a:p>
            <a:endParaRPr lang="en-US" altLang="en-US" sz="2400" dirty="0"/>
          </a:p>
        </p:txBody>
      </p:sp>
      <p:sp>
        <p:nvSpPr>
          <p:cNvPr id="2" name="Date Placeholder 1"/>
          <p:cNvSpPr>
            <a:spLocks noGrp="1"/>
          </p:cNvSpPr>
          <p:nvPr>
            <p:ph type="dt" sz="half" idx="10"/>
          </p:nvPr>
        </p:nvSpPr>
        <p:spPr/>
        <p:txBody>
          <a:bodyPr/>
          <a:lstStyle/>
          <a:p>
            <a:fld id="{55E2BD4B-3CEE-456D-A58D-2D52DBFDC7FC}" type="datetime1">
              <a:rPr lang="en-US" altLang="en-US" smtClean="0"/>
              <a:t>9/8/2023</a:t>
            </a:fld>
            <a:endParaRPr lang="en-US" altLang="en-US" dirty="0"/>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58</a:t>
            </a:fld>
            <a:endParaRPr lang="en-US" altLang="en-US" dirty="0"/>
          </a:p>
        </p:txBody>
      </p:sp>
    </p:spTree>
    <p:extLst>
      <p:ext uri="{BB962C8B-B14F-4D97-AF65-F5344CB8AC3E}">
        <p14:creationId xmlns:p14="http://schemas.microsoft.com/office/powerpoint/2010/main" val="28706385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20750" y="182563"/>
            <a:ext cx="8229600" cy="576262"/>
          </a:xfrm>
        </p:spPr>
        <p:txBody>
          <a:bodyPr/>
          <a:lstStyle/>
          <a:p>
            <a:pPr eaLnBrk="1" hangingPunct="1"/>
            <a:r>
              <a:rPr lang="en-US" altLang="en-US" sz="3600" dirty="0"/>
              <a:t>API – System Call – OS Relationship</a:t>
            </a:r>
          </a:p>
        </p:txBody>
      </p:sp>
      <p:pic>
        <p:nvPicPr>
          <p:cNvPr id="19459" name="Picture 5"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532" y="1524000"/>
            <a:ext cx="71532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9361263-FB79-414E-A969-34DDD2097434}"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3222BE0F-F6D7-4DA3-B996-A963E61DFDFF}" type="slidenum">
              <a:rPr lang="en-US" altLang="en-US" smtClean="0"/>
              <a:pPr/>
              <a:t>59</a:t>
            </a:fld>
            <a:endParaRPr lang="en-US" altLang="en-US"/>
          </a:p>
        </p:txBody>
      </p:sp>
    </p:spTree>
    <p:extLst>
      <p:ext uri="{BB962C8B-B14F-4D97-AF65-F5344CB8AC3E}">
        <p14:creationId xmlns:p14="http://schemas.microsoft.com/office/powerpoint/2010/main" val="3699093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457200" y="152400"/>
            <a:ext cx="8229600" cy="11430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fontAlgn="auto">
              <a:spcAft>
                <a:spcPts val="0"/>
              </a:spcAft>
              <a:defRPr/>
            </a:pPr>
            <a:r>
              <a:rPr lang="en-US" altLang="en-US" dirty="0"/>
              <a:t>What is an Operating System?</a:t>
            </a:r>
          </a:p>
        </p:txBody>
      </p:sp>
      <p:sp>
        <p:nvSpPr>
          <p:cNvPr id="10243" name="Content Placeholder 2"/>
          <p:cNvSpPr>
            <a:spLocks noGrp="1"/>
          </p:cNvSpPr>
          <p:nvPr>
            <p:ph idx="1"/>
          </p:nvPr>
        </p:nvSpPr>
        <p:spPr>
          <a:xfrm>
            <a:off x="685800" y="1600200"/>
            <a:ext cx="8001000" cy="4038600"/>
          </a:xfrm>
        </p:spPr>
        <p:txBody>
          <a:bodyPr/>
          <a:lstStyle/>
          <a:p>
            <a:r>
              <a:rPr lang="en-US" altLang="en-US" sz="2400" dirty="0"/>
              <a:t>Software</a:t>
            </a:r>
          </a:p>
          <a:p>
            <a:r>
              <a:rPr lang="en-US" altLang="en-US" sz="2400" dirty="0"/>
              <a:t>A program that acts as an intermediary between a user of a computer and the computer hardware</a:t>
            </a:r>
          </a:p>
          <a:p>
            <a:r>
              <a:rPr lang="en-US" altLang="en-US" sz="2400" dirty="0"/>
              <a:t>Manages and controls computer’s hardware resources for users and applications </a:t>
            </a:r>
          </a:p>
          <a:p>
            <a:r>
              <a:rPr lang="en-US" altLang="en-US" sz="2400" dirty="0"/>
              <a:t>Allocates hardware resources to computer programs in a fair and efficient manner</a:t>
            </a:r>
          </a:p>
          <a:p>
            <a:r>
              <a:rPr lang="en-US" altLang="en-US" sz="2400" dirty="0"/>
              <a:t>It is a control program that manages the execution of user programs to avoid errors and improper use of computers</a:t>
            </a:r>
          </a:p>
          <a:p>
            <a:endParaRPr lang="en-US" altLang="en-US" sz="2400" dirty="0"/>
          </a:p>
          <a:p>
            <a:endParaRPr lang="en-US" altLang="en-US" sz="2400" dirty="0"/>
          </a:p>
        </p:txBody>
      </p:sp>
      <p:sp>
        <p:nvSpPr>
          <p:cNvPr id="4" name="Date Placeholder 3"/>
          <p:cNvSpPr>
            <a:spLocks noGrp="1"/>
          </p:cNvSpPr>
          <p:nvPr>
            <p:ph type="dt" sz="half" idx="10"/>
          </p:nvPr>
        </p:nvSpPr>
        <p:spPr/>
        <p:txBody>
          <a:bodyPr/>
          <a:lstStyle/>
          <a:p>
            <a:fld id="{C46FC0F7-6B6B-4ABB-90BC-7225879A4714}" type="datetime1">
              <a:rPr lang="en-US" altLang="en-US" smtClean="0"/>
              <a:t>9/8/2023</a:t>
            </a:fld>
            <a:endParaRPr lang="en-US" altLang="en-US"/>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6</a:t>
            </a:fld>
            <a:endParaRPr lang="en-US" altLang="en-US"/>
          </a:p>
        </p:txBody>
      </p:sp>
    </p:spTree>
    <p:extLst>
      <p:ext uri="{BB962C8B-B14F-4D97-AF65-F5344CB8AC3E}">
        <p14:creationId xmlns:p14="http://schemas.microsoft.com/office/powerpoint/2010/main" val="28433766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C Library Example</a:t>
            </a:r>
          </a:p>
        </p:txBody>
      </p:sp>
      <p:sp>
        <p:nvSpPr>
          <p:cNvPr id="3" name="Date Placeholder 2"/>
          <p:cNvSpPr>
            <a:spLocks noGrp="1"/>
          </p:cNvSpPr>
          <p:nvPr>
            <p:ph type="dt" sz="half" idx="10"/>
          </p:nvPr>
        </p:nvSpPr>
        <p:spPr/>
        <p:txBody>
          <a:bodyPr/>
          <a:lstStyle/>
          <a:p>
            <a:fld id="{8FA1EE4B-3D6F-4E6A-84C5-D66B3798755A}" type="datetime1">
              <a:rPr lang="en-US" altLang="en-US" smtClean="0"/>
              <a:t>9/8/2023</a:t>
            </a:fld>
            <a:endParaRPr lang="en-US" altLang="en-US"/>
          </a:p>
        </p:txBody>
      </p:sp>
      <p:pic>
        <p:nvPicPr>
          <p:cNvPr id="6" name="Picture 3"/>
          <p:cNvPicPr>
            <a:picLocks noChangeAspect="1" noChangeArrowheads="1"/>
          </p:cNvPicPr>
          <p:nvPr/>
        </p:nvPicPr>
        <p:blipFill>
          <a:blip r:embed="rId2"/>
          <a:srcRect l="16975" t="555" r="17183" b="555"/>
          <a:stretch>
            <a:fillRect/>
          </a:stretch>
        </p:blipFill>
        <p:spPr bwMode="auto">
          <a:xfrm>
            <a:off x="1127698" y="1676400"/>
            <a:ext cx="6187502" cy="4104116"/>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3222BE0F-F6D7-4DA3-B996-A963E61DFDFF}" type="slidenum">
              <a:rPr lang="en-US" altLang="en-US" smtClean="0"/>
              <a:pPr/>
              <a:t>60</a:t>
            </a:fld>
            <a:endParaRPr lang="en-US" altLang="en-US"/>
          </a:p>
        </p:txBody>
      </p:sp>
    </p:spTree>
    <p:extLst>
      <p:ext uri="{BB962C8B-B14F-4D97-AF65-F5344CB8AC3E}">
        <p14:creationId xmlns:p14="http://schemas.microsoft.com/office/powerpoint/2010/main" val="36145397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9E9CA320-D4D8-4E44-9B13-7331A50CFD97}" type="datetime1">
              <a:rPr lang="en-US" altLang="en-US" smtClean="0"/>
              <a:t>9/8/2023</a:t>
            </a:fld>
            <a:endParaRPr lang="en-US" altLang="en-US"/>
          </a:p>
        </p:txBody>
      </p:sp>
      <p:pic>
        <p:nvPicPr>
          <p:cNvPr id="7"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533400"/>
            <a:ext cx="8107569" cy="5181600"/>
          </a:xfrm>
        </p:spPr>
      </p:pic>
      <p:sp>
        <p:nvSpPr>
          <p:cNvPr id="3" name="Slide Number Placeholder 2"/>
          <p:cNvSpPr>
            <a:spLocks noGrp="1"/>
          </p:cNvSpPr>
          <p:nvPr>
            <p:ph type="sldNum" sz="quarter" idx="12"/>
          </p:nvPr>
        </p:nvSpPr>
        <p:spPr/>
        <p:txBody>
          <a:bodyPr/>
          <a:lstStyle/>
          <a:p>
            <a:fld id="{775D0274-CAF4-47B1-B068-C7B390ADE8B6}" type="slidenum">
              <a:rPr lang="en-US" altLang="en-US" smtClean="0"/>
              <a:pPr/>
              <a:t>61</a:t>
            </a:fld>
            <a:endParaRPr lang="en-US" altLang="en-US"/>
          </a:p>
        </p:txBody>
      </p:sp>
    </p:spTree>
    <p:extLst>
      <p:ext uri="{BB962C8B-B14F-4D97-AF65-F5344CB8AC3E}">
        <p14:creationId xmlns:p14="http://schemas.microsoft.com/office/powerpoint/2010/main" val="39277377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533400"/>
            <a:ext cx="7704137" cy="576262"/>
          </a:xfrm>
        </p:spPr>
        <p:txBody>
          <a:bodyPr/>
          <a:lstStyle/>
          <a:p>
            <a:pPr eaLnBrk="1" hangingPunct="1"/>
            <a:r>
              <a:rPr lang="en-US" altLang="en-US" sz="4000" dirty="0"/>
              <a:t>System Call Parameter Passing</a:t>
            </a:r>
          </a:p>
        </p:txBody>
      </p:sp>
      <p:sp>
        <p:nvSpPr>
          <p:cNvPr id="20483" name="Rectangle 3"/>
          <p:cNvSpPr>
            <a:spLocks noGrp="1" noChangeArrowheads="1"/>
          </p:cNvSpPr>
          <p:nvPr>
            <p:ph type="body" idx="1"/>
          </p:nvPr>
        </p:nvSpPr>
        <p:spPr>
          <a:xfrm>
            <a:off x="561109" y="1524000"/>
            <a:ext cx="8382000" cy="4530725"/>
          </a:xfrm>
        </p:spPr>
        <p:txBody>
          <a:bodyPr/>
          <a:lstStyle/>
          <a:p>
            <a:pPr>
              <a:lnSpc>
                <a:spcPct val="90000"/>
              </a:lnSpc>
            </a:pPr>
            <a:r>
              <a:rPr lang="en-US" altLang="en-US" sz="2400" dirty="0"/>
              <a:t>Three general methods used to pass parameters to the OS</a:t>
            </a:r>
          </a:p>
          <a:p>
            <a:pPr lvl="1">
              <a:lnSpc>
                <a:spcPct val="90000"/>
              </a:lnSpc>
            </a:pPr>
            <a:r>
              <a:rPr lang="en-US" altLang="en-US" sz="2400" dirty="0"/>
              <a:t>Simplest:  pass the parameters in registers</a:t>
            </a:r>
          </a:p>
          <a:p>
            <a:pPr lvl="2">
              <a:lnSpc>
                <a:spcPct val="90000"/>
              </a:lnSpc>
            </a:pPr>
            <a:r>
              <a:rPr lang="en-US" altLang="en-US" dirty="0"/>
              <a:t> In some cases, may be more parameters than registers</a:t>
            </a:r>
          </a:p>
          <a:p>
            <a:pPr lvl="1">
              <a:lnSpc>
                <a:spcPct val="90000"/>
              </a:lnSpc>
            </a:pPr>
            <a:r>
              <a:rPr lang="en-US" altLang="en-US" sz="2400" dirty="0"/>
              <a:t>Parameters stored in a block</a:t>
            </a:r>
            <a:r>
              <a:rPr lang="en-US" altLang="en-US" sz="2400" i="1" dirty="0"/>
              <a:t>, </a:t>
            </a:r>
            <a:r>
              <a:rPr lang="en-US" altLang="en-US" sz="2400" dirty="0"/>
              <a:t>or table, in memory, and address of block passed as a parameter in a register </a:t>
            </a:r>
          </a:p>
          <a:p>
            <a:pPr lvl="2">
              <a:lnSpc>
                <a:spcPct val="90000"/>
              </a:lnSpc>
            </a:pPr>
            <a:r>
              <a:rPr lang="en-US" altLang="en-US" dirty="0"/>
              <a:t>This approach taken by Linux and Solaris</a:t>
            </a:r>
          </a:p>
          <a:p>
            <a:pPr lvl="1">
              <a:lnSpc>
                <a:spcPct val="90000"/>
              </a:lnSpc>
            </a:pPr>
            <a:r>
              <a:rPr lang="en-US" altLang="en-US" sz="2400" dirty="0"/>
              <a:t>Parameters placed, or </a:t>
            </a:r>
            <a:r>
              <a:rPr lang="en-US" altLang="en-US" sz="2400" b="1" dirty="0">
                <a:solidFill>
                  <a:srgbClr val="3366FF"/>
                </a:solidFill>
              </a:rPr>
              <a:t>pushed</a:t>
            </a:r>
            <a:r>
              <a:rPr lang="en-US" altLang="en-US" sz="2400" i="1" dirty="0"/>
              <a:t>, </a:t>
            </a:r>
            <a:r>
              <a:rPr lang="en-US" altLang="en-US" sz="2400" dirty="0"/>
              <a:t>onto the </a:t>
            </a:r>
            <a:r>
              <a:rPr lang="en-US" altLang="en-US" sz="2400" b="1" dirty="0">
                <a:solidFill>
                  <a:srgbClr val="3366FF"/>
                </a:solidFill>
              </a:rPr>
              <a:t>stack</a:t>
            </a:r>
            <a:r>
              <a:rPr lang="en-US" altLang="en-US" sz="2400" i="1" dirty="0"/>
              <a:t> </a:t>
            </a:r>
            <a:r>
              <a:rPr lang="en-US" altLang="en-US" sz="2400" dirty="0"/>
              <a:t>by the program and </a:t>
            </a:r>
            <a:r>
              <a:rPr lang="en-US" altLang="en-US" sz="2400" b="1" dirty="0">
                <a:solidFill>
                  <a:srgbClr val="3366FF"/>
                </a:solidFill>
              </a:rPr>
              <a:t>popped</a:t>
            </a:r>
            <a:r>
              <a:rPr lang="en-US" altLang="en-US" sz="2400" i="1" dirty="0"/>
              <a:t> </a:t>
            </a:r>
            <a:r>
              <a:rPr lang="en-US" altLang="en-US" sz="2400" dirty="0"/>
              <a:t>off the stack by the operating system</a:t>
            </a:r>
          </a:p>
          <a:p>
            <a:pPr lvl="1">
              <a:lnSpc>
                <a:spcPct val="90000"/>
              </a:lnSpc>
            </a:pPr>
            <a:endParaRPr lang="en-US" altLang="en-US" sz="2400" dirty="0"/>
          </a:p>
        </p:txBody>
      </p:sp>
      <p:sp>
        <p:nvSpPr>
          <p:cNvPr id="2" name="Date Placeholder 1"/>
          <p:cNvSpPr>
            <a:spLocks noGrp="1"/>
          </p:cNvSpPr>
          <p:nvPr>
            <p:ph type="dt" sz="half" idx="10"/>
          </p:nvPr>
        </p:nvSpPr>
        <p:spPr/>
        <p:txBody>
          <a:bodyPr/>
          <a:lstStyle/>
          <a:p>
            <a:fld id="{06687B27-44D4-4E04-B32F-42AC5976A14E}"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62</a:t>
            </a:fld>
            <a:endParaRPr lang="en-US" altLang="en-US"/>
          </a:p>
        </p:txBody>
      </p:sp>
    </p:spTree>
    <p:extLst>
      <p:ext uri="{BB962C8B-B14F-4D97-AF65-F5344CB8AC3E}">
        <p14:creationId xmlns:p14="http://schemas.microsoft.com/office/powerpoint/2010/main" val="24743823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198438"/>
            <a:ext cx="8229600" cy="868362"/>
          </a:xfrm>
        </p:spPr>
        <p:txBody>
          <a:bodyPr/>
          <a:lstStyle/>
          <a:p>
            <a:pPr eaLnBrk="1" hangingPunct="1"/>
            <a:r>
              <a:rPr lang="en-US" altLang="en-US" dirty="0"/>
              <a:t>Parameter Passing via Table</a:t>
            </a:r>
          </a:p>
        </p:txBody>
      </p:sp>
      <p:pic>
        <p:nvPicPr>
          <p:cNvPr id="21507" name="Picture 7" desc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7267575" cy="38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C1B7A7CA-3466-4CB1-B935-414629DE100D}"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3222BE0F-F6D7-4DA3-B996-A963E61DFDFF}" type="slidenum">
              <a:rPr lang="en-US" altLang="en-US" smtClean="0"/>
              <a:pPr/>
              <a:t>63</a:t>
            </a:fld>
            <a:endParaRPr lang="en-US" altLang="en-US"/>
          </a:p>
        </p:txBody>
      </p:sp>
    </p:spTree>
    <p:extLst>
      <p:ext uri="{BB962C8B-B14F-4D97-AF65-F5344CB8AC3E}">
        <p14:creationId xmlns:p14="http://schemas.microsoft.com/office/powerpoint/2010/main" val="22604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82563"/>
            <a:ext cx="8229600" cy="576262"/>
          </a:xfrm>
        </p:spPr>
        <p:txBody>
          <a:bodyPr/>
          <a:lstStyle/>
          <a:p>
            <a:pPr eaLnBrk="1" hangingPunct="1"/>
            <a:r>
              <a:rPr lang="en-US" altLang="en-US" dirty="0"/>
              <a:t>Example of Standard API</a:t>
            </a:r>
          </a:p>
        </p:txBody>
      </p:sp>
      <p:pic>
        <p:nvPicPr>
          <p:cNvPr id="17411" name="Picture 1" descr="Screen Shot 2012-12-01 at 12.25.00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990600"/>
            <a:ext cx="6858000" cy="5537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59E3AD0-0CBC-4473-8CD2-F7C1C33B0511}"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64</a:t>
            </a:fld>
            <a:endParaRPr lang="en-US" altLang="en-US"/>
          </a:p>
        </p:txBody>
      </p:sp>
    </p:spTree>
    <p:extLst>
      <p:ext uri="{BB962C8B-B14F-4D97-AF65-F5344CB8AC3E}">
        <p14:creationId xmlns:p14="http://schemas.microsoft.com/office/powerpoint/2010/main" val="3054685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noChangeArrowheads="1"/>
          </p:cNvSpPr>
          <p:nvPr>
            <p:ph type="title"/>
          </p:nvPr>
        </p:nvSpPr>
        <p:spPr>
          <a:xfrm>
            <a:off x="211083" y="-228600"/>
            <a:ext cx="7772400" cy="1143000"/>
          </a:xfrm>
        </p:spPr>
        <p:txBody>
          <a:bodyPr/>
          <a:lstStyle/>
          <a:p>
            <a:r>
              <a:rPr lang="en-US" altLang="en-US" dirty="0"/>
              <a:t>System call for file read in C</a:t>
            </a:r>
          </a:p>
        </p:txBody>
      </p:sp>
      <p:sp>
        <p:nvSpPr>
          <p:cNvPr id="111619" name="Content Placeholder 2"/>
          <p:cNvSpPr>
            <a:spLocks noGrp="1" noChangeArrowheads="1"/>
          </p:cNvSpPr>
          <p:nvPr>
            <p:ph idx="1"/>
          </p:nvPr>
        </p:nvSpPr>
        <p:spPr>
          <a:xfrm>
            <a:off x="398452" y="914400"/>
            <a:ext cx="8724766" cy="4614046"/>
          </a:xfrm>
        </p:spPr>
        <p:txBody>
          <a:bodyPr/>
          <a:lstStyle/>
          <a:p>
            <a:pPr marL="0" indent="0">
              <a:buNone/>
            </a:pPr>
            <a:r>
              <a:rPr lang="en-US" altLang="en-US" sz="2400" dirty="0"/>
              <a:t>  </a:t>
            </a:r>
            <a:r>
              <a:rPr lang="en-US" altLang="en-US" sz="2400" dirty="0" err="1"/>
              <a:t>int</a:t>
            </a:r>
            <a:r>
              <a:rPr lang="en-US" altLang="en-US" sz="2400" dirty="0"/>
              <a:t> main(</a:t>
            </a:r>
            <a:r>
              <a:rPr lang="en-US" altLang="en-US" sz="2400" dirty="0" err="1"/>
              <a:t>int</a:t>
            </a:r>
            <a:r>
              <a:rPr lang="en-US" altLang="en-US" sz="2400" dirty="0"/>
              <a:t> </a:t>
            </a:r>
            <a:r>
              <a:rPr lang="en-US" altLang="en-US" sz="2400" dirty="0" err="1"/>
              <a:t>argc</a:t>
            </a:r>
            <a:r>
              <a:rPr lang="en-US" altLang="en-US" sz="2400" dirty="0"/>
              <a:t>, char *</a:t>
            </a:r>
            <a:r>
              <a:rPr lang="en-US" altLang="en-US" sz="2400" dirty="0" err="1"/>
              <a:t>argv</a:t>
            </a:r>
            <a:r>
              <a:rPr lang="en-US" altLang="en-US" sz="2400" dirty="0"/>
              <a:t>[])</a:t>
            </a:r>
          </a:p>
          <a:p>
            <a:pPr marL="0" indent="0">
              <a:buNone/>
            </a:pPr>
            <a:r>
              <a:rPr lang="en-US" altLang="en-US" sz="2400" dirty="0"/>
              <a:t>  {      </a:t>
            </a:r>
            <a:r>
              <a:rPr lang="en-US" altLang="en-US" sz="2400" dirty="0" err="1"/>
              <a:t>int</a:t>
            </a:r>
            <a:r>
              <a:rPr lang="en-US" altLang="en-US" sz="2400" dirty="0"/>
              <a:t> </a:t>
            </a:r>
            <a:r>
              <a:rPr lang="en-US" altLang="en-US" sz="2400" dirty="0" err="1"/>
              <a:t>fd</a:t>
            </a:r>
            <a:r>
              <a:rPr lang="en-US" altLang="en-US" sz="2400" dirty="0"/>
              <a:t>;</a:t>
            </a:r>
          </a:p>
          <a:p>
            <a:pPr marL="0" indent="0">
              <a:buNone/>
            </a:pPr>
            <a:r>
              <a:rPr lang="en-US" altLang="en-US" sz="2400" dirty="0"/>
              <a:t>          char content[100]="\0";</a:t>
            </a:r>
          </a:p>
          <a:p>
            <a:pPr marL="0" indent="0">
              <a:buNone/>
            </a:pPr>
            <a:r>
              <a:rPr lang="en-US" altLang="en-US" sz="2400" dirty="0"/>
              <a:t>          </a:t>
            </a:r>
            <a:r>
              <a:rPr lang="en-US" altLang="en-US" sz="2400" dirty="0" err="1"/>
              <a:t>fd</a:t>
            </a:r>
            <a:r>
              <a:rPr lang="en-US" altLang="en-US" sz="2400" dirty="0"/>
              <a:t> = </a:t>
            </a:r>
            <a:r>
              <a:rPr lang="en-US" altLang="en-US" sz="2400" dirty="0">
                <a:solidFill>
                  <a:srgbClr val="FF0000"/>
                </a:solidFill>
              </a:rPr>
              <a:t>open</a:t>
            </a:r>
            <a:r>
              <a:rPr lang="en-US" altLang="en-US" sz="2400" dirty="0"/>
              <a:t>(</a:t>
            </a:r>
            <a:r>
              <a:rPr lang="en-US" altLang="en-US" sz="2400" dirty="0" err="1"/>
              <a:t>argv</a:t>
            </a:r>
            <a:r>
              <a:rPr lang="en-US" altLang="en-US" sz="2400" dirty="0"/>
              <a:t>[1], O_RDONLY);</a:t>
            </a:r>
          </a:p>
          <a:p>
            <a:pPr marL="0" indent="0">
              <a:buNone/>
            </a:pPr>
            <a:r>
              <a:rPr lang="en-US" altLang="en-US" sz="2400" dirty="0"/>
              <a:t>          if(</a:t>
            </a:r>
            <a:r>
              <a:rPr lang="en-US" altLang="en-US" sz="2400" dirty="0" err="1"/>
              <a:t>fd</a:t>
            </a:r>
            <a:r>
              <a:rPr lang="en-US" altLang="en-US" sz="2400" dirty="0"/>
              <a:t> &lt; 0)</a:t>
            </a:r>
          </a:p>
          <a:p>
            <a:pPr marL="0" indent="0">
              <a:buNone/>
            </a:pPr>
            <a:r>
              <a:rPr lang="en-US" altLang="en-US" sz="2400" dirty="0"/>
              <a:t>          {      </a:t>
            </a:r>
            <a:r>
              <a:rPr lang="en-US" altLang="en-US" sz="2400" dirty="0" err="1"/>
              <a:t>printf</a:t>
            </a:r>
            <a:r>
              <a:rPr lang="en-US" altLang="en-US" sz="2400" dirty="0"/>
              <a:t>("File could not be opened.\n");</a:t>
            </a:r>
          </a:p>
          <a:p>
            <a:pPr marL="0" indent="0">
              <a:buNone/>
            </a:pPr>
            <a:r>
              <a:rPr lang="en-US" altLang="en-US" sz="2400" dirty="0"/>
              <a:t>                  </a:t>
            </a:r>
            <a:r>
              <a:rPr lang="en-US" altLang="en-US" sz="2400" dirty="0" err="1"/>
              <a:t>perror</a:t>
            </a:r>
            <a:r>
              <a:rPr lang="en-US" altLang="en-US" sz="2400" dirty="0"/>
              <a:t>("open"); </a:t>
            </a:r>
          </a:p>
          <a:p>
            <a:pPr marL="0" indent="0">
              <a:buNone/>
            </a:pPr>
            <a:r>
              <a:rPr lang="en-US" altLang="en-US" sz="2400" dirty="0"/>
              <a:t>                  return;     }</a:t>
            </a:r>
          </a:p>
          <a:p>
            <a:pPr marL="0" indent="0">
              <a:buNone/>
            </a:pPr>
            <a:r>
              <a:rPr lang="en-US" altLang="en-US" sz="2400" dirty="0"/>
              <a:t>          else</a:t>
            </a:r>
          </a:p>
          <a:p>
            <a:pPr marL="0" indent="0">
              <a:buNone/>
            </a:pPr>
            <a:r>
              <a:rPr lang="en-US" altLang="en-US" sz="2400" dirty="0"/>
              <a:t>          {      </a:t>
            </a:r>
            <a:r>
              <a:rPr lang="en-US" altLang="en-US" sz="2400" dirty="0">
                <a:solidFill>
                  <a:srgbClr val="FF0000"/>
                </a:solidFill>
              </a:rPr>
              <a:t>read</a:t>
            </a:r>
            <a:r>
              <a:rPr lang="en-US" altLang="en-US" sz="2400" dirty="0"/>
              <a:t>(</a:t>
            </a:r>
            <a:r>
              <a:rPr lang="en-US" altLang="en-US" sz="2400" dirty="0" err="1"/>
              <a:t>fd</a:t>
            </a:r>
            <a:r>
              <a:rPr lang="en-US" altLang="en-US" sz="2400" dirty="0"/>
              <a:t>, content, </a:t>
            </a:r>
            <a:r>
              <a:rPr lang="en-US" altLang="en-US" sz="2400" dirty="0" err="1"/>
              <a:t>sizeof</a:t>
            </a:r>
            <a:r>
              <a:rPr lang="en-US" altLang="en-US" sz="2400" dirty="0"/>
              <a:t>(content)-1);</a:t>
            </a:r>
          </a:p>
          <a:p>
            <a:pPr marL="0" indent="0">
              <a:buNone/>
            </a:pPr>
            <a:r>
              <a:rPr lang="en-US" altLang="en-US" sz="2400" dirty="0"/>
              <a:t>                  </a:t>
            </a:r>
            <a:r>
              <a:rPr lang="en-US" altLang="en-US" sz="2400" dirty="0">
                <a:solidFill>
                  <a:srgbClr val="FF0000"/>
                </a:solidFill>
              </a:rPr>
              <a:t>write</a:t>
            </a:r>
            <a:r>
              <a:rPr lang="en-US" altLang="en-US" sz="2400" dirty="0"/>
              <a:t>(1, content, </a:t>
            </a:r>
            <a:r>
              <a:rPr lang="en-US" altLang="en-US" sz="2400" dirty="0" err="1"/>
              <a:t>sizeof</a:t>
            </a:r>
            <a:r>
              <a:rPr lang="en-US" altLang="en-US" sz="2400" dirty="0"/>
              <a:t>(content)-1);</a:t>
            </a:r>
          </a:p>
          <a:p>
            <a:pPr marL="0" indent="0">
              <a:buNone/>
            </a:pPr>
            <a:r>
              <a:rPr lang="en-US" altLang="en-US" sz="2400" dirty="0"/>
              <a:t>          }</a:t>
            </a:r>
          </a:p>
          <a:p>
            <a:pPr marL="0" indent="0">
              <a:buNone/>
            </a:pPr>
            <a:r>
              <a:rPr lang="en-US" altLang="en-US" sz="2400" dirty="0"/>
              <a:t>          return;}</a:t>
            </a:r>
          </a:p>
          <a:p>
            <a:pPr marL="0" indent="0">
              <a:buNone/>
            </a:pPr>
            <a:endParaRPr lang="en-US" altLang="en-US" sz="2400" dirty="0"/>
          </a:p>
        </p:txBody>
      </p:sp>
      <p:sp>
        <p:nvSpPr>
          <p:cNvPr id="2" name="Date Placeholder 1"/>
          <p:cNvSpPr>
            <a:spLocks noGrp="1"/>
          </p:cNvSpPr>
          <p:nvPr>
            <p:ph type="dt" sz="half" idx="10"/>
          </p:nvPr>
        </p:nvSpPr>
        <p:spPr/>
        <p:txBody>
          <a:bodyPr/>
          <a:lstStyle/>
          <a:p>
            <a:fld id="{B12EAA22-0E4F-4BC8-8013-5694629A6BEC}"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65</a:t>
            </a:fld>
            <a:endParaRPr lang="en-US" altLang="en-US"/>
          </a:p>
        </p:txBody>
      </p:sp>
    </p:spTree>
    <p:extLst>
      <p:ext uri="{BB962C8B-B14F-4D97-AF65-F5344CB8AC3E}">
        <p14:creationId xmlns:p14="http://schemas.microsoft.com/office/powerpoint/2010/main" val="104604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85800" y="533400"/>
            <a:ext cx="8229600" cy="576263"/>
          </a:xfrm>
        </p:spPr>
        <p:txBody>
          <a:bodyPr/>
          <a:lstStyle/>
          <a:p>
            <a:pPr eaLnBrk="1" hangingPunct="1"/>
            <a:r>
              <a:rPr lang="en-US" altLang="en-US" sz="4000" dirty="0"/>
              <a:t>Components of a Computer System</a:t>
            </a:r>
          </a:p>
        </p:txBody>
      </p:sp>
      <p:pic>
        <p:nvPicPr>
          <p:cNvPr id="81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78709"/>
            <a:ext cx="7315200" cy="504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93C2FD05-4F63-4430-9B8A-21CF0943FE27}"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7</a:t>
            </a:fld>
            <a:endParaRPr lang="en-US" altLang="en-US"/>
          </a:p>
        </p:txBody>
      </p:sp>
    </p:spTree>
    <p:extLst>
      <p:ext uri="{BB962C8B-B14F-4D97-AF65-F5344CB8AC3E}">
        <p14:creationId xmlns:p14="http://schemas.microsoft.com/office/powerpoint/2010/main" val="541963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35000" y="381000"/>
            <a:ext cx="7645400" cy="576262"/>
          </a:xfrm>
        </p:spPr>
        <p:txBody>
          <a:bodyPr/>
          <a:lstStyle/>
          <a:p>
            <a:pPr eaLnBrk="1" hangingPunct="1"/>
            <a:r>
              <a:rPr lang="en-US" altLang="en-US" sz="3600" dirty="0"/>
              <a:t>Components of a Computer System</a:t>
            </a:r>
          </a:p>
        </p:txBody>
      </p:sp>
      <p:sp>
        <p:nvSpPr>
          <p:cNvPr id="7171" name="Rectangle 3"/>
          <p:cNvSpPr>
            <a:spLocks noGrp="1" noChangeArrowheads="1"/>
          </p:cNvSpPr>
          <p:nvPr>
            <p:ph type="body" idx="4294967295"/>
          </p:nvPr>
        </p:nvSpPr>
        <p:spPr>
          <a:xfrm>
            <a:off x="609600" y="957262"/>
            <a:ext cx="7848600" cy="4648201"/>
          </a:xfrm>
        </p:spPr>
        <p:txBody>
          <a:bodyPr/>
          <a:lstStyle/>
          <a:p>
            <a:r>
              <a:rPr lang="en-US" altLang="en-US" sz="2400" dirty="0"/>
              <a:t>Computer system - four components:</a:t>
            </a:r>
          </a:p>
          <a:p>
            <a:pPr lvl="1"/>
            <a:r>
              <a:rPr lang="en-US" altLang="en-US" sz="2400" dirty="0"/>
              <a:t>Hardware – provides basic computing resources</a:t>
            </a:r>
          </a:p>
          <a:p>
            <a:pPr lvl="2"/>
            <a:r>
              <a:rPr lang="en-US" altLang="en-US" dirty="0"/>
              <a:t>CPU, memory, I/O devices</a:t>
            </a:r>
          </a:p>
          <a:p>
            <a:pPr lvl="1"/>
            <a:r>
              <a:rPr lang="en-US" altLang="en-US" sz="2400" dirty="0"/>
              <a:t>Operating system</a:t>
            </a:r>
          </a:p>
          <a:p>
            <a:pPr lvl="2"/>
            <a:r>
              <a:rPr lang="en-US" altLang="en-US" dirty="0"/>
              <a:t>Controls and coordinates use of hardware among various applications and users</a:t>
            </a:r>
          </a:p>
          <a:p>
            <a:pPr lvl="1"/>
            <a:r>
              <a:rPr lang="en-US" altLang="en-US" sz="2400" dirty="0"/>
              <a:t>Application programs – define the ways in which the system resources are used to solve the computing problems of the users</a:t>
            </a:r>
          </a:p>
          <a:p>
            <a:pPr lvl="2"/>
            <a:r>
              <a:rPr lang="en-US" altLang="en-US" dirty="0"/>
              <a:t>Word processors, compilers, web browsers, database systems, video games</a:t>
            </a:r>
          </a:p>
          <a:p>
            <a:pPr lvl="1"/>
            <a:r>
              <a:rPr lang="en-US" altLang="en-US" sz="2400" dirty="0"/>
              <a:t>Users</a:t>
            </a:r>
          </a:p>
          <a:p>
            <a:pPr lvl="2"/>
            <a:r>
              <a:rPr lang="en-US" altLang="en-US" dirty="0"/>
              <a:t>People, machines, other computers</a:t>
            </a:r>
          </a:p>
        </p:txBody>
      </p:sp>
      <p:sp>
        <p:nvSpPr>
          <p:cNvPr id="2" name="Date Placeholder 1"/>
          <p:cNvSpPr>
            <a:spLocks noGrp="1"/>
          </p:cNvSpPr>
          <p:nvPr>
            <p:ph type="dt" sz="half" idx="10"/>
          </p:nvPr>
        </p:nvSpPr>
        <p:spPr/>
        <p:txBody>
          <a:bodyPr/>
          <a:lstStyle/>
          <a:p>
            <a:fld id="{A96D946C-0D3B-48BE-BE42-429485D1A2F4}" type="datetime1">
              <a:rPr lang="en-US" altLang="en-US" smtClean="0"/>
              <a:t>9/8/2023</a:t>
            </a:fld>
            <a:endParaRPr lang="en-US" altLang="en-US"/>
          </a:p>
        </p:txBody>
      </p:sp>
      <p:sp>
        <p:nvSpPr>
          <p:cNvPr id="3" name="Slide Number Placeholder 2"/>
          <p:cNvSpPr>
            <a:spLocks noGrp="1"/>
          </p:cNvSpPr>
          <p:nvPr>
            <p:ph type="sldNum" sz="quarter" idx="12"/>
          </p:nvPr>
        </p:nvSpPr>
        <p:spPr/>
        <p:txBody>
          <a:bodyPr/>
          <a:lstStyle/>
          <a:p>
            <a:fld id="{E1F9F1D3-7672-43F0-B168-6223F7FBA241}" type="slidenum">
              <a:rPr lang="en-US" altLang="en-US" smtClean="0"/>
              <a:pPr/>
              <a:t>8</a:t>
            </a:fld>
            <a:endParaRPr lang="en-US" altLang="en-US"/>
          </a:p>
        </p:txBody>
      </p:sp>
    </p:spTree>
    <p:extLst>
      <p:ext uri="{BB962C8B-B14F-4D97-AF65-F5344CB8AC3E}">
        <p14:creationId xmlns:p14="http://schemas.microsoft.com/office/powerpoint/2010/main" val="38442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582324" y="324730"/>
            <a:ext cx="7910512" cy="9091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pPr algn="l" fontAlgn="auto">
              <a:spcAft>
                <a:spcPts val="0"/>
              </a:spcAft>
              <a:defRPr/>
            </a:pPr>
            <a:r>
              <a:rPr lang="en-US" altLang="en-US" dirty="0"/>
              <a:t>User’s view of OS</a:t>
            </a:r>
          </a:p>
        </p:txBody>
      </p:sp>
      <p:sp>
        <p:nvSpPr>
          <p:cNvPr id="11267" name="Content Placeholder 2"/>
          <p:cNvSpPr>
            <a:spLocks noGrp="1"/>
          </p:cNvSpPr>
          <p:nvPr>
            <p:ph idx="1"/>
          </p:nvPr>
        </p:nvSpPr>
        <p:spPr>
          <a:xfrm>
            <a:off x="685800" y="1676400"/>
            <a:ext cx="8077200" cy="3878263"/>
          </a:xfrm>
        </p:spPr>
        <p:txBody>
          <a:bodyPr/>
          <a:lstStyle/>
          <a:p>
            <a:r>
              <a:rPr lang="en-GB" sz="2400" dirty="0"/>
              <a:t>User’s view of the computer varies according to the interface being used</a:t>
            </a:r>
          </a:p>
          <a:p>
            <a:pPr>
              <a:buFontTx/>
              <a:buNone/>
            </a:pPr>
            <a:endParaRPr lang="en-US" altLang="en-US" sz="2400" dirty="0"/>
          </a:p>
        </p:txBody>
      </p:sp>
      <p:sp>
        <p:nvSpPr>
          <p:cNvPr id="4" name="Date Placeholder 3"/>
          <p:cNvSpPr>
            <a:spLocks noGrp="1"/>
          </p:cNvSpPr>
          <p:nvPr>
            <p:ph type="dt" sz="half" idx="10"/>
          </p:nvPr>
        </p:nvSpPr>
        <p:spPr/>
        <p:txBody>
          <a:bodyPr/>
          <a:lstStyle/>
          <a:p>
            <a:fld id="{06066DA0-B445-420C-9E32-FDC424894552}" type="datetime1">
              <a:rPr lang="en-US" altLang="en-US" smtClean="0"/>
              <a:t>9/8/2023</a:t>
            </a:fld>
            <a:endParaRPr lang="en-US" altLang="en-US"/>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9</a:t>
            </a:fld>
            <a:endParaRPr lang="en-US" altLang="en-US" dirty="0"/>
          </a:p>
        </p:txBody>
      </p:sp>
      <p:pic>
        <p:nvPicPr>
          <p:cNvPr id="6" name="Content Placeholder 14" descr="&lt;strong&gt;Computer&lt;/strong&gt; by Anonymous - A &lt;strong&gt;Computer&lt;/strong&gt; by Andrew Fitzsimon ...">
            <a:extLst>
              <a:ext uri="{FF2B5EF4-FFF2-40B4-BE49-F238E27FC236}">
                <a16:creationId xmlns:a16="http://schemas.microsoft.com/office/drawing/2014/main" id="{54470C91-498A-43DF-AF9F-2ED3CC0E9B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674643" y="3000709"/>
            <a:ext cx="2590800" cy="2158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descr="Make a Career in Embedded Systems - UrbanPro">
            <a:extLst>
              <a:ext uri="{FF2B5EF4-FFF2-40B4-BE49-F238E27FC236}">
                <a16:creationId xmlns:a16="http://schemas.microsoft.com/office/drawing/2014/main" id="{47AD7114-51C6-4A10-BAEA-B1E06576C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8227" y="3085172"/>
            <a:ext cx="2983324" cy="2553628"/>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ablet And SmartPhone Stock Vector Image by ©bagiuiani #16992081">
            <a:extLst>
              <a:ext uri="{FF2B5EF4-FFF2-40B4-BE49-F238E27FC236}">
                <a16:creationId xmlns:a16="http://schemas.microsoft.com/office/drawing/2014/main" id="{73C1BF8B-E104-44DB-94F9-BC387291FB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914" t="6967" r="14290" b="14108"/>
          <a:stretch/>
        </p:blipFill>
        <p:spPr bwMode="auto">
          <a:xfrm>
            <a:off x="3708014" y="3258557"/>
            <a:ext cx="1727971" cy="190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669373"/>
      </p:ext>
    </p:extLst>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17978</TotalTime>
  <Words>3596</Words>
  <Application>Microsoft Office PowerPoint</Application>
  <PresentationFormat>On-screen Show (4:3)</PresentationFormat>
  <Paragraphs>589</Paragraphs>
  <Slides>65</Slides>
  <Notes>25</Notes>
  <HiddenSlides>14</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5" baseType="lpstr">
      <vt:lpstr>MS PGothic</vt:lpstr>
      <vt:lpstr>Arial</vt:lpstr>
      <vt:lpstr>HelveticaNeueLTStd-Roman</vt:lpstr>
      <vt:lpstr>Roboto</vt:lpstr>
      <vt:lpstr>Tahoma</vt:lpstr>
      <vt:lpstr>Times New Roman</vt:lpstr>
      <vt:lpstr>Wingdings</vt:lpstr>
      <vt:lpstr>Blueprint</vt:lpstr>
      <vt:lpstr>VISIO</vt:lpstr>
      <vt:lpstr>Artwork</vt:lpstr>
      <vt:lpstr>CS F372 Operating Systems  </vt:lpstr>
      <vt:lpstr>Outline</vt:lpstr>
      <vt:lpstr>Text Book</vt:lpstr>
      <vt:lpstr>Course plan</vt:lpstr>
      <vt:lpstr>Course objectives</vt:lpstr>
      <vt:lpstr>What is an Operating System?</vt:lpstr>
      <vt:lpstr>Components of a Computer System</vt:lpstr>
      <vt:lpstr>Components of a Computer System</vt:lpstr>
      <vt:lpstr>User’s view of OS</vt:lpstr>
      <vt:lpstr>User’s view of OS</vt:lpstr>
      <vt:lpstr>Operating system definitions</vt:lpstr>
      <vt:lpstr>Computer System Organization</vt:lpstr>
      <vt:lpstr>Computer System Organization</vt:lpstr>
      <vt:lpstr>Computer System Organization</vt:lpstr>
      <vt:lpstr>Computer Startup/System Boot</vt:lpstr>
      <vt:lpstr>Computer Startup/System Boot</vt:lpstr>
      <vt:lpstr>Computer Startup/System Boot</vt:lpstr>
      <vt:lpstr>Computer Startup/System Boot</vt:lpstr>
      <vt:lpstr>Interrupts</vt:lpstr>
      <vt:lpstr>Interrupts</vt:lpstr>
      <vt:lpstr>Interrupts</vt:lpstr>
      <vt:lpstr>Interrupts</vt:lpstr>
      <vt:lpstr>Interrupt types</vt:lpstr>
      <vt:lpstr>Interrupt handling</vt:lpstr>
      <vt:lpstr>Interrupt handling</vt:lpstr>
      <vt:lpstr>Interrupt handling</vt:lpstr>
      <vt:lpstr> </vt:lpstr>
      <vt:lpstr>Interrupt Vector Table</vt:lpstr>
      <vt:lpstr>Interrupt Vector Table</vt:lpstr>
      <vt:lpstr>Case Study: 8086 interrupt handling</vt:lpstr>
      <vt:lpstr>Case Study: 8086 interrupt handling</vt:lpstr>
      <vt:lpstr>Case Study: 8086 interrupt handling</vt:lpstr>
      <vt:lpstr>Case Study: 8086 interrupt handling</vt:lpstr>
      <vt:lpstr>Hardware (external) interrupts</vt:lpstr>
      <vt:lpstr>Storage Definition</vt:lpstr>
      <vt:lpstr>Storage Structure</vt:lpstr>
      <vt:lpstr>Storage-device hierarchy</vt:lpstr>
      <vt:lpstr>Cache memory</vt:lpstr>
      <vt:lpstr>Performance of Various Levels of Storage</vt:lpstr>
      <vt:lpstr>Computer-System Architecture</vt:lpstr>
      <vt:lpstr>Computer-System Architecture</vt:lpstr>
      <vt:lpstr>Computer-System Architecture</vt:lpstr>
      <vt:lpstr>Computer-System Architecture</vt:lpstr>
      <vt:lpstr>OS Structure: Multiprogramming </vt:lpstr>
      <vt:lpstr>Multiprogramming </vt:lpstr>
      <vt:lpstr>Features of OS needed for multiprogramming</vt:lpstr>
      <vt:lpstr>Time Sharing Systems (TSS)</vt:lpstr>
      <vt:lpstr>Time sharing systems – features</vt:lpstr>
      <vt:lpstr>Software interrupts</vt:lpstr>
      <vt:lpstr>Dual-Mode Operation</vt:lpstr>
      <vt:lpstr>Dual-Mode Operation</vt:lpstr>
      <vt:lpstr>Dual-Mode Operation</vt:lpstr>
      <vt:lpstr>Dual-Mode Operation</vt:lpstr>
      <vt:lpstr>Dual-Mode Operation</vt:lpstr>
      <vt:lpstr>System Calls</vt:lpstr>
      <vt:lpstr>Example of System Calls</vt:lpstr>
      <vt:lpstr>System Calls</vt:lpstr>
      <vt:lpstr>System Call Implementation</vt:lpstr>
      <vt:lpstr>API – System Call – OS Relationship</vt:lpstr>
      <vt:lpstr>Standard C Library Example</vt:lpstr>
      <vt:lpstr>PowerPoint Presentation</vt:lpstr>
      <vt:lpstr>System Call Parameter Passing</vt:lpstr>
      <vt:lpstr>Parameter Passing via Table</vt:lpstr>
      <vt:lpstr>Example of Standard API</vt:lpstr>
      <vt:lpstr>System call for file read in C</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Angel Jothi</cp:lastModifiedBy>
  <cp:revision>621</cp:revision>
  <dcterms:created xsi:type="dcterms:W3CDTF">2002-01-21T02:22:10Z</dcterms:created>
  <dcterms:modified xsi:type="dcterms:W3CDTF">2023-09-07T22:46:30Z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