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336" r:id="rId2"/>
    <p:sldId id="358" r:id="rId3"/>
    <p:sldId id="366" r:id="rId4"/>
    <p:sldId id="367" r:id="rId5"/>
    <p:sldId id="369" r:id="rId6"/>
    <p:sldId id="372" r:id="rId7"/>
    <p:sldId id="412" r:id="rId8"/>
    <p:sldId id="413" r:id="rId9"/>
    <p:sldId id="414" r:id="rId10"/>
    <p:sldId id="405" r:id="rId11"/>
    <p:sldId id="416" r:id="rId12"/>
    <p:sldId id="406" r:id="rId13"/>
    <p:sldId id="373" r:id="rId14"/>
    <p:sldId id="374" r:id="rId15"/>
    <p:sldId id="376" r:id="rId16"/>
    <p:sldId id="377" r:id="rId17"/>
    <p:sldId id="375" r:id="rId18"/>
    <p:sldId id="382" r:id="rId19"/>
    <p:sldId id="378" r:id="rId20"/>
    <p:sldId id="379" r:id="rId21"/>
    <p:sldId id="381" r:id="rId22"/>
    <p:sldId id="383" r:id="rId23"/>
    <p:sldId id="415" r:id="rId24"/>
    <p:sldId id="384" r:id="rId25"/>
    <p:sldId id="409" r:id="rId26"/>
    <p:sldId id="411" r:id="rId27"/>
    <p:sldId id="410" r:id="rId28"/>
    <p:sldId id="385" r:id="rId29"/>
    <p:sldId id="388" r:id="rId30"/>
    <p:sldId id="390" r:id="rId31"/>
    <p:sldId id="389" r:id="rId32"/>
    <p:sldId id="407" r:id="rId33"/>
    <p:sldId id="408" r:id="rId34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4364" autoAdjust="0"/>
  </p:normalViewPr>
  <p:slideViewPr>
    <p:cSldViewPr>
      <p:cViewPr varScale="1">
        <p:scale>
          <a:sx n="68" d="100"/>
          <a:sy n="68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5C43EB3-CD58-4EB2-B016-4421B17C6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123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8886364-F4C9-42E7-8823-233C0115F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83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06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44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99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09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70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005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1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509E88-D1C4-4A56-8A43-E80AA75AF2B0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473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5C06D8-DF38-4F90-AD7D-730FCDE080E9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279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F6C2F4-874D-463D-9C28-428918CD4E0F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308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80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47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7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5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7E8020F1-B1A0-4959-BAD1-64D4D3F117B0}" type="datetime1">
              <a:rPr lang="en-US" altLang="en-US" smtClean="0"/>
              <a:t>9/13/2023</a:t>
            </a:fld>
            <a:endParaRPr lang="en-US" alt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6DF75B-C765-432B-9DCA-75D36108B0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E5C473-7BD5-44F9-BA6D-E72DC23706B0}" type="datetime1">
              <a:rPr lang="en-US" altLang="en-US" smtClean="0"/>
              <a:t>9/13/2023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592A3-ED1B-4EC0-B696-47536A427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2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EE71D2-E381-4D77-B978-E0279483A411}" type="datetime1">
              <a:rPr lang="en-US" altLang="en-US" smtClean="0"/>
              <a:t>9/13/2023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DE087-7C88-451A-BC8D-82C7AD5131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09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F0728F-3059-418D-AD19-7DADBDE3EC5E}" type="datetime1">
              <a:rPr lang="en-US" altLang="en-US" smtClean="0"/>
              <a:t>9/13/2023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2FFAB64-95B5-4750-B94A-A4B9C3440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74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769BA00-6173-49AB-BF99-4E31EE51FB3F}" type="datetime1">
              <a:rPr lang="en-US" altLang="en-US" smtClean="0"/>
              <a:t>9/13/2023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22930C-8673-4D9B-B8D5-AAE84DAD2E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5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222ED4-2342-4CCF-AF2E-BE5980F66F40}" type="datetime1">
              <a:rPr lang="en-US" altLang="en-US" smtClean="0"/>
              <a:t>9/13/2023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D0274-CAF4-47B1-B068-C7B390ADE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35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E9436A-071D-418F-ADE8-CE7D2229B7BD}" type="datetime1">
              <a:rPr lang="en-US" altLang="en-US" smtClean="0"/>
              <a:t>9/13/2023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4FC30-3D2B-4FD3-B039-F73E220C9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85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22759D-B6E9-4652-8F5E-75DDBA579462}" type="datetime1">
              <a:rPr lang="en-US" altLang="en-US" smtClean="0"/>
              <a:t>9/13/2023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0E939-5DC5-4387-A5FF-AA41DA8237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55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73CA3D-2A90-41B8-A726-EE38B12EB5F9}" type="datetime1">
              <a:rPr lang="en-US" altLang="en-US" smtClean="0"/>
              <a:t>9/13/2023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86CF0-6F0B-4FD6-A0D6-654EC74DBA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7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54864-CAF0-4DAE-A604-FFF0BAED764B}" type="datetime1">
              <a:rPr lang="en-US" altLang="en-US" smtClean="0"/>
              <a:t>9/13/2023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2BE0F-F6D7-4DA3-B996-A963E61DFD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ED361-EA28-449B-8E68-A3B343DB5E12}" type="datetime1">
              <a:rPr lang="en-US" altLang="en-US" smtClean="0"/>
              <a:t>9/13/2023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9F1D3-7672-43F0-B168-6223F7FBA2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05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690E45-9E1E-4A3B-A5EF-A32452A206CE}" type="datetime1">
              <a:rPr lang="en-US" altLang="en-US" smtClean="0"/>
              <a:t>9/13/2023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987A5-0054-4973-B903-0E35664C88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14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BFDC8D-2562-4ED1-B2D5-0D70CB953565}" type="datetime1">
              <a:rPr lang="en-US" altLang="en-US" smtClean="0"/>
              <a:t>9/13/2023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C4E65-7232-4A02-9F5E-A53174854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6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B82C9D0-2B9D-4466-8C5C-EE41CF73742D}" type="datetime1">
              <a:rPr lang="en-US" altLang="en-US" smtClean="0"/>
              <a:t>9/13/2023</a:t>
            </a:fld>
            <a:endParaRPr lang="en-US" alt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CS F372 Computing Environments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FEE144-E7EA-47E3-9DDB-F6A2073E08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0"/>
            <a:ext cx="7315200" cy="18256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 b="1" dirty="0">
                <a:solidFill>
                  <a:srgbClr val="CC3300"/>
                </a:solidFill>
              </a:rPr>
              <a:t>CS F372 Operating Systems </a:t>
            </a:r>
            <a:br>
              <a:rPr lang="en-US" altLang="en-US" sz="4800" dirty="0">
                <a:solidFill>
                  <a:srgbClr val="CC33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685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CC3300"/>
                </a:solidFill>
              </a:rPr>
              <a:t>04 – Process Management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>
                <a:solidFill>
                  <a:srgbClr val="CC3300"/>
                </a:solidFill>
              </a:rPr>
              <a:t>Chapter : 3</a:t>
            </a:r>
            <a:endParaRPr lang="en-US" sz="2400" dirty="0">
              <a:solidFill>
                <a:srgbClr val="CC33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CC3300"/>
                </a:solidFill>
              </a:rPr>
              <a:t>Sections : 3.1 and 3.2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132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state Process state transition with two suspended states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4C1FB5-3E18-46C6-8FF6-335AB9456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C5A07E-B7F0-46B8-B56C-37398E065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7772400" cy="441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7293F0-4DC8-4496-8D72-0A1B386739FF}"/>
              </a:ext>
            </a:extLst>
          </p:cNvPr>
          <p:cNvSpPr txBox="1"/>
          <p:nvPr/>
        </p:nvSpPr>
        <p:spPr>
          <a:xfrm>
            <a:off x="5748318" y="1595284"/>
            <a:ext cx="2808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Activate: Swap in</a:t>
            </a:r>
          </a:p>
          <a:p>
            <a:r>
              <a:rPr lang="en-US" dirty="0"/>
              <a:t>Suspend: Swap out</a:t>
            </a:r>
          </a:p>
        </p:txBody>
      </p:sp>
    </p:spTree>
    <p:extLst>
      <p:ext uri="{BB962C8B-B14F-4D97-AF65-F5344CB8AC3E}">
        <p14:creationId xmlns:p14="http://schemas.microsoft.com/office/powerpoint/2010/main" val="180350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state Process state transition with two suspended states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95284"/>
            <a:ext cx="7924800" cy="4500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48318" y="1595284"/>
            <a:ext cx="2808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Activate: Swap in</a:t>
            </a:r>
          </a:p>
          <a:p>
            <a:r>
              <a:rPr lang="en-US" dirty="0"/>
              <a:t>Suspend: Swap 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3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02774"/>
            <a:ext cx="8613058" cy="4114800"/>
          </a:xfrm>
        </p:spPr>
        <p:txBody>
          <a:bodyPr/>
          <a:lstStyle/>
          <a:p>
            <a:pPr lvl="0"/>
            <a:r>
              <a:rPr lang="en-US" sz="2400" dirty="0"/>
              <a:t>The OS can swap out processes, i.e. transfer them to disk due to lack of primary memory.  Two states are added.</a:t>
            </a:r>
          </a:p>
          <a:p>
            <a:pPr lvl="1"/>
            <a:r>
              <a:rPr lang="en-US" sz="2400" dirty="0"/>
              <a:t>Blocked suspend</a:t>
            </a:r>
          </a:p>
          <a:p>
            <a:pPr lvl="2"/>
            <a:r>
              <a:rPr lang="en-US" dirty="0"/>
              <a:t>Processes in blocked state but are swapped out of main memory and placed in the disk </a:t>
            </a:r>
          </a:p>
          <a:p>
            <a:pPr lvl="2"/>
            <a:r>
              <a:rPr lang="en-US" dirty="0"/>
              <a:t>When event occurs it goes to ready suspended</a:t>
            </a:r>
          </a:p>
          <a:p>
            <a:pPr lvl="1"/>
            <a:r>
              <a:rPr lang="en-US" sz="2400" dirty="0"/>
              <a:t>Ready suspend</a:t>
            </a:r>
          </a:p>
          <a:p>
            <a:pPr lvl="2"/>
            <a:r>
              <a:rPr lang="en-US" dirty="0"/>
              <a:t>Processes in the ready or running state but are swapped out of main memory and placed in the disk </a:t>
            </a:r>
          </a:p>
          <a:p>
            <a:pPr lvl="2"/>
            <a:r>
              <a:rPr lang="en-US" dirty="0"/>
              <a:t>The process will transition back to ready state whenever the process is again brought onto the main memory</a:t>
            </a:r>
          </a:p>
          <a:p>
            <a:pPr lvl="2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1905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dirty="0"/>
              <a:t>Process state transition with two suspended states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52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 (PCB)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3698543"/>
          </a:xfrm>
        </p:spPr>
        <p:txBody>
          <a:bodyPr/>
          <a:lstStyle/>
          <a:p>
            <a:r>
              <a:rPr lang="en-US" sz="2400" dirty="0"/>
              <a:t>Maintains information about each process in the operating system</a:t>
            </a:r>
          </a:p>
          <a:p>
            <a:r>
              <a:rPr lang="en-US" sz="2400" dirty="0"/>
              <a:t>Also called task control block (TCB)</a:t>
            </a:r>
          </a:p>
          <a:p>
            <a:r>
              <a:rPr lang="en-US" sz="2400" dirty="0"/>
              <a:t>Information in PCB</a:t>
            </a:r>
          </a:p>
          <a:p>
            <a:pPr lvl="1"/>
            <a:r>
              <a:rPr lang="en-US" sz="2400" dirty="0"/>
              <a:t>Process state</a:t>
            </a:r>
          </a:p>
          <a:p>
            <a:pPr lvl="2"/>
            <a:r>
              <a:rPr lang="en-US" dirty="0"/>
              <a:t>New, ready, running etc.</a:t>
            </a:r>
          </a:p>
          <a:p>
            <a:pPr lvl="1"/>
            <a:r>
              <a:rPr lang="en-US" sz="2400" dirty="0"/>
              <a:t>Program counter</a:t>
            </a:r>
          </a:p>
          <a:p>
            <a:pPr lvl="2"/>
            <a:r>
              <a:rPr lang="en-US" dirty="0"/>
              <a:t>Address of next instruction to be executed</a:t>
            </a:r>
          </a:p>
          <a:p>
            <a:pPr lvl="1"/>
            <a:r>
              <a:rPr lang="en-US" sz="2400" dirty="0"/>
              <a:t>CPU registers</a:t>
            </a:r>
          </a:p>
          <a:p>
            <a:pPr lvl="2"/>
            <a:r>
              <a:rPr lang="en-US" dirty="0"/>
              <a:t>Accumulator, GPRs, Flag, Stack pointer, index registers</a:t>
            </a:r>
          </a:p>
          <a:p>
            <a:pPr lvl="1"/>
            <a:endParaRPr lang="en-US" sz="2400" dirty="0"/>
          </a:p>
          <a:p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04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 (PCB)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 lvl="1"/>
            <a:r>
              <a:rPr lang="en-US" sz="2400" dirty="0"/>
              <a:t>CPU scheduling information</a:t>
            </a:r>
          </a:p>
          <a:p>
            <a:pPr lvl="2"/>
            <a:r>
              <a:rPr lang="en-US" dirty="0"/>
              <a:t>Process priority, pointers to scheduling queues, scheduling parameters</a:t>
            </a:r>
          </a:p>
          <a:p>
            <a:pPr lvl="1"/>
            <a:r>
              <a:rPr lang="en-US" sz="2400" dirty="0"/>
              <a:t>Memory-management information</a:t>
            </a:r>
          </a:p>
          <a:p>
            <a:pPr lvl="2"/>
            <a:r>
              <a:rPr lang="en-US" dirty="0"/>
              <a:t>Value of base and limit registers, page tables or segment tables</a:t>
            </a:r>
          </a:p>
          <a:p>
            <a:pPr lvl="1"/>
            <a:r>
              <a:rPr lang="en-US" sz="2400" dirty="0"/>
              <a:t>Accounting information</a:t>
            </a:r>
          </a:p>
          <a:p>
            <a:pPr lvl="2"/>
            <a:r>
              <a:rPr lang="en-US" dirty="0"/>
              <a:t>Amount of CPU time used, Process numbers</a:t>
            </a:r>
          </a:p>
          <a:p>
            <a:pPr lvl="1"/>
            <a:r>
              <a:rPr lang="en-US" sz="2400" dirty="0"/>
              <a:t>I/O status information</a:t>
            </a:r>
          </a:p>
          <a:p>
            <a:pPr lvl="2"/>
            <a:r>
              <a:rPr lang="en-US" dirty="0"/>
              <a:t>List of I/O devices allocated, List of open files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953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36" y="1676400"/>
            <a:ext cx="7772400" cy="4114800"/>
          </a:xfrm>
        </p:spPr>
        <p:txBody>
          <a:bodyPr/>
          <a:lstStyle/>
          <a:p>
            <a:pPr algn="just" eaLnBrk="1" hangingPunct="1"/>
            <a:r>
              <a:rPr lang="en-US" sz="2400" dirty="0"/>
              <a:t>In order to have memory protection, two registers are used that determine the range of legal addresses a program may access:</a:t>
            </a:r>
          </a:p>
          <a:p>
            <a:pPr lvl="1" algn="just" eaLnBrk="1" hangingPunct="1"/>
            <a:r>
              <a:rPr lang="en-US" sz="2400" b="1" dirty="0"/>
              <a:t>Base register</a:t>
            </a:r>
            <a:r>
              <a:rPr lang="en-US" sz="2400" dirty="0"/>
              <a:t> – holds the smallest legal physical memory address</a:t>
            </a:r>
          </a:p>
          <a:p>
            <a:pPr lvl="1" algn="just" eaLnBrk="1" hangingPunct="1"/>
            <a:r>
              <a:rPr lang="en-US" sz="2400" b="1" dirty="0"/>
              <a:t>Limit register</a:t>
            </a:r>
            <a:r>
              <a:rPr lang="en-US" sz="2400" dirty="0"/>
              <a:t> – contains the size of the range </a:t>
            </a:r>
          </a:p>
          <a:p>
            <a:pPr algn="just" eaLnBrk="1" hangingPunct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482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 Base and Limit Register</a:t>
            </a:r>
          </a:p>
        </p:txBody>
      </p:sp>
      <p:pic>
        <p:nvPicPr>
          <p:cNvPr id="4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474" t="1021" r="14644" b="1794"/>
          <a:stretch>
            <a:fillRect/>
          </a:stretch>
        </p:blipFill>
        <p:spPr bwMode="auto">
          <a:xfrm>
            <a:off x="2667000" y="1600200"/>
            <a:ext cx="4388483" cy="4812301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5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 (PCB)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582" y="1724025"/>
            <a:ext cx="2570018" cy="476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80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45294" y="418738"/>
            <a:ext cx="8229600" cy="876661"/>
          </a:xfrm>
        </p:spPr>
        <p:txBody>
          <a:bodyPr/>
          <a:lstStyle/>
          <a:p>
            <a:r>
              <a:rPr lang="en-US" altLang="en-US" dirty="0"/>
              <a:t>PCB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45294" y="1524000"/>
            <a:ext cx="8393906" cy="41148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sz="2400" dirty="0"/>
              <a:t>Represented by the C structure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t_pid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/* process identifier */ 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 state; /* state of the process */ 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time_slice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/* scheduling information */ 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*parent; /* this process</a:t>
            </a:r>
            <a:r>
              <a:rPr lang="ja-JP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 parent */ </a:t>
            </a:r>
            <a:b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children; /* this process</a:t>
            </a:r>
            <a:r>
              <a:rPr lang="ja-JP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 children */ </a:t>
            </a:r>
            <a:b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files_struct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*files; /* list of open files */ </a:t>
            </a:r>
            <a:b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mm_struct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*mm; /* address space of this process */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6630"/>
            <a:ext cx="80772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821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28600"/>
            <a:ext cx="8153400" cy="1143000"/>
          </a:xfrm>
        </p:spPr>
        <p:txBody>
          <a:bodyPr/>
          <a:lstStyle/>
          <a:p>
            <a:r>
              <a:rPr lang="en-US" dirty="0"/>
              <a:t>Process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0"/>
            <a:ext cx="8153400" cy="4191000"/>
          </a:xfrm>
        </p:spPr>
        <p:txBody>
          <a:bodyPr/>
          <a:lstStyle/>
          <a:p>
            <a:r>
              <a:rPr lang="en-US" altLang="en-US" sz="2400" dirty="0"/>
              <a:t>Maximize CPU utilization</a:t>
            </a:r>
            <a:endParaRPr lang="en-US" sz="2400" dirty="0"/>
          </a:p>
          <a:p>
            <a:pPr lvl="1"/>
            <a:r>
              <a:rPr lang="en-US" sz="2400" dirty="0"/>
              <a:t>In multi-programmed systems, some process must run at all times, to increase CPU utilization</a:t>
            </a:r>
          </a:p>
          <a:p>
            <a:pPr lvl="1"/>
            <a:r>
              <a:rPr lang="en-US" sz="2400" dirty="0"/>
              <a:t>In time-sharing systems, CPU must be switched between processes to increase interaction</a:t>
            </a:r>
          </a:p>
          <a:p>
            <a:r>
              <a:rPr lang="en-US" sz="2400" dirty="0"/>
              <a:t>If there are many processes, only one can use the CPU, the rest must wait </a:t>
            </a:r>
          </a:p>
          <a:p>
            <a:r>
              <a:rPr lang="en-US" altLang="en-US" sz="2400" b="1" dirty="0">
                <a:solidFill>
                  <a:srgbClr val="3366FF"/>
                </a:solidFill>
              </a:rPr>
              <a:t>Process scheduler </a:t>
            </a:r>
            <a:r>
              <a:rPr lang="en-US" altLang="en-US" sz="2400" dirty="0"/>
              <a:t>selects among available processes for execution on CPU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62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0562" y="609600"/>
            <a:ext cx="7597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8153400" cy="4314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process is a program in execution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It is a unit of work within the system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Program is a passive entity, process is an active entity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Initialization data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Process termination requires reclaim of any reusable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F1D3-7672-43F0-B168-6223F7FBA24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55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Scheduling Queues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eaLnBrk="1" hangingPunct="1"/>
            <a:r>
              <a:rPr kumimoji="1" lang="en-US" sz="2400" b="1" dirty="0">
                <a:solidFill>
                  <a:srgbClr val="3366FF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Job</a:t>
            </a:r>
            <a:r>
              <a:rPr lang="en-US" sz="2400" dirty="0"/>
              <a:t> </a:t>
            </a:r>
            <a:r>
              <a:rPr kumimoji="1" lang="en-US" sz="2400" b="1" dirty="0">
                <a:solidFill>
                  <a:srgbClr val="3366FF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queue</a:t>
            </a:r>
            <a:r>
              <a:rPr lang="en-US" sz="2400" dirty="0"/>
              <a:t> – set of all processes in the system</a:t>
            </a:r>
          </a:p>
          <a:p>
            <a:pPr eaLnBrk="1" hangingPunct="1"/>
            <a:r>
              <a:rPr kumimoji="1" lang="en-US" sz="2400" b="1" dirty="0">
                <a:solidFill>
                  <a:srgbClr val="3366FF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Ready queue </a:t>
            </a:r>
            <a:r>
              <a:rPr lang="en-US" sz="2400" dirty="0"/>
              <a:t>– set of all processes residing in main memory, ready and waiting to execute</a:t>
            </a:r>
          </a:p>
          <a:p>
            <a:pPr eaLnBrk="1" hangingPunct="1"/>
            <a:r>
              <a:rPr kumimoji="1" lang="en-US" sz="2400" b="1" dirty="0">
                <a:solidFill>
                  <a:srgbClr val="3366FF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Device queue </a:t>
            </a:r>
            <a:r>
              <a:rPr lang="en-US" sz="2400" dirty="0"/>
              <a:t>– set of processes waiting for an I/O device.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/>
              <a:t>Each queue has a queue header that contains pointers to the first and final PCBs in the list</a:t>
            </a:r>
          </a:p>
          <a:p>
            <a:pPr eaLnBrk="1" hangingPunct="1"/>
            <a:r>
              <a:rPr lang="en-US" sz="2400" dirty="0"/>
              <a:t>Process migrates between the various queues</a:t>
            </a: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506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Queue And Various I/O Device Queues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4250" t="540" r="4106" b="690"/>
          <a:stretch>
            <a:fillRect/>
          </a:stretch>
        </p:blipFill>
        <p:spPr>
          <a:xfrm>
            <a:off x="723540" y="1600200"/>
            <a:ext cx="7658460" cy="4648200"/>
          </a:xfrm>
          <a:noFill/>
          <a:ln w="57150" cmpd="thickThin"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659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0225" y="62626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Representation of Process Scheduling</a:t>
            </a:r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762000" y="1447800"/>
            <a:ext cx="7543799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>
                <a:solidFill>
                  <a:srgbClr val="3366FF"/>
                </a:solidFill>
                <a:latin typeface="Helvetica" panose="020B0604020202020204" pitchFamily="34" charset="0"/>
              </a:rPr>
              <a:t>Queueing diagram </a:t>
            </a:r>
            <a:r>
              <a:rPr kumimoji="1" lang="en-US" altLang="en-US" dirty="0">
                <a:latin typeface="Helvetica" panose="020B0604020202020204" pitchFamily="34" charset="0"/>
              </a:rPr>
              <a:t>represents queues, resources, flows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BE0F-F6D7-4DA3-B996-A963E61DFDFF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552917"/>
            <a:ext cx="7226909" cy="25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1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0225" y="62626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Representation of Process Scheduling</a:t>
            </a:r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762000" y="1447800"/>
            <a:ext cx="7543799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dirty="0">
              <a:latin typeface="Helvetica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BE0F-F6D7-4DA3-B996-A963E61DFDFF}" type="slidenum">
              <a:rPr lang="en-US" altLang="en-US" smtClean="0"/>
              <a:pPr/>
              <a:t>23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91703"/>
            <a:ext cx="7848600" cy="469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07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229600" cy="5022850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3366FF"/>
                </a:solidFill>
              </a:rPr>
              <a:t>Scheduler  </a:t>
            </a:r>
          </a:p>
          <a:p>
            <a:pPr lvl="1"/>
            <a:r>
              <a:rPr lang="en-US" altLang="en-US" sz="2400" dirty="0"/>
              <a:t>A process migrates among various scheduling queues during its lifetime</a:t>
            </a:r>
          </a:p>
          <a:p>
            <a:pPr lvl="1"/>
            <a:r>
              <a:rPr lang="en-US" altLang="en-US" sz="2400" dirty="0"/>
              <a:t>OS must select processes from the queues in some fashion </a:t>
            </a:r>
          </a:p>
          <a:p>
            <a:pPr lvl="1"/>
            <a:r>
              <a:rPr lang="en-US" altLang="en-US" sz="2400" dirty="0"/>
              <a:t>Selection is done by a scheduler</a:t>
            </a:r>
          </a:p>
          <a:p>
            <a:r>
              <a:rPr lang="en-US" altLang="en-US" sz="2400" b="1" dirty="0">
                <a:solidFill>
                  <a:srgbClr val="3366FF"/>
                </a:solidFill>
              </a:rPr>
              <a:t>Types</a:t>
            </a:r>
          </a:p>
          <a:p>
            <a:pPr lvl="1"/>
            <a:r>
              <a:rPr lang="en-US" altLang="en-US" sz="2400" dirty="0"/>
              <a:t>Short-term scheduler  (or CPU scheduler)</a:t>
            </a:r>
          </a:p>
          <a:p>
            <a:pPr lvl="1"/>
            <a:r>
              <a:rPr lang="en-US" altLang="en-US" sz="2400" dirty="0"/>
              <a:t>Long-term scheduler  (or job scheduler)</a:t>
            </a:r>
          </a:p>
          <a:p>
            <a:pPr lvl="1"/>
            <a:r>
              <a:rPr lang="en-US" altLang="en-US" sz="2400" dirty="0"/>
              <a:t>Medium-term scheduler</a:t>
            </a:r>
          </a:p>
          <a:p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381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1891" y="76200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453312" cy="4641850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3366FF"/>
                </a:solidFill>
              </a:rPr>
              <a:t>Short-term scheduler  </a:t>
            </a:r>
          </a:p>
          <a:p>
            <a:pPr lvl="1"/>
            <a:r>
              <a:rPr lang="en-US" altLang="en-US" sz="2400" dirty="0"/>
              <a:t>CPU scheduler</a:t>
            </a:r>
          </a:p>
          <a:p>
            <a:pPr lvl="1"/>
            <a:r>
              <a:rPr lang="en-US" altLang="en-US" sz="2400" dirty="0"/>
              <a:t>Selects from among processes that are ready to execute (ready queue) and allocates CPU</a:t>
            </a:r>
          </a:p>
          <a:p>
            <a:pPr lvl="1"/>
            <a:r>
              <a:rPr lang="en-US" altLang="en-US" sz="2400" dirty="0"/>
              <a:t>Short-term scheduler is invoked frequently (once every 100 milliseconds)</a:t>
            </a:r>
          </a:p>
          <a:p>
            <a:pPr lvl="2"/>
            <a:r>
              <a:rPr lang="en-US" altLang="en-US" sz="2000" dirty="0">
                <a:sym typeface="Symbol" panose="05050102010706020507" pitchFamily="18" charset="2"/>
              </a:rPr>
              <a:t>A process may execute for only a few milliseconds before waiting for an I/O request</a:t>
            </a:r>
          </a:p>
          <a:p>
            <a:pPr lvl="1"/>
            <a:r>
              <a:rPr lang="en-US" altLang="en-US" sz="2400" dirty="0"/>
              <a:t>Short time between executions </a:t>
            </a:r>
            <a:r>
              <a:rPr lang="en-US" altLang="en-US" sz="2400" dirty="0">
                <a:sym typeface="Symbol" panose="05050102010706020507" pitchFamily="18" charset="2"/>
              </a:rPr>
              <a:t> must be fast</a:t>
            </a:r>
          </a:p>
          <a:p>
            <a:pPr lvl="1"/>
            <a:r>
              <a:rPr lang="en-US" altLang="en-US" sz="2400" dirty="0"/>
              <a:t>Sometimes the only scheduler in a system</a:t>
            </a:r>
          </a:p>
          <a:p>
            <a:pPr lvl="1"/>
            <a:endParaRPr lang="en-US" altLang="en-US" sz="2000" dirty="0"/>
          </a:p>
          <a:p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200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01000" cy="4419600"/>
          </a:xfrm>
        </p:spPr>
        <p:txBody>
          <a:bodyPr/>
          <a:lstStyle/>
          <a:p>
            <a:r>
              <a:rPr lang="en-US" sz="2400" dirty="0"/>
              <a:t>If it takes 10 milliseconds to decide to execute a process for 100 milliseconds, then what % of the CPU time is being used  for scheduling the work?</a:t>
            </a:r>
          </a:p>
          <a:p>
            <a:r>
              <a:rPr lang="en-US" dirty="0" err="1"/>
              <a:t>Ans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5311" y="3657600"/>
            <a:ext cx="7262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10/(100 + 10) = 9 percent of the CPU is being used</a:t>
            </a:r>
          </a:p>
          <a:p>
            <a:r>
              <a:rPr lang="en-US" dirty="0"/>
              <a:t>(wasted) simply for scheduling the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9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88818" y="60960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818" y="1178935"/>
            <a:ext cx="8208818" cy="4641850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3366FF"/>
                </a:solidFill>
              </a:rPr>
              <a:t>Long-term scheduler 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Job scheduler</a:t>
            </a:r>
          </a:p>
          <a:p>
            <a:pPr lvl="1"/>
            <a:r>
              <a:rPr lang="en-US" altLang="en-US" sz="2000" dirty="0"/>
              <a:t>Selects which processes should be brought into the ready queue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Long-term scheduler is invoked infrequently (seconds, minutes)  (may be slow)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The long-term scheduler controls the </a:t>
            </a:r>
            <a:r>
              <a:rPr lang="en-US" altLang="en-US" sz="2400" b="1" dirty="0">
                <a:solidFill>
                  <a:srgbClr val="3366FF"/>
                </a:solidFill>
                <a:sym typeface="Symbol" panose="05050102010706020507" pitchFamily="18" charset="2"/>
              </a:rPr>
              <a:t>degree of multiprogramming</a:t>
            </a:r>
            <a:endParaRPr lang="en-US" altLang="en-US" sz="2400" i="1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Processes can be described as either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  <a:sym typeface="Symbol" panose="05050102010706020507" pitchFamily="18" charset="2"/>
              </a:rPr>
              <a:t>I/O-bound process</a:t>
            </a:r>
            <a:r>
              <a:rPr lang="en-US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– spends more time doing I/O than computations, short CPU bursts</a:t>
            </a:r>
          </a:p>
          <a:p>
            <a:pPr lvl="1"/>
            <a:r>
              <a:rPr lang="en-US" altLang="en-US" sz="2400" b="1" dirty="0">
                <a:solidFill>
                  <a:srgbClr val="3366FF"/>
                </a:solidFill>
                <a:sym typeface="Symbol" panose="05050102010706020507" pitchFamily="18" charset="2"/>
              </a:rPr>
              <a:t>CPU-bound process </a:t>
            </a:r>
            <a:r>
              <a:rPr lang="en-US" altLang="en-US" sz="2400" dirty="0">
                <a:sym typeface="Symbol" panose="05050102010706020507" pitchFamily="18" charset="2"/>
              </a:rPr>
              <a:t>– spends more time doing computations; very long CPU bursts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Long-term scheduler strives for good process mix</a:t>
            </a:r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744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1025" y="58420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Medium Term Scheduling</a:t>
            </a:r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62400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709612" y="1160463"/>
            <a:ext cx="797242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 dirty="0">
                <a:solidFill>
                  <a:srgbClr val="3366FF"/>
                </a:solidFill>
                <a:latin typeface="Helvetica" panose="020B0604020202020204" pitchFamily="34" charset="0"/>
              </a:rPr>
              <a:t>Medium-term scheduler  </a:t>
            </a:r>
          </a:p>
          <a:p>
            <a:pPr lvl="1">
              <a:spcBef>
                <a:spcPts val="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dirty="0">
                <a:latin typeface="Helvetica" panose="020B0604020202020204" pitchFamily="34" charset="0"/>
              </a:rPr>
              <a:t>can be added if degree of multiprogramming needs to modified</a:t>
            </a:r>
          </a:p>
          <a:p>
            <a:pPr lvl="1">
              <a:spcBef>
                <a:spcPts val="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dirty="0">
                <a:latin typeface="Helvetica" panose="020B0604020202020204" pitchFamily="34" charset="0"/>
              </a:rPr>
              <a:t>Remove process from memory, store on disk, bring back from disk to memory to continue execution: </a:t>
            </a:r>
            <a:r>
              <a:rPr kumimoji="1" lang="en-US" altLang="en-US" b="1" dirty="0">
                <a:solidFill>
                  <a:srgbClr val="3366FF"/>
                </a:solidFill>
                <a:latin typeface="Helvetica" panose="020B0604020202020204" pitchFamily="34" charset="0"/>
              </a:rPr>
              <a:t>swapping in and swapping out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dirty="0">
              <a:latin typeface="Helvetica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BE0F-F6D7-4DA3-B996-A963E61DFDFF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597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7982" y="53340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319" y="1524000"/>
            <a:ext cx="8200881" cy="4448175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3366FF"/>
                </a:solidFill>
              </a:rPr>
              <a:t>Context </a:t>
            </a:r>
            <a:r>
              <a:rPr lang="en-US" altLang="en-US" sz="2400" dirty="0"/>
              <a:t>of a process </a:t>
            </a:r>
          </a:p>
          <a:p>
            <a:pPr lvl="1"/>
            <a:r>
              <a:rPr lang="en-US" altLang="en-US" sz="2400" dirty="0"/>
              <a:t>Represented in the PCB</a:t>
            </a:r>
          </a:p>
          <a:p>
            <a:pPr lvl="1"/>
            <a:r>
              <a:rPr lang="en-US" sz="2400" dirty="0"/>
              <a:t>Includes the value of CPU registers, process state and memory management information, etc.,</a:t>
            </a:r>
          </a:p>
          <a:p>
            <a:r>
              <a:rPr lang="en-US" altLang="en-US" sz="2400" dirty="0"/>
              <a:t>Context switch</a:t>
            </a:r>
          </a:p>
          <a:p>
            <a:pPr lvl="1"/>
            <a:r>
              <a:rPr lang="en-US" altLang="en-US" sz="2400" dirty="0"/>
              <a:t>Necessary when interrupt occurs (timer /hardware /software)</a:t>
            </a:r>
          </a:p>
          <a:p>
            <a:pPr lvl="1"/>
            <a:r>
              <a:rPr lang="en-US" altLang="en-US" sz="2400" dirty="0"/>
              <a:t>The OS </a:t>
            </a:r>
            <a:r>
              <a:rPr lang="en-US" altLang="en-US" sz="2400" b="1" dirty="0">
                <a:solidFill>
                  <a:srgbClr val="3366FF"/>
                </a:solidFill>
              </a:rPr>
              <a:t>save the state </a:t>
            </a:r>
            <a:r>
              <a:rPr lang="en-US" altLang="en-US" sz="2400" dirty="0"/>
              <a:t>of the old process in PCB</a:t>
            </a:r>
          </a:p>
          <a:p>
            <a:pPr lvl="1"/>
            <a:r>
              <a:rPr lang="en-US" altLang="en-US" sz="2400" dirty="0"/>
              <a:t>Load the state </a:t>
            </a:r>
            <a:r>
              <a:rPr lang="en-US" altLang="en-US" sz="2400" b="1" dirty="0">
                <a:solidFill>
                  <a:srgbClr val="3366FF"/>
                </a:solidFill>
              </a:rPr>
              <a:t>(state restore) </a:t>
            </a:r>
            <a:r>
              <a:rPr lang="en-US" altLang="en-US" sz="2400" dirty="0"/>
              <a:t>for the new process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62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0562" y="609600"/>
            <a:ext cx="7597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527" y="1523999"/>
            <a:ext cx="8148638" cy="47244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Typically system has many processes, some user, some operating system running concurrently on one or more CPUs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Concurrency by multiplexing the CPUs among the processes / threads</a:t>
            </a:r>
          </a:p>
          <a:p>
            <a:r>
              <a:rPr lang="en-US" sz="2400" dirty="0"/>
              <a:t>Two processes associated with the same program</a:t>
            </a:r>
          </a:p>
          <a:p>
            <a:pPr lvl="1"/>
            <a:r>
              <a:rPr lang="en-US" sz="2400" dirty="0"/>
              <a:t>Editor program</a:t>
            </a:r>
          </a:p>
          <a:p>
            <a:pPr lvl="2"/>
            <a:r>
              <a:rPr lang="en-US" sz="2000" dirty="0"/>
              <a:t>Similar text sections</a:t>
            </a:r>
          </a:p>
          <a:p>
            <a:pPr lvl="2"/>
            <a:r>
              <a:rPr lang="en-US" sz="2000" dirty="0"/>
              <a:t>Different data sections</a:t>
            </a:r>
          </a:p>
          <a:p>
            <a:r>
              <a:rPr lang="en-US" sz="2400" dirty="0"/>
              <a:t>A process can spawn processes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F1D3-7672-43F0-B168-6223F7FBA24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330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7982" y="533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657" y="1447800"/>
            <a:ext cx="7908925" cy="4448175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Context-switch time is overhead</a:t>
            </a:r>
          </a:p>
          <a:p>
            <a:r>
              <a:rPr lang="en-US" altLang="en-US" sz="2400" dirty="0"/>
              <a:t>The system does no useful work while switching</a:t>
            </a:r>
          </a:p>
          <a:p>
            <a:pPr lvl="1"/>
            <a:r>
              <a:rPr lang="en-US" altLang="en-US" sz="2400" dirty="0"/>
              <a:t>The more complex the OS and the PCB </a:t>
            </a:r>
            <a:r>
              <a:rPr lang="en-US" altLang="en-US" sz="2400" dirty="0">
                <a:sym typeface="Wingdings" panose="05000000000000000000" pitchFamily="2" charset="2"/>
              </a:rPr>
              <a:t> the </a:t>
            </a:r>
            <a:r>
              <a:rPr lang="en-US" altLang="en-US" sz="2400" dirty="0"/>
              <a:t>longer the context switch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410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610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CPU Switch From Process to Process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34" y="1262030"/>
            <a:ext cx="8106266" cy="5443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BE0F-F6D7-4DA3-B996-A963E61DFDFF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1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&amp;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001000" cy="4572000"/>
          </a:xfrm>
        </p:spPr>
        <p:txBody>
          <a:bodyPr/>
          <a:lstStyle/>
          <a:p>
            <a:r>
              <a:rPr lang="en-US" sz="2400" dirty="0"/>
              <a:t>Lightweight process</a:t>
            </a:r>
          </a:p>
          <a:p>
            <a:r>
              <a:rPr lang="en-US" sz="2400" dirty="0"/>
              <a:t>Single process – many threads</a:t>
            </a:r>
          </a:p>
          <a:p>
            <a:r>
              <a:rPr lang="en-US" sz="2400" dirty="0"/>
              <a:t>Each thread has thread ID, program counter, a register set and a stack</a:t>
            </a:r>
          </a:p>
          <a:p>
            <a:r>
              <a:rPr lang="en-US" sz="2400" dirty="0"/>
              <a:t>Shares its code section, data section and other OS resources with other threads of the same process </a:t>
            </a:r>
          </a:p>
          <a:p>
            <a:r>
              <a:rPr lang="en-US" sz="2400" dirty="0"/>
              <a:t>Advantages</a:t>
            </a:r>
          </a:p>
          <a:p>
            <a:pPr lvl="1" fontAlgn="auto">
              <a:spcAft>
                <a:spcPts val="0"/>
              </a:spcAft>
            </a:pPr>
            <a:r>
              <a:rPr lang="en-US" sz="2400" dirty="0"/>
              <a:t>Responsiveness</a:t>
            </a:r>
          </a:p>
          <a:p>
            <a:pPr lvl="1" fontAlgn="auto">
              <a:spcAft>
                <a:spcPts val="0"/>
              </a:spcAft>
            </a:pPr>
            <a:r>
              <a:rPr lang="en-US" sz="2400" dirty="0"/>
              <a:t>Resource Sharing</a:t>
            </a:r>
          </a:p>
          <a:p>
            <a:pPr lvl="1" fontAlgn="auto">
              <a:spcAft>
                <a:spcPts val="0"/>
              </a:spcAft>
            </a:pPr>
            <a:r>
              <a:rPr lang="en-US" sz="2400" dirty="0"/>
              <a:t>Economy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420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threaded vs multithreaded process</a:t>
            </a:r>
          </a:p>
        </p:txBody>
      </p:sp>
      <p:pic>
        <p:nvPicPr>
          <p:cNvPr id="5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42732"/>
            <a:ext cx="6614092" cy="4377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37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 bwMode="auto">
          <a:xfrm>
            <a:off x="501650" y="228600"/>
            <a:ext cx="82296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Process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 bwMode="auto">
          <a:xfrm>
            <a:off x="609600" y="1524000"/>
            <a:ext cx="5479473" cy="465856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A process includes: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Text, Stack, Data, Heap section, Program counter, Register contents</a:t>
            </a:r>
          </a:p>
          <a:p>
            <a:pPr lvl="1"/>
            <a:r>
              <a:rPr lang="en-US" altLang="en-US" sz="2000" dirty="0"/>
              <a:t>The program code, also called </a:t>
            </a:r>
            <a:r>
              <a:rPr lang="en-US" altLang="en-US" sz="2000" b="1" dirty="0">
                <a:solidFill>
                  <a:srgbClr val="3366FF"/>
                </a:solidFill>
              </a:rPr>
              <a:t>text section</a:t>
            </a:r>
          </a:p>
          <a:p>
            <a:pPr lvl="1"/>
            <a:r>
              <a:rPr lang="en-US" altLang="en-US" sz="2000" dirty="0"/>
              <a:t>Current activity including</a:t>
            </a:r>
            <a:r>
              <a:rPr lang="en-US" altLang="en-US" sz="2000" b="1" dirty="0">
                <a:solidFill>
                  <a:srgbClr val="3366FF"/>
                </a:solidFill>
              </a:rPr>
              <a:t> program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3366FF"/>
                </a:solidFill>
              </a:rPr>
              <a:t>counter</a:t>
            </a:r>
            <a:r>
              <a:rPr lang="en-US" altLang="en-US" sz="2000" dirty="0"/>
              <a:t>, processor registers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Stack</a:t>
            </a:r>
            <a:r>
              <a:rPr lang="en-US" altLang="en-US" sz="2000" b="1" dirty="0"/>
              <a:t> </a:t>
            </a:r>
            <a:r>
              <a:rPr lang="en-US" altLang="en-US" sz="2000" dirty="0"/>
              <a:t>containing temporary data</a:t>
            </a:r>
          </a:p>
          <a:p>
            <a:pPr lvl="2"/>
            <a:r>
              <a:rPr lang="en-US" altLang="en-US" sz="2000" dirty="0"/>
              <a:t>Function parameters, return addresses, local variables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Data section</a:t>
            </a:r>
            <a:r>
              <a:rPr lang="en-US" altLang="en-US" sz="2000" b="1" dirty="0"/>
              <a:t> </a:t>
            </a:r>
            <a:r>
              <a:rPr lang="en-US" altLang="en-US" sz="2000" dirty="0"/>
              <a:t>containing global variables</a:t>
            </a:r>
          </a:p>
          <a:p>
            <a:pPr lvl="1"/>
            <a:r>
              <a:rPr lang="en-US" altLang="en-US" sz="2000" b="1" dirty="0">
                <a:solidFill>
                  <a:srgbClr val="3366FF"/>
                </a:solidFill>
              </a:rPr>
              <a:t>Heap</a:t>
            </a:r>
            <a:r>
              <a:rPr lang="en-US" altLang="en-US" sz="2000" b="1" dirty="0"/>
              <a:t> </a:t>
            </a:r>
            <a:r>
              <a:rPr lang="en-US" altLang="en-US" sz="2000" dirty="0"/>
              <a:t>containing memory dynamically allocated during run time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600200"/>
            <a:ext cx="3048000" cy="45823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238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55" y="1600200"/>
            <a:ext cx="7873645" cy="4419600"/>
          </a:xfrm>
        </p:spPr>
        <p:txBody>
          <a:bodyPr/>
          <a:lstStyle/>
          <a:p>
            <a:pPr eaLnBrk="1" hangingPunct="1"/>
            <a:r>
              <a:rPr lang="en-US" sz="2400" dirty="0"/>
              <a:t>As a process executes, it changes </a:t>
            </a:r>
            <a:r>
              <a:rPr lang="en-US" sz="2400" i="1" dirty="0"/>
              <a:t>state</a:t>
            </a:r>
          </a:p>
          <a:p>
            <a:pPr eaLnBrk="1" hangingPunct="1"/>
            <a:r>
              <a:rPr lang="en-US" sz="2400" dirty="0"/>
              <a:t>State – what the process currently does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r>
              <a:rPr lang="en-US" sz="2400" b="1" dirty="0"/>
              <a:t>new</a:t>
            </a:r>
            <a:r>
              <a:rPr lang="en-US" sz="2400" dirty="0"/>
              <a:t>:  The process is being created</a:t>
            </a:r>
          </a:p>
          <a:p>
            <a:r>
              <a:rPr lang="en-US" sz="2400" b="1" dirty="0"/>
              <a:t>running</a:t>
            </a:r>
            <a:r>
              <a:rPr lang="en-US" sz="2400" dirty="0"/>
              <a:t>:  Instructions are being executed</a:t>
            </a:r>
          </a:p>
          <a:p>
            <a:r>
              <a:rPr lang="en-US" sz="2400" b="1" dirty="0"/>
              <a:t>waiting</a:t>
            </a:r>
            <a:r>
              <a:rPr lang="en-US" sz="2400" dirty="0"/>
              <a:t>:  The process is waiting for some event to occur</a:t>
            </a:r>
          </a:p>
          <a:p>
            <a:r>
              <a:rPr lang="en-US" sz="2400" b="1" dirty="0"/>
              <a:t>ready</a:t>
            </a:r>
            <a:r>
              <a:rPr lang="en-US" sz="2400" dirty="0"/>
              <a:t>:  The process is waiting to be assigned to a processor</a:t>
            </a:r>
          </a:p>
          <a:p>
            <a:r>
              <a:rPr lang="en-US" sz="2400" b="1" dirty="0"/>
              <a:t>terminated</a:t>
            </a:r>
            <a:r>
              <a:rPr lang="en-US" sz="2400" dirty="0"/>
              <a:t>:  The process has finished execution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08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5-state </a:t>
            </a:r>
            <a:r>
              <a:rPr lang="en-US" dirty="0"/>
              <a:t>Process State Transition Diagram</a:t>
            </a: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566" t="25691" r="592" b="25531"/>
          <a:stretch>
            <a:fillRect/>
          </a:stretch>
        </p:blipFill>
        <p:spPr>
          <a:xfrm>
            <a:off x="745115" y="1981200"/>
            <a:ext cx="7733867" cy="3052490"/>
          </a:xfrm>
          <a:noFill/>
          <a:ln w="57150" cmpd="thickThin"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08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Creation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4236" y="1600200"/>
            <a:ext cx="7772400" cy="4114800"/>
          </a:xfrm>
        </p:spPr>
        <p:txBody>
          <a:bodyPr/>
          <a:lstStyle/>
          <a:p>
            <a:r>
              <a:rPr lang="en-US" altLang="en-US" sz="2400" dirty="0"/>
              <a:t>Submission of a batch job</a:t>
            </a:r>
          </a:p>
          <a:p>
            <a:r>
              <a:rPr lang="en-US" altLang="en-US" sz="2400" dirty="0"/>
              <a:t>User logs on</a:t>
            </a:r>
          </a:p>
          <a:p>
            <a:r>
              <a:rPr lang="en-US" altLang="en-US" sz="2400" dirty="0"/>
              <a:t>Process created to provide a service such as printing</a:t>
            </a:r>
          </a:p>
          <a:p>
            <a:r>
              <a:rPr lang="en-US" altLang="en-US" sz="2400" dirty="0"/>
              <a:t>Process creates another process</a:t>
            </a:r>
          </a:p>
          <a:p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19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altLang="en-US" dirty="0"/>
              <a:t>Process Termination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29600" cy="4114800"/>
          </a:xfrm>
        </p:spPr>
        <p:txBody>
          <a:bodyPr/>
          <a:lstStyle/>
          <a:p>
            <a:r>
              <a:rPr lang="en-US" altLang="en-US" sz="2400" dirty="0"/>
              <a:t>Normal completion</a:t>
            </a:r>
          </a:p>
          <a:p>
            <a:pPr lvl="1"/>
            <a:r>
              <a:rPr lang="en-US" altLang="en-US" sz="2400" dirty="0"/>
              <a:t>Batch job issues Halt instruction</a:t>
            </a:r>
          </a:p>
          <a:p>
            <a:pPr lvl="1"/>
            <a:r>
              <a:rPr lang="en-US" altLang="en-US" sz="2400" dirty="0"/>
              <a:t>User logs off</a:t>
            </a:r>
          </a:p>
          <a:p>
            <a:pPr lvl="1"/>
            <a:r>
              <a:rPr lang="en-US" altLang="en-US" sz="2400" dirty="0"/>
              <a:t>Quit an application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Time limit exceeded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Error and fault conditions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Memory unavailable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Bounds violation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Protection error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example write to read-only file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Arithmetic error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Time overrun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process waited longer than a specified maximum for an event</a:t>
            </a:r>
          </a:p>
          <a:p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827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Process Termination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82436"/>
            <a:ext cx="7772400" cy="4114800"/>
          </a:xfrm>
        </p:spPr>
        <p:txBody>
          <a:bodyPr/>
          <a:lstStyle/>
          <a:p>
            <a:r>
              <a:rPr lang="en-US" altLang="en-US" sz="2400" dirty="0"/>
              <a:t>I/O failure</a:t>
            </a:r>
          </a:p>
          <a:p>
            <a:r>
              <a:rPr lang="en-US" altLang="en-US" sz="2400" dirty="0"/>
              <a:t>Invalid instruction</a:t>
            </a:r>
          </a:p>
          <a:p>
            <a:pPr lvl="1"/>
            <a:r>
              <a:rPr lang="en-US" altLang="en-US" sz="2400" dirty="0"/>
              <a:t>happens when try to execute data</a:t>
            </a:r>
          </a:p>
          <a:p>
            <a:r>
              <a:rPr lang="en-US" altLang="en-US" sz="2400" dirty="0"/>
              <a:t>Privileged instruction</a:t>
            </a:r>
          </a:p>
          <a:p>
            <a:r>
              <a:rPr lang="en-US" altLang="en-US" sz="2400" dirty="0"/>
              <a:t>Data misuse</a:t>
            </a:r>
          </a:p>
          <a:p>
            <a:r>
              <a:rPr lang="en-US" altLang="en-US" sz="2400" dirty="0"/>
              <a:t>Operating system intervention</a:t>
            </a:r>
          </a:p>
          <a:p>
            <a:pPr lvl="1"/>
            <a:r>
              <a:rPr lang="en-US" altLang="en-US" sz="2400" dirty="0"/>
              <a:t>such as when deadlock occurs</a:t>
            </a:r>
          </a:p>
          <a:p>
            <a:r>
              <a:rPr lang="en-US" altLang="en-US" sz="2400" dirty="0"/>
              <a:t>Parent terminates so child processes terminate</a:t>
            </a:r>
          </a:p>
          <a:p>
            <a:r>
              <a:rPr lang="en-US" altLang="en-US" sz="2400" dirty="0"/>
              <a:t>Parent request</a:t>
            </a:r>
          </a:p>
          <a:p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391688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7219</TotalTime>
  <Words>1382</Words>
  <Application>Microsoft Office PowerPoint</Application>
  <PresentationFormat>On-screen Show (4:3)</PresentationFormat>
  <Paragraphs>222</Paragraphs>
  <Slides>33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MS PGothic</vt:lpstr>
      <vt:lpstr>Arial</vt:lpstr>
      <vt:lpstr>Courier New</vt:lpstr>
      <vt:lpstr>Helvetica</vt:lpstr>
      <vt:lpstr>Monotype Sorts</vt:lpstr>
      <vt:lpstr>Symbol</vt:lpstr>
      <vt:lpstr>Tahoma</vt:lpstr>
      <vt:lpstr>Times New Roman</vt:lpstr>
      <vt:lpstr>Wingdings</vt:lpstr>
      <vt:lpstr>Blueprint</vt:lpstr>
      <vt:lpstr>CS F372 Operating Systems  </vt:lpstr>
      <vt:lpstr>Process</vt:lpstr>
      <vt:lpstr>Process</vt:lpstr>
      <vt:lpstr>Process</vt:lpstr>
      <vt:lpstr>Process States</vt:lpstr>
      <vt:lpstr>5-state Process State Transition Diagram</vt:lpstr>
      <vt:lpstr>Process Creation</vt:lpstr>
      <vt:lpstr>Process Termination</vt:lpstr>
      <vt:lpstr>Process Termination</vt:lpstr>
      <vt:lpstr>7 state Process state transition with two suspended states</vt:lpstr>
      <vt:lpstr>7 state Process state transition with two suspended states</vt:lpstr>
      <vt:lpstr> </vt:lpstr>
      <vt:lpstr>Process Control Block (PCB)</vt:lpstr>
      <vt:lpstr>Process Control Block (PCB)</vt:lpstr>
      <vt:lpstr>Memory Protection</vt:lpstr>
      <vt:lpstr>Use of A Base and Limit Register</vt:lpstr>
      <vt:lpstr>Process Control Block (PCB)</vt:lpstr>
      <vt:lpstr>PCB Representation in Linux</vt:lpstr>
      <vt:lpstr>Process Scheduling</vt:lpstr>
      <vt:lpstr>Process Scheduling Queues</vt:lpstr>
      <vt:lpstr>Ready Queue And Various I/O Device Queues</vt:lpstr>
      <vt:lpstr>Representation of Process Scheduling</vt:lpstr>
      <vt:lpstr>Representation of Process Scheduling</vt:lpstr>
      <vt:lpstr>Schedulers</vt:lpstr>
      <vt:lpstr>Schedulers</vt:lpstr>
      <vt:lpstr>Schedulers</vt:lpstr>
      <vt:lpstr>Schedulers</vt:lpstr>
      <vt:lpstr>Medium Term Scheduling</vt:lpstr>
      <vt:lpstr>Context Switch</vt:lpstr>
      <vt:lpstr>Context Switch</vt:lpstr>
      <vt:lpstr>CPU Switch From Process to Process</vt:lpstr>
      <vt:lpstr>Threads &amp; advantages</vt:lpstr>
      <vt:lpstr>Single threaded vs multithreaded process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Angel Jothi</cp:lastModifiedBy>
  <cp:revision>492</cp:revision>
  <dcterms:created xsi:type="dcterms:W3CDTF">2002-01-21T02:22:10Z</dcterms:created>
  <dcterms:modified xsi:type="dcterms:W3CDTF">2023-09-13T02:45:40Z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