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336" r:id="rId2"/>
    <p:sldId id="347" r:id="rId3"/>
    <p:sldId id="380" r:id="rId4"/>
    <p:sldId id="415" r:id="rId5"/>
    <p:sldId id="417" r:id="rId6"/>
    <p:sldId id="420" r:id="rId7"/>
    <p:sldId id="423" r:id="rId8"/>
    <p:sldId id="421" r:id="rId9"/>
    <p:sldId id="424" r:id="rId10"/>
    <p:sldId id="422" r:id="rId11"/>
    <p:sldId id="427" r:id="rId12"/>
    <p:sldId id="426" r:id="rId13"/>
    <p:sldId id="418" r:id="rId1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88182" autoAdjust="0"/>
  </p:normalViewPr>
  <p:slideViewPr>
    <p:cSldViewPr>
      <p:cViewPr varScale="1">
        <p:scale>
          <a:sx n="64" d="100"/>
          <a:sy n="64" d="100"/>
        </p:scale>
        <p:origin x="15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E97F10-66B7-4D51-B535-E6E526BDEE6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3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C9D659B8-8D52-41C1-9EEF-4C7446827DC5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F1B61-31D4-437E-9A2A-7485264F6478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04CEDC-360A-4140-A4F5-690788081DDE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194E62-3710-4054-B074-68F301C56DAE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75A4EFC-7A95-493B-853D-7228450BE4E8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F02B94-8B47-452C-BC04-ED093753378B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2442C8-28CB-4379-8724-FAF4E350AF92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4CFCC4-165E-467C-AFBD-7A0E49CE8C81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3DB73-9EE2-47F1-B46A-D099A6E985F6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36BB5-465B-42FD-9F20-A01135814398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81C1C8-7BAE-479B-B34D-34F29E3B3ED9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6E1773-950B-48AE-9C53-9681181C93D7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275141-1D6E-4688-889C-987EDF62B8F5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6A95A29-4C5E-484C-BA9D-D76894694E6A}" type="datetime1">
              <a:rPr lang="en-US" altLang="en-US" smtClean="0"/>
              <a:t>10/12/2023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Process Synchronization Semaphores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3300"/>
                </a:solidFill>
              </a:rPr>
              <a:t>10 – Process Synchronization Semaphores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419600"/>
          </a:xfrm>
        </p:spPr>
        <p:txBody>
          <a:bodyPr/>
          <a:lstStyle/>
          <a:p>
            <a:r>
              <a:rPr lang="en-US" sz="2400" dirty="0"/>
              <a:t>A process that is blocked, waiting on a semaphore S, should be restarted when some other process executes a signal() operation</a:t>
            </a:r>
          </a:p>
          <a:p>
            <a:r>
              <a:rPr lang="en-US" sz="2400" dirty="0"/>
              <a:t>The process is restarted by a wakeup() operation, which changes the process from the waiting state to the ready state</a:t>
            </a:r>
          </a:p>
          <a:p>
            <a:r>
              <a:rPr lang="en-US" sz="2400" dirty="0"/>
              <a:t>The process is then placed in the ready queue.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51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binary semaphore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39B08-5F04-47A5-8D1B-BE372240DF2A}"/>
              </a:ext>
            </a:extLst>
          </p:cNvPr>
          <p:cNvSpPr/>
          <p:nvPr/>
        </p:nvSpPr>
        <p:spPr>
          <a:xfrm>
            <a:off x="838200" y="1735684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5613" eaLnBrk="1" fontAlgn="auto" hangingPunct="1">
              <a:spcAft>
                <a:spcPts val="0"/>
              </a:spcAft>
              <a:buFont typeface="Monotype Sorts" charset="2"/>
              <a:buNone/>
              <a:tabLst>
                <a:tab pos="1370013" algn="l"/>
                <a:tab pos="3311525" algn="l"/>
                <a:tab pos="3602038" algn="l"/>
              </a:tabLs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defTabSz="455613" eaLnBrk="1" fontAlgn="auto" hangingPunct="1">
              <a:spcAft>
                <a:spcPts val="0"/>
              </a:spcAft>
              <a:buFont typeface="Monotype Sorts" charset="2"/>
              <a:buNone/>
              <a:tabLst>
                <a:tab pos="1370013" algn="l"/>
                <a:tab pos="3311525" algn="l"/>
                <a:tab pos="3602038" algn="l"/>
              </a:tabLst>
              <a:defRPr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zero,one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value;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of processes;}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binary_semaphore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A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D68777-FBB5-4DEB-BC01-23F2B0DB62BE}"/>
              </a:ext>
            </a:extLst>
          </p:cNvPr>
          <p:cNvSpPr/>
          <p:nvPr/>
        </p:nvSpPr>
        <p:spPr>
          <a:xfrm>
            <a:off x="1066800" y="3593229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waitB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binary_semaphore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S){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S.value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== 1)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S.value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= 0;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else{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	Place this process in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S.queue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	block();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2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binary semaphore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signalB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binary_semaphore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S){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S.queue.is_empty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())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S.value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 = 1;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else{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remove a process P from </a:t>
            </a:r>
            <a:r>
              <a:rPr lang="en-US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S.queue</a:t>
            </a: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wakeup(P); }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61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process P</a:t>
            </a:r>
            <a:r>
              <a:rPr lang="en-US" baseline="-25000" dirty="0"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dirty="0"/>
              <a:t>Shared data: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b="1" dirty="0"/>
              <a:t>	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S; </a:t>
            </a:r>
            <a:r>
              <a:rPr lang="en-US" sz="2400" b="1" dirty="0"/>
              <a:t>//</a:t>
            </a:r>
            <a:r>
              <a:rPr lang="en-US" sz="2400" dirty="0"/>
              <a:t>initially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Char char="•"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dirty="0"/>
              <a:t>Process </a:t>
            </a:r>
            <a:r>
              <a:rPr lang="en-US" sz="2400" i="1" dirty="0">
                <a:solidFill>
                  <a:srgbClr val="FF0000"/>
                </a:solidFill>
              </a:rPr>
              <a:t>P</a:t>
            </a:r>
            <a:r>
              <a:rPr lang="en-US" sz="2400" i="1" baseline="-250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: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wait (S);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critical section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Monotype Sorts" charset="2"/>
              <a:buNone/>
              <a:tabLst>
                <a:tab pos="2513013" algn="l"/>
                <a:tab pos="2857500" algn="l"/>
                <a:tab pos="3148013" algn="l"/>
              </a:tabLst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       signal (S);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remainder section</a:t>
            </a:r>
            <a:b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}while (1);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17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  <a:p>
            <a:r>
              <a:rPr lang="en-US"/>
              <a:t>Sections 5.6 (5.6.1 and 5.6.2)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42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742" y="609600"/>
            <a:ext cx="76882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So far…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4742" y="1524000"/>
            <a:ext cx="7889658" cy="4724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400" dirty="0"/>
              <a:t>Two process solution – Peterson’s solution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400" dirty="0"/>
              <a:t>Locks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400" dirty="0"/>
              <a:t>Spin locks – busy wait </a:t>
            </a:r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sz="2400" dirty="0"/>
              <a:t>Race condition</a:t>
            </a:r>
          </a:p>
          <a:p>
            <a:pPr lvl="2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Disabling interrupts – can miss or delay important events</a:t>
            </a:r>
          </a:p>
          <a:p>
            <a:pPr lvl="2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r>
              <a:rPr lang="en-US" altLang="en-US" dirty="0"/>
              <a:t>Hardware solutions: Atomic instructions Test and set and compare and swap</a:t>
            </a:r>
          </a:p>
          <a:p>
            <a:pPr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altLang="en-US" sz="2400" dirty="0"/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altLang="en-US" sz="2400" dirty="0"/>
          </a:p>
          <a:p>
            <a:pPr lvl="1">
              <a:lnSpc>
                <a:spcPct val="90000"/>
              </a:lnSpc>
              <a:tabLst>
                <a:tab pos="739775" algn="l"/>
                <a:tab pos="1020763" algn="l"/>
                <a:tab pos="1257300" algn="l"/>
              </a:tabLst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87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310" y="1676400"/>
            <a:ext cx="8241890" cy="4114800"/>
          </a:xfrm>
        </p:spPr>
        <p:txBody>
          <a:bodyPr/>
          <a:lstStyle/>
          <a:p>
            <a:r>
              <a:rPr lang="en-US" sz="2400" dirty="0"/>
              <a:t>Synchronization tool</a:t>
            </a:r>
          </a:p>
          <a:p>
            <a:r>
              <a:rPr lang="en-US" sz="2400" dirty="0"/>
              <a:t>Semaphore </a:t>
            </a:r>
            <a:r>
              <a:rPr lang="en-US" sz="2400" i="1" dirty="0"/>
              <a:t>S</a:t>
            </a:r>
            <a:r>
              <a:rPr lang="en-US" sz="2400" dirty="0"/>
              <a:t>  consists of</a:t>
            </a:r>
          </a:p>
          <a:p>
            <a:pPr lvl="1"/>
            <a:r>
              <a:rPr lang="en-US" altLang="en-US" sz="2400" dirty="0"/>
              <a:t>value</a:t>
            </a:r>
          </a:p>
          <a:p>
            <a:pPr lvl="1"/>
            <a:r>
              <a:rPr lang="en-US" altLang="en-US" sz="2400" dirty="0"/>
              <a:t>a queue of waiting processes  </a:t>
            </a:r>
          </a:p>
          <a:p>
            <a:pPr lvl="1"/>
            <a:r>
              <a:rPr lang="en-US" sz="2400" dirty="0"/>
              <a:t>Atomic (indivisible/without interruption) methods: </a:t>
            </a:r>
          </a:p>
          <a:p>
            <a:pPr lvl="2"/>
            <a:r>
              <a:rPr lang="en-US" dirty="0"/>
              <a:t>wait(S) or P(S)</a:t>
            </a:r>
          </a:p>
          <a:p>
            <a:pPr lvl="2"/>
            <a:r>
              <a:rPr lang="en-US" dirty="0"/>
              <a:t>signal(S) or V(S)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93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0926"/>
            <a:ext cx="8001000" cy="4419600"/>
          </a:xfrm>
        </p:spPr>
        <p:txBody>
          <a:bodyPr/>
          <a:lstStyle/>
          <a:p>
            <a:r>
              <a:rPr lang="en-US" altLang="en-US" sz="2400" dirty="0">
                <a:solidFill>
                  <a:srgbClr val="3366FF"/>
                </a:solidFill>
              </a:rPr>
              <a:t>Counting semaphore </a:t>
            </a:r>
            <a:endParaRPr lang="en-US" altLang="en-US" sz="2400" dirty="0"/>
          </a:p>
          <a:p>
            <a:pPr lvl="1"/>
            <a:r>
              <a:rPr lang="en-US" altLang="en-US" sz="2400" dirty="0"/>
              <a:t>The value can range over an unrestricted domain</a:t>
            </a:r>
          </a:p>
          <a:p>
            <a:pPr lvl="1"/>
            <a:r>
              <a:rPr lang="en-US" altLang="en-US" sz="2400" dirty="0"/>
              <a:t>Used to control access to a given resource consisting of a finite number of instances</a:t>
            </a:r>
          </a:p>
          <a:p>
            <a:pPr lvl="1"/>
            <a:r>
              <a:rPr lang="en-US" altLang="en-US" sz="2400" dirty="0"/>
              <a:t>The semaphore is initialized to the number of resources available</a:t>
            </a:r>
          </a:p>
          <a:p>
            <a:r>
              <a:rPr lang="en-US" altLang="en-US" sz="2400" dirty="0">
                <a:solidFill>
                  <a:srgbClr val="3366FF"/>
                </a:solidFill>
              </a:rPr>
              <a:t>Binary semaphore (</a:t>
            </a:r>
            <a:r>
              <a:rPr lang="en-US" altLang="en-US" sz="2400" dirty="0" err="1">
                <a:solidFill>
                  <a:srgbClr val="3366FF"/>
                </a:solidFill>
              </a:rPr>
              <a:t>mutex</a:t>
            </a:r>
            <a:r>
              <a:rPr lang="en-US" altLang="en-US" sz="2400" dirty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altLang="en-US" sz="2400" dirty="0"/>
              <a:t>Value can range only between 0 and 1</a:t>
            </a:r>
          </a:p>
          <a:p>
            <a:pPr lvl="1"/>
            <a:r>
              <a:rPr lang="en-US" altLang="en-US" sz="2400" dirty="0">
                <a:solidFill>
                  <a:srgbClr val="232323"/>
                </a:solidFill>
                <a:latin typeface="Arial" panose="020B0604020202020204" pitchFamily="34" charset="0"/>
              </a:rPr>
              <a:t>Represents single access to an resource</a:t>
            </a:r>
            <a:endParaRPr lang="en-US" altLang="en-US" sz="2400" dirty="0"/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sz="2400" dirty="0">
                <a:sym typeface="MT Extra" panose="05050102010205020202" pitchFamily="18" charset="2"/>
              </a:rPr>
              <a:t>Same as a </a:t>
            </a:r>
            <a:r>
              <a:rPr lang="en-US" altLang="en-US" sz="2400" dirty="0">
                <a:solidFill>
                  <a:srgbClr val="3366FF"/>
                </a:solidFill>
                <a:sym typeface="MT Extra" panose="05050102010205020202" pitchFamily="18" charset="2"/>
              </a:rPr>
              <a:t>lock</a:t>
            </a:r>
            <a:endParaRPr lang="en-US" altLang="en-US" sz="2400" dirty="0">
              <a:solidFill>
                <a:srgbClr val="3366FF"/>
              </a:solidFill>
            </a:endParaRP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84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of counting 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72000"/>
          </a:xfrm>
        </p:spPr>
        <p:txBody>
          <a:bodyPr/>
          <a:lstStyle/>
          <a:p>
            <a:pPr algn="just" defTabSz="455613" eaLnBrk="1" fontAlgn="auto" hangingPunct="1">
              <a:spcAft>
                <a:spcPts val="0"/>
              </a:spcAft>
              <a:buFont typeface="Arial"/>
              <a:buChar char="•"/>
              <a:tabLst>
                <a:tab pos="1370013" algn="l"/>
                <a:tab pos="3311525" algn="l"/>
                <a:tab pos="3602038" algn="l"/>
              </a:tabLst>
              <a:defRPr/>
            </a:pPr>
            <a:r>
              <a:rPr lang="en-US" dirty="0"/>
              <a:t>Define a semaphore as a record</a:t>
            </a:r>
          </a:p>
          <a:p>
            <a:pPr defTabSz="455613" eaLnBrk="1" fontAlgn="auto" hangingPunct="1">
              <a:spcAft>
                <a:spcPts val="0"/>
              </a:spcAft>
              <a:buFont typeface="Monotype Sorts" charset="2"/>
              <a:buNone/>
              <a:tabLst>
                <a:tab pos="1370013" algn="l"/>
                <a:tab pos="3311525" algn="l"/>
                <a:tab pos="3602038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struct{</a:t>
            </a:r>
          </a:p>
          <a:p>
            <a:pPr defTabSz="455613" eaLnBrk="1" fontAlgn="auto" hangingPunct="1">
              <a:spcAft>
                <a:spcPts val="0"/>
              </a:spcAft>
              <a:buFont typeface="Monotype Sorts" charset="2"/>
              <a:buNone/>
              <a:tabLst>
                <a:tab pos="1370013" algn="l"/>
                <a:tab pos="3311525" algn="l"/>
                <a:tab pos="3602038" algn="l"/>
              </a:tabLs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int value;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Queue of processes;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semaphore;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Assume two simple operations:</a:t>
            </a:r>
          </a:p>
          <a:p>
            <a:pPr lvl="1" defTabSz="455613" eaLnBrk="1" fontAlgn="auto" hangingPunct="1">
              <a:spcAft>
                <a:spcPts val="0"/>
              </a:spcAft>
              <a:buFont typeface="Arial"/>
              <a:buChar char="–"/>
              <a:tabLst>
                <a:tab pos="1370013" algn="l"/>
                <a:tab pos="3311525" algn="l"/>
                <a:tab pos="3602038" algn="l"/>
              </a:tabLst>
              <a:defRPr/>
            </a:pPr>
            <a:r>
              <a:rPr lang="en-US" b="1" dirty="0">
                <a:solidFill>
                  <a:srgbClr val="0070C0"/>
                </a:solidFill>
              </a:rPr>
              <a:t>block</a:t>
            </a:r>
            <a:r>
              <a:rPr lang="en-US" dirty="0"/>
              <a:t> suspends the process that invokes it</a:t>
            </a:r>
          </a:p>
          <a:p>
            <a:pPr lvl="1" defTabSz="455613" eaLnBrk="1" fontAlgn="auto" hangingPunct="1">
              <a:spcAft>
                <a:spcPts val="0"/>
              </a:spcAft>
              <a:buFont typeface="Arial"/>
              <a:buChar char="–"/>
              <a:tabLst>
                <a:tab pos="1370013" algn="l"/>
                <a:tab pos="3311525" algn="l"/>
                <a:tab pos="3602038" algn="l"/>
              </a:tabLst>
              <a:defRPr/>
            </a:pPr>
            <a:r>
              <a:rPr lang="en-US" b="1" dirty="0">
                <a:solidFill>
                  <a:srgbClr val="0070C0"/>
                </a:solidFill>
              </a:rPr>
              <a:t>wakeup(P)</a:t>
            </a:r>
            <a:r>
              <a:rPr lang="en-US" dirty="0"/>
              <a:t> resumes the execution of a blocked process </a:t>
            </a:r>
            <a:r>
              <a:rPr lang="en-US" b="1" dirty="0"/>
              <a:t>P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34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6177"/>
            <a:ext cx="8229600" cy="44196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wait(semaphore S) { </a:t>
            </a: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S.value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--; </a:t>
            </a: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S.value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{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add this process to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S.queue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block(); </a:t>
            </a: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Monotype Sorts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33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419600"/>
          </a:xfrm>
        </p:spPr>
        <p:txBody>
          <a:bodyPr/>
          <a:lstStyle/>
          <a:p>
            <a:r>
              <a:rPr lang="en-US" sz="2400" dirty="0"/>
              <a:t>When a process executes the wait() operation and finds that the semaphore value is not positive, it must wait</a:t>
            </a:r>
          </a:p>
          <a:p>
            <a:r>
              <a:rPr lang="en-US" sz="2400" dirty="0"/>
              <a:t>However, rather than engaging in busy waiting, the process can block itself</a:t>
            </a:r>
          </a:p>
          <a:p>
            <a:r>
              <a:rPr lang="en-US" sz="2400" dirty="0"/>
              <a:t>The block operation places a process into a waiting queue associated with the semaphore, and the state of the process is switched to the waiting state</a:t>
            </a:r>
          </a:p>
          <a:p>
            <a:r>
              <a:rPr lang="en-US" sz="2400" dirty="0"/>
              <a:t>Then control is transferred to the CPU scheduler, which selects another process to execute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07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05800" cy="44196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signal(semaphore S) { </a:t>
            </a: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S.value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S.value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0) {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remove a process P from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S.queue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wakeup(P); </a:t>
            </a: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Font typeface="Monotype Sorts"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532444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7273</TotalTime>
  <Words>615</Words>
  <Application>Microsoft Office PowerPoint</Application>
  <PresentationFormat>On-screen Show (4:3)</PresentationFormat>
  <Paragraphs>95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MS PGothic</vt:lpstr>
      <vt:lpstr>Arial</vt:lpstr>
      <vt:lpstr>Courier New</vt:lpstr>
      <vt:lpstr>Monotype Sorts</vt:lpstr>
      <vt:lpstr>MT Extra</vt:lpstr>
      <vt:lpstr>Tahoma</vt:lpstr>
      <vt:lpstr>Times New Roman</vt:lpstr>
      <vt:lpstr>Wingdings</vt:lpstr>
      <vt:lpstr>Blueprint</vt:lpstr>
      <vt:lpstr>CS F372 Operating Systems  </vt:lpstr>
      <vt:lpstr>Text Book Reading</vt:lpstr>
      <vt:lpstr>So far…</vt:lpstr>
      <vt:lpstr>Semaphores</vt:lpstr>
      <vt:lpstr>Types</vt:lpstr>
      <vt:lpstr>Implementation of counting Semaphore</vt:lpstr>
      <vt:lpstr>Wait operation</vt:lpstr>
      <vt:lpstr>Wait operation</vt:lpstr>
      <vt:lpstr>Signal operation</vt:lpstr>
      <vt:lpstr>Signal operation</vt:lpstr>
      <vt:lpstr>Implementation of binary semaphore</vt:lpstr>
      <vt:lpstr>Implementation of binary semaphore</vt:lpstr>
      <vt:lpstr>Structure of process Pi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826</cp:revision>
  <dcterms:created xsi:type="dcterms:W3CDTF">2002-01-21T02:22:10Z</dcterms:created>
  <dcterms:modified xsi:type="dcterms:W3CDTF">2023-10-12T07:59:14Z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