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32"/>
  </p:notesMasterIdLst>
  <p:handoutMasterIdLst>
    <p:handoutMasterId r:id="rId33"/>
  </p:handoutMasterIdLst>
  <p:sldIdLst>
    <p:sldId id="336" r:id="rId2"/>
    <p:sldId id="347" r:id="rId3"/>
    <p:sldId id="380" r:id="rId4"/>
    <p:sldId id="381" r:id="rId5"/>
    <p:sldId id="393" r:id="rId6"/>
    <p:sldId id="369" r:id="rId7"/>
    <p:sldId id="370" r:id="rId8"/>
    <p:sldId id="394" r:id="rId9"/>
    <p:sldId id="371" r:id="rId10"/>
    <p:sldId id="372" r:id="rId11"/>
    <p:sldId id="374" r:id="rId12"/>
    <p:sldId id="373" r:id="rId13"/>
    <p:sldId id="404" r:id="rId14"/>
    <p:sldId id="405" r:id="rId15"/>
    <p:sldId id="386" r:id="rId16"/>
    <p:sldId id="387" r:id="rId17"/>
    <p:sldId id="388" r:id="rId18"/>
    <p:sldId id="382" r:id="rId19"/>
    <p:sldId id="391" r:id="rId20"/>
    <p:sldId id="392" r:id="rId21"/>
    <p:sldId id="375" r:id="rId22"/>
    <p:sldId id="376" r:id="rId23"/>
    <p:sldId id="377" r:id="rId24"/>
    <p:sldId id="378" r:id="rId25"/>
    <p:sldId id="379" r:id="rId26"/>
    <p:sldId id="383" r:id="rId27"/>
    <p:sldId id="384" r:id="rId28"/>
    <p:sldId id="385" r:id="rId29"/>
    <p:sldId id="395" r:id="rId30"/>
    <p:sldId id="396" r:id="rId31"/>
  </p:sldIdLst>
  <p:sldSz cx="9144000" cy="6858000" type="screen4x3"/>
  <p:notesSz cx="7302500" cy="95885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0D0"/>
    <a:srgbClr val="F2E4AA"/>
    <a:srgbClr val="000000"/>
    <a:srgbClr val="E4BB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1" autoAdjust="0"/>
    <p:restoredTop sz="88182" autoAdjust="0"/>
  </p:normalViewPr>
  <p:slideViewPr>
    <p:cSldViewPr>
      <p:cViewPr varScale="1">
        <p:scale>
          <a:sx n="64" d="100"/>
          <a:sy n="64" d="100"/>
        </p:scale>
        <p:origin x="1518" y="66"/>
      </p:cViewPr>
      <p:guideLst>
        <p:guide orient="horz" pos="2160"/>
        <p:guide pos="2880"/>
      </p:guideLst>
    </p:cSldViewPr>
  </p:slideViewPr>
  <p:outlineViewPr>
    <p:cViewPr>
      <p:scale>
        <a:sx n="33" d="100"/>
        <a:sy n="33" d="100"/>
      </p:scale>
      <p:origin x="0" y="-1152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defTabSz="965200">
              <a:defRPr sz="1300"/>
            </a:lvl1pPr>
          </a:lstStyle>
          <a:p>
            <a:endParaRPr lang="en-US" altLang="en-US"/>
          </a:p>
        </p:txBody>
      </p:sp>
      <p:sp>
        <p:nvSpPr>
          <p:cNvPr id="15363" name="Rectangle 3"/>
          <p:cNvSpPr>
            <a:spLocks noGrp="1" noChangeArrowheads="1"/>
          </p:cNvSpPr>
          <p:nvPr>
            <p:ph type="dt" sz="quarter" idx="1"/>
          </p:nvPr>
        </p:nvSpPr>
        <p:spPr bwMode="auto">
          <a:xfrm>
            <a:off x="4138613" y="0"/>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algn="r" defTabSz="965200">
              <a:defRPr sz="1300"/>
            </a:lvl1pPr>
          </a:lstStyle>
          <a:p>
            <a:endParaRPr lang="en-US" alt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defTabSz="965200">
              <a:defRPr sz="1300"/>
            </a:lvl1pPr>
          </a:lstStyle>
          <a:p>
            <a:endParaRPr lang="en-US" alt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algn="r" defTabSz="965200">
              <a:defRPr sz="1300"/>
            </a:lvl1pPr>
          </a:lstStyle>
          <a:p>
            <a:fld id="{A5C43EB3-CD58-4EB2-B016-4421B17C6108}" type="slidenum">
              <a:rPr lang="en-US" altLang="en-US"/>
              <a:pPr/>
              <a:t>‹#›</a:t>
            </a:fld>
            <a:endParaRPr lang="en-US" altLang="en-US"/>
          </a:p>
        </p:txBody>
      </p:sp>
    </p:spTree>
    <p:extLst>
      <p:ext uri="{BB962C8B-B14F-4D97-AF65-F5344CB8AC3E}">
        <p14:creationId xmlns:p14="http://schemas.microsoft.com/office/powerpoint/2010/main" val="36871233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defTabSz="965200">
              <a:defRPr sz="1300"/>
            </a:lvl1pPr>
          </a:lstStyle>
          <a:p>
            <a:endParaRPr lang="en-US" altLang="en-US"/>
          </a:p>
        </p:txBody>
      </p:sp>
      <p:sp>
        <p:nvSpPr>
          <p:cNvPr id="1027" name="Rectangle 3"/>
          <p:cNvSpPr>
            <a:spLocks noGrp="1" noChangeArrowheads="1"/>
          </p:cNvSpPr>
          <p:nvPr>
            <p:ph type="dt" idx="1"/>
          </p:nvPr>
        </p:nvSpPr>
        <p:spPr bwMode="auto">
          <a:xfrm>
            <a:off x="4138613" y="0"/>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lvl1pPr algn="r" defTabSz="965200">
              <a:defRPr sz="1300"/>
            </a:lvl1pPr>
          </a:lstStyle>
          <a:p>
            <a:endParaRPr lang="en-US" altLang="en-US"/>
          </a:p>
        </p:txBody>
      </p:sp>
      <p:sp>
        <p:nvSpPr>
          <p:cNvPr id="1028"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defTabSz="965200">
              <a:defRPr sz="1300"/>
            </a:lvl1pPr>
          </a:lstStyle>
          <a:p>
            <a:endParaRPr lang="en-US" alt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509" tIns="48254" rIns="96509" bIns="48254" numCol="1" anchor="b" anchorCtr="0" compatLnSpc="1">
            <a:prstTxWarp prst="textNoShape">
              <a:avLst/>
            </a:prstTxWarp>
          </a:bodyPr>
          <a:lstStyle>
            <a:lvl1pPr algn="r" defTabSz="965200">
              <a:defRPr sz="1300"/>
            </a:lvl1pPr>
          </a:lstStyle>
          <a:p>
            <a:fld id="{78886364-F4C9-42E7-8823-233C0115F450}" type="slidenum">
              <a:rPr lang="en-US" altLang="en-US"/>
              <a:pPr/>
              <a:t>‹#›</a:t>
            </a:fld>
            <a:endParaRPr lang="en-US" altLang="en-US"/>
          </a:p>
        </p:txBody>
      </p:sp>
    </p:spTree>
    <p:extLst>
      <p:ext uri="{BB962C8B-B14F-4D97-AF65-F5344CB8AC3E}">
        <p14:creationId xmlns:p14="http://schemas.microsoft.com/office/powerpoint/2010/main" val="116683208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E97F10-66B7-4D51-B535-E6E526BDEE63}"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463737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p:cNvGrpSpPr>
            <a:grpSpLocks/>
          </p:cNvGrpSpPr>
          <p:nvPr/>
        </p:nvGrpSpPr>
        <p:grpSpPr bwMode="auto">
          <a:xfrm>
            <a:off x="0" y="0"/>
            <a:ext cx="9144000" cy="6858000"/>
            <a:chOff x="0" y="0"/>
            <a:chExt cx="5760" cy="4320"/>
          </a:xfrm>
        </p:grpSpPr>
        <p:grpSp>
          <p:nvGrpSpPr>
            <p:cNvPr id="5123" name="Group 3"/>
            <p:cNvGrpSpPr>
              <a:grpSpLocks/>
            </p:cNvGrpSpPr>
            <p:nvPr/>
          </p:nvGrpSpPr>
          <p:grpSpPr bwMode="auto">
            <a:xfrm>
              <a:off x="0" y="0"/>
              <a:ext cx="5760" cy="4320"/>
              <a:chOff x="0" y="0"/>
              <a:chExt cx="5760" cy="4320"/>
            </a:xfrm>
          </p:grpSpPr>
          <p:sp>
            <p:nvSpPr>
              <p:cNvPr id="5124" name="Rectangle 4"/>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125" name="Group 5"/>
              <p:cNvGrpSpPr>
                <a:grpSpLocks/>
              </p:cNvGrpSpPr>
              <p:nvPr userDrawn="1"/>
            </p:nvGrpSpPr>
            <p:grpSpPr bwMode="auto">
              <a:xfrm>
                <a:off x="0" y="0"/>
                <a:ext cx="5760" cy="4320"/>
                <a:chOff x="0" y="0"/>
                <a:chExt cx="5760" cy="4320"/>
              </a:xfrm>
            </p:grpSpPr>
            <p:sp>
              <p:nvSpPr>
                <p:cNvPr id="5126"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7"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8"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0"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1"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2"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3"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4"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5"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6"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7"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8"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9"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0"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1"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2"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3"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4"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5"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6"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7"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8"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49"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0"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1"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2"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3"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4"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5"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6"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7"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8"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59"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0"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1"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2"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3"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4"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5"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6"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7"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8"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69"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0"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1"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2"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3"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4"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5"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76"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77" name="Line 57"/>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78" name="Group 58"/>
            <p:cNvGrpSpPr>
              <a:grpSpLocks/>
            </p:cNvGrpSpPr>
            <p:nvPr userDrawn="1"/>
          </p:nvGrpSpPr>
          <p:grpSpPr bwMode="auto">
            <a:xfrm>
              <a:off x="3" y="559"/>
              <a:ext cx="4192" cy="1796"/>
              <a:chOff x="3" y="559"/>
              <a:chExt cx="4192" cy="1796"/>
            </a:xfrm>
          </p:grpSpPr>
          <p:sp>
            <p:nvSpPr>
              <p:cNvPr id="5179" name="Line 59"/>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0"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1"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2"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183" name="Group 63"/>
            <p:cNvGrpSpPr>
              <a:grpSpLocks/>
            </p:cNvGrpSpPr>
            <p:nvPr userDrawn="1"/>
          </p:nvGrpSpPr>
          <p:grpSpPr bwMode="auto">
            <a:xfrm>
              <a:off x="1480" y="1952"/>
              <a:ext cx="3808" cy="1812"/>
              <a:chOff x="1480" y="1952"/>
              <a:chExt cx="3808" cy="1812"/>
            </a:xfrm>
          </p:grpSpPr>
          <p:sp>
            <p:nvSpPr>
              <p:cNvPr id="5184"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5"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86" name="Arc 66"/>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pPr lvl="0"/>
            <a:r>
              <a:rPr lang="en-US" altLang="en-US" noProof="0"/>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
        <p:nvSpPr>
          <p:cNvPr id="5189" name="Rectangle 69"/>
          <p:cNvSpPr>
            <a:spLocks noGrp="1" noChangeArrowheads="1"/>
          </p:cNvSpPr>
          <p:nvPr>
            <p:ph type="dt" sz="quarter" idx="2"/>
          </p:nvPr>
        </p:nvSpPr>
        <p:spPr/>
        <p:txBody>
          <a:bodyPr/>
          <a:lstStyle>
            <a:lvl1pPr>
              <a:defRPr/>
            </a:lvl1pPr>
          </a:lstStyle>
          <a:p>
            <a:fld id="{83DF4D0D-5EFB-4D07-8580-35D3E8D1028D}" type="datetime1">
              <a:rPr lang="en-US" altLang="en-US" smtClean="0"/>
              <a:t>10/13/2023</a:t>
            </a:fld>
            <a:endParaRPr lang="en-US" altLang="en-US"/>
          </a:p>
        </p:txBody>
      </p:sp>
      <p:sp>
        <p:nvSpPr>
          <p:cNvPr id="5190" name="Rectangle 70"/>
          <p:cNvSpPr>
            <a:spLocks noGrp="1" noChangeArrowheads="1"/>
          </p:cNvSpPr>
          <p:nvPr>
            <p:ph type="ftr" sz="quarter" idx="3"/>
          </p:nvPr>
        </p:nvSpPr>
        <p:spPr/>
        <p:txBody>
          <a:bodyPr/>
          <a:lstStyle>
            <a:lvl1pPr>
              <a:defRPr/>
            </a:lvl1pPr>
          </a:lstStyle>
          <a:p>
            <a:r>
              <a:rPr lang="en-US" altLang="en-US"/>
              <a:t>CS F372 Process Synchronization Solutions</a:t>
            </a:r>
          </a:p>
        </p:txBody>
      </p:sp>
      <p:sp>
        <p:nvSpPr>
          <p:cNvPr id="5191" name="Rectangle 71"/>
          <p:cNvSpPr>
            <a:spLocks noGrp="1" noChangeArrowheads="1"/>
          </p:cNvSpPr>
          <p:nvPr>
            <p:ph type="sldNum" sz="quarter" idx="4"/>
          </p:nvPr>
        </p:nvSpPr>
        <p:spPr/>
        <p:txBody>
          <a:bodyPr/>
          <a:lstStyle>
            <a:lvl1pPr>
              <a:defRPr/>
            </a:lvl1pPr>
          </a:lstStyle>
          <a:p>
            <a:fld id="{5D6DF75B-C765-432B-9DCA-75D36108B05A}"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6FC09591-02B7-42BD-BDFB-5EC0C6C59B0F}" type="datetime1">
              <a:rPr lang="en-US" altLang="en-US" smtClean="0"/>
              <a:t>10/13/2023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Process Synchronization Solutions</a:t>
            </a:r>
          </a:p>
        </p:txBody>
      </p:sp>
      <p:sp>
        <p:nvSpPr>
          <p:cNvPr id="6" name="Slide Number Placeholder 5"/>
          <p:cNvSpPr>
            <a:spLocks noGrp="1"/>
          </p:cNvSpPr>
          <p:nvPr>
            <p:ph type="sldNum" sz="quarter" idx="12"/>
          </p:nvPr>
        </p:nvSpPr>
        <p:spPr/>
        <p:txBody>
          <a:bodyPr/>
          <a:lstStyle>
            <a:lvl1pPr>
              <a:defRPr/>
            </a:lvl1pPr>
          </a:lstStyle>
          <a:p>
            <a:fld id="{316592A3-ED1B-4EC0-B696-47536A427BE9}" type="slidenum">
              <a:rPr lang="en-US" altLang="en-US"/>
              <a:pPr/>
              <a:t>‹#›</a:t>
            </a:fld>
            <a:endParaRPr lang="en-US" altLang="en-US"/>
          </a:p>
        </p:txBody>
      </p:sp>
    </p:spTree>
    <p:extLst>
      <p:ext uri="{BB962C8B-B14F-4D97-AF65-F5344CB8AC3E}">
        <p14:creationId xmlns:p14="http://schemas.microsoft.com/office/powerpoint/2010/main" val="2863820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DFAA8C4-C514-40BF-9B93-36940B9DC162}" type="datetime1">
              <a:rPr lang="en-US" altLang="en-US" smtClean="0"/>
              <a:t>10/13/2023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Process Synchronization Solutions</a:t>
            </a:r>
          </a:p>
        </p:txBody>
      </p:sp>
      <p:sp>
        <p:nvSpPr>
          <p:cNvPr id="6" name="Slide Number Placeholder 5"/>
          <p:cNvSpPr>
            <a:spLocks noGrp="1"/>
          </p:cNvSpPr>
          <p:nvPr>
            <p:ph type="sldNum" sz="quarter" idx="12"/>
          </p:nvPr>
        </p:nvSpPr>
        <p:spPr/>
        <p:txBody>
          <a:bodyPr/>
          <a:lstStyle>
            <a:lvl1pPr>
              <a:defRPr/>
            </a:lvl1pPr>
          </a:lstStyle>
          <a:p>
            <a:fld id="{755DE087-7C88-451A-BC8D-82C7AD51317E}" type="slidenum">
              <a:rPr lang="en-US" altLang="en-US"/>
              <a:pPr/>
              <a:t>‹#›</a:t>
            </a:fld>
            <a:endParaRPr lang="en-US" altLang="en-US"/>
          </a:p>
        </p:txBody>
      </p:sp>
    </p:spTree>
    <p:extLst>
      <p:ext uri="{BB962C8B-B14F-4D97-AF65-F5344CB8AC3E}">
        <p14:creationId xmlns:p14="http://schemas.microsoft.com/office/powerpoint/2010/main" val="3410093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800600" y="1905000"/>
            <a:ext cx="3810000" cy="41148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CC40C5A7-BF82-41F4-93EA-1ABF412F1E7B}" type="datetime1">
              <a:rPr lang="en-US" altLang="en-US" smtClean="0"/>
              <a:t>10/13/2023</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CS F372 Process Synchronization Solutions</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A2FFAB64-95B5-4750-B94A-A4B9C3440EA7}" type="slidenum">
              <a:rPr lang="en-US" altLang="en-US"/>
              <a:pPr/>
              <a:t>‹#›</a:t>
            </a:fld>
            <a:endParaRPr lang="en-US" altLang="en-US"/>
          </a:p>
        </p:txBody>
      </p:sp>
    </p:spTree>
    <p:extLst>
      <p:ext uri="{BB962C8B-B14F-4D97-AF65-F5344CB8AC3E}">
        <p14:creationId xmlns:p14="http://schemas.microsoft.com/office/powerpoint/2010/main" val="10367488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11E49D9F-7DAB-4F98-96A1-5CA52FB98135}" type="datetime1">
              <a:rPr lang="en-US" altLang="en-US" smtClean="0"/>
              <a:t>10/13/2023</a:t>
            </a:fld>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en-US"/>
              <a:t>CS F372 Process Synchronization Solutions</a:t>
            </a:r>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3622930C-8673-4D9B-B8D5-AAE84DAD2EB6}" type="slidenum">
              <a:rPr lang="en-US" altLang="en-US"/>
              <a:pPr/>
              <a:t>‹#›</a:t>
            </a:fld>
            <a:endParaRPr lang="en-US" altLang="en-US"/>
          </a:p>
        </p:txBody>
      </p:sp>
    </p:spTree>
    <p:extLst>
      <p:ext uri="{BB962C8B-B14F-4D97-AF65-F5344CB8AC3E}">
        <p14:creationId xmlns:p14="http://schemas.microsoft.com/office/powerpoint/2010/main" val="2881598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F4AF098C-2876-4976-B9F5-9A63E0323FCF}" type="datetime1">
              <a:rPr lang="en-US" altLang="en-US" smtClean="0"/>
              <a:t>10/13/2023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Process Synchronization Solutions</a:t>
            </a:r>
          </a:p>
        </p:txBody>
      </p:sp>
      <p:sp>
        <p:nvSpPr>
          <p:cNvPr id="6" name="Slide Number Placeholder 5"/>
          <p:cNvSpPr>
            <a:spLocks noGrp="1"/>
          </p:cNvSpPr>
          <p:nvPr>
            <p:ph type="sldNum" sz="quarter" idx="12"/>
          </p:nvPr>
        </p:nvSpPr>
        <p:spPr/>
        <p:txBody>
          <a:bodyPr/>
          <a:lstStyle>
            <a:lvl1pPr>
              <a:defRPr/>
            </a:lvl1pPr>
          </a:lstStyle>
          <a:p>
            <a:fld id="{775D0274-CAF4-47B1-B068-C7B390ADE8B6}" type="slidenum">
              <a:rPr lang="en-US" altLang="en-US"/>
              <a:pPr/>
              <a:t>‹#›</a:t>
            </a:fld>
            <a:endParaRPr lang="en-US" altLang="en-US"/>
          </a:p>
        </p:txBody>
      </p:sp>
    </p:spTree>
    <p:extLst>
      <p:ext uri="{BB962C8B-B14F-4D97-AF65-F5344CB8AC3E}">
        <p14:creationId xmlns:p14="http://schemas.microsoft.com/office/powerpoint/2010/main" val="253235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B0E7F993-D25A-4050-B6EC-2BDE635F1599}" type="datetime1">
              <a:rPr lang="en-US" altLang="en-US" smtClean="0"/>
              <a:t>10/13/2023</a:t>
            </a:fld>
            <a:endParaRPr lang="en-US" altLang="en-US"/>
          </a:p>
        </p:txBody>
      </p:sp>
      <p:sp>
        <p:nvSpPr>
          <p:cNvPr id="5" name="Footer Placeholder 4"/>
          <p:cNvSpPr>
            <a:spLocks noGrp="1"/>
          </p:cNvSpPr>
          <p:nvPr>
            <p:ph type="ftr" sz="quarter" idx="11"/>
          </p:nvPr>
        </p:nvSpPr>
        <p:spPr/>
        <p:txBody>
          <a:bodyPr/>
          <a:lstStyle>
            <a:lvl1pPr>
              <a:defRPr/>
            </a:lvl1pPr>
          </a:lstStyle>
          <a:p>
            <a:r>
              <a:rPr lang="en-US" altLang="en-US"/>
              <a:t>CS F372 Process Synchronization Solutions</a:t>
            </a:r>
          </a:p>
        </p:txBody>
      </p:sp>
      <p:sp>
        <p:nvSpPr>
          <p:cNvPr id="6" name="Slide Number Placeholder 5"/>
          <p:cNvSpPr>
            <a:spLocks noGrp="1"/>
          </p:cNvSpPr>
          <p:nvPr>
            <p:ph type="sldNum" sz="quarter" idx="12"/>
          </p:nvPr>
        </p:nvSpPr>
        <p:spPr/>
        <p:txBody>
          <a:bodyPr/>
          <a:lstStyle>
            <a:lvl1pPr>
              <a:defRPr/>
            </a:lvl1pPr>
          </a:lstStyle>
          <a:p>
            <a:fld id="{F444FC30-3D2B-4FD3-B039-F73E220C962E}" type="slidenum">
              <a:rPr lang="en-US" altLang="en-US"/>
              <a:pPr/>
              <a:t>‹#›</a:t>
            </a:fld>
            <a:endParaRPr lang="en-US" altLang="en-US"/>
          </a:p>
        </p:txBody>
      </p:sp>
    </p:spTree>
    <p:extLst>
      <p:ext uri="{BB962C8B-B14F-4D97-AF65-F5344CB8AC3E}">
        <p14:creationId xmlns:p14="http://schemas.microsoft.com/office/powerpoint/2010/main" val="4039852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9D075F37-7659-4258-9F84-F2BA3B6A6391}" type="datetime1">
              <a:rPr lang="en-US" altLang="en-US" smtClean="0"/>
              <a:t>10/13/2023</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CS F372 Process Synchronization Solutions</a:t>
            </a:r>
          </a:p>
        </p:txBody>
      </p:sp>
      <p:sp>
        <p:nvSpPr>
          <p:cNvPr id="7" name="Slide Number Placeholder 6"/>
          <p:cNvSpPr>
            <a:spLocks noGrp="1"/>
          </p:cNvSpPr>
          <p:nvPr>
            <p:ph type="sldNum" sz="quarter" idx="12"/>
          </p:nvPr>
        </p:nvSpPr>
        <p:spPr/>
        <p:txBody>
          <a:bodyPr/>
          <a:lstStyle>
            <a:lvl1pPr>
              <a:defRPr/>
            </a:lvl1pPr>
          </a:lstStyle>
          <a:p>
            <a:fld id="{FE80E939-5DC5-4387-A5FF-AA41DA8237C6}" type="slidenum">
              <a:rPr lang="en-US" altLang="en-US"/>
              <a:pPr/>
              <a:t>‹#›</a:t>
            </a:fld>
            <a:endParaRPr lang="en-US" altLang="en-US"/>
          </a:p>
        </p:txBody>
      </p:sp>
    </p:spTree>
    <p:extLst>
      <p:ext uri="{BB962C8B-B14F-4D97-AF65-F5344CB8AC3E}">
        <p14:creationId xmlns:p14="http://schemas.microsoft.com/office/powerpoint/2010/main" val="43355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499EA2F0-DED0-4B73-9AF1-B74D987AEE05}" type="datetime1">
              <a:rPr lang="en-US" altLang="en-US" smtClean="0"/>
              <a:t>10/13/2023</a:t>
            </a:fld>
            <a:endParaRPr lang="en-US" altLang="en-US"/>
          </a:p>
        </p:txBody>
      </p:sp>
      <p:sp>
        <p:nvSpPr>
          <p:cNvPr id="8" name="Footer Placeholder 7"/>
          <p:cNvSpPr>
            <a:spLocks noGrp="1"/>
          </p:cNvSpPr>
          <p:nvPr>
            <p:ph type="ftr" sz="quarter" idx="11"/>
          </p:nvPr>
        </p:nvSpPr>
        <p:spPr/>
        <p:txBody>
          <a:bodyPr/>
          <a:lstStyle>
            <a:lvl1pPr>
              <a:defRPr/>
            </a:lvl1pPr>
          </a:lstStyle>
          <a:p>
            <a:r>
              <a:rPr lang="en-US" altLang="en-US"/>
              <a:t>CS F372 Process Synchronization Solutions</a:t>
            </a:r>
          </a:p>
        </p:txBody>
      </p:sp>
      <p:sp>
        <p:nvSpPr>
          <p:cNvPr id="9" name="Slide Number Placeholder 8"/>
          <p:cNvSpPr>
            <a:spLocks noGrp="1"/>
          </p:cNvSpPr>
          <p:nvPr>
            <p:ph type="sldNum" sz="quarter" idx="12"/>
          </p:nvPr>
        </p:nvSpPr>
        <p:spPr/>
        <p:txBody>
          <a:bodyPr/>
          <a:lstStyle>
            <a:lvl1pPr>
              <a:defRPr/>
            </a:lvl1pPr>
          </a:lstStyle>
          <a:p>
            <a:fld id="{0AC86CF0-6F0B-4FD6-A0D6-654EC74DBAB4}" type="slidenum">
              <a:rPr lang="en-US" altLang="en-US"/>
              <a:pPr/>
              <a:t>‹#›</a:t>
            </a:fld>
            <a:endParaRPr lang="en-US" altLang="en-US"/>
          </a:p>
        </p:txBody>
      </p:sp>
    </p:spTree>
    <p:extLst>
      <p:ext uri="{BB962C8B-B14F-4D97-AF65-F5344CB8AC3E}">
        <p14:creationId xmlns:p14="http://schemas.microsoft.com/office/powerpoint/2010/main" val="2593780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0AA7DE07-02F8-4DF5-9F8D-DD8DE6B822FC}" type="datetime1">
              <a:rPr lang="en-US" altLang="en-US" smtClean="0"/>
              <a:t>10/13/2023</a:t>
            </a:fld>
            <a:endParaRPr lang="en-US" altLang="en-US"/>
          </a:p>
        </p:txBody>
      </p:sp>
      <p:sp>
        <p:nvSpPr>
          <p:cNvPr id="4" name="Footer Placeholder 3"/>
          <p:cNvSpPr>
            <a:spLocks noGrp="1"/>
          </p:cNvSpPr>
          <p:nvPr>
            <p:ph type="ftr" sz="quarter" idx="11"/>
          </p:nvPr>
        </p:nvSpPr>
        <p:spPr/>
        <p:txBody>
          <a:bodyPr/>
          <a:lstStyle>
            <a:lvl1pPr>
              <a:defRPr/>
            </a:lvl1pPr>
          </a:lstStyle>
          <a:p>
            <a:r>
              <a:rPr lang="en-US" altLang="en-US"/>
              <a:t>CS F372 Process Synchronization Solutions</a:t>
            </a:r>
          </a:p>
        </p:txBody>
      </p:sp>
      <p:sp>
        <p:nvSpPr>
          <p:cNvPr id="5" name="Slide Number Placeholder 4"/>
          <p:cNvSpPr>
            <a:spLocks noGrp="1"/>
          </p:cNvSpPr>
          <p:nvPr>
            <p:ph type="sldNum" sz="quarter" idx="12"/>
          </p:nvPr>
        </p:nvSpPr>
        <p:spPr/>
        <p:txBody>
          <a:bodyPr/>
          <a:lstStyle>
            <a:lvl1pPr>
              <a:defRPr/>
            </a:lvl1pPr>
          </a:lstStyle>
          <a:p>
            <a:fld id="{3222BE0F-F6D7-4DA3-B996-A963E61DFDFF}" type="slidenum">
              <a:rPr lang="en-US" altLang="en-US"/>
              <a:pPr/>
              <a:t>‹#›</a:t>
            </a:fld>
            <a:endParaRPr lang="en-US" altLang="en-US"/>
          </a:p>
        </p:txBody>
      </p:sp>
    </p:spTree>
    <p:extLst>
      <p:ext uri="{BB962C8B-B14F-4D97-AF65-F5344CB8AC3E}">
        <p14:creationId xmlns:p14="http://schemas.microsoft.com/office/powerpoint/2010/main" val="291402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4260F14E-0A37-4146-9B40-14C039E945B1}" type="datetime1">
              <a:rPr lang="en-US" altLang="en-US" smtClean="0"/>
              <a:t>10/13/2023</a:t>
            </a:fld>
            <a:endParaRPr lang="en-US" altLang="en-US"/>
          </a:p>
        </p:txBody>
      </p:sp>
      <p:sp>
        <p:nvSpPr>
          <p:cNvPr id="3" name="Footer Placeholder 2"/>
          <p:cNvSpPr>
            <a:spLocks noGrp="1"/>
          </p:cNvSpPr>
          <p:nvPr>
            <p:ph type="ftr" sz="quarter" idx="11"/>
          </p:nvPr>
        </p:nvSpPr>
        <p:spPr/>
        <p:txBody>
          <a:bodyPr/>
          <a:lstStyle>
            <a:lvl1pPr>
              <a:defRPr/>
            </a:lvl1pPr>
          </a:lstStyle>
          <a:p>
            <a:r>
              <a:rPr lang="en-US" altLang="en-US"/>
              <a:t>CS F372 Process Synchronization Solutions</a:t>
            </a:r>
          </a:p>
        </p:txBody>
      </p:sp>
      <p:sp>
        <p:nvSpPr>
          <p:cNvPr id="4" name="Slide Number Placeholder 3"/>
          <p:cNvSpPr>
            <a:spLocks noGrp="1"/>
          </p:cNvSpPr>
          <p:nvPr>
            <p:ph type="sldNum" sz="quarter" idx="12"/>
          </p:nvPr>
        </p:nvSpPr>
        <p:spPr/>
        <p:txBody>
          <a:bodyPr/>
          <a:lstStyle>
            <a:lvl1pPr>
              <a:defRPr/>
            </a:lvl1pPr>
          </a:lstStyle>
          <a:p>
            <a:fld id="{E1F9F1D3-7672-43F0-B168-6223F7FBA241}" type="slidenum">
              <a:rPr lang="en-US" altLang="en-US"/>
              <a:pPr/>
              <a:t>‹#›</a:t>
            </a:fld>
            <a:endParaRPr lang="en-US" altLang="en-US"/>
          </a:p>
        </p:txBody>
      </p:sp>
    </p:spTree>
    <p:extLst>
      <p:ext uri="{BB962C8B-B14F-4D97-AF65-F5344CB8AC3E}">
        <p14:creationId xmlns:p14="http://schemas.microsoft.com/office/powerpoint/2010/main" val="838053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11499F69-AE21-48AB-A44E-FA4E979F7923}" type="datetime1">
              <a:rPr lang="en-US" altLang="en-US" smtClean="0"/>
              <a:t>10/13/2023</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CS F372 Process Synchronization Solutions</a:t>
            </a:r>
          </a:p>
        </p:txBody>
      </p:sp>
      <p:sp>
        <p:nvSpPr>
          <p:cNvPr id="7" name="Slide Number Placeholder 6"/>
          <p:cNvSpPr>
            <a:spLocks noGrp="1"/>
          </p:cNvSpPr>
          <p:nvPr>
            <p:ph type="sldNum" sz="quarter" idx="12"/>
          </p:nvPr>
        </p:nvSpPr>
        <p:spPr/>
        <p:txBody>
          <a:bodyPr/>
          <a:lstStyle>
            <a:lvl1pPr>
              <a:defRPr/>
            </a:lvl1pPr>
          </a:lstStyle>
          <a:p>
            <a:fld id="{EDE987A5-0054-4973-B903-0E35664C8837}" type="slidenum">
              <a:rPr lang="en-US" altLang="en-US"/>
              <a:pPr/>
              <a:t>‹#›</a:t>
            </a:fld>
            <a:endParaRPr lang="en-US" altLang="en-US"/>
          </a:p>
        </p:txBody>
      </p:sp>
    </p:spTree>
    <p:extLst>
      <p:ext uri="{BB962C8B-B14F-4D97-AF65-F5344CB8AC3E}">
        <p14:creationId xmlns:p14="http://schemas.microsoft.com/office/powerpoint/2010/main" val="154214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A7466C73-7660-4AC3-B300-5717CF9EB001}" type="datetime1">
              <a:rPr lang="en-US" altLang="en-US" smtClean="0"/>
              <a:t>10/13/2023</a:t>
            </a:fld>
            <a:endParaRPr lang="en-US" altLang="en-US"/>
          </a:p>
        </p:txBody>
      </p:sp>
      <p:sp>
        <p:nvSpPr>
          <p:cNvPr id="6" name="Footer Placeholder 5"/>
          <p:cNvSpPr>
            <a:spLocks noGrp="1"/>
          </p:cNvSpPr>
          <p:nvPr>
            <p:ph type="ftr" sz="quarter" idx="11"/>
          </p:nvPr>
        </p:nvSpPr>
        <p:spPr/>
        <p:txBody>
          <a:bodyPr/>
          <a:lstStyle>
            <a:lvl1pPr>
              <a:defRPr/>
            </a:lvl1pPr>
          </a:lstStyle>
          <a:p>
            <a:r>
              <a:rPr lang="en-US" altLang="en-US"/>
              <a:t>CS F372 Process Synchronization Solutions</a:t>
            </a:r>
          </a:p>
        </p:txBody>
      </p:sp>
      <p:sp>
        <p:nvSpPr>
          <p:cNvPr id="7" name="Slide Number Placeholder 6"/>
          <p:cNvSpPr>
            <a:spLocks noGrp="1"/>
          </p:cNvSpPr>
          <p:nvPr>
            <p:ph type="sldNum" sz="quarter" idx="12"/>
          </p:nvPr>
        </p:nvSpPr>
        <p:spPr/>
        <p:txBody>
          <a:bodyPr/>
          <a:lstStyle>
            <a:lvl1pPr>
              <a:defRPr/>
            </a:lvl1pPr>
          </a:lstStyle>
          <a:p>
            <a:fld id="{E65C4E65-7232-4A02-9F5E-A53174854750}" type="slidenum">
              <a:rPr lang="en-US" altLang="en-US"/>
              <a:pPr/>
              <a:t>‹#›</a:t>
            </a:fld>
            <a:endParaRPr lang="en-US" altLang="en-US"/>
          </a:p>
        </p:txBody>
      </p:sp>
    </p:spTree>
    <p:extLst>
      <p:ext uri="{BB962C8B-B14F-4D97-AF65-F5344CB8AC3E}">
        <p14:creationId xmlns:p14="http://schemas.microsoft.com/office/powerpoint/2010/main" val="3569262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2"/>
          <p:cNvGrpSpPr>
            <a:grpSpLocks/>
          </p:cNvGrpSpPr>
          <p:nvPr/>
        </p:nvGrpSpPr>
        <p:grpSpPr bwMode="auto">
          <a:xfrm>
            <a:off x="0" y="0"/>
            <a:ext cx="9144000" cy="6858000"/>
            <a:chOff x="0" y="0"/>
            <a:chExt cx="5760" cy="4320"/>
          </a:xfrm>
        </p:grpSpPr>
        <p:grpSp>
          <p:nvGrpSpPr>
            <p:cNvPr id="4099" name="Group 3"/>
            <p:cNvGrpSpPr>
              <a:grpSpLocks/>
            </p:cNvGrpSpPr>
            <p:nvPr/>
          </p:nvGrpSpPr>
          <p:grpSpPr bwMode="auto">
            <a:xfrm>
              <a:off x="0" y="0"/>
              <a:ext cx="5760" cy="4320"/>
              <a:chOff x="0" y="0"/>
              <a:chExt cx="5760" cy="4320"/>
            </a:xfrm>
          </p:grpSpPr>
          <p:grpSp>
            <p:nvGrpSpPr>
              <p:cNvPr id="4100"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123"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155"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58" name="Arc 62"/>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4159" name="Rectangle 63"/>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160"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61" name="Rectangle 65"/>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fld id="{EDD74977-C031-4263-A4A7-474AF9F19DF7}" type="datetime1">
              <a:rPr lang="en-US" altLang="en-US" smtClean="0"/>
              <a:t>10/13/2023</a:t>
            </a:fld>
            <a:endParaRPr lang="en-US" altLang="en-US"/>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en-US" altLang="en-US"/>
              <a:t>CS F372 Process Synchronization Solutions</a:t>
            </a:r>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3EFEE144-E7EA-47E3-9DDB-F6A2073E084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hd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5"/>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03400"/>
            <a:ext cx="7315200" cy="1825625"/>
          </a:xfrm>
        </p:spPr>
        <p:txBody>
          <a:bodyPr>
            <a:normAutofit fontScale="90000"/>
          </a:bodyPr>
          <a:lstStyle/>
          <a:p>
            <a:pPr fontAlgn="auto">
              <a:spcAft>
                <a:spcPts val="0"/>
              </a:spcAft>
              <a:defRPr/>
            </a:pPr>
            <a:r>
              <a:rPr lang="en-US" altLang="en-US" sz="5400" b="1" dirty="0">
                <a:solidFill>
                  <a:srgbClr val="CC3300"/>
                </a:solidFill>
              </a:rPr>
              <a:t>CS F372 Operating Systems </a:t>
            </a:r>
            <a:br>
              <a:rPr lang="en-US" altLang="en-US" sz="4800" dirty="0">
                <a:solidFill>
                  <a:srgbClr val="CC3300"/>
                </a:solidFill>
              </a:rPr>
            </a:br>
            <a:endParaRPr lang="en-US" dirty="0"/>
          </a:p>
        </p:txBody>
      </p:sp>
      <p:sp>
        <p:nvSpPr>
          <p:cNvPr id="3" name="Subtitle 2"/>
          <p:cNvSpPr>
            <a:spLocks noGrp="1"/>
          </p:cNvSpPr>
          <p:nvPr>
            <p:ph type="subTitle" idx="1"/>
          </p:nvPr>
        </p:nvSpPr>
        <p:spPr>
          <a:xfrm>
            <a:off x="914400" y="3632200"/>
            <a:ext cx="7315200" cy="685800"/>
          </a:xfrm>
        </p:spPr>
        <p:txBody>
          <a:bodyPr rtlCol="0">
            <a:noAutofit/>
          </a:bodyPr>
          <a:lstStyle/>
          <a:p>
            <a:pPr fontAlgn="auto">
              <a:spcAft>
                <a:spcPts val="0"/>
              </a:spcAft>
              <a:defRPr/>
            </a:pPr>
            <a:r>
              <a:rPr lang="en-US" altLang="en-US" dirty="0">
                <a:solidFill>
                  <a:srgbClr val="CC3300"/>
                </a:solidFill>
              </a:rPr>
              <a:t>09 – Process Synchronization Solutions</a:t>
            </a:r>
            <a:endParaRPr lang="en-US" dirty="0"/>
          </a:p>
        </p:txBody>
      </p:sp>
    </p:spTree>
    <p:extLst>
      <p:ext uri="{BB962C8B-B14F-4D97-AF65-F5344CB8AC3E}">
        <p14:creationId xmlns:p14="http://schemas.microsoft.com/office/powerpoint/2010/main" val="591320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Peterson’s solution - Progress</a:t>
            </a:r>
            <a:endParaRPr lang="en-US" sz="4000" b="1" dirty="0"/>
          </a:p>
        </p:txBody>
      </p:sp>
      <p:graphicFrame>
        <p:nvGraphicFramePr>
          <p:cNvPr id="6" name="Table 5"/>
          <p:cNvGraphicFramePr>
            <a:graphicFrameLocks noGrp="1"/>
          </p:cNvGraphicFramePr>
          <p:nvPr>
            <p:extLst>
              <p:ext uri="{D42A27DB-BD31-4B8C-83A1-F6EECF244321}">
                <p14:modId xmlns:p14="http://schemas.microsoft.com/office/powerpoint/2010/main" val="2092571021"/>
              </p:ext>
            </p:extLst>
          </p:nvPr>
        </p:nvGraphicFramePr>
        <p:xfrm>
          <a:off x="1981201" y="1600200"/>
          <a:ext cx="6686371" cy="4648201"/>
        </p:xfrm>
        <a:graphic>
          <a:graphicData uri="http://schemas.openxmlformats.org/drawingml/2006/table">
            <a:tbl>
              <a:tblPr firstRow="1" bandRow="1"/>
              <a:tblGrid>
                <a:gridCol w="1940422">
                  <a:extLst>
                    <a:ext uri="{9D8B030D-6E8A-4147-A177-3AD203B41FA5}">
                      <a16:colId xmlns:a16="http://schemas.microsoft.com/office/drawing/2014/main" val="3166815572"/>
                    </a:ext>
                  </a:extLst>
                </a:gridCol>
                <a:gridCol w="925376">
                  <a:extLst>
                    <a:ext uri="{9D8B030D-6E8A-4147-A177-3AD203B41FA5}">
                      <a16:colId xmlns:a16="http://schemas.microsoft.com/office/drawing/2014/main" val="1536697733"/>
                    </a:ext>
                  </a:extLst>
                </a:gridCol>
                <a:gridCol w="809979">
                  <a:extLst>
                    <a:ext uri="{9D8B030D-6E8A-4147-A177-3AD203B41FA5}">
                      <a16:colId xmlns:a16="http://schemas.microsoft.com/office/drawing/2014/main" val="2601774036"/>
                    </a:ext>
                  </a:extLst>
                </a:gridCol>
                <a:gridCol w="925376">
                  <a:extLst>
                    <a:ext uri="{9D8B030D-6E8A-4147-A177-3AD203B41FA5}">
                      <a16:colId xmlns:a16="http://schemas.microsoft.com/office/drawing/2014/main" val="1609317129"/>
                    </a:ext>
                  </a:extLst>
                </a:gridCol>
                <a:gridCol w="2085218">
                  <a:extLst>
                    <a:ext uri="{9D8B030D-6E8A-4147-A177-3AD203B41FA5}">
                      <a16:colId xmlns:a16="http://schemas.microsoft.com/office/drawing/2014/main" val="2725439003"/>
                    </a:ext>
                  </a:extLst>
                </a:gridCol>
              </a:tblGrid>
              <a:tr h="364209">
                <a:tc>
                  <a:txBody>
                    <a:bodyPr/>
                    <a:lstStyle/>
                    <a:p>
                      <a:pPr marL="0" marR="0">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P0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flag[0]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turn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flag[1]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P1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818263482"/>
                  </a:ext>
                </a:extLst>
              </a:tr>
              <a:tr h="364209">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FALSE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FALSE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598780733"/>
                  </a:ext>
                </a:extLst>
              </a:tr>
              <a:tr h="364209">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Changes flag[0]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TRUE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821060823"/>
                  </a:ext>
                </a:extLst>
              </a:tr>
              <a:tr h="364209">
                <a:tc gridSpan="5">
                  <a:txBody>
                    <a:bodyPr/>
                    <a:lstStyle/>
                    <a:p>
                      <a:pPr marL="0" marR="0" algn="ctr">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CONTEXT SWITCH</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92304726"/>
                  </a:ext>
                </a:extLst>
              </a:tr>
              <a:tr h="364209">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TRUE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Changes flag [1]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2724942457"/>
                  </a:ext>
                </a:extLst>
              </a:tr>
              <a:tr h="364209">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Changes turn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3197102173"/>
                  </a:ext>
                </a:extLst>
              </a:tr>
              <a:tr h="364209">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Changes turn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3392946146"/>
                  </a:ext>
                </a:extLst>
              </a:tr>
              <a:tr h="641902">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Cannot enter CS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253266143"/>
                  </a:ext>
                </a:extLst>
              </a:tr>
              <a:tr h="364209">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900" dirty="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Enters CS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188325517"/>
                  </a:ext>
                </a:extLst>
              </a:tr>
              <a:tr h="364209">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Out of CS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1569638362"/>
                  </a:ext>
                </a:extLst>
              </a:tr>
              <a:tr h="364209">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false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Changes flag[1]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756139307"/>
                  </a:ext>
                </a:extLst>
              </a:tr>
              <a:tr h="364209">
                <a:tc>
                  <a:txBody>
                    <a:bodyPr/>
                    <a:lstStyle/>
                    <a:p>
                      <a:pPr marL="0" marR="0" algn="ctr">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Enters CS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b="1" dirty="0">
                          <a:effectLst/>
                          <a:latin typeface="Calibri" panose="020F0502020204030204" pitchFamily="34" charset="0"/>
                          <a:ea typeface="Calibri" panose="020F0502020204030204" pitchFamily="34" charset="0"/>
                          <a:cs typeface="Times New Roman" panose="02020603050405020304" pitchFamily="18" charset="0"/>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149651634"/>
                  </a:ext>
                </a:extLst>
              </a:tr>
            </a:tbl>
          </a:graphicData>
        </a:graphic>
      </p:graphicFrame>
      <p:sp>
        <p:nvSpPr>
          <p:cNvPr id="4" name="TextBox 3"/>
          <p:cNvSpPr txBox="1"/>
          <p:nvPr/>
        </p:nvSpPr>
        <p:spPr>
          <a:xfrm>
            <a:off x="152400" y="1634836"/>
            <a:ext cx="1828800" cy="1631216"/>
          </a:xfrm>
          <a:prstGeom prst="rect">
            <a:avLst/>
          </a:prstGeom>
          <a:noFill/>
        </p:spPr>
        <p:txBody>
          <a:bodyPr wrap="square" rtlCol="0">
            <a:spAutoFit/>
          </a:bodyPr>
          <a:lstStyle/>
          <a:p>
            <a:pPr>
              <a:buFont typeface="Arial" panose="020B0604020202020204" pitchFamily="34" charset="0"/>
              <a:buChar char="•"/>
            </a:pPr>
            <a:r>
              <a:rPr lang="en-US" sz="2000" dirty="0"/>
              <a:t>Assume P0 modifies turn lastly. This enables P1 to enter CS</a:t>
            </a:r>
          </a:p>
        </p:txBody>
      </p:sp>
      <p:sp>
        <p:nvSpPr>
          <p:cNvPr id="3" name="Footer Placeholder 2"/>
          <p:cNvSpPr>
            <a:spLocks noGrp="1"/>
          </p:cNvSpPr>
          <p:nvPr>
            <p:ph type="ftr" sz="quarter" idx="11"/>
          </p:nvPr>
        </p:nvSpPr>
        <p:spPr/>
        <p:txBody>
          <a:bodyPr/>
          <a:lstStyle/>
          <a:p>
            <a:r>
              <a:rPr lang="en-US" altLang="en-US"/>
              <a:t>CS F372 Process Synchronization Solutions</a:t>
            </a:r>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10</a:t>
            </a:fld>
            <a:endParaRPr lang="en-US" altLang="en-US"/>
          </a:p>
        </p:txBody>
      </p:sp>
    </p:spTree>
    <p:extLst>
      <p:ext uri="{BB962C8B-B14F-4D97-AF65-F5344CB8AC3E}">
        <p14:creationId xmlns:p14="http://schemas.microsoft.com/office/powerpoint/2010/main" val="47026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Peterson’s solution – Bounded waiting</a:t>
            </a:r>
          </a:p>
        </p:txBody>
      </p:sp>
      <p:sp>
        <p:nvSpPr>
          <p:cNvPr id="3" name="Content Placeholder 2"/>
          <p:cNvSpPr>
            <a:spLocks noGrp="1"/>
          </p:cNvSpPr>
          <p:nvPr>
            <p:ph idx="1"/>
          </p:nvPr>
        </p:nvSpPr>
        <p:spPr/>
        <p:txBody>
          <a:bodyPr/>
          <a:lstStyle/>
          <a:p>
            <a:r>
              <a:rPr lang="en-US" dirty="0"/>
              <a:t>For the bounded waiting requirement, after a process has requested to enter its critical section, the amount of time the process waits should be limited</a:t>
            </a:r>
          </a:p>
          <a:p>
            <a:endParaRPr lang="en-US" dirty="0"/>
          </a:p>
          <a:p>
            <a:endParaRPr lang="en-US" dirty="0"/>
          </a:p>
        </p:txBody>
      </p:sp>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11</a:t>
            </a:fld>
            <a:endParaRPr lang="en-US" altLang="en-US"/>
          </a:p>
        </p:txBody>
      </p:sp>
    </p:spTree>
    <p:extLst>
      <p:ext uri="{BB962C8B-B14F-4D97-AF65-F5344CB8AC3E}">
        <p14:creationId xmlns:p14="http://schemas.microsoft.com/office/powerpoint/2010/main" val="568389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Peterson’s solution - Bounded waiting</a:t>
            </a:r>
            <a:endParaRPr lang="en-US" sz="4000" b="1" dirty="0"/>
          </a:p>
        </p:txBody>
      </p:sp>
      <p:graphicFrame>
        <p:nvGraphicFramePr>
          <p:cNvPr id="6" name="Table 5"/>
          <p:cNvGraphicFramePr>
            <a:graphicFrameLocks noGrp="1"/>
          </p:cNvGraphicFramePr>
          <p:nvPr>
            <p:extLst>
              <p:ext uri="{D42A27DB-BD31-4B8C-83A1-F6EECF244321}">
                <p14:modId xmlns:p14="http://schemas.microsoft.com/office/powerpoint/2010/main" val="3561963975"/>
              </p:ext>
            </p:extLst>
          </p:nvPr>
        </p:nvGraphicFramePr>
        <p:xfrm>
          <a:off x="3200400" y="1524000"/>
          <a:ext cx="5848173" cy="4419600"/>
        </p:xfrm>
        <a:graphic>
          <a:graphicData uri="http://schemas.openxmlformats.org/drawingml/2006/table">
            <a:tbl>
              <a:tblPr firstRow="1" bandRow="1"/>
              <a:tblGrid>
                <a:gridCol w="1697172">
                  <a:extLst>
                    <a:ext uri="{9D8B030D-6E8A-4147-A177-3AD203B41FA5}">
                      <a16:colId xmlns:a16="http://schemas.microsoft.com/office/drawing/2014/main" val="4281762786"/>
                    </a:ext>
                  </a:extLst>
                </a:gridCol>
                <a:gridCol w="809372">
                  <a:extLst>
                    <a:ext uri="{9D8B030D-6E8A-4147-A177-3AD203B41FA5}">
                      <a16:colId xmlns:a16="http://schemas.microsoft.com/office/drawing/2014/main" val="2185851812"/>
                    </a:ext>
                  </a:extLst>
                </a:gridCol>
                <a:gridCol w="708440">
                  <a:extLst>
                    <a:ext uri="{9D8B030D-6E8A-4147-A177-3AD203B41FA5}">
                      <a16:colId xmlns:a16="http://schemas.microsoft.com/office/drawing/2014/main" val="3652137367"/>
                    </a:ext>
                  </a:extLst>
                </a:gridCol>
                <a:gridCol w="809372">
                  <a:extLst>
                    <a:ext uri="{9D8B030D-6E8A-4147-A177-3AD203B41FA5}">
                      <a16:colId xmlns:a16="http://schemas.microsoft.com/office/drawing/2014/main" val="2230738720"/>
                    </a:ext>
                  </a:extLst>
                </a:gridCol>
                <a:gridCol w="1823817">
                  <a:extLst>
                    <a:ext uri="{9D8B030D-6E8A-4147-A177-3AD203B41FA5}">
                      <a16:colId xmlns:a16="http://schemas.microsoft.com/office/drawing/2014/main" val="3816313282"/>
                    </a:ext>
                  </a:extLst>
                </a:gridCol>
              </a:tblGrid>
              <a:tr h="346297">
                <a:tc>
                  <a:txBody>
                    <a:bodyPr/>
                    <a:lstStyle/>
                    <a:p>
                      <a:pPr marL="0" marR="0">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P0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flag[0]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turn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b="1" dirty="0">
                          <a:effectLst/>
                          <a:latin typeface="Calibri" panose="020F0502020204030204" pitchFamily="34" charset="0"/>
                          <a:ea typeface="Calibri" panose="020F0502020204030204" pitchFamily="34" charset="0"/>
                          <a:cs typeface="Times New Roman" panose="02020603050405020304" pitchFamily="18" charset="0"/>
                        </a:rPr>
                        <a:t>flag[1]</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P1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263318515"/>
                  </a:ext>
                </a:extLst>
              </a:tr>
              <a:tr h="346297">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5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FALSE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50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500">
                          <a:solidFill>
                            <a:srgbClr val="0070C0"/>
                          </a:solidFill>
                          <a:effectLst/>
                          <a:latin typeface="Calibri" panose="020F0502020204030204" pitchFamily="34" charset="0"/>
                          <a:ea typeface="Calibri" panose="020F0502020204030204" pitchFamily="34" charset="0"/>
                          <a:cs typeface="Times New Roman" panose="02020603050405020304" pitchFamily="18" charset="0"/>
                        </a:rPr>
                        <a:t>FALSE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4288627030"/>
                  </a:ext>
                </a:extLst>
              </a:tr>
              <a:tr h="346297">
                <a:tc>
                  <a:txBody>
                    <a:bodyPr/>
                    <a:lstStyle/>
                    <a:p>
                      <a:pPr marL="0" marR="0">
                        <a:lnSpc>
                          <a:spcPct val="107000"/>
                        </a:lnSpc>
                        <a:spcBef>
                          <a:spcPts val="0"/>
                        </a:spcBef>
                        <a:spcAft>
                          <a:spcPts val="800"/>
                        </a:spcAft>
                      </a:pPr>
                      <a:r>
                        <a:rPr lang="en-US" sz="15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Changes flag[0]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96407852"/>
                  </a:ext>
                </a:extLst>
              </a:tr>
              <a:tr h="346297">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TRUE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Changes flag [1]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2150088546"/>
                  </a:ext>
                </a:extLst>
              </a:tr>
              <a:tr h="346297">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Changes turn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1956951643"/>
                  </a:ext>
                </a:extLst>
              </a:tr>
              <a:tr h="346297">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Changes turn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2553519858"/>
                  </a:ext>
                </a:extLst>
              </a:tr>
              <a:tr h="610333">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Cannot enter CS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2152431063"/>
                  </a:ext>
                </a:extLst>
              </a:tr>
              <a:tr h="346297">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Enters CS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3446353432"/>
                  </a:ext>
                </a:extLst>
              </a:tr>
              <a:tr h="346297">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Out of CS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2565428576"/>
                  </a:ext>
                </a:extLst>
              </a:tr>
              <a:tr h="346297">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900">
                        <a:effectLst/>
                        <a:latin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false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Changes flag[1]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734290698"/>
                  </a:ext>
                </a:extLst>
              </a:tr>
              <a:tr h="346297">
                <a:tc>
                  <a:txBody>
                    <a:bodyPr/>
                    <a:lstStyle/>
                    <a:p>
                      <a:pPr marL="0" marR="0" algn="ctr">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True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Changes flag[1]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534680038"/>
                  </a:ext>
                </a:extLst>
              </a:tr>
              <a:tr h="346297">
                <a:tc>
                  <a:txBody>
                    <a:bodyPr/>
                    <a:lstStyle/>
                    <a:p>
                      <a:pPr marL="0" marR="0" algn="ctr">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76588" marR="76588" marT="38294" marB="38294">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b="1">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a:effectLst/>
                          <a:latin typeface="Calibri" panose="020F0502020204030204" pitchFamily="34" charset="0"/>
                          <a:ea typeface="Calibri" panose="020F0502020204030204" pitchFamily="34" charset="0"/>
                          <a:cs typeface="Times New Roman" panose="02020603050405020304" pitchFamily="18" charset="0"/>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Changes turn</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890081177"/>
                  </a:ext>
                </a:extLst>
              </a:tr>
            </a:tbl>
          </a:graphicData>
        </a:graphic>
      </p:graphicFrame>
      <p:sp>
        <p:nvSpPr>
          <p:cNvPr id="7" name="TextBox 6"/>
          <p:cNvSpPr txBox="1"/>
          <p:nvPr/>
        </p:nvSpPr>
        <p:spPr>
          <a:xfrm>
            <a:off x="381000" y="1905002"/>
            <a:ext cx="184731" cy="461665"/>
          </a:xfrm>
          <a:prstGeom prst="rect">
            <a:avLst/>
          </a:prstGeom>
          <a:noFill/>
        </p:spPr>
        <p:txBody>
          <a:bodyPr wrap="none" rtlCol="0">
            <a:spAutoFit/>
          </a:bodyPr>
          <a:lstStyle/>
          <a:p>
            <a:endParaRPr lang="en-US" dirty="0"/>
          </a:p>
        </p:txBody>
      </p:sp>
      <p:sp>
        <p:nvSpPr>
          <p:cNvPr id="8" name="Rectangle 7"/>
          <p:cNvSpPr/>
          <p:nvPr/>
        </p:nvSpPr>
        <p:spPr>
          <a:xfrm>
            <a:off x="228600" y="1905002"/>
            <a:ext cx="2895600" cy="2862322"/>
          </a:xfrm>
          <a:prstGeom prst="rect">
            <a:avLst/>
          </a:prstGeom>
        </p:spPr>
        <p:txBody>
          <a:bodyPr wrap="square">
            <a:spAutoFit/>
          </a:bodyPr>
          <a:lstStyle/>
          <a:p>
            <a:r>
              <a:rPr lang="en-US" sz="2000" dirty="0">
                <a:latin typeface="Arial" panose="020B0604020202020204" pitchFamily="34" charset="0"/>
              </a:rPr>
              <a:t>In Peterson’s solution any process is not allowed to enter critical section twice after the other process had requested to enter </a:t>
            </a:r>
          </a:p>
          <a:p>
            <a:r>
              <a:rPr lang="en-US" sz="2000" dirty="0">
                <a:latin typeface="Arial" panose="020B0604020202020204" pitchFamily="34" charset="0"/>
              </a:rPr>
              <a:t>critical section. </a:t>
            </a:r>
          </a:p>
          <a:p>
            <a:r>
              <a:rPr lang="en-US" sz="2000" dirty="0">
                <a:latin typeface="Arial" panose="020B0604020202020204" pitchFamily="34" charset="0"/>
              </a:rPr>
              <a:t>Thus, bounded waiting requirement is satisfied.</a:t>
            </a:r>
            <a:endParaRPr lang="en-US" sz="2000" b="0" i="0" dirty="0">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altLang="en-US"/>
              <a:t>CS F372 Process Synchronization Solutions</a:t>
            </a:r>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12</a:t>
            </a:fld>
            <a:endParaRPr lang="en-US" altLang="en-US"/>
          </a:p>
        </p:txBody>
      </p:sp>
    </p:spTree>
    <p:extLst>
      <p:ext uri="{BB962C8B-B14F-4D97-AF65-F5344CB8AC3E}">
        <p14:creationId xmlns:p14="http://schemas.microsoft.com/office/powerpoint/2010/main" val="1691436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algorithm – No progress</a:t>
            </a:r>
          </a:p>
        </p:txBody>
      </p:sp>
      <p:pic>
        <p:nvPicPr>
          <p:cNvPr id="5" name="Content Placeholder 4"/>
          <p:cNvPicPr>
            <a:picLocks noGrp="1" noChangeAspect="1"/>
          </p:cNvPicPr>
          <p:nvPr>
            <p:ph idx="1"/>
          </p:nvPr>
        </p:nvPicPr>
        <p:blipFill>
          <a:blip r:embed="rId2"/>
          <a:stretch>
            <a:fillRect/>
          </a:stretch>
        </p:blipFill>
        <p:spPr>
          <a:xfrm>
            <a:off x="838200" y="1590049"/>
            <a:ext cx="7543799" cy="4605152"/>
          </a:xfrm>
          <a:prstGeom prst="rect">
            <a:avLst/>
          </a:prstGeom>
        </p:spPr>
      </p:pic>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13</a:t>
            </a:fld>
            <a:endParaRPr lang="en-US" altLang="en-US"/>
          </a:p>
        </p:txBody>
      </p:sp>
    </p:spTree>
    <p:extLst>
      <p:ext uri="{BB962C8B-B14F-4D97-AF65-F5344CB8AC3E}">
        <p14:creationId xmlns:p14="http://schemas.microsoft.com/office/powerpoint/2010/main" val="3870247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algorithm – No progress</a:t>
            </a:r>
          </a:p>
        </p:txBody>
      </p:sp>
      <p:sp>
        <p:nvSpPr>
          <p:cNvPr id="4" name="Footer Placeholder 3"/>
          <p:cNvSpPr>
            <a:spLocks noGrp="1"/>
          </p:cNvSpPr>
          <p:nvPr>
            <p:ph type="ftr" sz="quarter" idx="11"/>
          </p:nvPr>
        </p:nvSpPr>
        <p:spPr/>
        <p:txBody>
          <a:bodyPr/>
          <a:lstStyle/>
          <a:p>
            <a:r>
              <a:rPr lang="en-US" altLang="en-US"/>
              <a:t>CS F372 Process Synchronization Solutions</a:t>
            </a:r>
          </a:p>
        </p:txBody>
      </p:sp>
      <p:pic>
        <p:nvPicPr>
          <p:cNvPr id="7" name="Content Placeholder 6"/>
          <p:cNvPicPr>
            <a:picLocks noGrp="1" noChangeAspect="1"/>
          </p:cNvPicPr>
          <p:nvPr>
            <p:ph idx="1"/>
          </p:nvPr>
        </p:nvPicPr>
        <p:blipFill>
          <a:blip r:embed="rId2"/>
          <a:stretch>
            <a:fillRect/>
          </a:stretch>
        </p:blipFill>
        <p:spPr>
          <a:xfrm>
            <a:off x="512445" y="1676400"/>
            <a:ext cx="8631555" cy="4038600"/>
          </a:xfrm>
          <a:prstGeom prst="rect">
            <a:avLst/>
          </a:prstGeom>
        </p:spPr>
      </p:pic>
      <p:sp>
        <p:nvSpPr>
          <p:cNvPr id="3" name="Slide Number Placeholder 2"/>
          <p:cNvSpPr>
            <a:spLocks noGrp="1"/>
          </p:cNvSpPr>
          <p:nvPr>
            <p:ph type="sldNum" sz="quarter" idx="12"/>
          </p:nvPr>
        </p:nvSpPr>
        <p:spPr/>
        <p:txBody>
          <a:bodyPr/>
          <a:lstStyle/>
          <a:p>
            <a:fld id="{775D0274-CAF4-47B1-B068-C7B390ADE8B6}" type="slidenum">
              <a:rPr lang="en-US" altLang="en-US" smtClean="0"/>
              <a:pPr/>
              <a:t>14</a:t>
            </a:fld>
            <a:endParaRPr lang="en-US" altLang="en-US"/>
          </a:p>
        </p:txBody>
      </p:sp>
    </p:spTree>
    <p:extLst>
      <p:ext uri="{BB962C8B-B14F-4D97-AF65-F5344CB8AC3E}">
        <p14:creationId xmlns:p14="http://schemas.microsoft.com/office/powerpoint/2010/main" val="2201900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90500"/>
            <a:ext cx="7772400" cy="1143000"/>
          </a:xfrm>
        </p:spPr>
        <p:txBody>
          <a:bodyPr/>
          <a:lstStyle/>
          <a:p>
            <a:r>
              <a:rPr lang="en-GB" dirty="0"/>
              <a:t>Locks</a:t>
            </a:r>
            <a:endParaRPr lang="en-US" dirty="0"/>
          </a:p>
        </p:txBody>
      </p:sp>
      <p:sp>
        <p:nvSpPr>
          <p:cNvPr id="3" name="Content Placeholder 2"/>
          <p:cNvSpPr>
            <a:spLocks noGrp="1"/>
          </p:cNvSpPr>
          <p:nvPr>
            <p:ph idx="1"/>
          </p:nvPr>
        </p:nvSpPr>
        <p:spPr>
          <a:xfrm>
            <a:off x="609600" y="1524000"/>
            <a:ext cx="8077200" cy="4495800"/>
          </a:xfrm>
        </p:spPr>
        <p:txBody>
          <a:bodyPr/>
          <a:lstStyle/>
          <a:p>
            <a:r>
              <a:rPr lang="en-US" sz="2400" dirty="0">
                <a:ea typeface="ＭＳ Ｐゴシック" charset="0"/>
                <a:cs typeface="ＭＳ Ｐゴシック" charset="0"/>
              </a:rPr>
              <a:t>It is a software tool to CSP</a:t>
            </a:r>
          </a:p>
          <a:p>
            <a:r>
              <a:rPr lang="en-US" sz="2400" dirty="0">
                <a:ea typeface="ＭＳ Ｐゴシック" charset="0"/>
                <a:cs typeface="ＭＳ Ｐゴシック" charset="0"/>
              </a:rPr>
              <a:t>Used to protect a critical section and prevent race conditions</a:t>
            </a:r>
          </a:p>
          <a:p>
            <a:pPr lvl="1"/>
            <a:r>
              <a:rPr lang="en-US" sz="2400" dirty="0">
                <a:ea typeface="ＭＳ Ｐゴシック" charset="0"/>
                <a:cs typeface="ＭＳ Ｐゴシック" charset="0"/>
              </a:rPr>
              <a:t>Process acquire lock before entering CS</a:t>
            </a:r>
          </a:p>
          <a:p>
            <a:pPr lvl="1"/>
            <a:r>
              <a:rPr lang="en-US" sz="2400" dirty="0">
                <a:ea typeface="ＭＳ Ｐゴシック" charset="0"/>
                <a:cs typeface="ＭＳ Ｐゴシック" charset="0"/>
              </a:rPr>
              <a:t>It releases the lock when it exits the critical section</a:t>
            </a:r>
          </a:p>
          <a:p>
            <a:r>
              <a:rPr lang="en-US" sz="2400" b="1" dirty="0">
                <a:latin typeface="Courier New"/>
                <a:ea typeface="ＭＳ Ｐゴシック" charset="0"/>
                <a:cs typeface="Courier New"/>
              </a:rPr>
              <a:t>acquire()</a:t>
            </a:r>
            <a:r>
              <a:rPr lang="en-US" sz="2400" dirty="0">
                <a:ea typeface="ＭＳ Ｐゴシック" charset="0"/>
                <a:cs typeface="ＭＳ Ｐゴシック" charset="0"/>
              </a:rPr>
              <a:t> function acquires the lock </a:t>
            </a:r>
          </a:p>
          <a:p>
            <a:r>
              <a:rPr lang="en-US" sz="2400" b="1" dirty="0">
                <a:latin typeface="Courier New"/>
                <a:ea typeface="ＭＳ Ｐゴシック" charset="0"/>
                <a:cs typeface="Courier New"/>
              </a:rPr>
              <a:t>release()</a:t>
            </a:r>
            <a:r>
              <a:rPr lang="en-US" sz="2400" dirty="0">
                <a:ea typeface="ＭＳ Ｐゴシック" charset="0"/>
                <a:cs typeface="ＭＳ Ｐゴシック" charset="0"/>
              </a:rPr>
              <a:t> function releases the lock</a:t>
            </a:r>
          </a:p>
          <a:p>
            <a:pPr marL="342900" lvl="1" indent="-342900">
              <a:buClr>
                <a:schemeClr val="hlink"/>
              </a:buClr>
              <a:buSzPct val="110000"/>
              <a:buBlip>
                <a:blip r:embed="rId2"/>
              </a:buBlip>
            </a:pPr>
            <a:r>
              <a:rPr lang="en-US" sz="2400" dirty="0">
                <a:ea typeface="ＭＳ Ｐゴシック" charset="0"/>
                <a:cs typeface="ＭＳ Ｐゴシック" charset="0"/>
              </a:rPr>
              <a:t>Implementation:</a:t>
            </a:r>
          </a:p>
          <a:p>
            <a:pPr marL="742950" lvl="2" indent="-342900">
              <a:buSzPct val="110000"/>
              <a:buBlip>
                <a:blip r:embed="rId2"/>
              </a:buBlip>
            </a:pPr>
            <a:r>
              <a:rPr lang="en-US" dirty="0">
                <a:ea typeface="ＭＳ Ｐゴシック" charset="0"/>
                <a:cs typeface="ＭＳ Ｐゴシック" charset="0"/>
              </a:rPr>
              <a:t>Lock is implemented as a Boolean variable “available”</a:t>
            </a:r>
          </a:p>
          <a:p>
            <a:pPr marL="742950" lvl="2" indent="-342900">
              <a:buSzPct val="110000"/>
              <a:buBlip>
                <a:blip r:embed="rId2"/>
              </a:buBlip>
            </a:pPr>
            <a:r>
              <a:rPr lang="en-US" dirty="0">
                <a:ea typeface="ＭＳ Ｐゴシック" charset="0"/>
                <a:cs typeface="ＭＳ Ｐゴシック" charset="0"/>
              </a:rPr>
              <a:t>Value of “available” indicates if lock is available or not</a:t>
            </a:r>
          </a:p>
          <a:p>
            <a:pPr marL="457154" lvl="1" indent="0">
              <a:lnSpc>
                <a:spcPct val="90000"/>
              </a:lnSpc>
              <a:buNone/>
              <a:defRPr/>
            </a:pPr>
            <a:endParaRPr lang="en-US" sz="2400" dirty="0">
              <a:ea typeface="ＭＳ Ｐゴシック" charset="0"/>
              <a:cs typeface="ＭＳ Ｐゴシック" charset="0"/>
            </a:endParaRPr>
          </a:p>
          <a:p>
            <a:pPr marL="342900" lvl="1" indent="-342900">
              <a:buClr>
                <a:schemeClr val="hlink"/>
              </a:buClr>
              <a:buSzPct val="110000"/>
              <a:buBlip>
                <a:blip r:embed="rId2"/>
              </a:buBlip>
            </a:pPr>
            <a:endParaRPr lang="en-US" sz="2400" dirty="0">
              <a:ea typeface="ＭＳ Ｐゴシック" charset="0"/>
              <a:cs typeface="ＭＳ Ｐゴシック" charset="0"/>
            </a:endParaRPr>
          </a:p>
          <a:p>
            <a:endParaRPr lang="en-US" sz="2400" dirty="0">
              <a:ea typeface="ＭＳ Ｐゴシック" charset="0"/>
              <a:cs typeface="ＭＳ Ｐゴシック" charset="0"/>
            </a:endParaRPr>
          </a:p>
          <a:p>
            <a:endParaRPr lang="en-US" sz="2400" dirty="0"/>
          </a:p>
        </p:txBody>
      </p:sp>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15</a:t>
            </a:fld>
            <a:endParaRPr lang="en-US" altLang="en-US"/>
          </a:p>
        </p:txBody>
      </p:sp>
    </p:spTree>
    <p:extLst>
      <p:ext uri="{BB962C8B-B14F-4D97-AF65-F5344CB8AC3E}">
        <p14:creationId xmlns:p14="http://schemas.microsoft.com/office/powerpoint/2010/main" val="444332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5" name="Content Placeholder 2"/>
          <p:cNvSpPr>
            <a:spLocks noGrp="1"/>
          </p:cNvSpPr>
          <p:nvPr>
            <p:ph idx="1"/>
          </p:nvPr>
        </p:nvSpPr>
        <p:spPr>
          <a:xfrm>
            <a:off x="381000" y="381000"/>
            <a:ext cx="8229600" cy="5791200"/>
          </a:xfrm>
        </p:spPr>
        <p:txBody>
          <a:bodyPr/>
          <a:lstStyle/>
          <a:p>
            <a:pPr marL="0" indent="0">
              <a:buNone/>
            </a:pPr>
            <a:r>
              <a:rPr lang="en-US" altLang="en-US" sz="2400" b="1" dirty="0">
                <a:latin typeface="Courier New" panose="02070309020205020404" pitchFamily="49" charset="0"/>
                <a:cs typeface="Courier New" panose="02070309020205020404" pitchFamily="49" charset="0"/>
              </a:rPr>
              <a:t>  acquire()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a:t>
            </a:r>
            <a:r>
              <a:rPr lang="en-US" altLang="en-US" sz="2400" b="1" dirty="0">
                <a:solidFill>
                  <a:srgbClr val="FF0000"/>
                </a:solidFill>
                <a:latin typeface="Courier New" panose="02070309020205020404" pitchFamily="49" charset="0"/>
                <a:cs typeface="Courier New" panose="02070309020205020404" pitchFamily="49" charset="0"/>
              </a:rPr>
              <a:t>while (!available); </a:t>
            </a:r>
            <a:r>
              <a:rPr lang="en-US" altLang="en-US" sz="2400" b="1" dirty="0">
                <a:latin typeface="Courier New" panose="02070309020205020404" pitchFamily="49" charset="0"/>
                <a:cs typeface="Courier New" panose="02070309020205020404" pitchFamily="49" charset="0"/>
              </a:rPr>
              <a:t>/* busy wait */ </a:t>
            </a:r>
          </a:p>
          <a:p>
            <a:pPr marL="0" indent="0">
              <a:buNone/>
            </a:pPr>
            <a:r>
              <a:rPr lang="en-US" altLang="en-US" sz="2400" b="1" dirty="0">
                <a:solidFill>
                  <a:srgbClr val="00B050"/>
                </a:solidFill>
                <a:latin typeface="Courier New" panose="02070309020205020404" pitchFamily="49" charset="0"/>
                <a:cs typeface="Courier New" panose="02070309020205020404" pitchFamily="49" charset="0"/>
              </a:rPr>
              <a:t>	  available = false; </a:t>
            </a:r>
            <a:r>
              <a:rPr lang="en-US" altLang="en-US" sz="2400" b="1" dirty="0">
                <a:latin typeface="Courier New" panose="02070309020205020404" pitchFamily="49" charset="0"/>
                <a:cs typeface="Courier New" panose="02070309020205020404" pitchFamily="49" charset="0"/>
              </a:rPr>
              <a:t> } </a:t>
            </a:r>
          </a:p>
          <a:p>
            <a:pPr marL="0" indent="0"/>
            <a:r>
              <a:rPr lang="en-US" altLang="en-US" sz="2400" dirty="0"/>
              <a:t>If available = true /* No process is in its CS */</a:t>
            </a:r>
          </a:p>
          <a:p>
            <a:pPr marL="400050" lvl="1" indent="0"/>
            <a:r>
              <a:rPr lang="en-US" altLang="en-US" sz="2400" dirty="0"/>
              <a:t> Then the lock is available</a:t>
            </a:r>
          </a:p>
          <a:p>
            <a:pPr marL="400050" lvl="1" indent="0"/>
            <a:r>
              <a:rPr lang="en-US" altLang="en-US" sz="2400" dirty="0"/>
              <a:t> A call to acquire() succeeds</a:t>
            </a:r>
          </a:p>
          <a:p>
            <a:pPr marL="400050" lvl="1" indent="0"/>
            <a:r>
              <a:rPr lang="en-US" altLang="en-US" sz="2400" dirty="0"/>
              <a:t> The lock is then made unavailable </a:t>
            </a:r>
          </a:p>
          <a:p>
            <a:pPr marL="0" indent="0"/>
            <a:r>
              <a:rPr lang="en-US" altLang="en-US" sz="2400" dirty="0"/>
              <a:t>If available = false /* Some process is in its CS */</a:t>
            </a:r>
          </a:p>
          <a:p>
            <a:pPr marL="400050" lvl="1" indent="0"/>
            <a:r>
              <a:rPr lang="en-US" altLang="en-US" sz="2400" dirty="0"/>
              <a:t> Then the lock is unavailable</a:t>
            </a:r>
          </a:p>
          <a:p>
            <a:pPr marL="400050" lvl="1" indent="0"/>
            <a:r>
              <a:rPr lang="en-US" sz="2400" dirty="0"/>
              <a:t> A process blocks/waits until the lock is released</a:t>
            </a:r>
          </a:p>
          <a:p>
            <a:pPr marL="400050" lvl="1" indent="0"/>
            <a:r>
              <a:rPr lang="en-US" altLang="en-US" sz="2400" dirty="0"/>
              <a:t>This is called as busy wait and the lock is called as spin lock</a:t>
            </a:r>
          </a:p>
          <a:p>
            <a:pPr marL="0" indent="0"/>
            <a:r>
              <a:rPr lang="en-US" altLang="en-US" sz="2400" dirty="0"/>
              <a:t>Busy waiting wastes CPU cycles</a:t>
            </a:r>
          </a:p>
          <a:p>
            <a:pPr marL="0" indent="0">
              <a:buFont typeface="Monotype Sorts" pitchFamily="-84" charset="2"/>
              <a:buNone/>
            </a:pPr>
            <a:endParaRPr lang="en-US" altLang="en-US" sz="2400" b="1" dirty="0">
              <a:latin typeface="Courier New" panose="02070309020205020404" pitchFamily="49" charset="0"/>
              <a:cs typeface="Courier New" panose="02070309020205020404" pitchFamily="49" charset="0"/>
            </a:endParaRPr>
          </a:p>
          <a:p>
            <a:pPr marL="0" indent="0">
              <a:buFont typeface="Monotype Sorts" pitchFamily="-84" charset="2"/>
              <a:buNone/>
            </a:pPr>
            <a:endParaRPr lang="en-US" altLang="en-US" sz="2400" dirty="0"/>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16</a:t>
            </a:fld>
            <a:endParaRPr lang="en-US" altLang="en-US"/>
          </a:p>
        </p:txBody>
      </p:sp>
    </p:spTree>
    <p:extLst>
      <p:ext uri="{BB962C8B-B14F-4D97-AF65-F5344CB8AC3E}">
        <p14:creationId xmlns:p14="http://schemas.microsoft.com/office/powerpoint/2010/main" val="3067313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5" name="Content Placeholder 2"/>
          <p:cNvSpPr>
            <a:spLocks noGrp="1"/>
          </p:cNvSpPr>
          <p:nvPr>
            <p:ph idx="1"/>
          </p:nvPr>
        </p:nvSpPr>
        <p:spPr>
          <a:xfrm>
            <a:off x="762000" y="1600200"/>
            <a:ext cx="7848600" cy="4572000"/>
          </a:xfrm>
        </p:spPr>
        <p:txBody>
          <a:bodyPr/>
          <a:lstStyle/>
          <a:p>
            <a:pPr marL="0" indent="0"/>
            <a:r>
              <a:rPr lang="en-US" altLang="en-US" sz="2400" b="1" dirty="0">
                <a:latin typeface="Courier New" panose="02070309020205020404" pitchFamily="49" charset="0"/>
                <a:cs typeface="Courier New" panose="02070309020205020404" pitchFamily="49" charset="0"/>
              </a:rPr>
              <a:t>release() </a:t>
            </a:r>
          </a:p>
          <a:p>
            <a:pPr marL="0" indent="0">
              <a:buNone/>
            </a:pPr>
            <a:r>
              <a:rPr lang="en-US" altLang="en-US" sz="2400" b="1" dirty="0">
                <a:latin typeface="Courier New" panose="02070309020205020404" pitchFamily="49" charset="0"/>
                <a:cs typeface="Courier New" panose="02070309020205020404" pitchFamily="49" charset="0"/>
              </a:rPr>
              <a:t>{ </a:t>
            </a:r>
          </a:p>
          <a:p>
            <a:pPr marL="0" indent="0">
              <a:buFont typeface="Monotype Sorts" pitchFamily="-84" charset="2"/>
              <a:buNone/>
            </a:pPr>
            <a:r>
              <a:rPr lang="en-US" altLang="en-US" sz="2400" b="1" dirty="0">
                <a:latin typeface="Courier New" panose="02070309020205020404" pitchFamily="49" charset="0"/>
                <a:cs typeface="Courier New" panose="02070309020205020404" pitchFamily="49" charset="0"/>
              </a:rPr>
              <a:t>    available = true; </a:t>
            </a:r>
          </a:p>
          <a:p>
            <a:pPr marL="0" indent="0">
              <a:buFont typeface="Monotype Sorts" pitchFamily="-84" charset="2"/>
              <a:buNone/>
            </a:pPr>
            <a:r>
              <a:rPr lang="en-US" altLang="en-US" sz="2400" b="1" dirty="0">
                <a:latin typeface="Courier New" panose="02070309020205020404" pitchFamily="49" charset="0"/>
                <a:cs typeface="Courier New" panose="02070309020205020404" pitchFamily="49" charset="0"/>
              </a:rPr>
              <a:t>} </a:t>
            </a:r>
          </a:p>
          <a:p>
            <a:pPr marL="0" indent="0"/>
            <a:r>
              <a:rPr lang="en-US" altLang="en-US" dirty="0"/>
              <a:t> </a:t>
            </a:r>
            <a:r>
              <a:rPr lang="en-US" altLang="en-US" sz="2400" dirty="0"/>
              <a:t>Sets available to true</a:t>
            </a:r>
          </a:p>
        </p:txBody>
      </p:sp>
      <p:sp>
        <p:nvSpPr>
          <p:cNvPr id="2" name="Slide Number Placeholder 1"/>
          <p:cNvSpPr>
            <a:spLocks noGrp="1"/>
          </p:cNvSpPr>
          <p:nvPr>
            <p:ph type="sldNum" sz="quarter" idx="12"/>
          </p:nvPr>
        </p:nvSpPr>
        <p:spPr/>
        <p:txBody>
          <a:bodyPr/>
          <a:lstStyle/>
          <a:p>
            <a:fld id="{775D0274-CAF4-47B1-B068-C7B390ADE8B6}" type="slidenum">
              <a:rPr lang="en-US" altLang="en-US" smtClean="0"/>
              <a:pPr/>
              <a:t>17</a:t>
            </a:fld>
            <a:endParaRPr lang="en-US" altLang="en-US"/>
          </a:p>
        </p:txBody>
      </p:sp>
    </p:spTree>
    <p:extLst>
      <p:ext uri="{BB962C8B-B14F-4D97-AF65-F5344CB8AC3E}">
        <p14:creationId xmlns:p14="http://schemas.microsoft.com/office/powerpoint/2010/main" val="3946780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Solution to Critical-section Problem Using Locks</a:t>
            </a:r>
            <a:endParaRPr lang="en-US" dirty="0"/>
          </a:p>
        </p:txBody>
      </p:sp>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5" name="Content Placeholder 2"/>
          <p:cNvSpPr>
            <a:spLocks noGrp="1"/>
          </p:cNvSpPr>
          <p:nvPr>
            <p:ph idx="1"/>
          </p:nvPr>
        </p:nvSpPr>
        <p:spPr>
          <a:xfrm>
            <a:off x="708025" y="1603519"/>
            <a:ext cx="7727950" cy="4530725"/>
          </a:xfrm>
        </p:spPr>
        <p:txBody>
          <a:bodyPr/>
          <a:lstStyle/>
          <a:p>
            <a:pPr>
              <a:buFont typeface="Monotype Sorts" pitchFamily="-84" charset="2"/>
              <a:buNone/>
            </a:pPr>
            <a:r>
              <a:rPr lang="en-US" altLang="en-US" sz="1400" b="1" dirty="0">
                <a:solidFill>
                  <a:srgbClr val="000000"/>
                </a:solidFill>
                <a:latin typeface="Courier New" panose="02070309020205020404" pitchFamily="49" charset="0"/>
                <a:cs typeface="Courier New" panose="02070309020205020404" pitchFamily="49" charset="0"/>
              </a:rPr>
              <a:t>	</a:t>
            </a:r>
            <a:r>
              <a:rPr lang="en-US" altLang="en-US" sz="28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800" b="1" dirty="0">
                <a:solidFill>
                  <a:srgbClr val="000000"/>
                </a:solidFill>
                <a:latin typeface="Courier New" panose="02070309020205020404" pitchFamily="49" charset="0"/>
                <a:cs typeface="Courier New" panose="02070309020205020404" pitchFamily="49" charset="0"/>
              </a:rPr>
              <a:t>		acquire() </a:t>
            </a:r>
          </a:p>
          <a:p>
            <a:pPr>
              <a:buFont typeface="Monotype Sorts" pitchFamily="-84" charset="2"/>
              <a:buNone/>
            </a:pPr>
            <a:r>
              <a:rPr lang="en-US" altLang="en-US" sz="2800"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2800" b="1" dirty="0">
                <a:solidFill>
                  <a:srgbClr val="000000"/>
                </a:solidFill>
                <a:latin typeface="Courier New" panose="02070309020205020404" pitchFamily="49" charset="0"/>
                <a:cs typeface="Courier New" panose="02070309020205020404" pitchFamily="49" charset="0"/>
              </a:rPr>
              <a:t>		release() </a:t>
            </a:r>
          </a:p>
          <a:p>
            <a:pPr>
              <a:buFont typeface="Monotype Sorts" pitchFamily="-84" charset="2"/>
              <a:buNone/>
            </a:pPr>
            <a:r>
              <a:rPr lang="en-US" altLang="en-US" sz="2800"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2800" b="1" dirty="0">
                <a:solidFill>
                  <a:srgbClr val="000000"/>
                </a:solidFill>
                <a:latin typeface="Courier New" panose="02070309020205020404" pitchFamily="49" charset="0"/>
                <a:cs typeface="Courier New" panose="02070309020205020404" pitchFamily="49" charset="0"/>
              </a:rPr>
              <a:t>	} while (TRUE); </a:t>
            </a:r>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18</a:t>
            </a:fld>
            <a:endParaRPr lang="en-US" altLang="en-US"/>
          </a:p>
        </p:txBody>
      </p:sp>
    </p:spTree>
    <p:extLst>
      <p:ext uri="{BB962C8B-B14F-4D97-AF65-F5344CB8AC3E}">
        <p14:creationId xmlns:p14="http://schemas.microsoft.com/office/powerpoint/2010/main" val="278393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5" name="Content Placeholder 2"/>
          <p:cNvSpPr>
            <a:spLocks noGrp="1"/>
          </p:cNvSpPr>
          <p:nvPr>
            <p:ph idx="1"/>
          </p:nvPr>
        </p:nvSpPr>
        <p:spPr>
          <a:xfrm>
            <a:off x="685800" y="1524000"/>
            <a:ext cx="7924800" cy="4648200"/>
          </a:xfrm>
        </p:spPr>
        <p:txBody>
          <a:bodyPr/>
          <a:lstStyle/>
          <a:p>
            <a:pPr marL="0" indent="0">
              <a:buNone/>
            </a:pPr>
            <a:r>
              <a:rPr lang="en-US" altLang="en-US" sz="2400" b="1" dirty="0">
                <a:latin typeface="Courier New" panose="02070309020205020404" pitchFamily="49" charset="0"/>
                <a:cs typeface="Courier New" panose="02070309020205020404" pitchFamily="49" charset="0"/>
              </a:rPr>
              <a:t>acquire() {</a:t>
            </a:r>
            <a:br>
              <a:rPr lang="en-US" altLang="en-US" sz="2400" b="1" dirty="0">
                <a:latin typeface="Courier New" panose="02070309020205020404" pitchFamily="49" charset="0"/>
                <a:cs typeface="Courier New" panose="02070309020205020404" pitchFamily="49" charset="0"/>
              </a:rPr>
            </a:br>
            <a:r>
              <a:rPr lang="en-US" altLang="en-US" sz="2400" b="1" dirty="0">
                <a:latin typeface="Courier New" panose="02070309020205020404" pitchFamily="49" charset="0"/>
                <a:cs typeface="Courier New" panose="02070309020205020404" pitchFamily="49" charset="0"/>
              </a:rPr>
              <a:t>       while (!available); /* busy wait */ </a:t>
            </a:r>
          </a:p>
          <a:p>
            <a:pPr marL="0" indent="0">
              <a:buFont typeface="Monotype Sorts" pitchFamily="-84" charset="2"/>
              <a:buNone/>
            </a:pPr>
            <a:r>
              <a:rPr lang="en-US" altLang="en-US" sz="2400" b="1" dirty="0">
                <a:latin typeface="Courier New" panose="02070309020205020404" pitchFamily="49" charset="0"/>
                <a:cs typeface="Courier New" panose="02070309020205020404" pitchFamily="49" charset="0"/>
              </a:rPr>
              <a:t>       available = false; </a:t>
            </a:r>
          </a:p>
          <a:p>
            <a:pPr marL="0" indent="0">
              <a:buFont typeface="Monotype Sorts" pitchFamily="-84" charset="2"/>
              <a:buNone/>
            </a:pPr>
            <a:r>
              <a:rPr lang="en-US" altLang="en-US" sz="2400" b="1" dirty="0">
                <a:latin typeface="Courier New" panose="02070309020205020404" pitchFamily="49" charset="0"/>
                <a:cs typeface="Courier New" panose="02070309020205020404" pitchFamily="49" charset="0"/>
              </a:rPr>
              <a:t>    } </a:t>
            </a:r>
          </a:p>
          <a:p>
            <a:pPr marL="0" indent="0"/>
            <a:r>
              <a:rPr lang="en-US" altLang="en-US" sz="2400" dirty="0"/>
              <a:t>What if a Context Switch  occurs when a process has tested the while and before making available as false.</a:t>
            </a:r>
          </a:p>
          <a:p>
            <a:pPr marL="0" indent="0"/>
            <a:r>
              <a:rPr lang="en-US" altLang="en-US" sz="2400" dirty="0"/>
              <a:t>Race condition!!!</a:t>
            </a:r>
          </a:p>
          <a:p>
            <a:pPr marL="0" indent="0"/>
            <a:r>
              <a:rPr lang="en-US" altLang="en-US" sz="2400" dirty="0"/>
              <a:t>Solution</a:t>
            </a:r>
          </a:p>
          <a:p>
            <a:pPr marL="400050" lvl="1" indent="0"/>
            <a:r>
              <a:rPr lang="en-US" altLang="en-US" sz="2400" dirty="0">
                <a:ea typeface="ＭＳ Ｐゴシック" charset="0"/>
                <a:cs typeface="ＭＳ Ｐゴシック" charset="0"/>
              </a:rPr>
              <a:t>Disable/enable interrupts </a:t>
            </a:r>
          </a:p>
          <a:p>
            <a:pPr marL="400050" lvl="1" indent="0"/>
            <a:r>
              <a:rPr lang="en-US" sz="2400" dirty="0">
                <a:ea typeface="ＭＳ Ｐゴシック" charset="0"/>
                <a:cs typeface="ＭＳ Ｐゴシック" charset="0"/>
              </a:rPr>
              <a:t>Calls to acquire() and release() must be atomic</a:t>
            </a:r>
          </a:p>
          <a:p>
            <a:pPr marL="457154" lvl="1" indent="0">
              <a:lnSpc>
                <a:spcPct val="90000"/>
              </a:lnSpc>
              <a:buNone/>
              <a:defRPr/>
            </a:pPr>
            <a:r>
              <a:rPr lang="en-US" sz="2400" dirty="0">
                <a:ea typeface="ＭＳ Ｐゴシック" charset="0"/>
                <a:cs typeface="ＭＳ Ｐゴシック" charset="0"/>
              </a:rPr>
              <a:t>Usually implemented via </a:t>
            </a:r>
            <a:r>
              <a:rPr lang="en-US" sz="2400">
                <a:ea typeface="ＭＳ Ｐゴシック" charset="0"/>
                <a:cs typeface="ＭＳ Ｐゴシック" charset="0"/>
              </a:rPr>
              <a:t>hardware mechanisms</a:t>
            </a:r>
            <a:endParaRPr lang="en-US" sz="2400" dirty="0">
              <a:ea typeface="ＭＳ Ｐゴシック" charset="0"/>
              <a:cs typeface="ＭＳ Ｐゴシック" charset="0"/>
            </a:endParaRPr>
          </a:p>
          <a:p>
            <a:pPr marL="457154" lvl="1" indent="0">
              <a:lnSpc>
                <a:spcPct val="90000"/>
              </a:lnSpc>
              <a:buNone/>
              <a:defRPr/>
            </a:pPr>
            <a:endParaRPr lang="en-US" sz="2400" dirty="0">
              <a:ea typeface="ＭＳ Ｐゴシック" charset="0"/>
              <a:cs typeface="ＭＳ Ｐゴシック" charset="0"/>
            </a:endParaRPr>
          </a:p>
          <a:p>
            <a:pPr marL="0" indent="0"/>
            <a:endParaRPr lang="en-US" altLang="en-US" sz="2400" dirty="0"/>
          </a:p>
          <a:p>
            <a:pPr marL="0" indent="0"/>
            <a:endParaRPr lang="en-US" altLang="en-US" sz="2400" dirty="0"/>
          </a:p>
        </p:txBody>
      </p:sp>
      <p:sp>
        <p:nvSpPr>
          <p:cNvPr id="6" name="Title 1"/>
          <p:cNvSpPr>
            <a:spLocks noGrp="1"/>
          </p:cNvSpPr>
          <p:nvPr>
            <p:ph type="title"/>
          </p:nvPr>
        </p:nvSpPr>
        <p:spPr>
          <a:xfrm>
            <a:off x="609600" y="304800"/>
            <a:ext cx="7772400" cy="1143000"/>
          </a:xfrm>
        </p:spPr>
        <p:txBody>
          <a:bodyPr/>
          <a:lstStyle/>
          <a:p>
            <a:r>
              <a:rPr lang="en-US" dirty="0"/>
              <a:t>Locks and race condition </a:t>
            </a:r>
          </a:p>
        </p:txBody>
      </p:sp>
      <p:sp>
        <p:nvSpPr>
          <p:cNvPr id="2" name="Right Arrow 1"/>
          <p:cNvSpPr/>
          <p:nvPr/>
        </p:nvSpPr>
        <p:spPr bwMode="auto">
          <a:xfrm>
            <a:off x="720436" y="1981200"/>
            <a:ext cx="1143000" cy="304800"/>
          </a:xfrm>
          <a:prstGeom prst="rightArrow">
            <a:avLst/>
          </a:prstGeom>
          <a:solidFill>
            <a:schemeClr val="tx2">
              <a:lumMod val="60000"/>
              <a:lumOff val="4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ahoma" panose="020B0604030504040204" pitchFamily="34" charset="0"/>
            </a:endParaRPr>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19</a:t>
            </a:fld>
            <a:endParaRPr lang="en-US" altLang="en-US"/>
          </a:p>
        </p:txBody>
      </p:sp>
    </p:spTree>
    <p:extLst>
      <p:ext uri="{BB962C8B-B14F-4D97-AF65-F5344CB8AC3E}">
        <p14:creationId xmlns:p14="http://schemas.microsoft.com/office/powerpoint/2010/main" val="320667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Book Reading</a:t>
            </a:r>
          </a:p>
        </p:txBody>
      </p:sp>
      <p:sp>
        <p:nvSpPr>
          <p:cNvPr id="3" name="Content Placeholder 2"/>
          <p:cNvSpPr>
            <a:spLocks noGrp="1"/>
          </p:cNvSpPr>
          <p:nvPr>
            <p:ph idx="1"/>
          </p:nvPr>
        </p:nvSpPr>
        <p:spPr/>
        <p:txBody>
          <a:bodyPr/>
          <a:lstStyle/>
          <a:p>
            <a:r>
              <a:rPr lang="en-US" dirty="0"/>
              <a:t>Chapter 5</a:t>
            </a:r>
          </a:p>
          <a:p>
            <a:r>
              <a:rPr lang="en-US" dirty="0"/>
              <a:t>Sections 5.3, 5.4 (till compare and </a:t>
            </a:r>
            <a:r>
              <a:rPr lang="en-US"/>
              <a:t>swap instruction) and </a:t>
            </a:r>
            <a:r>
              <a:rPr lang="en-US" dirty="0"/>
              <a:t>5.5 </a:t>
            </a:r>
          </a:p>
        </p:txBody>
      </p:sp>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2</a:t>
            </a:fld>
            <a:endParaRPr lang="en-US" altLang="en-US"/>
          </a:p>
        </p:txBody>
      </p:sp>
    </p:spTree>
    <p:extLst>
      <p:ext uri="{BB962C8B-B14F-4D97-AF65-F5344CB8AC3E}">
        <p14:creationId xmlns:p14="http://schemas.microsoft.com/office/powerpoint/2010/main" val="3213421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Disable/enable interrupts</a:t>
            </a:r>
            <a:endParaRPr lang="en-US" dirty="0"/>
          </a:p>
        </p:txBody>
      </p:sp>
      <p:sp>
        <p:nvSpPr>
          <p:cNvPr id="3" name="Content Placeholder 2"/>
          <p:cNvSpPr>
            <a:spLocks noGrp="1"/>
          </p:cNvSpPr>
          <p:nvPr>
            <p:ph idx="1"/>
          </p:nvPr>
        </p:nvSpPr>
        <p:spPr/>
        <p:txBody>
          <a:bodyPr/>
          <a:lstStyle/>
          <a:p>
            <a:pPr marL="0" indent="0">
              <a:buNone/>
            </a:pPr>
            <a:r>
              <a:rPr lang="en-US" altLang="en-US" sz="2400" dirty="0">
                <a:solidFill>
                  <a:srgbClr val="232323"/>
                </a:solidFill>
                <a:latin typeface="Arial" panose="020B0604020202020204" pitchFamily="34" charset="0"/>
              </a:rPr>
              <a:t>void </a:t>
            </a:r>
            <a:r>
              <a:rPr lang="en-US" altLang="en-US" sz="2400" dirty="0">
                <a:solidFill>
                  <a:srgbClr val="0000FF"/>
                </a:solidFill>
                <a:latin typeface="Arial" panose="020B0604020202020204" pitchFamily="34" charset="0"/>
              </a:rPr>
              <a:t>acquire </a:t>
            </a:r>
            <a:r>
              <a:rPr lang="en-US" altLang="en-US" sz="2400" dirty="0">
                <a:solidFill>
                  <a:srgbClr val="232323"/>
                </a:solidFill>
                <a:latin typeface="Arial" panose="020B0604020202020204" pitchFamily="34" charset="0"/>
              </a:rPr>
              <a:t>(lock) {</a:t>
            </a:r>
          </a:p>
          <a:p>
            <a:pPr marL="0" indent="0">
              <a:buNone/>
            </a:pPr>
            <a:r>
              <a:rPr lang="en-US" altLang="en-US" sz="2400" dirty="0">
                <a:solidFill>
                  <a:srgbClr val="232323"/>
                </a:solidFill>
                <a:latin typeface="Arial,Italic" charset="0"/>
              </a:rPr>
              <a:t>	disable interrupts</a:t>
            </a:r>
            <a:r>
              <a:rPr lang="en-US" altLang="en-US" sz="2400" dirty="0">
                <a:solidFill>
                  <a:srgbClr val="232323"/>
                </a:solidFill>
                <a:latin typeface="Arial" panose="020B0604020202020204" pitchFamily="34" charset="0"/>
              </a:rPr>
              <a:t>;</a:t>
            </a:r>
          </a:p>
          <a:p>
            <a:pPr marL="0" indent="0">
              <a:buNone/>
            </a:pPr>
            <a:r>
              <a:rPr lang="en-US" altLang="en-US" sz="2400" dirty="0">
                <a:solidFill>
                  <a:srgbClr val="232323"/>
                </a:solidFill>
                <a:latin typeface="Arial" panose="020B0604020202020204" pitchFamily="34" charset="0"/>
              </a:rPr>
              <a:t>           ……………</a:t>
            </a:r>
          </a:p>
          <a:p>
            <a:pPr marL="0" indent="0">
              <a:buNone/>
            </a:pPr>
            <a:r>
              <a:rPr lang="en-US" altLang="en-US" sz="2400" dirty="0">
                <a:solidFill>
                  <a:srgbClr val="232323"/>
                </a:solidFill>
                <a:latin typeface="Arial" panose="020B0604020202020204" pitchFamily="34" charset="0"/>
              </a:rPr>
              <a:t>}</a:t>
            </a:r>
          </a:p>
          <a:p>
            <a:pPr marL="0" indent="0">
              <a:buNone/>
            </a:pPr>
            <a:r>
              <a:rPr lang="en-US" altLang="en-US" sz="2400" dirty="0">
                <a:solidFill>
                  <a:srgbClr val="232323"/>
                </a:solidFill>
                <a:latin typeface="Arial" panose="020B0604020202020204" pitchFamily="34" charset="0"/>
              </a:rPr>
              <a:t>void </a:t>
            </a:r>
            <a:r>
              <a:rPr lang="en-US" altLang="en-US" sz="2400" dirty="0">
                <a:solidFill>
                  <a:srgbClr val="0000FF"/>
                </a:solidFill>
                <a:latin typeface="Arial" panose="020B0604020202020204" pitchFamily="34" charset="0"/>
              </a:rPr>
              <a:t>release </a:t>
            </a:r>
            <a:r>
              <a:rPr lang="en-US" altLang="en-US" sz="2400" dirty="0">
                <a:solidFill>
                  <a:srgbClr val="232323"/>
                </a:solidFill>
                <a:latin typeface="Arial" panose="020B0604020202020204" pitchFamily="34" charset="0"/>
              </a:rPr>
              <a:t>(lock) {</a:t>
            </a:r>
          </a:p>
          <a:p>
            <a:pPr marL="0" indent="0">
              <a:buNone/>
            </a:pPr>
            <a:r>
              <a:rPr lang="en-US" altLang="en-US" sz="2400" dirty="0">
                <a:solidFill>
                  <a:srgbClr val="232323"/>
                </a:solidFill>
                <a:latin typeface="Arial" panose="020B0604020202020204" pitchFamily="34" charset="0"/>
              </a:rPr>
              <a:t>           …………….</a:t>
            </a:r>
          </a:p>
          <a:p>
            <a:pPr marL="0" indent="0">
              <a:buNone/>
            </a:pPr>
            <a:r>
              <a:rPr lang="en-US" altLang="en-US" sz="2400" dirty="0">
                <a:solidFill>
                  <a:srgbClr val="232323"/>
                </a:solidFill>
                <a:latin typeface="Arial,Italic" charset="0"/>
              </a:rPr>
              <a:t>	enable interrupts</a:t>
            </a:r>
            <a:r>
              <a:rPr lang="en-US" altLang="en-US" sz="2400" dirty="0">
                <a:solidFill>
                  <a:srgbClr val="232323"/>
                </a:solidFill>
                <a:latin typeface="Arial" panose="020B0604020202020204" pitchFamily="34" charset="0"/>
              </a:rPr>
              <a:t>;</a:t>
            </a:r>
          </a:p>
          <a:p>
            <a:pPr marL="0" indent="0">
              <a:buNone/>
            </a:pPr>
            <a:r>
              <a:rPr lang="en-US" altLang="en-US" sz="2400" dirty="0">
                <a:solidFill>
                  <a:srgbClr val="232323"/>
                </a:solidFill>
                <a:latin typeface="Arial" panose="020B0604020202020204" pitchFamily="34" charset="0"/>
              </a:rPr>
              <a:t>}</a:t>
            </a:r>
          </a:p>
          <a:p>
            <a:r>
              <a:rPr lang="en-US" altLang="en-US" sz="2400" dirty="0">
                <a:solidFill>
                  <a:srgbClr val="232323"/>
                </a:solidFill>
                <a:latin typeface="Arial" panose="020B0604020202020204" pitchFamily="34" charset="0"/>
              </a:rPr>
              <a:t>Disabling interrupts blocks notification of external events that could trigger a context switch (e.g., timer)</a:t>
            </a:r>
          </a:p>
          <a:p>
            <a:endParaRPr lang="en-US" dirty="0"/>
          </a:p>
        </p:txBody>
      </p:sp>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20</a:t>
            </a:fld>
            <a:endParaRPr lang="en-US" altLang="en-US"/>
          </a:p>
        </p:txBody>
      </p:sp>
    </p:spTree>
    <p:extLst>
      <p:ext uri="{BB962C8B-B14F-4D97-AF65-F5344CB8AC3E}">
        <p14:creationId xmlns:p14="http://schemas.microsoft.com/office/powerpoint/2010/main" val="18182755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Synchronization Hardware</a:t>
            </a:r>
          </a:p>
        </p:txBody>
      </p:sp>
      <p:sp>
        <p:nvSpPr>
          <p:cNvPr id="3" name="Content Placeholder 2"/>
          <p:cNvSpPr>
            <a:spLocks noGrp="1"/>
          </p:cNvSpPr>
          <p:nvPr>
            <p:ph idx="1"/>
          </p:nvPr>
        </p:nvSpPr>
        <p:spPr>
          <a:xfrm>
            <a:off x="609600" y="1533832"/>
            <a:ext cx="8077200" cy="4648200"/>
          </a:xfrm>
        </p:spPr>
        <p:txBody>
          <a:bodyPr>
            <a:normAutofit/>
          </a:bodyPr>
          <a:lstStyle/>
          <a:p>
            <a:pPr algn="just">
              <a:tabLst>
                <a:tab pos="744538" algn="l"/>
                <a:tab pos="1025525" algn="l"/>
                <a:tab pos="1260475" algn="l"/>
              </a:tabLst>
            </a:pPr>
            <a:r>
              <a:rPr lang="en-US" altLang="en-US" sz="2400" dirty="0"/>
              <a:t>Many systems provide hardware support for implementing the critical section code </a:t>
            </a:r>
          </a:p>
          <a:p>
            <a:pPr>
              <a:lnSpc>
                <a:spcPct val="90000"/>
              </a:lnSpc>
              <a:tabLst>
                <a:tab pos="739775" algn="l"/>
                <a:tab pos="1020763" algn="l"/>
                <a:tab pos="1257300" algn="l"/>
              </a:tabLst>
            </a:pPr>
            <a:r>
              <a:rPr lang="en-US" altLang="en-US" sz="2400" dirty="0"/>
              <a:t>Modern machines provide special atomic hardware instructions</a:t>
            </a:r>
          </a:p>
          <a:p>
            <a:pPr lvl="1">
              <a:lnSpc>
                <a:spcPct val="90000"/>
              </a:lnSpc>
              <a:tabLst>
                <a:tab pos="739775" algn="l"/>
                <a:tab pos="1020763" algn="l"/>
                <a:tab pos="1257300" algn="l"/>
              </a:tabLst>
            </a:pPr>
            <a:r>
              <a:rPr lang="en-US" altLang="en-US" b="1" dirty="0">
                <a:solidFill>
                  <a:srgbClr val="3366FF"/>
                </a:solidFill>
              </a:rPr>
              <a:t>Atomic</a:t>
            </a:r>
            <a:r>
              <a:rPr lang="en-US" altLang="en-US" dirty="0"/>
              <a:t> = non-interruptible (prevents context switches)</a:t>
            </a:r>
          </a:p>
          <a:p>
            <a:pPr lvl="1">
              <a:lnSpc>
                <a:spcPct val="90000"/>
              </a:lnSpc>
              <a:tabLst>
                <a:tab pos="739775" algn="l"/>
                <a:tab pos="1020763" algn="l"/>
                <a:tab pos="1257300" algn="l"/>
              </a:tabLst>
            </a:pPr>
            <a:r>
              <a:rPr lang="en-US" altLang="en-US" sz="2400" dirty="0"/>
              <a:t>Based on Locking – protects critical sections using locks</a:t>
            </a:r>
          </a:p>
          <a:p>
            <a:pPr marL="914400" lvl="1" indent="-457200">
              <a:lnSpc>
                <a:spcPct val="90000"/>
              </a:lnSpc>
              <a:buFont typeface="+mj-lt"/>
              <a:buAutoNum type="arabicPeriod"/>
              <a:tabLst>
                <a:tab pos="739775" algn="l"/>
                <a:tab pos="1020763" algn="l"/>
                <a:tab pos="1257300" algn="l"/>
              </a:tabLst>
            </a:pPr>
            <a:r>
              <a:rPr lang="en-US" altLang="en-US" sz="2400" dirty="0"/>
              <a:t>test and modify contents of a memory word </a:t>
            </a:r>
          </a:p>
          <a:p>
            <a:pPr marL="914400" lvl="1" indent="-457200">
              <a:lnSpc>
                <a:spcPct val="90000"/>
              </a:lnSpc>
              <a:buFont typeface="+mj-lt"/>
              <a:buAutoNum type="arabicPeriod"/>
              <a:tabLst>
                <a:tab pos="739775" algn="l"/>
                <a:tab pos="1020763" algn="l"/>
                <a:tab pos="1257300" algn="l"/>
              </a:tabLst>
            </a:pPr>
            <a:r>
              <a:rPr lang="en-US" altLang="en-US" sz="2400" dirty="0"/>
              <a:t>swap contents of two memory words</a:t>
            </a:r>
          </a:p>
          <a:p>
            <a:pPr>
              <a:lnSpc>
                <a:spcPct val="90000"/>
              </a:lnSpc>
              <a:tabLst>
                <a:tab pos="739775" algn="l"/>
                <a:tab pos="1020763" algn="l"/>
                <a:tab pos="1257300" algn="l"/>
              </a:tabLst>
            </a:pPr>
            <a:endParaRPr lang="en-US" altLang="en-US" sz="2400" dirty="0"/>
          </a:p>
        </p:txBody>
      </p:sp>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21</a:t>
            </a:fld>
            <a:endParaRPr lang="en-US" altLang="en-US"/>
          </a:p>
        </p:txBody>
      </p:sp>
    </p:spTree>
    <p:extLst>
      <p:ext uri="{BB962C8B-B14F-4D97-AF65-F5344CB8AC3E}">
        <p14:creationId xmlns:p14="http://schemas.microsoft.com/office/powerpoint/2010/main" val="38140685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80699" y="-228600"/>
            <a:ext cx="7772400" cy="1143000"/>
          </a:xfrm>
        </p:spPr>
        <p:txBody>
          <a:bodyPr>
            <a:normAutofit/>
          </a:bodyPr>
          <a:lstStyle/>
          <a:p>
            <a:r>
              <a:rPr lang="en-US" altLang="en-US" sz="3200" dirty="0"/>
              <a:t>1. </a:t>
            </a:r>
            <a:r>
              <a:rPr lang="en-US" altLang="en-US" sz="3200" dirty="0" err="1"/>
              <a:t>test_and_set</a:t>
            </a:r>
            <a:r>
              <a:rPr lang="en-US" altLang="en-US" sz="3200" dirty="0"/>
              <a:t>  Instruction </a:t>
            </a:r>
            <a:endParaRPr lang="en-US" sz="3200" b="1" dirty="0"/>
          </a:p>
        </p:txBody>
      </p:sp>
      <p:sp>
        <p:nvSpPr>
          <p:cNvPr id="4" name="Oval 3">
            <a:hlinkClick r:id="" action="ppaction://hlinkshowjump?jump=lastslideviewed"/>
          </p:cNvPr>
          <p:cNvSpPr/>
          <p:nvPr/>
        </p:nvSpPr>
        <p:spPr>
          <a:xfrm>
            <a:off x="4800600" y="55626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3"/>
          <p:cNvSpPr>
            <a:spLocks noGrp="1" noChangeArrowheads="1"/>
          </p:cNvSpPr>
          <p:nvPr>
            <p:ph idx="1"/>
          </p:nvPr>
        </p:nvSpPr>
        <p:spPr>
          <a:xfrm>
            <a:off x="644236" y="1027112"/>
            <a:ext cx="8118764" cy="4422775"/>
          </a:xfrm>
        </p:spPr>
        <p:txBody>
          <a:bodyPr/>
          <a:lstStyle/>
          <a:p>
            <a:pPr>
              <a:lnSpc>
                <a:spcPct val="90000"/>
              </a:lnSpc>
              <a:buFont typeface="Monotype Sorts" pitchFamily="-84" charset="2"/>
              <a:buNone/>
              <a:tabLst>
                <a:tab pos="739775" algn="l"/>
                <a:tab pos="1020763" algn="l"/>
                <a:tab pos="1257300" algn="l"/>
              </a:tabLst>
            </a:pPr>
            <a:r>
              <a:rPr lang="en-US" altLang="en-US" dirty="0"/>
              <a:t> </a:t>
            </a:r>
            <a:r>
              <a:rPr lang="en-US" altLang="en-US" sz="2400" dirty="0"/>
              <a:t>Definition:</a:t>
            </a:r>
            <a:endParaRPr lang="en-US" altLang="en-US" sz="2400" b="1" dirty="0">
              <a:solidFill>
                <a:srgbClr val="000000"/>
              </a:solidFill>
              <a:latin typeface="Courier New" panose="02070309020205020404" pitchFamily="49" charset="0"/>
              <a:cs typeface="Courier New" panose="02070309020205020404" pitchFamily="49" charset="0"/>
            </a:endParaRPr>
          </a:p>
          <a:p>
            <a:pPr>
              <a:lnSpc>
                <a:spcPct val="90000"/>
              </a:lnSpc>
              <a:buFont typeface="Monotype Sorts" pitchFamily="-84" charset="2"/>
              <a:buNone/>
              <a:tabLst>
                <a:tab pos="739775" algn="l"/>
                <a:tab pos="1020763" algn="l"/>
                <a:tab pos="1257300" algn="l"/>
              </a:tabLst>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err="1">
                <a:solidFill>
                  <a:srgbClr val="000000"/>
                </a:solidFill>
                <a:latin typeface="Courier New" panose="02070309020205020404" pitchFamily="49" charset="0"/>
                <a:cs typeface="Courier New" panose="02070309020205020404" pitchFamily="49" charset="0"/>
              </a:rPr>
              <a:t>boolean</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err="1">
                <a:solidFill>
                  <a:srgbClr val="000000"/>
                </a:solidFill>
                <a:latin typeface="Courier New" panose="02070309020205020404" pitchFamily="49" charset="0"/>
                <a:cs typeface="Courier New" panose="02070309020205020404" pitchFamily="49" charset="0"/>
              </a:rPr>
              <a:t>test_and_set</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err="1">
                <a:solidFill>
                  <a:srgbClr val="000000"/>
                </a:solidFill>
                <a:latin typeface="Courier New" panose="02070309020205020404" pitchFamily="49" charset="0"/>
                <a:cs typeface="Courier New" panose="02070309020205020404" pitchFamily="49" charset="0"/>
              </a:rPr>
              <a:t>boolean</a:t>
            </a:r>
            <a:r>
              <a:rPr lang="en-US" altLang="en-US" sz="2400" b="1" dirty="0">
                <a:solidFill>
                  <a:srgbClr val="000000"/>
                </a:solidFill>
                <a:latin typeface="Courier New" panose="02070309020205020404" pitchFamily="49" charset="0"/>
                <a:cs typeface="Courier New" panose="02070309020205020404" pitchFamily="49" charset="0"/>
              </a:rPr>
              <a:t> *target)</a:t>
            </a:r>
          </a:p>
          <a:p>
            <a:pPr>
              <a:lnSpc>
                <a:spcPct val="90000"/>
              </a:lnSpc>
              <a:buFont typeface="Monotype Sorts" pitchFamily="-84" charset="2"/>
              <a:buNone/>
              <a:tabLst>
                <a:tab pos="739775" algn="l"/>
                <a:tab pos="1020763" algn="l"/>
                <a:tab pos="1257300" algn="l"/>
              </a:tabLst>
            </a:pPr>
            <a:r>
              <a:rPr lang="en-US" altLang="en-US" sz="2400" b="1" dirty="0">
                <a:solidFill>
                  <a:srgbClr val="000000"/>
                </a:solidFill>
                <a:latin typeface="Courier New" panose="02070309020205020404" pitchFamily="49" charset="0"/>
                <a:cs typeface="Courier New" panose="02070309020205020404" pitchFamily="49" charset="0"/>
              </a:rPr>
              <a:t>   {</a:t>
            </a:r>
          </a:p>
          <a:p>
            <a:pPr>
              <a:lnSpc>
                <a:spcPct val="90000"/>
              </a:lnSpc>
              <a:buFont typeface="Monotype Sorts" pitchFamily="-84" charset="2"/>
              <a:buNone/>
              <a:tabLst>
                <a:tab pos="739775" algn="l"/>
                <a:tab pos="1020763" algn="l"/>
                <a:tab pos="1257300" algn="l"/>
              </a:tabLst>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err="1">
                <a:solidFill>
                  <a:srgbClr val="000000"/>
                </a:solidFill>
                <a:latin typeface="Courier New" panose="02070309020205020404" pitchFamily="49" charset="0"/>
                <a:cs typeface="Courier New" panose="02070309020205020404" pitchFamily="49" charset="0"/>
              </a:rPr>
              <a:t>boolean</a:t>
            </a: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err="1">
                <a:solidFill>
                  <a:srgbClr val="000000"/>
                </a:solidFill>
                <a:latin typeface="Courier New" panose="02070309020205020404" pitchFamily="49" charset="0"/>
                <a:cs typeface="Courier New" panose="02070309020205020404" pitchFamily="49" charset="0"/>
              </a:rPr>
              <a:t>rv</a:t>
            </a:r>
            <a:r>
              <a:rPr lang="en-US" altLang="en-US" sz="2400" b="1" dirty="0">
                <a:solidFill>
                  <a:srgbClr val="000000"/>
                </a:solidFill>
                <a:latin typeface="Courier New" panose="02070309020205020404" pitchFamily="49" charset="0"/>
                <a:cs typeface="Courier New" panose="02070309020205020404" pitchFamily="49" charset="0"/>
              </a:rPr>
              <a:t> = *target;</a:t>
            </a:r>
          </a:p>
          <a:p>
            <a:pPr>
              <a:lnSpc>
                <a:spcPct val="90000"/>
              </a:lnSpc>
              <a:buFont typeface="Monotype Sorts" pitchFamily="-84" charset="2"/>
              <a:buNone/>
              <a:tabLst>
                <a:tab pos="739775" algn="l"/>
                <a:tab pos="1020763" algn="l"/>
                <a:tab pos="1257300" algn="l"/>
              </a:tabLst>
            </a:pPr>
            <a:r>
              <a:rPr lang="en-US" altLang="en-US" sz="2400" b="1" dirty="0">
                <a:solidFill>
                  <a:srgbClr val="000000"/>
                </a:solidFill>
                <a:latin typeface="Courier New" panose="02070309020205020404" pitchFamily="49" charset="0"/>
                <a:cs typeface="Courier New" panose="02070309020205020404" pitchFamily="49" charset="0"/>
              </a:rPr>
              <a:t>        *target = TRUE;</a:t>
            </a:r>
          </a:p>
          <a:p>
            <a:pPr>
              <a:lnSpc>
                <a:spcPct val="90000"/>
              </a:lnSpc>
              <a:buFont typeface="Monotype Sorts" pitchFamily="-84" charset="2"/>
              <a:buNone/>
              <a:tabLst>
                <a:tab pos="739775" algn="l"/>
                <a:tab pos="1020763" algn="l"/>
                <a:tab pos="1257300" algn="l"/>
              </a:tabLst>
            </a:pPr>
            <a:r>
              <a:rPr lang="en-US" altLang="en-US" sz="2400" b="1" dirty="0">
                <a:solidFill>
                  <a:srgbClr val="000000"/>
                </a:solidFill>
                <a:latin typeface="Courier New" panose="02070309020205020404" pitchFamily="49" charset="0"/>
                <a:cs typeface="Courier New" panose="02070309020205020404" pitchFamily="49" charset="0"/>
              </a:rPr>
              <a:t>        return </a:t>
            </a:r>
            <a:r>
              <a:rPr lang="en-US" altLang="en-US" sz="2400" b="1" dirty="0" err="1">
                <a:solidFill>
                  <a:srgbClr val="000000"/>
                </a:solidFill>
                <a:latin typeface="Courier New" panose="02070309020205020404" pitchFamily="49" charset="0"/>
                <a:cs typeface="Courier New" panose="02070309020205020404" pitchFamily="49" charset="0"/>
              </a:rPr>
              <a:t>rv</a:t>
            </a:r>
            <a:r>
              <a:rPr lang="en-US" altLang="en-US" sz="2400" b="1" dirty="0">
                <a:solidFill>
                  <a:srgbClr val="000000"/>
                </a:solidFill>
                <a:latin typeface="Courier New" panose="02070309020205020404" pitchFamily="49" charset="0"/>
                <a:cs typeface="Courier New" panose="02070309020205020404" pitchFamily="49" charset="0"/>
              </a:rPr>
              <a:t>:</a:t>
            </a:r>
          </a:p>
          <a:p>
            <a:pPr>
              <a:lnSpc>
                <a:spcPct val="90000"/>
              </a:lnSpc>
              <a:buFont typeface="Monotype Sorts" pitchFamily="-84" charset="2"/>
              <a:buNone/>
              <a:tabLst>
                <a:tab pos="739775" algn="l"/>
                <a:tab pos="1020763" algn="l"/>
                <a:tab pos="1257300" algn="l"/>
              </a:tabLst>
            </a:pPr>
            <a:r>
              <a:rPr lang="en-US" altLang="en-US" sz="2400" b="1" dirty="0">
                <a:solidFill>
                  <a:srgbClr val="000000"/>
                </a:solidFill>
                <a:latin typeface="Courier New" panose="02070309020205020404" pitchFamily="49" charset="0"/>
                <a:cs typeface="Courier New" panose="02070309020205020404" pitchFamily="49" charset="0"/>
              </a:rPr>
              <a:t>   }</a:t>
            </a:r>
            <a:endParaRPr lang="en-US" altLang="en-US" sz="2400" dirty="0">
              <a:solidFill>
                <a:srgbClr val="0000FF"/>
              </a:solidFill>
            </a:endParaRPr>
          </a:p>
          <a:p>
            <a:pPr>
              <a:lnSpc>
                <a:spcPct val="90000"/>
              </a:lnSpc>
              <a:buFont typeface="Monotype Sorts" pitchFamily="-84" charset="2"/>
              <a:buAutoNum type="arabicPeriod"/>
              <a:tabLst>
                <a:tab pos="739775" algn="l"/>
                <a:tab pos="1020763" algn="l"/>
                <a:tab pos="1257300" algn="l"/>
              </a:tabLst>
            </a:pPr>
            <a:r>
              <a:rPr lang="en-US" altLang="en-US" sz="2400" dirty="0"/>
              <a:t>Executed atomically</a:t>
            </a:r>
          </a:p>
          <a:p>
            <a:pPr>
              <a:lnSpc>
                <a:spcPct val="90000"/>
              </a:lnSpc>
              <a:buFont typeface="Monotype Sorts" pitchFamily="-84" charset="2"/>
              <a:buAutoNum type="arabicPeriod"/>
              <a:tabLst>
                <a:tab pos="739775" algn="l"/>
                <a:tab pos="1020763" algn="l"/>
                <a:tab pos="1257300" algn="l"/>
              </a:tabLst>
            </a:pPr>
            <a:r>
              <a:rPr lang="en-US" altLang="en-US" sz="2400" dirty="0"/>
              <a:t>Takes a pointer (Boolean) as argument</a:t>
            </a:r>
          </a:p>
          <a:p>
            <a:pPr>
              <a:lnSpc>
                <a:spcPct val="90000"/>
              </a:lnSpc>
              <a:buFont typeface="Monotype Sorts" pitchFamily="-84" charset="2"/>
              <a:buAutoNum type="arabicPeriod"/>
              <a:tabLst>
                <a:tab pos="739775" algn="l"/>
                <a:tab pos="1020763" algn="l"/>
                <a:tab pos="1257300" algn="l"/>
              </a:tabLst>
            </a:pPr>
            <a:r>
              <a:rPr lang="en-US" altLang="en-US" sz="2400" dirty="0"/>
              <a:t>Copies the  value pointed by the pointer into another </a:t>
            </a:r>
            <a:r>
              <a:rPr lang="en-US" altLang="en-US" sz="2400" dirty="0" err="1"/>
              <a:t>boolean</a:t>
            </a:r>
            <a:r>
              <a:rPr lang="en-US" altLang="en-US" sz="2400" dirty="0"/>
              <a:t> variable </a:t>
            </a:r>
            <a:r>
              <a:rPr lang="en-US" altLang="en-US" sz="2400" dirty="0" err="1"/>
              <a:t>rv</a:t>
            </a:r>
            <a:endParaRPr lang="en-US" altLang="en-US" sz="2400" dirty="0"/>
          </a:p>
          <a:p>
            <a:pPr>
              <a:lnSpc>
                <a:spcPct val="90000"/>
              </a:lnSpc>
              <a:buFont typeface="Monotype Sorts" pitchFamily="-84" charset="2"/>
              <a:buAutoNum type="arabicPeriod"/>
              <a:tabLst>
                <a:tab pos="739775" algn="l"/>
                <a:tab pos="1020763" algn="l"/>
                <a:tab pos="1257300" algn="l"/>
              </a:tabLst>
            </a:pPr>
            <a:r>
              <a:rPr lang="en-US" altLang="en-US" sz="2400" dirty="0"/>
              <a:t>Set the new value of passed parameter to “TRUE”</a:t>
            </a:r>
          </a:p>
          <a:p>
            <a:pPr>
              <a:lnSpc>
                <a:spcPct val="90000"/>
              </a:lnSpc>
              <a:buFont typeface="Monotype Sorts" pitchFamily="-84" charset="2"/>
              <a:buAutoNum type="arabicPeriod"/>
              <a:tabLst>
                <a:tab pos="739775" algn="l"/>
                <a:tab pos="1020763" algn="l"/>
                <a:tab pos="1257300" algn="l"/>
              </a:tabLst>
            </a:pPr>
            <a:r>
              <a:rPr lang="en-US" altLang="en-US" sz="2400" dirty="0"/>
              <a:t>Returns the original value of passed parameter</a:t>
            </a:r>
          </a:p>
          <a:p>
            <a:pPr>
              <a:lnSpc>
                <a:spcPct val="90000"/>
              </a:lnSpc>
              <a:buFont typeface="Monotype Sorts" pitchFamily="-84" charset="2"/>
              <a:buAutoNum type="arabicPeriod"/>
              <a:tabLst>
                <a:tab pos="739775" algn="l"/>
                <a:tab pos="1020763" algn="l"/>
                <a:tab pos="1257300" algn="l"/>
              </a:tabLst>
            </a:pPr>
            <a:endParaRPr lang="en-US" altLang="en-US" dirty="0">
              <a:solidFill>
                <a:srgbClr val="0000FF"/>
              </a:solidFill>
            </a:endParaRPr>
          </a:p>
        </p:txBody>
      </p:sp>
      <p:sp>
        <p:nvSpPr>
          <p:cNvPr id="3" name="Footer Placeholder 2"/>
          <p:cNvSpPr>
            <a:spLocks noGrp="1"/>
          </p:cNvSpPr>
          <p:nvPr>
            <p:ph type="ftr" sz="quarter" idx="11"/>
          </p:nvPr>
        </p:nvSpPr>
        <p:spPr/>
        <p:txBody>
          <a:bodyPr/>
          <a:lstStyle/>
          <a:p>
            <a:r>
              <a:rPr lang="en-US" altLang="en-US"/>
              <a:t>CS F372 Process Synchronization Solutions</a:t>
            </a:r>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22</a:t>
            </a:fld>
            <a:endParaRPr lang="en-US" altLang="en-US"/>
          </a:p>
        </p:txBody>
      </p:sp>
    </p:spTree>
    <p:extLst>
      <p:ext uri="{BB962C8B-B14F-4D97-AF65-F5344CB8AC3E}">
        <p14:creationId xmlns:p14="http://schemas.microsoft.com/office/powerpoint/2010/main" val="30942893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t>Mutual exclusion solution using </a:t>
            </a:r>
            <a:r>
              <a:rPr lang="en-US" altLang="en-US" sz="3200" dirty="0" err="1"/>
              <a:t>test_and_set</a:t>
            </a:r>
            <a:r>
              <a:rPr lang="en-US" altLang="en-US" sz="3200" dirty="0"/>
              <a:t>()</a:t>
            </a:r>
            <a:endParaRPr lang="en-US" sz="3200" b="1" dirty="0"/>
          </a:p>
        </p:txBody>
      </p:sp>
      <p:sp>
        <p:nvSpPr>
          <p:cNvPr id="5" name="Rectangle 3"/>
          <p:cNvSpPr>
            <a:spLocks noGrp="1" noChangeArrowheads="1"/>
          </p:cNvSpPr>
          <p:nvPr>
            <p:ph idx="1"/>
          </p:nvPr>
        </p:nvSpPr>
        <p:spPr>
          <a:xfrm>
            <a:off x="762000" y="1600200"/>
            <a:ext cx="7924800" cy="4800600"/>
          </a:xfrm>
        </p:spPr>
        <p:txBody>
          <a:bodyPr/>
          <a:lstStyle/>
          <a:p>
            <a:pPr marL="342866" indent="-342866">
              <a:lnSpc>
                <a:spcPct val="90000"/>
              </a:lnSpc>
              <a:buFont typeface="Monotype Sorts" charset="0"/>
              <a:buChar char="n"/>
              <a:tabLst>
                <a:tab pos="742278" algn="l"/>
                <a:tab pos="1023411" algn="l"/>
                <a:tab pos="1258984" algn="l"/>
              </a:tabLst>
              <a:defRPr/>
            </a:pPr>
            <a:r>
              <a:rPr lang="en-US" sz="2400" dirty="0">
                <a:ea typeface="ＭＳ Ｐゴシック" charset="0"/>
                <a:cs typeface="ＭＳ Ｐゴシック" charset="0"/>
              </a:rPr>
              <a:t>Shared Boolean variable lock, initialized to FALSE</a:t>
            </a:r>
          </a:p>
          <a:p>
            <a:pPr marL="342866" indent="-342866">
              <a:lnSpc>
                <a:spcPct val="90000"/>
              </a:lnSpc>
              <a:buFont typeface="Monotype Sorts" charset="0"/>
              <a:buChar char="n"/>
              <a:tabLst>
                <a:tab pos="742278" algn="l"/>
                <a:tab pos="1023411" algn="l"/>
                <a:tab pos="1258984" algn="l"/>
              </a:tabLst>
              <a:defRPr/>
            </a:pPr>
            <a:r>
              <a:rPr lang="en-US" sz="2400" dirty="0">
                <a:ea typeface="ＭＳ Ｐゴシック" charset="0"/>
                <a:cs typeface="ＭＳ Ｐゴシック" charset="0"/>
              </a:rPr>
              <a:t>Solution: Structure of process P</a:t>
            </a:r>
            <a:r>
              <a:rPr lang="en-US" sz="2400" baseline="-25000" dirty="0">
                <a:ea typeface="ＭＳ Ｐゴシック" charset="0"/>
                <a:cs typeface="ＭＳ Ｐゴシック" charset="0"/>
              </a:rPr>
              <a:t>i</a:t>
            </a:r>
            <a:endParaRPr lang="en-US" sz="2400" b="1" baseline="-25000" dirty="0">
              <a:latin typeface="Courier New"/>
              <a:ea typeface="ＭＳ Ｐゴシック" charset="0"/>
              <a:cs typeface="Courier New"/>
            </a:endParaRPr>
          </a:p>
          <a:p>
            <a:pPr marL="0" indent="0">
              <a:buFont typeface="Monotype Sorts" pitchFamily="-84" charset="2"/>
              <a:buNone/>
              <a:defRPr/>
            </a:pPr>
            <a:r>
              <a:rPr lang="en-US" sz="2400" b="1" dirty="0">
                <a:latin typeface="Courier New"/>
                <a:ea typeface="ＭＳ Ｐゴシック" pitchFamily="-84" charset="-128"/>
                <a:cs typeface="Courier New"/>
              </a:rPr>
              <a:t> </a:t>
            </a:r>
            <a:r>
              <a:rPr lang="en-US" altLang="en-US" sz="2400" b="1" dirty="0">
                <a:solidFill>
                  <a:srgbClr val="000000"/>
                </a:solidFill>
                <a:latin typeface="Courier New" pitchFamily="49" charset="0"/>
                <a:cs typeface="Courier New" pitchFamily="49" charset="0"/>
              </a:rPr>
              <a:t>do {</a:t>
            </a:r>
            <a:br>
              <a:rPr lang="en-US" altLang="en-US" sz="2400" b="1" dirty="0">
                <a:solidFill>
                  <a:srgbClr val="000000"/>
                </a:solidFill>
                <a:latin typeface="Courier New" pitchFamily="49" charset="0"/>
                <a:cs typeface="Courier New" pitchFamily="49" charset="0"/>
              </a:rPr>
            </a:br>
            <a:r>
              <a:rPr lang="en-US" altLang="en-US" sz="2400" b="1" dirty="0">
                <a:solidFill>
                  <a:srgbClr val="000000"/>
                </a:solidFill>
                <a:latin typeface="Courier New" pitchFamily="49" charset="0"/>
                <a:cs typeface="Courier New" pitchFamily="49" charset="0"/>
              </a:rPr>
              <a:t>     </a:t>
            </a:r>
            <a:r>
              <a:rPr lang="en-US" altLang="en-US" sz="2400" b="1" dirty="0">
                <a:solidFill>
                  <a:srgbClr val="FF0000"/>
                </a:solidFill>
                <a:latin typeface="Courier New" pitchFamily="49" charset="0"/>
                <a:cs typeface="Courier New" pitchFamily="49" charset="0"/>
              </a:rPr>
              <a:t>while (</a:t>
            </a:r>
            <a:r>
              <a:rPr lang="en-US" altLang="en-US" sz="2400" b="1" dirty="0" err="1">
                <a:solidFill>
                  <a:srgbClr val="FF0000"/>
                </a:solidFill>
                <a:latin typeface="Courier New" pitchFamily="49" charset="0"/>
                <a:cs typeface="Courier New" pitchFamily="49" charset="0"/>
              </a:rPr>
              <a:t>test_and_set</a:t>
            </a:r>
            <a:r>
              <a:rPr lang="en-US" altLang="en-US" sz="2400" b="1" dirty="0">
                <a:solidFill>
                  <a:srgbClr val="FF0000"/>
                </a:solidFill>
                <a:latin typeface="Courier New" pitchFamily="49" charset="0"/>
                <a:cs typeface="Courier New" pitchFamily="49" charset="0"/>
              </a:rPr>
              <a:t>(&amp;lock));</a:t>
            </a:r>
          </a:p>
          <a:p>
            <a:pPr marL="0" indent="0">
              <a:buFont typeface="Monotype Sorts" pitchFamily="-84" charset="2"/>
              <a:buNone/>
              <a:defRPr/>
            </a:pPr>
            <a:r>
              <a:rPr lang="en-US" altLang="en-US" sz="2400" b="1" dirty="0">
                <a:solidFill>
                  <a:srgbClr val="000000"/>
                </a:solidFill>
                <a:latin typeface="Courier New" pitchFamily="49" charset="0"/>
                <a:cs typeface="Courier New" pitchFamily="49" charset="0"/>
              </a:rPr>
              <a:t>      /* do nothing */ </a:t>
            </a:r>
          </a:p>
          <a:p>
            <a:pPr marL="0" indent="0">
              <a:buFont typeface="Monotype Sorts" pitchFamily="-84" charset="2"/>
              <a:buNone/>
              <a:defRPr/>
            </a:pPr>
            <a:r>
              <a:rPr lang="en-US" altLang="en-US" sz="2400" b="1" dirty="0">
                <a:solidFill>
                  <a:srgbClr val="000000"/>
                </a:solidFill>
                <a:latin typeface="Courier New" pitchFamily="49" charset="0"/>
                <a:cs typeface="Courier New" pitchFamily="49" charset="0"/>
              </a:rPr>
              <a:t>      /* critical section */ </a:t>
            </a:r>
          </a:p>
          <a:p>
            <a:pPr marL="0" indent="0">
              <a:buFont typeface="Monotype Sorts" pitchFamily="-84" charset="2"/>
              <a:buNone/>
              <a:defRPr/>
            </a:pPr>
            <a:r>
              <a:rPr lang="en-US" altLang="en-US" sz="2400" b="1" dirty="0">
                <a:solidFill>
                  <a:srgbClr val="000000"/>
                </a:solidFill>
                <a:latin typeface="Courier New" pitchFamily="49" charset="0"/>
                <a:cs typeface="Courier New" pitchFamily="49" charset="0"/>
              </a:rPr>
              <a:t>      </a:t>
            </a:r>
            <a:r>
              <a:rPr lang="en-US" altLang="en-US" sz="2400" b="1" dirty="0">
                <a:solidFill>
                  <a:srgbClr val="00B050"/>
                </a:solidFill>
                <a:latin typeface="Courier New" pitchFamily="49" charset="0"/>
                <a:cs typeface="Courier New" pitchFamily="49" charset="0"/>
              </a:rPr>
              <a:t>lock = false; </a:t>
            </a:r>
          </a:p>
          <a:p>
            <a:pPr marL="0" indent="0">
              <a:buFont typeface="Monotype Sorts" pitchFamily="-84" charset="2"/>
              <a:buNone/>
              <a:defRPr/>
            </a:pPr>
            <a:r>
              <a:rPr lang="en-US" altLang="en-US" sz="2400" b="1" dirty="0">
                <a:solidFill>
                  <a:srgbClr val="000000"/>
                </a:solidFill>
                <a:latin typeface="Courier New" pitchFamily="49" charset="0"/>
                <a:cs typeface="Courier New" pitchFamily="49" charset="0"/>
              </a:rPr>
              <a:t>       /* remainder section */ </a:t>
            </a:r>
          </a:p>
          <a:p>
            <a:pPr marL="0" indent="0">
              <a:buFont typeface="Monotype Sorts" pitchFamily="-84" charset="2"/>
              <a:buNone/>
              <a:defRPr/>
            </a:pPr>
            <a:r>
              <a:rPr lang="en-US" altLang="en-US" sz="2400" b="1" dirty="0">
                <a:solidFill>
                  <a:srgbClr val="000000"/>
                </a:solidFill>
                <a:latin typeface="Courier New" pitchFamily="49" charset="0"/>
                <a:cs typeface="Courier New" pitchFamily="49" charset="0"/>
              </a:rPr>
              <a:t>    } while (true); </a:t>
            </a:r>
          </a:p>
          <a:p>
            <a:pPr marL="0" indent="0">
              <a:lnSpc>
                <a:spcPct val="90000"/>
              </a:lnSpc>
              <a:buFont typeface="Monotype Sorts" pitchFamily="-84" charset="2"/>
              <a:buNone/>
              <a:tabLst>
                <a:tab pos="742278" algn="l"/>
                <a:tab pos="1023411" algn="l"/>
                <a:tab pos="1258984" algn="l"/>
              </a:tabLst>
              <a:defRPr/>
            </a:pPr>
            <a:endParaRPr lang="en-US" dirty="0">
              <a:solidFill>
                <a:srgbClr val="0000FF"/>
              </a:solidFill>
              <a:ea typeface="ＭＳ Ｐゴシック" charset="0"/>
              <a:cs typeface="ＭＳ Ｐゴシック" charset="0"/>
            </a:endParaRPr>
          </a:p>
          <a:p>
            <a:pPr marL="0" indent="0">
              <a:lnSpc>
                <a:spcPct val="90000"/>
              </a:lnSpc>
              <a:buFont typeface="Monotype Sorts" pitchFamily="-84" charset="2"/>
              <a:buNone/>
              <a:tabLst>
                <a:tab pos="742278" algn="l"/>
                <a:tab pos="1023411" algn="l"/>
                <a:tab pos="1258984" algn="l"/>
              </a:tabLst>
              <a:defRPr/>
            </a:pPr>
            <a:r>
              <a:rPr lang="en-US" dirty="0">
                <a:ea typeface="ＭＳ Ｐゴシック" charset="0"/>
                <a:cs typeface="ＭＳ Ｐゴシック" charset="0"/>
              </a:rPr>
              <a:t>               </a:t>
            </a:r>
          </a:p>
        </p:txBody>
      </p:sp>
      <p:sp>
        <p:nvSpPr>
          <p:cNvPr id="3" name="Footer Placeholder 2"/>
          <p:cNvSpPr>
            <a:spLocks noGrp="1"/>
          </p:cNvSpPr>
          <p:nvPr>
            <p:ph type="ftr" sz="quarter" idx="11"/>
          </p:nvPr>
        </p:nvSpPr>
        <p:spPr/>
        <p:txBody>
          <a:bodyPr/>
          <a:lstStyle/>
          <a:p>
            <a:r>
              <a:rPr lang="en-US" altLang="en-US"/>
              <a:t>CS F372 Process Synchronization Solutions</a:t>
            </a:r>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23</a:t>
            </a:fld>
            <a:endParaRPr lang="en-US" altLang="en-US"/>
          </a:p>
        </p:txBody>
      </p:sp>
    </p:spTree>
    <p:extLst>
      <p:ext uri="{BB962C8B-B14F-4D97-AF65-F5344CB8AC3E}">
        <p14:creationId xmlns:p14="http://schemas.microsoft.com/office/powerpoint/2010/main" val="310525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Mutual exclusion with test-and-set</a:t>
            </a:r>
          </a:p>
        </p:txBody>
      </p:sp>
      <p:sp>
        <p:nvSpPr>
          <p:cNvPr id="4" name="Oval 3">
            <a:hlinkClick r:id="rId2" action="ppaction://hlinksldjump"/>
          </p:cNvPr>
          <p:cNvSpPr/>
          <p:nvPr/>
        </p:nvSpPr>
        <p:spPr>
          <a:xfrm>
            <a:off x="5029200" y="57150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16541948"/>
              </p:ext>
            </p:extLst>
          </p:nvPr>
        </p:nvGraphicFramePr>
        <p:xfrm>
          <a:off x="1676401" y="1676405"/>
          <a:ext cx="7010399" cy="4648194"/>
        </p:xfrm>
        <a:graphic>
          <a:graphicData uri="http://schemas.openxmlformats.org/drawingml/2006/table">
            <a:tbl>
              <a:tblPr firstRow="1" bandRow="1"/>
              <a:tblGrid>
                <a:gridCol w="2355606">
                  <a:extLst>
                    <a:ext uri="{9D8B030D-6E8A-4147-A177-3AD203B41FA5}">
                      <a16:colId xmlns:a16="http://schemas.microsoft.com/office/drawing/2014/main" val="2835330252"/>
                    </a:ext>
                  </a:extLst>
                </a:gridCol>
                <a:gridCol w="1937844">
                  <a:extLst>
                    <a:ext uri="{9D8B030D-6E8A-4147-A177-3AD203B41FA5}">
                      <a16:colId xmlns:a16="http://schemas.microsoft.com/office/drawing/2014/main" val="3468059765"/>
                    </a:ext>
                  </a:extLst>
                </a:gridCol>
                <a:gridCol w="2716949">
                  <a:extLst>
                    <a:ext uri="{9D8B030D-6E8A-4147-A177-3AD203B41FA5}">
                      <a16:colId xmlns:a16="http://schemas.microsoft.com/office/drawing/2014/main" val="2958432810"/>
                    </a:ext>
                  </a:extLst>
                </a:gridCol>
              </a:tblGrid>
              <a:tr h="516466">
                <a:tc>
                  <a:txBody>
                    <a:bodyPr/>
                    <a:lstStyle/>
                    <a:p>
                      <a:pPr marL="0" marR="0">
                        <a:lnSpc>
                          <a:spcPct val="107000"/>
                        </a:lnSpc>
                        <a:spcBef>
                          <a:spcPts val="0"/>
                        </a:spcBef>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LOCK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b="1">
                          <a:effectLst/>
                          <a:latin typeface="Calibri" panose="020F0502020204030204" pitchFamily="34" charset="0"/>
                          <a:ea typeface="Calibri" panose="020F0502020204030204" pitchFamily="34" charset="0"/>
                          <a:cs typeface="Times New Roman" panose="02020603050405020304" pitchFamily="18" charset="0"/>
                        </a:rPr>
                        <a:t>P1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930356377"/>
                  </a:ext>
                </a:extLst>
              </a:tr>
              <a:tr h="516466">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FALSE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1837283731"/>
                  </a:ext>
                </a:extLst>
              </a:tr>
              <a:tr h="516466">
                <a:tc>
                  <a:txBody>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Test_and_set (lock)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078828385"/>
                  </a:ext>
                </a:extLst>
              </a:tr>
              <a:tr h="516466">
                <a:tc>
                  <a: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Enters CS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4157421426"/>
                  </a:ext>
                </a:extLst>
              </a:tr>
              <a:tr h="516466">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Test_and_set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(lock)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2582632931"/>
                  </a:ext>
                </a:extLst>
              </a:tr>
              <a:tr h="516466">
                <a:tc>
                  <a:txBody>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Cannot enter CS… waits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116554613"/>
                  </a:ext>
                </a:extLst>
              </a:tr>
              <a:tr h="516466">
                <a:tc>
                  <a: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Out of CS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FALSE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3067579024"/>
                  </a:ext>
                </a:extLst>
              </a:tr>
              <a:tr h="516466">
                <a:tc>
                  <a: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TRUE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Test_and_set</a:t>
                      </a:r>
                      <a:r>
                        <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(lock)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2726403068"/>
                  </a:ext>
                </a:extLst>
              </a:tr>
              <a:tr h="516466">
                <a:tc>
                  <a:txBody>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Enters CS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140003521"/>
                  </a:ext>
                </a:extLst>
              </a:tr>
            </a:tbl>
          </a:graphicData>
        </a:graphic>
      </p:graphicFrame>
      <p:sp>
        <p:nvSpPr>
          <p:cNvPr id="8" name="TextBox 7"/>
          <p:cNvSpPr txBox="1"/>
          <p:nvPr/>
        </p:nvSpPr>
        <p:spPr>
          <a:xfrm>
            <a:off x="152400" y="2133600"/>
            <a:ext cx="1765301" cy="1200329"/>
          </a:xfrm>
          <a:prstGeom prst="rect">
            <a:avLst/>
          </a:prstGeom>
          <a:noFill/>
        </p:spPr>
        <p:txBody>
          <a:bodyPr wrap="square" rtlCol="0">
            <a:spAutoFit/>
          </a:bodyPr>
          <a:lstStyle/>
          <a:p>
            <a:r>
              <a:rPr lang="en-US" dirty="0"/>
              <a:t>Satisfies mutual exclusion</a:t>
            </a:r>
          </a:p>
        </p:txBody>
      </p:sp>
      <p:sp>
        <p:nvSpPr>
          <p:cNvPr id="3" name="Footer Placeholder 2"/>
          <p:cNvSpPr>
            <a:spLocks noGrp="1"/>
          </p:cNvSpPr>
          <p:nvPr>
            <p:ph type="ftr" sz="quarter" idx="11"/>
          </p:nvPr>
        </p:nvSpPr>
        <p:spPr/>
        <p:txBody>
          <a:bodyPr/>
          <a:lstStyle/>
          <a:p>
            <a:r>
              <a:rPr lang="en-US" altLang="en-US"/>
              <a:t>CS F372 Process Synchronization Solutions</a:t>
            </a:r>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24</a:t>
            </a:fld>
            <a:endParaRPr lang="en-US" altLang="en-US"/>
          </a:p>
        </p:txBody>
      </p:sp>
    </p:spTree>
    <p:extLst>
      <p:ext uri="{BB962C8B-B14F-4D97-AF65-F5344CB8AC3E}">
        <p14:creationId xmlns:p14="http://schemas.microsoft.com/office/powerpoint/2010/main" val="28838269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t>test_and_set</a:t>
            </a:r>
            <a:r>
              <a:rPr lang="en-US" sz="4000" dirty="0"/>
              <a:t> – Bounded Waiting</a:t>
            </a:r>
          </a:p>
        </p:txBody>
      </p:sp>
      <p:sp>
        <p:nvSpPr>
          <p:cNvPr id="4" name="Oval 3">
            <a:hlinkClick r:id="rId2" action="ppaction://hlinksldjump"/>
          </p:cNvPr>
          <p:cNvSpPr/>
          <p:nvPr/>
        </p:nvSpPr>
        <p:spPr>
          <a:xfrm>
            <a:off x="5029200" y="571500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909107780"/>
              </p:ext>
            </p:extLst>
          </p:nvPr>
        </p:nvGraphicFramePr>
        <p:xfrm>
          <a:off x="1981201" y="1600200"/>
          <a:ext cx="6770385" cy="4876795"/>
        </p:xfrm>
        <a:graphic>
          <a:graphicData uri="http://schemas.openxmlformats.org/drawingml/2006/table">
            <a:tbl>
              <a:tblPr firstRow="1" bandRow="1"/>
              <a:tblGrid>
                <a:gridCol w="2615831">
                  <a:extLst>
                    <a:ext uri="{9D8B030D-6E8A-4147-A177-3AD203B41FA5}">
                      <a16:colId xmlns:a16="http://schemas.microsoft.com/office/drawing/2014/main" val="2091868088"/>
                    </a:ext>
                  </a:extLst>
                </a:gridCol>
                <a:gridCol w="1530625">
                  <a:extLst>
                    <a:ext uri="{9D8B030D-6E8A-4147-A177-3AD203B41FA5}">
                      <a16:colId xmlns:a16="http://schemas.microsoft.com/office/drawing/2014/main" val="2704449970"/>
                    </a:ext>
                  </a:extLst>
                </a:gridCol>
                <a:gridCol w="2623929">
                  <a:extLst>
                    <a:ext uri="{9D8B030D-6E8A-4147-A177-3AD203B41FA5}">
                      <a16:colId xmlns:a16="http://schemas.microsoft.com/office/drawing/2014/main" val="2306090617"/>
                    </a:ext>
                  </a:extLst>
                </a:gridCol>
              </a:tblGrid>
              <a:tr h="443345">
                <a:tc>
                  <a:txBody>
                    <a:bodyPr/>
                    <a:lstStyle/>
                    <a:p>
                      <a:pPr marL="0" marR="0">
                        <a:lnSpc>
                          <a:spcPct val="107000"/>
                        </a:lnSpc>
                        <a:spcBef>
                          <a:spcPts val="0"/>
                        </a:spcBef>
                        <a:spcAft>
                          <a:spcPts val="800"/>
                        </a:spcAft>
                      </a:pPr>
                      <a:r>
                        <a:rPr lang="en-US" sz="1700" b="1">
                          <a:effectLst/>
                          <a:latin typeface="Calibri" panose="020F0502020204030204" pitchFamily="34" charset="0"/>
                          <a:ea typeface="Calibri" panose="020F0502020204030204" pitchFamily="34" charset="0"/>
                          <a:cs typeface="Times New Roman" panose="02020603050405020304" pitchFamily="18" charset="0"/>
                        </a:rPr>
                        <a:t>P0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lock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b="1">
                          <a:effectLst/>
                          <a:latin typeface="Calibri" panose="020F0502020204030204" pitchFamily="34" charset="0"/>
                          <a:ea typeface="Calibri" panose="020F0502020204030204" pitchFamily="34" charset="0"/>
                          <a:cs typeface="Times New Roman" panose="02020603050405020304" pitchFamily="18" charset="0"/>
                        </a:rPr>
                        <a:t>P1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3846183450"/>
                  </a:ext>
                </a:extLst>
              </a:tr>
              <a:tr h="443345">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422280421"/>
                  </a:ext>
                </a:extLst>
              </a:tr>
              <a:tr h="443345">
                <a:tc>
                  <a:txBody>
                    <a:bodyPr/>
                    <a:lstStyle/>
                    <a:p>
                      <a:pPr marL="0" marR="0">
                        <a:lnSpc>
                          <a:spcPct val="107000"/>
                        </a:lnSpc>
                        <a:spcBef>
                          <a:spcPts val="0"/>
                        </a:spcBef>
                        <a:spcAft>
                          <a:spcPts val="800"/>
                        </a:spcAft>
                      </a:pPr>
                      <a:r>
                        <a:rPr lang="en-US"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Test_and_set (lock)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3575882692"/>
                  </a:ext>
                </a:extLst>
              </a:tr>
              <a:tr h="443345">
                <a:tc>
                  <a:txBody>
                    <a:bodyPr/>
                    <a:lstStyle/>
                    <a:p>
                      <a:pPr marL="0" marR="0">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Enters CS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4248919324"/>
                  </a:ext>
                </a:extLst>
              </a:tr>
              <a:tr h="443345">
                <a:tc>
                  <a:txBody>
                    <a:bodyPr/>
                    <a:lstStyle/>
                    <a:p>
                      <a:pPr>
                        <a:lnSpc>
                          <a:spcPct val="107000"/>
                        </a:lnSpc>
                      </a:pPr>
                      <a:endParaRPr lang="en-US" sz="1100">
                        <a:effectLst/>
                        <a:latin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TRUE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7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Test_and_set</a:t>
                      </a:r>
                      <a: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(lock)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2800089743"/>
                  </a:ext>
                </a:extLst>
              </a:tr>
              <a:tr h="443345">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Cannot enter 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2174833667"/>
                  </a:ext>
                </a:extLst>
              </a:tr>
              <a:tr h="443345">
                <a:tc>
                  <a:txBody>
                    <a:bodyPr/>
                    <a:lstStyle/>
                    <a:p>
                      <a:pPr marL="0" marR="0">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Out of CS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FALSE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2780105581"/>
                  </a:ext>
                </a:extLst>
              </a:tr>
              <a:tr h="443345">
                <a:tc>
                  <a:txBody>
                    <a:bodyPr/>
                    <a:lstStyle/>
                    <a:p>
                      <a:pPr marL="0" marR="0">
                        <a:lnSpc>
                          <a:spcPct val="107000"/>
                        </a:lnSpc>
                        <a:spcBef>
                          <a:spcPts val="0"/>
                        </a:spcBef>
                        <a:spcAft>
                          <a:spcPts val="800"/>
                        </a:spcAft>
                      </a:pPr>
                      <a:r>
                        <a:rPr lang="en-US"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Test_and_set (lock)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   TRUE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3480197860"/>
                  </a:ext>
                </a:extLst>
              </a:tr>
              <a:tr h="443345">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Enters CS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3796632570"/>
                  </a:ext>
                </a:extLst>
              </a:tr>
              <a:tr h="443345">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Still waits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2375619723"/>
                  </a:ext>
                </a:extLst>
              </a:tr>
              <a:tr h="443345">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8859" marR="88859" marT="44430" marB="4443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75825279"/>
                  </a:ext>
                </a:extLst>
              </a:tr>
            </a:tbl>
          </a:graphicData>
        </a:graphic>
      </p:graphicFrame>
      <p:sp>
        <p:nvSpPr>
          <p:cNvPr id="7" name="TextBox 6"/>
          <p:cNvSpPr txBox="1"/>
          <p:nvPr/>
        </p:nvSpPr>
        <p:spPr>
          <a:xfrm>
            <a:off x="228600" y="1600200"/>
            <a:ext cx="1752600" cy="1200329"/>
          </a:xfrm>
          <a:prstGeom prst="rect">
            <a:avLst/>
          </a:prstGeom>
          <a:noFill/>
        </p:spPr>
        <p:txBody>
          <a:bodyPr wrap="square" rtlCol="0">
            <a:spAutoFit/>
          </a:bodyPr>
          <a:lstStyle/>
          <a:p>
            <a:r>
              <a:rPr lang="en-US" dirty="0"/>
              <a:t>Bounded waiting not satisfied</a:t>
            </a:r>
          </a:p>
        </p:txBody>
      </p:sp>
      <p:sp>
        <p:nvSpPr>
          <p:cNvPr id="3" name="Footer Placeholder 2"/>
          <p:cNvSpPr>
            <a:spLocks noGrp="1"/>
          </p:cNvSpPr>
          <p:nvPr>
            <p:ph type="ftr" sz="quarter" idx="11"/>
          </p:nvPr>
        </p:nvSpPr>
        <p:spPr/>
        <p:txBody>
          <a:bodyPr/>
          <a:lstStyle/>
          <a:p>
            <a:r>
              <a:rPr lang="en-US" altLang="en-US"/>
              <a:t>CS F372 Process Synchronization Solutions</a:t>
            </a:r>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25</a:t>
            </a:fld>
            <a:endParaRPr lang="en-US" altLang="en-US"/>
          </a:p>
        </p:txBody>
      </p:sp>
    </p:spTree>
    <p:extLst>
      <p:ext uri="{BB962C8B-B14F-4D97-AF65-F5344CB8AC3E}">
        <p14:creationId xmlns:p14="http://schemas.microsoft.com/office/powerpoint/2010/main" val="19180062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15143" y="115888"/>
            <a:ext cx="8113713" cy="722312"/>
          </a:xfrm>
        </p:spPr>
        <p:txBody>
          <a:bodyPr/>
          <a:lstStyle/>
          <a:p>
            <a:r>
              <a:rPr lang="en-US" altLang="en-US" sz="4000" dirty="0"/>
              <a:t>2. </a:t>
            </a:r>
            <a:r>
              <a:rPr lang="en-US" altLang="en-US" sz="4000" dirty="0" err="1"/>
              <a:t>compare_and_swap</a:t>
            </a:r>
            <a:r>
              <a:rPr lang="en-US" altLang="en-US" sz="4000" dirty="0"/>
              <a:t> Instruction</a:t>
            </a:r>
            <a:endParaRPr lang="en-US" sz="4000" dirty="0"/>
          </a:p>
        </p:txBody>
      </p:sp>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5" name="Rectangle 3"/>
          <p:cNvSpPr>
            <a:spLocks noGrp="1" noChangeArrowheads="1"/>
          </p:cNvSpPr>
          <p:nvPr>
            <p:ph idx="1"/>
          </p:nvPr>
        </p:nvSpPr>
        <p:spPr>
          <a:xfrm>
            <a:off x="515144" y="1524000"/>
            <a:ext cx="8208170" cy="4419600"/>
          </a:xfrm>
        </p:spPr>
        <p:txBody>
          <a:bodyPr/>
          <a:lstStyle/>
          <a:p>
            <a:pPr>
              <a:lnSpc>
                <a:spcPct val="90000"/>
              </a:lnSpc>
              <a:buFont typeface="Monotype Sorts" pitchFamily="-84" charset="2"/>
              <a:buNone/>
              <a:tabLst>
                <a:tab pos="741363" algn="l"/>
                <a:tab pos="1022350" algn="l"/>
                <a:tab pos="1258888" algn="l"/>
              </a:tabLst>
            </a:pPr>
            <a:r>
              <a:rPr lang="en-US" altLang="en-US" sz="2400" dirty="0"/>
              <a:t>Definition:</a:t>
            </a:r>
          </a:p>
          <a:p>
            <a:pPr>
              <a:buFont typeface="Monotype Sorts" pitchFamily="-84" charset="2"/>
              <a:buNone/>
              <a:tabLst>
                <a:tab pos="741363" algn="l"/>
                <a:tab pos="1022350" algn="l"/>
                <a:tab pos="1258888" algn="l"/>
              </a:tabLst>
            </a:pP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compare_and_swap</a:t>
            </a: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*value,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expected,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new_value</a:t>
            </a:r>
            <a:r>
              <a:rPr lang="en-US" altLang="en-US" sz="2400" b="1" dirty="0">
                <a:latin typeface="Courier New" panose="02070309020205020404" pitchFamily="49" charset="0"/>
                <a:cs typeface="Courier New" panose="02070309020205020404" pitchFamily="49" charset="0"/>
              </a:rPr>
              <a:t>)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int</a:t>
            </a:r>
            <a:r>
              <a:rPr lang="en-US" altLang="en-US" sz="2400" b="1" dirty="0">
                <a:latin typeface="Courier New" panose="02070309020205020404" pitchFamily="49" charset="0"/>
                <a:cs typeface="Courier New" panose="02070309020205020404" pitchFamily="49" charset="0"/>
              </a:rPr>
              <a:t> temp = *value;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if (*value == expected)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*value = </a:t>
            </a:r>
            <a:r>
              <a:rPr lang="en-US" altLang="en-US" sz="2400" b="1" dirty="0" err="1">
                <a:latin typeface="Courier New" panose="02070309020205020404" pitchFamily="49" charset="0"/>
                <a:cs typeface="Courier New" panose="02070309020205020404" pitchFamily="49" charset="0"/>
              </a:rPr>
              <a:t>new_value</a:t>
            </a:r>
            <a:r>
              <a:rPr lang="en-US" altLang="en-US" sz="2400" b="1" dirty="0">
                <a:latin typeface="Courier New" panose="02070309020205020404" pitchFamily="49" charset="0"/>
                <a:cs typeface="Courier New" panose="02070309020205020404" pitchFamily="49" charset="0"/>
              </a:rPr>
              <a:t>;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return temp;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 </a:t>
            </a:r>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26</a:t>
            </a:fld>
            <a:endParaRPr lang="en-US" altLang="en-US"/>
          </a:p>
        </p:txBody>
      </p:sp>
    </p:spTree>
    <p:extLst>
      <p:ext uri="{BB962C8B-B14F-4D97-AF65-F5344CB8AC3E}">
        <p14:creationId xmlns:p14="http://schemas.microsoft.com/office/powerpoint/2010/main" val="2668381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153400" cy="838200"/>
          </a:xfrm>
        </p:spPr>
        <p:txBody>
          <a:bodyPr/>
          <a:lstStyle/>
          <a:p>
            <a:r>
              <a:rPr lang="en-US" altLang="en-US" sz="4000" dirty="0"/>
              <a:t>2. </a:t>
            </a:r>
            <a:r>
              <a:rPr lang="en-US" altLang="en-US" sz="4000" dirty="0" err="1"/>
              <a:t>compare_and_swap</a:t>
            </a:r>
            <a:r>
              <a:rPr lang="en-US" altLang="en-US" sz="4000" dirty="0"/>
              <a:t> Instruction</a:t>
            </a:r>
            <a:endParaRPr lang="en-US" sz="4000" dirty="0"/>
          </a:p>
        </p:txBody>
      </p:sp>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5" name="Rectangle 3"/>
          <p:cNvSpPr>
            <a:spLocks noGrp="1" noChangeArrowheads="1"/>
          </p:cNvSpPr>
          <p:nvPr>
            <p:ph idx="1"/>
          </p:nvPr>
        </p:nvSpPr>
        <p:spPr>
          <a:xfrm>
            <a:off x="609600" y="1524000"/>
            <a:ext cx="8113713" cy="4194175"/>
          </a:xfrm>
        </p:spPr>
        <p:txBody>
          <a:bodyPr/>
          <a:lstStyle/>
          <a:p>
            <a:pPr>
              <a:lnSpc>
                <a:spcPct val="90000"/>
              </a:lnSpc>
              <a:buFont typeface="Monotype Sorts" pitchFamily="-84" charset="2"/>
              <a:buAutoNum type="arabicPeriod"/>
              <a:tabLst>
                <a:tab pos="741363" algn="l"/>
                <a:tab pos="1022350" algn="l"/>
                <a:tab pos="1258888" algn="l"/>
              </a:tabLst>
            </a:pPr>
            <a:r>
              <a:rPr lang="en-US" altLang="en-US" sz="2400" dirty="0"/>
              <a:t>Executed atomically</a:t>
            </a:r>
          </a:p>
          <a:p>
            <a:pPr>
              <a:lnSpc>
                <a:spcPct val="90000"/>
              </a:lnSpc>
              <a:buFont typeface="Monotype Sorts" pitchFamily="-84" charset="2"/>
              <a:buAutoNum type="arabicPeriod"/>
              <a:tabLst>
                <a:tab pos="741363" algn="l"/>
                <a:tab pos="1022350" algn="l"/>
                <a:tab pos="1258888" algn="l"/>
              </a:tabLst>
            </a:pPr>
            <a:r>
              <a:rPr lang="en-US" altLang="en-US" sz="2400" dirty="0"/>
              <a:t>Three operands</a:t>
            </a:r>
          </a:p>
          <a:p>
            <a:pPr>
              <a:lnSpc>
                <a:spcPct val="90000"/>
              </a:lnSpc>
              <a:buFont typeface="Monotype Sorts" pitchFamily="-84" charset="2"/>
              <a:buAutoNum type="arabicPeriod"/>
              <a:tabLst>
                <a:tab pos="741363" algn="l"/>
                <a:tab pos="1022350" algn="l"/>
                <a:tab pos="1258888" algn="l"/>
              </a:tabLst>
            </a:pPr>
            <a:r>
              <a:rPr lang="en-US" altLang="en-US" sz="2400" dirty="0"/>
              <a:t>Returns the original value of passed parameter “value”</a:t>
            </a:r>
          </a:p>
          <a:p>
            <a:pPr>
              <a:lnSpc>
                <a:spcPct val="90000"/>
              </a:lnSpc>
              <a:buFont typeface="Monotype Sorts" pitchFamily="-84" charset="2"/>
              <a:buAutoNum type="arabicPeriod"/>
              <a:tabLst>
                <a:tab pos="741363" algn="l"/>
                <a:tab pos="1022350" algn="l"/>
                <a:tab pos="1258888" algn="l"/>
              </a:tabLst>
            </a:pPr>
            <a:r>
              <a:rPr lang="en-US" altLang="en-US" sz="2400" dirty="0"/>
              <a:t>if “value” ==“expected”</a:t>
            </a:r>
          </a:p>
          <a:p>
            <a:pPr marL="971550" lvl="1" indent="-514350">
              <a:lnSpc>
                <a:spcPct val="90000"/>
              </a:lnSpc>
              <a:buFont typeface="+mj-lt"/>
              <a:buAutoNum type="romanUcPeriod"/>
              <a:tabLst>
                <a:tab pos="741363" algn="l"/>
                <a:tab pos="1022350" algn="l"/>
                <a:tab pos="1258888" algn="l"/>
              </a:tabLst>
            </a:pPr>
            <a:r>
              <a:rPr lang="en-US" altLang="en-US" sz="2400" dirty="0"/>
              <a:t>Set  the variable “value”  the value of the passed parameter “</a:t>
            </a:r>
            <a:r>
              <a:rPr lang="en-US" altLang="en-US" sz="2400" dirty="0" err="1"/>
              <a:t>new_value</a:t>
            </a:r>
            <a:r>
              <a:rPr lang="en-US" altLang="en-US" sz="2400" dirty="0"/>
              <a:t>”. </a:t>
            </a:r>
          </a:p>
          <a:p>
            <a:pPr marL="971550" lvl="1" indent="-514350">
              <a:lnSpc>
                <a:spcPct val="90000"/>
              </a:lnSpc>
              <a:buFont typeface="+mj-lt"/>
              <a:buAutoNum type="romanUcPeriod"/>
              <a:tabLst>
                <a:tab pos="741363" algn="l"/>
                <a:tab pos="1022350" algn="l"/>
                <a:tab pos="1258888" algn="l"/>
              </a:tabLst>
            </a:pPr>
            <a:r>
              <a:rPr lang="en-US" altLang="en-US" sz="2400" dirty="0"/>
              <a:t>That is, the swap takes place only under this condition.</a:t>
            </a:r>
          </a:p>
          <a:p>
            <a:pPr>
              <a:lnSpc>
                <a:spcPct val="90000"/>
              </a:lnSpc>
              <a:buFont typeface="Monotype Sorts" pitchFamily="-84" charset="2"/>
              <a:buAutoNum type="arabicPeriod"/>
              <a:tabLst>
                <a:tab pos="741363" algn="l"/>
                <a:tab pos="1022350" algn="l"/>
                <a:tab pos="1258888" algn="l"/>
              </a:tabLst>
            </a:pPr>
            <a:endParaRPr lang="en-US" altLang="en-US" dirty="0">
              <a:solidFill>
                <a:srgbClr val="0000FF"/>
              </a:solidFill>
            </a:endParaRPr>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27</a:t>
            </a:fld>
            <a:endParaRPr lang="en-US" altLang="en-US"/>
          </a:p>
        </p:txBody>
      </p:sp>
    </p:spTree>
    <p:extLst>
      <p:ext uri="{BB962C8B-B14F-4D97-AF65-F5344CB8AC3E}">
        <p14:creationId xmlns:p14="http://schemas.microsoft.com/office/powerpoint/2010/main" val="38026658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8839200" cy="1143000"/>
          </a:xfrm>
        </p:spPr>
        <p:txBody>
          <a:bodyPr/>
          <a:lstStyle/>
          <a:p>
            <a:r>
              <a:rPr lang="en-US" altLang="en-US" dirty="0"/>
              <a:t>Mutual exclusion solution using </a:t>
            </a:r>
            <a:r>
              <a:rPr lang="en-US" altLang="en-US" dirty="0" err="1"/>
              <a:t>compare_and_swap</a:t>
            </a:r>
            <a:endParaRPr lang="en-US" dirty="0"/>
          </a:p>
        </p:txBody>
      </p:sp>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5" name="Rectangle 3"/>
          <p:cNvSpPr>
            <a:spLocks noGrp="1" noChangeArrowheads="1"/>
          </p:cNvSpPr>
          <p:nvPr>
            <p:ph idx="1"/>
          </p:nvPr>
        </p:nvSpPr>
        <p:spPr>
          <a:xfrm>
            <a:off x="688974" y="1646526"/>
            <a:ext cx="8150225" cy="4333875"/>
          </a:xfrm>
        </p:spPr>
        <p:txBody>
          <a:bodyPr/>
          <a:lstStyle/>
          <a:p>
            <a:pPr>
              <a:lnSpc>
                <a:spcPct val="90000"/>
              </a:lnSpc>
              <a:tabLst>
                <a:tab pos="741363" algn="l"/>
                <a:tab pos="1022350" algn="l"/>
                <a:tab pos="1258888" algn="l"/>
              </a:tabLst>
            </a:pPr>
            <a:r>
              <a:rPr lang="en-US" altLang="en-US" sz="2400" dirty="0"/>
              <a:t>Shared integer  </a:t>
            </a:r>
            <a:r>
              <a:rPr lang="ja-JP" altLang="en-US" sz="2400" dirty="0"/>
              <a:t>“</a:t>
            </a:r>
            <a:r>
              <a:rPr lang="en-US" altLang="ja-JP" sz="2400" dirty="0"/>
              <a:t>lock</a:t>
            </a:r>
            <a:r>
              <a:rPr lang="ja-JP" altLang="en-US" sz="2400" dirty="0"/>
              <a:t>”</a:t>
            </a:r>
            <a:r>
              <a:rPr lang="en-US" altLang="ja-JP" sz="2400" dirty="0"/>
              <a:t>  initialized to 0; </a:t>
            </a:r>
          </a:p>
          <a:p>
            <a:pPr>
              <a:lnSpc>
                <a:spcPct val="90000"/>
              </a:lnSpc>
              <a:tabLst>
                <a:tab pos="741363" algn="l"/>
                <a:tab pos="1022350" algn="l"/>
                <a:tab pos="1258888" algn="l"/>
              </a:tabLst>
            </a:pPr>
            <a:r>
              <a:rPr lang="en-US" altLang="en-US" sz="2400" dirty="0"/>
              <a:t>Solution:</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do {</a:t>
            </a:r>
          </a:p>
          <a:p>
            <a:pPr>
              <a:buFont typeface="Monotype Sorts" pitchFamily="-84" charset="2"/>
              <a:buNone/>
              <a:tabLst>
                <a:tab pos="741363" algn="l"/>
                <a:tab pos="1022350" algn="l"/>
                <a:tab pos="1258888" algn="l"/>
              </a:tabLst>
            </a:pPr>
            <a:r>
              <a:rPr lang="en-US" altLang="en-US" sz="2400" b="1" dirty="0">
                <a:solidFill>
                  <a:srgbClr val="FF0000"/>
                </a:solidFill>
                <a:latin typeface="Courier New" panose="02070309020205020404" pitchFamily="49" charset="0"/>
                <a:cs typeface="Courier New" panose="02070309020205020404" pitchFamily="49" charset="0"/>
              </a:rPr>
              <a:t>while(</a:t>
            </a:r>
            <a:r>
              <a:rPr lang="en-US" altLang="en-US" sz="2400" b="1" dirty="0" err="1">
                <a:solidFill>
                  <a:srgbClr val="FF0000"/>
                </a:solidFill>
                <a:latin typeface="Courier New" panose="02070309020205020404" pitchFamily="49" charset="0"/>
                <a:cs typeface="Courier New" panose="02070309020205020404" pitchFamily="49" charset="0"/>
              </a:rPr>
              <a:t>compare_and_swap</a:t>
            </a:r>
            <a:r>
              <a:rPr lang="en-US" altLang="en-US" sz="2400" b="1" dirty="0">
                <a:solidFill>
                  <a:srgbClr val="FF0000"/>
                </a:solidFill>
                <a:latin typeface="Courier New" panose="02070309020205020404" pitchFamily="49" charset="0"/>
                <a:cs typeface="Courier New" panose="02070309020205020404" pitchFamily="49" charset="0"/>
              </a:rPr>
              <a:t>(&amp;lock, 0, 1)!= 0);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 do nothing */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 critical section */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a:t>
            </a:r>
            <a:r>
              <a:rPr lang="en-US" altLang="en-US" sz="2400" b="1" dirty="0">
                <a:solidFill>
                  <a:srgbClr val="00B050"/>
                </a:solidFill>
                <a:latin typeface="Courier New" panose="02070309020205020404" pitchFamily="49" charset="0"/>
                <a:cs typeface="Courier New" panose="02070309020205020404" pitchFamily="49" charset="0"/>
              </a:rPr>
              <a:t>lock = 0;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 remainder section */ </a:t>
            </a:r>
          </a:p>
          <a:p>
            <a:pPr>
              <a:buFont typeface="Monotype Sorts" pitchFamily="-84" charset="2"/>
              <a:buNone/>
              <a:tabLst>
                <a:tab pos="741363" algn="l"/>
                <a:tab pos="1022350" algn="l"/>
                <a:tab pos="1258888" algn="l"/>
              </a:tabLst>
            </a:pPr>
            <a:r>
              <a:rPr lang="en-US" altLang="en-US" sz="2400" b="1" dirty="0">
                <a:latin typeface="Courier New" panose="02070309020205020404" pitchFamily="49" charset="0"/>
                <a:cs typeface="Courier New" panose="02070309020205020404" pitchFamily="49" charset="0"/>
              </a:rPr>
              <a:t>} while (true); </a:t>
            </a:r>
          </a:p>
          <a:p>
            <a:pPr>
              <a:lnSpc>
                <a:spcPct val="90000"/>
              </a:lnSpc>
              <a:buFont typeface="Monotype Sorts" pitchFamily="-84" charset="2"/>
              <a:buNone/>
              <a:tabLst>
                <a:tab pos="741363" algn="l"/>
                <a:tab pos="1022350" algn="l"/>
                <a:tab pos="1258888" algn="l"/>
              </a:tabLst>
            </a:pPr>
            <a:r>
              <a:rPr lang="en-US" altLang="en-US" sz="1600" dirty="0"/>
              <a:t>               </a:t>
            </a:r>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28</a:t>
            </a:fld>
            <a:endParaRPr lang="en-US" altLang="en-US"/>
          </a:p>
        </p:txBody>
      </p:sp>
    </p:spTree>
    <p:extLst>
      <p:ext uri="{BB962C8B-B14F-4D97-AF65-F5344CB8AC3E}">
        <p14:creationId xmlns:p14="http://schemas.microsoft.com/office/powerpoint/2010/main" val="1077438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with </a:t>
            </a:r>
            <a:r>
              <a:rPr lang="en-US" altLang="en-US" dirty="0" err="1"/>
              <a:t>compare_and_swap</a:t>
            </a:r>
            <a:endParaRPr lang="en-US" dirty="0"/>
          </a:p>
        </p:txBody>
      </p:sp>
      <p:sp>
        <p:nvSpPr>
          <p:cNvPr id="4" name="Footer Placeholder 3"/>
          <p:cNvSpPr>
            <a:spLocks noGrp="1"/>
          </p:cNvSpPr>
          <p:nvPr>
            <p:ph type="ftr" sz="quarter" idx="11"/>
          </p:nvPr>
        </p:nvSpPr>
        <p:spPr/>
        <p:txBody>
          <a:bodyPr/>
          <a:lstStyle/>
          <a:p>
            <a:r>
              <a:rPr lang="en-US" altLang="en-US"/>
              <a:t>CS F372 Process Synchronization Solutions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946915855"/>
              </p:ext>
            </p:extLst>
          </p:nvPr>
        </p:nvGraphicFramePr>
        <p:xfrm>
          <a:off x="2667002" y="1790701"/>
          <a:ext cx="5714999" cy="4229103"/>
        </p:xfrm>
        <a:graphic>
          <a:graphicData uri="http://schemas.openxmlformats.org/drawingml/2006/table">
            <a:tbl>
              <a:tblPr firstRow="1" bandRow="1"/>
              <a:tblGrid>
                <a:gridCol w="2251135">
                  <a:extLst>
                    <a:ext uri="{9D8B030D-6E8A-4147-A177-3AD203B41FA5}">
                      <a16:colId xmlns:a16="http://schemas.microsoft.com/office/drawing/2014/main" val="881454191"/>
                    </a:ext>
                  </a:extLst>
                </a:gridCol>
                <a:gridCol w="1212729">
                  <a:extLst>
                    <a:ext uri="{9D8B030D-6E8A-4147-A177-3AD203B41FA5}">
                      <a16:colId xmlns:a16="http://schemas.microsoft.com/office/drawing/2014/main" val="282906808"/>
                    </a:ext>
                  </a:extLst>
                </a:gridCol>
                <a:gridCol w="2251135">
                  <a:extLst>
                    <a:ext uri="{9D8B030D-6E8A-4147-A177-3AD203B41FA5}">
                      <a16:colId xmlns:a16="http://schemas.microsoft.com/office/drawing/2014/main" val="1920665443"/>
                    </a:ext>
                  </a:extLst>
                </a:gridCol>
              </a:tblGrid>
              <a:tr h="374676">
                <a:tc>
                  <a:txBody>
                    <a:bodyPr/>
                    <a:lstStyle/>
                    <a:p>
                      <a:pPr marL="0" marR="0">
                        <a:lnSpc>
                          <a:spcPct val="107000"/>
                        </a:lnSpc>
                        <a:spcBef>
                          <a:spcPts val="0"/>
                        </a:spcBef>
                        <a:spcAft>
                          <a:spcPts val="800"/>
                        </a:spcAft>
                      </a:pPr>
                      <a:r>
                        <a:rPr lang="en-US" sz="1700" b="1">
                          <a:effectLst/>
                          <a:latin typeface="Calibri" panose="020F0502020204030204" pitchFamily="34" charset="0"/>
                          <a:ea typeface="Calibri" panose="020F0502020204030204" pitchFamily="34" charset="0"/>
                          <a:cs typeface="Times New Roman" panose="02020603050405020304" pitchFamily="18" charset="0"/>
                        </a:rPr>
                        <a:t>P0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LOCK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b="1">
                          <a:effectLst/>
                          <a:latin typeface="Calibri" panose="020F0502020204030204" pitchFamily="34" charset="0"/>
                          <a:ea typeface="Calibri" panose="020F0502020204030204" pitchFamily="34" charset="0"/>
                          <a:cs typeface="Times New Roman" panose="02020603050405020304" pitchFamily="18" charset="0"/>
                        </a:rPr>
                        <a:t>P1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2011672863"/>
                  </a:ext>
                </a:extLst>
              </a:tr>
              <a:tr h="374676">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2557376395"/>
                  </a:ext>
                </a:extLst>
              </a:tr>
              <a:tr h="660349">
                <a:tc>
                  <a:txBody>
                    <a:bodyPr/>
                    <a:lstStyle/>
                    <a:p>
                      <a:pPr marL="0" marR="0">
                        <a:lnSpc>
                          <a:spcPct val="107000"/>
                        </a:lnSpc>
                        <a:spcBef>
                          <a:spcPts val="0"/>
                        </a:spcBef>
                        <a:spcAft>
                          <a:spcPts val="800"/>
                        </a:spcAft>
                      </a:pPr>
                      <a:r>
                        <a:rPr lang="en-US"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Compare_and_swap (&amp;lock,0,1)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080689401"/>
                  </a:ext>
                </a:extLst>
              </a:tr>
              <a:tr h="374676">
                <a:tc>
                  <a:txBody>
                    <a:bodyPr/>
                    <a:lstStyle/>
                    <a:p>
                      <a:pPr marL="0" marR="0">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Enters CS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3954158282"/>
                  </a:ext>
                </a:extLst>
              </a:tr>
              <a:tr h="660349">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Compare_and_swap (&amp;lock,0,1)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3659864292"/>
                  </a:ext>
                </a:extLst>
              </a:tr>
              <a:tr h="374676">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Cannot enter CS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3149149438"/>
                  </a:ext>
                </a:extLst>
              </a:tr>
              <a:tr h="374676">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Out of CS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780651276"/>
                  </a:ext>
                </a:extLst>
              </a:tr>
              <a:tr h="660349">
                <a:tc>
                  <a:txBody>
                    <a:bodyPr/>
                    <a:lstStyle/>
                    <a:p>
                      <a:pPr marL="0" marR="0">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Compare_and_swap (&amp;lock,0,1)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3045561117"/>
                  </a:ext>
                </a:extLst>
              </a:tr>
              <a:tr h="374676">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700" dirty="0">
                          <a:effectLst/>
                          <a:latin typeface="Calibri" panose="020F0502020204030204" pitchFamily="34" charset="0"/>
                          <a:ea typeface="Calibri" panose="020F0502020204030204" pitchFamily="34" charset="0"/>
                          <a:cs typeface="Times New Roman" panose="02020603050405020304" pitchFamily="18" charset="0"/>
                        </a:rPr>
                        <a:t>Enters CS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6597" marR="86597" marT="43298" marB="43298">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3112678363"/>
                  </a:ext>
                </a:extLst>
              </a:tr>
            </a:tbl>
          </a:graphicData>
        </a:graphic>
      </p:graphicFrame>
      <p:sp>
        <p:nvSpPr>
          <p:cNvPr id="8" name="TextBox 7"/>
          <p:cNvSpPr txBox="1"/>
          <p:nvPr/>
        </p:nvSpPr>
        <p:spPr>
          <a:xfrm>
            <a:off x="152400" y="1785785"/>
            <a:ext cx="1765301" cy="1200329"/>
          </a:xfrm>
          <a:prstGeom prst="rect">
            <a:avLst/>
          </a:prstGeom>
          <a:noFill/>
        </p:spPr>
        <p:txBody>
          <a:bodyPr wrap="square" rtlCol="0">
            <a:spAutoFit/>
          </a:bodyPr>
          <a:lstStyle/>
          <a:p>
            <a:r>
              <a:rPr lang="en-US" dirty="0"/>
              <a:t>Satisfies mutual exclusion</a:t>
            </a:r>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29</a:t>
            </a:fld>
            <a:endParaRPr lang="en-US" altLang="en-US"/>
          </a:p>
        </p:txBody>
      </p:sp>
    </p:spTree>
    <p:extLst>
      <p:ext uri="{BB962C8B-B14F-4D97-AF65-F5344CB8AC3E}">
        <p14:creationId xmlns:p14="http://schemas.microsoft.com/office/powerpoint/2010/main" val="1078496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44742" y="609600"/>
            <a:ext cx="7688262" cy="576262"/>
          </a:xfrm>
        </p:spPr>
        <p:txBody>
          <a:bodyPr/>
          <a:lstStyle/>
          <a:p>
            <a:pPr eaLnBrk="1" hangingPunct="1"/>
            <a:r>
              <a:rPr lang="en-US" altLang="en-US"/>
              <a:t>Peterson</a:t>
            </a:r>
            <a:r>
              <a:rPr lang="ja-JP" altLang="en-US"/>
              <a:t>’</a:t>
            </a:r>
            <a:r>
              <a:rPr lang="en-US" altLang="ja-JP"/>
              <a:t>s Solution</a:t>
            </a:r>
            <a:endParaRPr lang="en-US" altLang="en-US"/>
          </a:p>
        </p:txBody>
      </p:sp>
      <p:sp>
        <p:nvSpPr>
          <p:cNvPr id="15363" name="Rectangle 3"/>
          <p:cNvSpPr>
            <a:spLocks noGrp="1" noChangeArrowheads="1"/>
          </p:cNvSpPr>
          <p:nvPr>
            <p:ph idx="1"/>
          </p:nvPr>
        </p:nvSpPr>
        <p:spPr>
          <a:xfrm>
            <a:off x="644742" y="1524000"/>
            <a:ext cx="8194458" cy="4422775"/>
          </a:xfrm>
        </p:spPr>
        <p:txBody>
          <a:bodyPr/>
          <a:lstStyle/>
          <a:p>
            <a:pPr>
              <a:lnSpc>
                <a:spcPct val="90000"/>
              </a:lnSpc>
              <a:tabLst>
                <a:tab pos="739775" algn="l"/>
                <a:tab pos="1020763" algn="l"/>
                <a:tab pos="1257300" algn="l"/>
              </a:tabLst>
            </a:pPr>
            <a:r>
              <a:rPr lang="en-US" altLang="en-US" sz="2400" dirty="0"/>
              <a:t>Two process software solution</a:t>
            </a:r>
          </a:p>
          <a:p>
            <a:pPr>
              <a:lnSpc>
                <a:spcPct val="90000"/>
              </a:lnSpc>
              <a:tabLst>
                <a:tab pos="739775" algn="l"/>
                <a:tab pos="1020763" algn="l"/>
                <a:tab pos="1257300" algn="l"/>
              </a:tabLst>
            </a:pPr>
            <a:r>
              <a:rPr lang="en-US" altLang="en-US" sz="2400" dirty="0"/>
              <a:t>Processes are denoted as P0 and P1</a:t>
            </a:r>
          </a:p>
          <a:p>
            <a:pPr>
              <a:lnSpc>
                <a:spcPct val="90000"/>
              </a:lnSpc>
              <a:tabLst>
                <a:tab pos="739775" algn="l"/>
                <a:tab pos="1020763" algn="l"/>
                <a:tab pos="1257300" algn="l"/>
              </a:tabLst>
            </a:pPr>
            <a:r>
              <a:rPr lang="en-US" altLang="en-US" sz="2400" dirty="0">
                <a:solidFill>
                  <a:srgbClr val="000000"/>
                </a:solidFill>
              </a:rPr>
              <a:t>The two processes share two variables:</a:t>
            </a:r>
          </a:p>
          <a:p>
            <a:pPr lvl="1">
              <a:lnSpc>
                <a:spcPct val="90000"/>
              </a:lnSpc>
              <a:tabLst>
                <a:tab pos="739775" algn="l"/>
                <a:tab pos="1020763" algn="l"/>
                <a:tab pos="1257300" algn="l"/>
              </a:tabLst>
            </a:pPr>
            <a:r>
              <a:rPr lang="en-US" altLang="en-US" sz="2400" b="1" dirty="0" err="1">
                <a:latin typeface="Courier New" panose="02070309020205020404" pitchFamily="49" charset="0"/>
              </a:rPr>
              <a:t>int</a:t>
            </a:r>
            <a:r>
              <a:rPr lang="en-US" altLang="en-US" sz="2400" b="1" dirty="0">
                <a:latin typeface="Courier New" panose="02070309020205020404" pitchFamily="49" charset="0"/>
              </a:rPr>
              <a:t> turn </a:t>
            </a:r>
          </a:p>
          <a:p>
            <a:pPr lvl="1">
              <a:lnSpc>
                <a:spcPct val="90000"/>
              </a:lnSpc>
              <a:tabLst>
                <a:tab pos="739775" algn="l"/>
                <a:tab pos="1020763" algn="l"/>
                <a:tab pos="1257300" algn="l"/>
              </a:tabLst>
            </a:pPr>
            <a:r>
              <a:rPr lang="en-US" altLang="en-US" sz="2400" b="1" dirty="0">
                <a:latin typeface="Courier New" panose="02070309020205020404" pitchFamily="49" charset="0"/>
              </a:rPr>
              <a:t>Boolean flag[2]</a:t>
            </a:r>
          </a:p>
          <a:p>
            <a:pPr>
              <a:lnSpc>
                <a:spcPct val="90000"/>
              </a:lnSpc>
              <a:tabLst>
                <a:tab pos="739775" algn="l"/>
                <a:tab pos="1020763" algn="l"/>
                <a:tab pos="1257300" algn="l"/>
              </a:tabLst>
            </a:pPr>
            <a:r>
              <a:rPr lang="en-US" altLang="en-US" sz="2400" dirty="0">
                <a:solidFill>
                  <a:srgbClr val="000000"/>
                </a:solidFill>
              </a:rPr>
              <a:t>The variable </a:t>
            </a:r>
            <a:r>
              <a:rPr lang="en-US" altLang="en-US" sz="2400" b="1" dirty="0">
                <a:latin typeface="Courier New" panose="02070309020205020404" pitchFamily="49" charset="0"/>
                <a:cs typeface="Courier New" panose="02070309020205020404" pitchFamily="49" charset="0"/>
              </a:rPr>
              <a:t>turn</a:t>
            </a:r>
            <a:r>
              <a:rPr lang="en-US" altLang="en-US" sz="2400" dirty="0">
                <a:solidFill>
                  <a:srgbClr val="000000"/>
                </a:solidFill>
              </a:rPr>
              <a:t> indicates whose turn it is to enter the critical section</a:t>
            </a:r>
          </a:p>
          <a:p>
            <a:pPr>
              <a:lnSpc>
                <a:spcPct val="90000"/>
              </a:lnSpc>
              <a:tabLst>
                <a:tab pos="739775" algn="l"/>
                <a:tab pos="1020763" algn="l"/>
                <a:tab pos="1257300" algn="l"/>
              </a:tabLst>
            </a:pPr>
            <a:r>
              <a:rPr lang="en-US" altLang="en-US" sz="2400" dirty="0">
                <a:solidFill>
                  <a:srgbClr val="000000"/>
                </a:solidFill>
              </a:rPr>
              <a:t>The </a:t>
            </a:r>
            <a:r>
              <a:rPr lang="en-US" altLang="en-US" sz="2400" b="1" dirty="0">
                <a:latin typeface="Courier New" panose="02070309020205020404" pitchFamily="49" charset="0"/>
                <a:cs typeface="Courier New" panose="02070309020205020404" pitchFamily="49" charset="0"/>
              </a:rPr>
              <a:t>flag </a:t>
            </a:r>
            <a:r>
              <a:rPr lang="en-US" altLang="en-US" sz="2400" dirty="0">
                <a:solidFill>
                  <a:srgbClr val="000000"/>
                </a:solidFill>
              </a:rPr>
              <a:t>array is used to indicate if a process is ready to enter the critical section. </a:t>
            </a:r>
          </a:p>
          <a:p>
            <a:pPr lvl="1">
              <a:lnSpc>
                <a:spcPct val="90000"/>
              </a:lnSpc>
              <a:tabLst>
                <a:tab pos="739775" algn="l"/>
                <a:tab pos="1020763" algn="l"/>
                <a:tab pos="1257300" algn="l"/>
              </a:tabLst>
            </a:pPr>
            <a:r>
              <a:rPr lang="en-US" altLang="en-US" sz="2400" b="1" dirty="0">
                <a:latin typeface="Courier New" panose="02070309020205020404" pitchFamily="49" charset="0"/>
                <a:cs typeface="Courier New" panose="02070309020205020404" pitchFamily="49" charset="0"/>
              </a:rPr>
              <a:t>flag[</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 = </a:t>
            </a:r>
            <a:r>
              <a:rPr lang="en-US" altLang="en-US" sz="2400" b="1" i="1" dirty="0">
                <a:latin typeface="Courier New" panose="02070309020205020404" pitchFamily="49" charset="0"/>
                <a:cs typeface="Courier New" panose="02070309020205020404" pitchFamily="49" charset="0"/>
              </a:rPr>
              <a:t>true</a:t>
            </a:r>
            <a:r>
              <a:rPr lang="en-US" altLang="en-US" sz="2400" dirty="0">
                <a:solidFill>
                  <a:srgbClr val="000000"/>
                </a:solidFill>
              </a:rPr>
              <a:t>  implies that process </a:t>
            </a:r>
            <a:r>
              <a:rPr lang="en-US" altLang="en-US" sz="2400" b="1" dirty="0">
                <a:solidFill>
                  <a:srgbClr val="000000"/>
                </a:solidFill>
                <a:latin typeface="Courier New" panose="02070309020205020404" pitchFamily="49" charset="0"/>
                <a:cs typeface="Courier New" panose="02070309020205020404" pitchFamily="49" charset="0"/>
              </a:rPr>
              <a:t>P</a:t>
            </a:r>
            <a:r>
              <a:rPr lang="en-US" altLang="en-US" sz="2400" b="1" baseline="-25000" dirty="0">
                <a:solidFill>
                  <a:srgbClr val="000000"/>
                </a:solidFill>
                <a:latin typeface="Courier New" panose="02070309020205020404" pitchFamily="49" charset="0"/>
                <a:cs typeface="Courier New" panose="02070309020205020404" pitchFamily="49" charset="0"/>
              </a:rPr>
              <a:t>i</a:t>
            </a:r>
            <a:r>
              <a:rPr lang="en-US" altLang="en-US" sz="2400" dirty="0">
                <a:solidFill>
                  <a:srgbClr val="000000"/>
                </a:solidFill>
              </a:rPr>
              <a:t> is ready!</a:t>
            </a:r>
          </a:p>
        </p:txBody>
      </p:sp>
      <p:sp>
        <p:nvSpPr>
          <p:cNvPr id="2" name="Footer Placeholder 1"/>
          <p:cNvSpPr>
            <a:spLocks noGrp="1"/>
          </p:cNvSpPr>
          <p:nvPr>
            <p:ph type="ftr" sz="quarter" idx="11"/>
          </p:nvPr>
        </p:nvSpPr>
        <p:spPr/>
        <p:txBody>
          <a:bodyPr/>
          <a:lstStyle/>
          <a:p>
            <a:r>
              <a:rPr lang="en-US" altLang="en-US"/>
              <a:t>CS F372 Process Synchronization Solutions</a:t>
            </a:r>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3</a:t>
            </a:fld>
            <a:endParaRPr lang="en-US" altLang="en-US"/>
          </a:p>
        </p:txBody>
      </p:sp>
    </p:spTree>
    <p:extLst>
      <p:ext uri="{BB962C8B-B14F-4D97-AF65-F5344CB8AC3E}">
        <p14:creationId xmlns:p14="http://schemas.microsoft.com/office/powerpoint/2010/main" val="874871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Bounded waiting with </a:t>
            </a:r>
            <a:r>
              <a:rPr lang="en-US" altLang="en-US" dirty="0" err="1"/>
              <a:t>compare_and_swap</a:t>
            </a:r>
            <a:endParaRPr lang="en-US" dirty="0"/>
          </a:p>
        </p:txBody>
      </p:sp>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6" name="TextBox 5"/>
          <p:cNvSpPr txBox="1"/>
          <p:nvPr/>
        </p:nvSpPr>
        <p:spPr>
          <a:xfrm>
            <a:off x="637309" y="1905000"/>
            <a:ext cx="1752600" cy="1200329"/>
          </a:xfrm>
          <a:prstGeom prst="rect">
            <a:avLst/>
          </a:prstGeom>
          <a:noFill/>
        </p:spPr>
        <p:txBody>
          <a:bodyPr wrap="square" rtlCol="0">
            <a:spAutoFit/>
          </a:bodyPr>
          <a:lstStyle/>
          <a:p>
            <a:r>
              <a:rPr lang="en-US" dirty="0"/>
              <a:t>Bounded waiting not satisfied</a:t>
            </a:r>
          </a:p>
        </p:txBody>
      </p:sp>
      <p:graphicFrame>
        <p:nvGraphicFramePr>
          <p:cNvPr id="5" name="Table 4"/>
          <p:cNvGraphicFramePr>
            <a:graphicFrameLocks noGrp="1"/>
          </p:cNvGraphicFramePr>
          <p:nvPr>
            <p:extLst>
              <p:ext uri="{D42A27DB-BD31-4B8C-83A1-F6EECF244321}">
                <p14:modId xmlns:p14="http://schemas.microsoft.com/office/powerpoint/2010/main" val="2994675233"/>
              </p:ext>
            </p:extLst>
          </p:nvPr>
        </p:nvGraphicFramePr>
        <p:xfrm>
          <a:off x="2415258" y="1524002"/>
          <a:ext cx="6195341" cy="4532141"/>
        </p:xfrm>
        <a:graphic>
          <a:graphicData uri="http://schemas.openxmlformats.org/drawingml/2006/table">
            <a:tbl>
              <a:tblPr firstRow="1" bandRow="1"/>
              <a:tblGrid>
                <a:gridCol w="2440342">
                  <a:extLst>
                    <a:ext uri="{9D8B030D-6E8A-4147-A177-3AD203B41FA5}">
                      <a16:colId xmlns:a16="http://schemas.microsoft.com/office/drawing/2014/main" val="3369466339"/>
                    </a:ext>
                  </a:extLst>
                </a:gridCol>
                <a:gridCol w="1314657">
                  <a:extLst>
                    <a:ext uri="{9D8B030D-6E8A-4147-A177-3AD203B41FA5}">
                      <a16:colId xmlns:a16="http://schemas.microsoft.com/office/drawing/2014/main" val="2745804723"/>
                    </a:ext>
                  </a:extLst>
                </a:gridCol>
                <a:gridCol w="2440342">
                  <a:extLst>
                    <a:ext uri="{9D8B030D-6E8A-4147-A177-3AD203B41FA5}">
                      <a16:colId xmlns:a16="http://schemas.microsoft.com/office/drawing/2014/main" val="3504037283"/>
                    </a:ext>
                  </a:extLst>
                </a:gridCol>
              </a:tblGrid>
              <a:tr h="368495">
                <a:tc>
                  <a:txBody>
                    <a:bodyPr/>
                    <a:lstStyle/>
                    <a:p>
                      <a:pPr marL="0" marR="0">
                        <a:lnSpc>
                          <a:spcPct val="107000"/>
                        </a:lnSpc>
                        <a:spcBef>
                          <a:spcPts val="0"/>
                        </a:spcBef>
                        <a:spcAft>
                          <a:spcPts val="80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P0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LOCK</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P1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3043963520"/>
                  </a:ext>
                </a:extLst>
              </a:tr>
              <a:tr h="368495">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159150642"/>
                  </a:ext>
                </a:extLst>
              </a:tr>
              <a:tr h="650892">
                <a:tc>
                  <a:txBody>
                    <a:bodyPr/>
                    <a:lstStyle/>
                    <a:p>
                      <a:pPr marL="0" marR="0">
                        <a:lnSpc>
                          <a:spcPct val="107000"/>
                        </a:lnSpc>
                        <a:spcBef>
                          <a:spcPts val="0"/>
                        </a:spcBef>
                        <a:spcAft>
                          <a:spcPts val="800"/>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Compare_and_swap (&amp;lock,0,1)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14592675"/>
                  </a:ext>
                </a:extLst>
              </a:tr>
              <a:tr h="368495">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Enters CS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390026476"/>
                  </a:ext>
                </a:extLst>
              </a:tr>
              <a:tr h="650892">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Compare_and_swap (&amp;lock,0,1)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3864160086"/>
                  </a:ext>
                </a:extLst>
              </a:tr>
              <a:tr h="368495">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Cannot enter CS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384272338"/>
                  </a:ext>
                </a:extLst>
              </a:tr>
              <a:tr h="368495">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Out of CS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2564351766"/>
                  </a:ext>
                </a:extLst>
              </a:tr>
              <a:tr h="650892">
                <a:tc>
                  <a:txBody>
                    <a:bodyPr/>
                    <a:lstStyle/>
                    <a:p>
                      <a:pPr marL="0" marR="0">
                        <a:lnSpc>
                          <a:spcPct val="107000"/>
                        </a:lnSpc>
                        <a:spcBef>
                          <a:spcPts val="0"/>
                        </a:spcBef>
                        <a:spcAft>
                          <a:spcPts val="800"/>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Compare_and_swap (&amp;lock,0,1)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54607360"/>
                  </a:ext>
                </a:extLst>
              </a:tr>
              <a:tr h="368495">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Enters CS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823538376"/>
                  </a:ext>
                </a:extLst>
              </a:tr>
              <a:tr h="368495">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Still waits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79549" marR="79549" marT="39775" marB="39775">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757679789"/>
                  </a:ext>
                </a:extLst>
              </a:tr>
            </a:tbl>
          </a:graphicData>
        </a:graphic>
      </p:graphicFrame>
      <p:sp>
        <p:nvSpPr>
          <p:cNvPr id="3" name="Slide Number Placeholder 2"/>
          <p:cNvSpPr>
            <a:spLocks noGrp="1"/>
          </p:cNvSpPr>
          <p:nvPr>
            <p:ph type="sldNum" sz="quarter" idx="12"/>
          </p:nvPr>
        </p:nvSpPr>
        <p:spPr/>
        <p:txBody>
          <a:bodyPr/>
          <a:lstStyle/>
          <a:p>
            <a:fld id="{775D0274-CAF4-47B1-B068-C7B390ADE8B6}" type="slidenum">
              <a:rPr lang="en-US" altLang="en-US" smtClean="0"/>
              <a:pPr/>
              <a:t>30</a:t>
            </a:fld>
            <a:endParaRPr lang="en-US" altLang="en-US"/>
          </a:p>
        </p:txBody>
      </p:sp>
    </p:spTree>
    <p:extLst>
      <p:ext uri="{BB962C8B-B14F-4D97-AF65-F5344CB8AC3E}">
        <p14:creationId xmlns:p14="http://schemas.microsoft.com/office/powerpoint/2010/main" val="2202805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Peterson’s solution to CS</a:t>
            </a:r>
          </a:p>
        </p:txBody>
      </p:sp>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5" name="Rectangle 3"/>
          <p:cNvSpPr>
            <a:spLocks noGrp="1" noChangeArrowheads="1"/>
          </p:cNvSpPr>
          <p:nvPr>
            <p:ph idx="1"/>
          </p:nvPr>
        </p:nvSpPr>
        <p:spPr>
          <a:xfrm>
            <a:off x="685800" y="1600200"/>
            <a:ext cx="7772400" cy="4114800"/>
          </a:xfrm>
        </p:spPr>
        <p:txBody>
          <a:bodyPr/>
          <a:lstStyle/>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dirty="0"/>
              <a:t>Algorithm for Process </a:t>
            </a:r>
            <a:r>
              <a:rPr lang="en-US" altLang="en-US" sz="2400" dirty="0">
                <a:solidFill>
                  <a:srgbClr val="0000FF"/>
                </a:solidFill>
              </a:rPr>
              <a:t>P</a:t>
            </a:r>
            <a:r>
              <a:rPr lang="en-US" altLang="en-US" sz="2400" baseline="-25000" dirty="0">
                <a:solidFill>
                  <a:srgbClr val="0000FF"/>
                </a:solidFill>
              </a:rPr>
              <a:t>i</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do {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B0F0"/>
                </a:solidFill>
                <a:latin typeface="Courier New" panose="02070309020205020404" pitchFamily="49" charset="0"/>
                <a:cs typeface="Courier New" panose="02070309020205020404" pitchFamily="49" charset="0"/>
              </a:rPr>
              <a:t>flag[</a:t>
            </a:r>
            <a:r>
              <a:rPr lang="en-US" altLang="en-US" sz="2400" b="1" dirty="0" err="1">
                <a:solidFill>
                  <a:srgbClr val="00B0F0"/>
                </a:solidFill>
                <a:latin typeface="Courier New" panose="02070309020205020404" pitchFamily="49" charset="0"/>
                <a:cs typeface="Courier New" panose="02070309020205020404" pitchFamily="49" charset="0"/>
              </a:rPr>
              <a:t>i</a:t>
            </a:r>
            <a:r>
              <a:rPr lang="en-US" altLang="en-US" sz="2400" b="1" dirty="0">
                <a:solidFill>
                  <a:srgbClr val="00B0F0"/>
                </a:solidFill>
                <a:latin typeface="Courier New" panose="02070309020205020404" pitchFamily="49" charset="0"/>
                <a:cs typeface="Courier New" panose="02070309020205020404" pitchFamily="49" charset="0"/>
              </a:rPr>
              <a:t>] = true; </a:t>
            </a:r>
          </a:p>
          <a:p>
            <a:pPr>
              <a:buFont typeface="Monotype Sorts" pitchFamily="-84" charset="2"/>
              <a:buNone/>
            </a:pPr>
            <a:r>
              <a:rPr lang="en-US" altLang="en-US" sz="2400" b="1" dirty="0">
                <a:solidFill>
                  <a:srgbClr val="00B0F0"/>
                </a:solidFill>
                <a:latin typeface="Courier New" panose="02070309020205020404" pitchFamily="49" charset="0"/>
                <a:cs typeface="Courier New" panose="02070309020205020404" pitchFamily="49" charset="0"/>
              </a:rPr>
              <a:t>		turn = j; </a:t>
            </a:r>
          </a:p>
          <a:p>
            <a:pPr>
              <a:buFont typeface="Monotype Sorts" pitchFamily="-84" charset="2"/>
              <a:buNone/>
            </a:pPr>
            <a:r>
              <a:rPr lang="en-US" altLang="en-US" sz="2400" b="1" dirty="0">
                <a:solidFill>
                  <a:srgbClr val="00B0F0"/>
                </a:solidFill>
                <a:latin typeface="Courier New" panose="02070309020205020404" pitchFamily="49" charset="0"/>
                <a:cs typeface="Courier New" panose="02070309020205020404" pitchFamily="49" charset="0"/>
              </a:rPr>
              <a:t>		while (flag[j] &amp;&amp; turn = = j);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critical section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a:t>
            </a:r>
            <a:r>
              <a:rPr lang="en-US" altLang="en-US" sz="2400" b="1" dirty="0">
                <a:solidFill>
                  <a:srgbClr val="00B050"/>
                </a:solidFill>
                <a:latin typeface="Courier New" panose="02070309020205020404" pitchFamily="49" charset="0"/>
                <a:cs typeface="Courier New" panose="02070309020205020404" pitchFamily="49" charset="0"/>
              </a:rPr>
              <a:t>flag[</a:t>
            </a:r>
            <a:r>
              <a:rPr lang="en-US" altLang="en-US" sz="2400" b="1" dirty="0" err="1">
                <a:solidFill>
                  <a:srgbClr val="00B050"/>
                </a:solidFill>
                <a:latin typeface="Courier New" panose="02070309020205020404" pitchFamily="49" charset="0"/>
                <a:cs typeface="Courier New" panose="02070309020205020404" pitchFamily="49" charset="0"/>
              </a:rPr>
              <a:t>i</a:t>
            </a:r>
            <a:r>
              <a:rPr lang="en-US" altLang="en-US" sz="2400" b="1" dirty="0">
                <a:solidFill>
                  <a:srgbClr val="00B050"/>
                </a:solidFill>
                <a:latin typeface="Courier New" panose="02070309020205020404" pitchFamily="49" charset="0"/>
                <a:cs typeface="Courier New" panose="02070309020205020404" pitchFamily="49" charset="0"/>
              </a:rPr>
              <a:t>] = false;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remainder section </a:t>
            </a:r>
          </a:p>
          <a:p>
            <a:pPr>
              <a:buFont typeface="Monotype Sorts" pitchFamily="-84" charset="2"/>
              <a:buNone/>
            </a:pPr>
            <a:r>
              <a:rPr lang="en-US" altLang="en-US" sz="2400" b="1" dirty="0">
                <a:solidFill>
                  <a:srgbClr val="000000"/>
                </a:solidFill>
                <a:latin typeface="Courier New" panose="02070309020205020404" pitchFamily="49" charset="0"/>
                <a:cs typeface="Courier New" panose="02070309020205020404" pitchFamily="49" charset="0"/>
              </a:rPr>
              <a:t>	 } while (true); </a:t>
            </a:r>
          </a:p>
          <a:p>
            <a:pPr>
              <a:buFont typeface="Monotype Sorts" pitchFamily="-84" charset="2"/>
              <a:buNone/>
            </a:pPr>
            <a:endParaRPr lang="en-US" altLang="en-US" sz="1600" dirty="0">
              <a:solidFill>
                <a:srgbClr val="0000FF"/>
              </a:solidFill>
            </a:endParaRPr>
          </a:p>
        </p:txBody>
      </p:sp>
      <p:sp>
        <p:nvSpPr>
          <p:cNvPr id="3" name="Slide Number Placeholder 2"/>
          <p:cNvSpPr>
            <a:spLocks noGrp="1"/>
          </p:cNvSpPr>
          <p:nvPr>
            <p:ph type="sldNum" sz="quarter" idx="12"/>
          </p:nvPr>
        </p:nvSpPr>
        <p:spPr/>
        <p:txBody>
          <a:bodyPr/>
          <a:lstStyle/>
          <a:p>
            <a:fld id="{775D0274-CAF4-47B1-B068-C7B390ADE8B6}" type="slidenum">
              <a:rPr lang="en-US" altLang="en-US" smtClean="0"/>
              <a:pPr/>
              <a:t>4</a:t>
            </a:fld>
            <a:endParaRPr lang="en-US" altLang="en-US"/>
          </a:p>
        </p:txBody>
      </p:sp>
    </p:spTree>
    <p:extLst>
      <p:ext uri="{BB962C8B-B14F-4D97-AF65-F5344CB8AC3E}">
        <p14:creationId xmlns:p14="http://schemas.microsoft.com/office/powerpoint/2010/main" val="163624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Mutual Exclusion definition</a:t>
            </a:r>
          </a:p>
        </p:txBody>
      </p:sp>
      <p:sp>
        <p:nvSpPr>
          <p:cNvPr id="3" name="Content Placeholder 2"/>
          <p:cNvSpPr>
            <a:spLocks noGrp="1"/>
          </p:cNvSpPr>
          <p:nvPr>
            <p:ph idx="1"/>
          </p:nvPr>
        </p:nvSpPr>
        <p:spPr>
          <a:xfrm>
            <a:off x="646471" y="1600200"/>
            <a:ext cx="7772400" cy="4114800"/>
          </a:xfrm>
        </p:spPr>
        <p:txBody>
          <a:bodyPr/>
          <a:lstStyle/>
          <a:p>
            <a:r>
              <a:rPr lang="en-US" b="1" dirty="0"/>
              <a:t>Mutual Exclusion</a:t>
            </a:r>
            <a:r>
              <a:rPr lang="en-US" dirty="0"/>
              <a:t>.  If process </a:t>
            </a:r>
            <a:r>
              <a:rPr lang="en-US" i="1" dirty="0"/>
              <a:t>P</a:t>
            </a:r>
            <a:r>
              <a:rPr lang="en-US" i="1" baseline="-25000" dirty="0"/>
              <a:t>i</a:t>
            </a:r>
            <a:r>
              <a:rPr lang="en-US" dirty="0"/>
              <a:t> is executing in its critical section, then no other processes can be executing in their critical sections.</a:t>
            </a:r>
          </a:p>
          <a:p>
            <a:endParaRPr lang="en-US" dirty="0"/>
          </a:p>
        </p:txBody>
      </p:sp>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5</a:t>
            </a:fld>
            <a:endParaRPr lang="en-US" altLang="en-US"/>
          </a:p>
        </p:txBody>
      </p:sp>
    </p:spTree>
    <p:extLst>
      <p:ext uri="{BB962C8B-B14F-4D97-AF65-F5344CB8AC3E}">
        <p14:creationId xmlns:p14="http://schemas.microsoft.com/office/powerpoint/2010/main" val="490221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Peterson’s solution - Mutual Exclusion</a:t>
            </a:r>
          </a:p>
        </p:txBody>
      </p:sp>
      <p:sp>
        <p:nvSpPr>
          <p:cNvPr id="3" name="Content Placeholder 2"/>
          <p:cNvSpPr>
            <a:spLocks noGrp="1"/>
          </p:cNvSpPr>
          <p:nvPr>
            <p:ph idx="1"/>
          </p:nvPr>
        </p:nvSpPr>
        <p:spPr>
          <a:xfrm>
            <a:off x="609600" y="1600200"/>
            <a:ext cx="8001000" cy="3943350"/>
          </a:xfrm>
        </p:spPr>
        <p:txBody>
          <a:bodyPr>
            <a:normAutofit/>
          </a:bodyPr>
          <a:lstStyle/>
          <a:p>
            <a:pPr>
              <a:lnSpc>
                <a:spcPct val="90000"/>
              </a:lnSpc>
              <a:buFont typeface="Wingdings" pitchFamily="2" charset="2"/>
              <a:buNone/>
            </a:pPr>
            <a:r>
              <a:rPr lang="en-US" sz="2200" dirty="0"/>
              <a:t>Scenario 1: When only one process </a:t>
            </a:r>
            <a:r>
              <a:rPr lang="en-US" sz="2200"/>
              <a:t>(P0) tries </a:t>
            </a:r>
            <a:r>
              <a:rPr lang="en-US" sz="2200" dirty="0"/>
              <a:t>to enter CS</a:t>
            </a:r>
          </a:p>
          <a:p>
            <a:pPr>
              <a:lnSpc>
                <a:spcPct val="90000"/>
              </a:lnSpc>
              <a:buFont typeface="Wingdings" pitchFamily="2" charset="2"/>
              <a:buNone/>
            </a:pPr>
            <a:endParaRPr lang="en-US" sz="2200" dirty="0"/>
          </a:p>
          <a:p>
            <a:pPr>
              <a:lnSpc>
                <a:spcPct val="90000"/>
              </a:lnSpc>
              <a:buFont typeface="Wingdings" pitchFamily="2" charset="2"/>
              <a:buNone/>
            </a:pPr>
            <a:r>
              <a:rPr lang="en-US" sz="2200" dirty="0"/>
              <a:t>	  	     </a:t>
            </a:r>
            <a:r>
              <a:rPr lang="en-US" sz="2200" dirty="0">
                <a:solidFill>
                  <a:srgbClr val="0070C0"/>
                </a:solidFill>
              </a:rPr>
              <a:t>	 </a:t>
            </a:r>
            <a:r>
              <a:rPr lang="en-US" sz="2200" dirty="0"/>
              <a:t>	     		    	 	</a:t>
            </a:r>
          </a:p>
          <a:p>
            <a:pPr>
              <a:lnSpc>
                <a:spcPct val="90000"/>
              </a:lnSpc>
              <a:buFont typeface="Wingdings" pitchFamily="2" charset="2"/>
              <a:buNone/>
            </a:pPr>
            <a:endParaRPr lang="en-US" sz="2200" dirty="0">
              <a:solidFill>
                <a:srgbClr val="FF0000"/>
              </a:solidFill>
            </a:endParaRPr>
          </a:p>
          <a:p>
            <a:pPr>
              <a:lnSpc>
                <a:spcPct val="90000"/>
              </a:lnSpc>
              <a:buFont typeface="Wingdings" pitchFamily="2" charset="2"/>
              <a:buNone/>
            </a:pPr>
            <a:r>
              <a:rPr lang="en-US" sz="2200" dirty="0"/>
              <a:t>	</a:t>
            </a:r>
          </a:p>
          <a:p>
            <a:pPr>
              <a:lnSpc>
                <a:spcPct val="90000"/>
              </a:lnSpc>
              <a:buFont typeface="Wingdings" pitchFamily="2" charset="2"/>
              <a:buNone/>
            </a:pPr>
            <a:endParaRPr lang="en-US" sz="2200" dirty="0"/>
          </a:p>
          <a:p>
            <a:pPr algn="just"/>
            <a:endParaRPr lang="en-US" sz="2200" dirty="0">
              <a:solidFill>
                <a:srgbClr val="FF0000"/>
              </a:solidFill>
            </a:endParaRPr>
          </a:p>
          <a:p>
            <a:pPr algn="just"/>
            <a:endParaRPr lang="en-US" sz="2200" dirty="0"/>
          </a:p>
          <a:p>
            <a:pPr algn="just"/>
            <a:endParaRPr lang="en-US" sz="2200" dirty="0"/>
          </a:p>
        </p:txBody>
      </p:sp>
      <p:graphicFrame>
        <p:nvGraphicFramePr>
          <p:cNvPr id="4" name="Table 3"/>
          <p:cNvGraphicFramePr>
            <a:graphicFrameLocks noGrp="1"/>
          </p:cNvGraphicFramePr>
          <p:nvPr>
            <p:extLst>
              <p:ext uri="{D42A27DB-BD31-4B8C-83A1-F6EECF244321}">
                <p14:modId xmlns:p14="http://schemas.microsoft.com/office/powerpoint/2010/main" val="617035638"/>
              </p:ext>
            </p:extLst>
          </p:nvPr>
        </p:nvGraphicFramePr>
        <p:xfrm>
          <a:off x="838200" y="2133600"/>
          <a:ext cx="7315200" cy="3870960"/>
        </p:xfrm>
        <a:graphic>
          <a:graphicData uri="http://schemas.openxmlformats.org/drawingml/2006/table">
            <a:tbl>
              <a:tblPr firstRow="1" bandRow="1">
                <a:tableStyleId>{616DA210-FB5B-4158-B5E0-FEB733F419BA}</a:tableStyleId>
              </a:tblPr>
              <a:tblGrid>
                <a:gridCol w="1828800">
                  <a:extLst>
                    <a:ext uri="{9D8B030D-6E8A-4147-A177-3AD203B41FA5}">
                      <a16:colId xmlns:a16="http://schemas.microsoft.com/office/drawing/2014/main" val="2005286911"/>
                    </a:ext>
                  </a:extLst>
                </a:gridCol>
                <a:gridCol w="1371600">
                  <a:extLst>
                    <a:ext uri="{9D8B030D-6E8A-4147-A177-3AD203B41FA5}">
                      <a16:colId xmlns:a16="http://schemas.microsoft.com/office/drawing/2014/main" val="1304701195"/>
                    </a:ext>
                  </a:extLst>
                </a:gridCol>
                <a:gridCol w="1188720">
                  <a:extLst>
                    <a:ext uri="{9D8B030D-6E8A-4147-A177-3AD203B41FA5}">
                      <a16:colId xmlns:a16="http://schemas.microsoft.com/office/drawing/2014/main" val="3561206310"/>
                    </a:ext>
                  </a:extLst>
                </a:gridCol>
                <a:gridCol w="1463040">
                  <a:extLst>
                    <a:ext uri="{9D8B030D-6E8A-4147-A177-3AD203B41FA5}">
                      <a16:colId xmlns:a16="http://schemas.microsoft.com/office/drawing/2014/main" val="2131852696"/>
                    </a:ext>
                  </a:extLst>
                </a:gridCol>
                <a:gridCol w="1463040">
                  <a:extLst>
                    <a:ext uri="{9D8B030D-6E8A-4147-A177-3AD203B41FA5}">
                      <a16:colId xmlns:a16="http://schemas.microsoft.com/office/drawing/2014/main" val="183388624"/>
                    </a:ext>
                  </a:extLst>
                </a:gridCol>
              </a:tblGrid>
              <a:tr h="396176">
                <a:tc>
                  <a:txBody>
                    <a:bodyPr/>
                    <a:lstStyle/>
                    <a:p>
                      <a:r>
                        <a:rPr lang="en-US" sz="1800" dirty="0"/>
                        <a:t>P0</a:t>
                      </a:r>
                      <a:endParaRPr lang="en-US" dirty="0">
                        <a:solidFill>
                          <a:schemeClr val="bg2">
                            <a:lumMod val="10000"/>
                          </a:schemeClr>
                        </a:solidFill>
                      </a:endParaRPr>
                    </a:p>
                  </a:txBody>
                  <a:tcPr/>
                </a:tc>
                <a:tc>
                  <a:txBody>
                    <a:bodyPr/>
                    <a:lstStyle/>
                    <a:p>
                      <a:r>
                        <a:rPr lang="en-US" sz="1800" dirty="0"/>
                        <a:t>flag[0] </a:t>
                      </a:r>
                      <a:endParaRPr lang="en-US" dirty="0">
                        <a:solidFill>
                          <a:schemeClr val="bg2">
                            <a:lumMod val="10000"/>
                          </a:schemeClr>
                        </a:solidFill>
                      </a:endParaRPr>
                    </a:p>
                  </a:txBody>
                  <a:tcPr/>
                </a:tc>
                <a:tc>
                  <a:txBody>
                    <a:bodyPr/>
                    <a:lstStyle/>
                    <a:p>
                      <a:r>
                        <a:rPr lang="en-US" sz="1800" dirty="0"/>
                        <a:t>turn</a:t>
                      </a:r>
                      <a:endParaRPr lang="en-US" dirty="0">
                        <a:solidFill>
                          <a:schemeClr val="bg2">
                            <a:lumMod val="10000"/>
                          </a:schemeClr>
                        </a:solidFill>
                      </a:endParaRPr>
                    </a:p>
                  </a:txBody>
                  <a:tcPr/>
                </a:tc>
                <a:tc>
                  <a:txBody>
                    <a:bodyPr/>
                    <a:lstStyle/>
                    <a:p>
                      <a:r>
                        <a:rPr lang="en-US" sz="1800" dirty="0"/>
                        <a:t>flag[1]</a:t>
                      </a:r>
                      <a:endParaRPr lang="en-US" dirty="0">
                        <a:solidFill>
                          <a:schemeClr val="bg2">
                            <a:lumMod val="10000"/>
                          </a:schemeClr>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P1</a:t>
                      </a:r>
                      <a:endParaRPr lang="en-US" dirty="0">
                        <a:solidFill>
                          <a:schemeClr val="bg2">
                            <a:lumMod val="10000"/>
                          </a:schemeClr>
                        </a:solidFill>
                      </a:endParaRPr>
                    </a:p>
                  </a:txBody>
                  <a:tcPr/>
                </a:tc>
                <a:extLst>
                  <a:ext uri="{0D108BD9-81ED-4DB2-BD59-A6C34878D82A}">
                    <a16:rowId xmlns:a16="http://schemas.microsoft.com/office/drawing/2014/main" val="395152006"/>
                  </a:ext>
                </a:extLst>
              </a:tr>
              <a:tr h="396176">
                <a:tc>
                  <a:txBody>
                    <a:bodyPr/>
                    <a:lstStyle/>
                    <a:p>
                      <a:endParaRPr lang="en-US"/>
                    </a:p>
                  </a:txBody>
                  <a:tcPr/>
                </a:tc>
                <a:tc>
                  <a:txBody>
                    <a:bodyPr/>
                    <a:lstStyle/>
                    <a:p>
                      <a:r>
                        <a:rPr lang="en-US" sz="1800" dirty="0"/>
                        <a:t>false</a:t>
                      </a:r>
                      <a:endParaRPr lang="en-US" dirty="0"/>
                    </a:p>
                  </a:txBody>
                  <a:tcPr/>
                </a:tc>
                <a:tc>
                  <a:txBody>
                    <a:bodyPr/>
                    <a:lstStyle/>
                    <a:p>
                      <a:r>
                        <a:rPr lang="en-US" sz="1800" dirty="0"/>
                        <a:t>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false</a:t>
                      </a:r>
                      <a:endParaRPr lang="en-US" dirty="0"/>
                    </a:p>
                  </a:txBody>
                  <a:tcPr/>
                </a:tc>
                <a:tc>
                  <a:txBody>
                    <a:bodyPr/>
                    <a:lstStyle/>
                    <a:p>
                      <a:endParaRPr lang="en-US" dirty="0"/>
                    </a:p>
                  </a:txBody>
                  <a:tcPr/>
                </a:tc>
                <a:extLst>
                  <a:ext uri="{0D108BD9-81ED-4DB2-BD59-A6C34878D82A}">
                    <a16:rowId xmlns:a16="http://schemas.microsoft.com/office/drawing/2014/main" val="4095581696"/>
                  </a:ext>
                </a:extLst>
              </a:tr>
              <a:tr h="625199">
                <a:tc>
                  <a:txBody>
                    <a:bodyPr/>
                    <a:lstStyle/>
                    <a:p>
                      <a:pPr>
                        <a:lnSpc>
                          <a:spcPct val="90000"/>
                        </a:lnSpc>
                        <a:buFont typeface="Wingdings" pitchFamily="2" charset="2"/>
                        <a:buNone/>
                      </a:pPr>
                      <a:r>
                        <a:rPr lang="en-US" sz="1800" dirty="0"/>
                        <a:t>Changes flag</a:t>
                      </a:r>
                      <a:endParaRPr lang="en-US" dirty="0"/>
                    </a:p>
                  </a:txBody>
                  <a:tcPr/>
                </a:tc>
                <a:tc>
                  <a:txBody>
                    <a:bodyPr/>
                    <a:lstStyle/>
                    <a:p>
                      <a:r>
                        <a:rPr lang="en-US" sz="1800" dirty="0"/>
                        <a:t>true</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20934379"/>
                  </a:ext>
                </a:extLst>
              </a:tr>
              <a:tr h="683811">
                <a:tc>
                  <a:txBody>
                    <a:bodyPr/>
                    <a:lstStyle/>
                    <a:p>
                      <a:r>
                        <a:rPr lang="en-US" sz="1800" dirty="0"/>
                        <a:t>Changes turn</a:t>
                      </a:r>
                      <a:endParaRPr lang="en-US" dirty="0"/>
                    </a:p>
                  </a:txBody>
                  <a:tcPr/>
                </a:tc>
                <a:tc>
                  <a:txBody>
                    <a:bodyPr/>
                    <a:lstStyle/>
                    <a:p>
                      <a:endParaRPr lang="en-US" dirty="0"/>
                    </a:p>
                  </a:txBody>
                  <a:tcPr/>
                </a:tc>
                <a:tc>
                  <a:txBody>
                    <a:bodyPr/>
                    <a:lstStyle/>
                    <a:p>
                      <a:r>
                        <a:rPr lang="en-US" sz="1800" dirty="0"/>
                        <a:t>1</a:t>
                      </a: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9660114"/>
                  </a:ext>
                </a:extLst>
              </a:tr>
              <a:tr h="48943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Enters CS</a:t>
                      </a:r>
                      <a:endParaRPr lang="en-US" sz="1800" dirty="0">
                        <a:solidFill>
                          <a:srgbClr val="FF0000"/>
                        </a:solidFill>
                      </a:endParaRPr>
                    </a:p>
                  </a:txBody>
                  <a:tcPr/>
                </a:tc>
                <a:tc>
                  <a:txBody>
                    <a:bodyPr/>
                    <a:lstStyle/>
                    <a:p>
                      <a:endParaRPr lang="en-US" dirty="0">
                        <a:solidFill>
                          <a:srgbClr val="FF0000"/>
                        </a:solidFill>
                      </a:endParaRPr>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31408105"/>
                  </a:ext>
                </a:extLst>
              </a:tr>
              <a:tr h="39617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Comes out of CS</a:t>
                      </a:r>
                      <a:endParaRPr lang="en-US" dirty="0">
                        <a:solidFill>
                          <a:srgbClr val="FF0000"/>
                        </a:solidFill>
                      </a:endParaRPr>
                    </a:p>
                  </a:txBody>
                  <a:tcPr/>
                </a:tc>
                <a:tc>
                  <a:txBody>
                    <a:bodyPr/>
                    <a:lstStyle/>
                    <a:p>
                      <a:endParaRPr lang="en-US" dirty="0">
                        <a:solidFill>
                          <a:srgbClr val="FF0000"/>
                        </a:solidFill>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49952552"/>
                  </a:ext>
                </a:extLst>
              </a:tr>
              <a:tr h="396176">
                <a:tc>
                  <a:txBody>
                    <a:bodyPr/>
                    <a:lstStyle/>
                    <a:p>
                      <a:r>
                        <a:rPr lang="en-US" dirty="0"/>
                        <a:t>Changes flag</a:t>
                      </a:r>
                      <a:endParaRPr lang="en-US" dirty="0">
                        <a:solidFill>
                          <a:srgbClr val="FF0000"/>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false</a:t>
                      </a:r>
                    </a:p>
                    <a:p>
                      <a:endParaRPr lang="en-US" dirty="0">
                        <a:solidFill>
                          <a:srgbClr val="FF0000"/>
                        </a:solidFill>
                      </a:endParaRP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57042735"/>
                  </a:ext>
                </a:extLst>
              </a:tr>
            </a:tbl>
          </a:graphicData>
        </a:graphic>
      </p:graphicFrame>
      <p:sp>
        <p:nvSpPr>
          <p:cNvPr id="5" name="Footer Placeholder 4"/>
          <p:cNvSpPr>
            <a:spLocks noGrp="1"/>
          </p:cNvSpPr>
          <p:nvPr>
            <p:ph type="ftr" sz="quarter" idx="11"/>
          </p:nvPr>
        </p:nvSpPr>
        <p:spPr/>
        <p:txBody>
          <a:bodyPr/>
          <a:lstStyle/>
          <a:p>
            <a:r>
              <a:rPr lang="en-US" altLang="en-US"/>
              <a:t>CS F372 Process Synchronization Solutions</a:t>
            </a:r>
          </a:p>
        </p:txBody>
      </p:sp>
      <p:sp>
        <p:nvSpPr>
          <p:cNvPr id="6" name="Slide Number Placeholder 5"/>
          <p:cNvSpPr>
            <a:spLocks noGrp="1"/>
          </p:cNvSpPr>
          <p:nvPr>
            <p:ph type="sldNum" sz="quarter" idx="12"/>
          </p:nvPr>
        </p:nvSpPr>
        <p:spPr/>
        <p:txBody>
          <a:bodyPr/>
          <a:lstStyle/>
          <a:p>
            <a:fld id="{775D0274-CAF4-47B1-B068-C7B390ADE8B6}" type="slidenum">
              <a:rPr lang="en-US" altLang="en-US" smtClean="0"/>
              <a:pPr/>
              <a:t>6</a:t>
            </a:fld>
            <a:endParaRPr lang="en-US" altLang="en-US"/>
          </a:p>
        </p:txBody>
      </p:sp>
    </p:spTree>
    <p:extLst>
      <p:ext uri="{BB962C8B-B14F-4D97-AF65-F5344CB8AC3E}">
        <p14:creationId xmlns:p14="http://schemas.microsoft.com/office/powerpoint/2010/main" val="2778833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8031"/>
            <a:ext cx="7772400" cy="1143000"/>
          </a:xfrm>
        </p:spPr>
        <p:txBody>
          <a:bodyPr>
            <a:noAutofit/>
          </a:bodyPr>
          <a:lstStyle/>
          <a:p>
            <a:r>
              <a:rPr lang="en-US" sz="4000" dirty="0"/>
              <a:t>Peterson’s solution - Mutual Exclusion</a:t>
            </a:r>
            <a:endParaRPr lang="en-US" sz="4000" b="1" dirty="0"/>
          </a:p>
        </p:txBody>
      </p:sp>
      <p:pic>
        <p:nvPicPr>
          <p:cNvPr id="7" name="Picture 6"/>
          <p:cNvPicPr>
            <a:picLocks noChangeAspect="1"/>
          </p:cNvPicPr>
          <p:nvPr/>
        </p:nvPicPr>
        <p:blipFill>
          <a:blip r:embed="rId2"/>
          <a:stretch>
            <a:fillRect/>
          </a:stretch>
        </p:blipFill>
        <p:spPr>
          <a:xfrm>
            <a:off x="2688545" y="914400"/>
            <a:ext cx="6303056" cy="5699514"/>
          </a:xfrm>
          <a:prstGeom prst="rect">
            <a:avLst/>
          </a:prstGeom>
        </p:spPr>
      </p:pic>
      <p:sp>
        <p:nvSpPr>
          <p:cNvPr id="8" name="TextBox 7"/>
          <p:cNvSpPr txBox="1"/>
          <p:nvPr/>
        </p:nvSpPr>
        <p:spPr>
          <a:xfrm>
            <a:off x="294653" y="1447800"/>
            <a:ext cx="2334360" cy="1631216"/>
          </a:xfrm>
          <a:prstGeom prst="rect">
            <a:avLst/>
          </a:prstGeom>
          <a:noFill/>
        </p:spPr>
        <p:txBody>
          <a:bodyPr wrap="square" rtlCol="0">
            <a:spAutoFit/>
          </a:bodyPr>
          <a:lstStyle/>
          <a:p>
            <a:pPr marL="0" indent="0" algn="just">
              <a:buNone/>
            </a:pPr>
            <a:r>
              <a:rPr lang="en-US" sz="2000" dirty="0"/>
              <a:t>Scenario 2:</a:t>
            </a:r>
          </a:p>
          <a:p>
            <a:pPr marL="0" indent="0" algn="just">
              <a:buNone/>
            </a:pPr>
            <a:r>
              <a:rPr lang="en-US" sz="2000" dirty="0"/>
              <a:t>When both the </a:t>
            </a:r>
          </a:p>
          <a:p>
            <a:pPr marL="0" indent="0" algn="just">
              <a:buNone/>
            </a:pPr>
            <a:r>
              <a:rPr lang="en-US" sz="2000" dirty="0"/>
              <a:t>process tries to </a:t>
            </a:r>
          </a:p>
          <a:p>
            <a:pPr marL="0" indent="0" algn="just">
              <a:buNone/>
            </a:pPr>
            <a:r>
              <a:rPr lang="en-US" sz="2000" dirty="0"/>
              <a:t>enter CS</a:t>
            </a:r>
          </a:p>
          <a:p>
            <a:endParaRPr lang="en-US" sz="2000" dirty="0"/>
          </a:p>
        </p:txBody>
      </p:sp>
      <p:sp>
        <p:nvSpPr>
          <p:cNvPr id="3" name="TextBox 2"/>
          <p:cNvSpPr txBox="1"/>
          <p:nvPr/>
        </p:nvSpPr>
        <p:spPr>
          <a:xfrm>
            <a:off x="354184" y="2743200"/>
            <a:ext cx="2215297" cy="3170099"/>
          </a:xfrm>
          <a:prstGeom prst="rect">
            <a:avLst/>
          </a:prstGeom>
          <a:noFill/>
        </p:spPr>
        <p:txBody>
          <a:bodyPr wrap="square" rtlCol="0">
            <a:spAutoFit/>
          </a:bodyPr>
          <a:lstStyle/>
          <a:p>
            <a:pPr>
              <a:buFont typeface="Arial" panose="020B0604020202020204" pitchFamily="34" charset="0"/>
              <a:buChar char="•"/>
            </a:pPr>
            <a:r>
              <a:rPr lang="en-US" sz="2000" dirty="0"/>
              <a:t> Peterson’s solution guarantees Mutual exclusion.</a:t>
            </a:r>
          </a:p>
          <a:p>
            <a:pPr>
              <a:buFont typeface="Arial" panose="020B0604020202020204" pitchFamily="34" charset="0"/>
              <a:buChar char="•"/>
            </a:pPr>
            <a:r>
              <a:rPr lang="en-US" sz="2000" dirty="0"/>
              <a:t> It can be seen that when P0 is in the critical section P1 is not allowed to enter its critical section.</a:t>
            </a:r>
          </a:p>
        </p:txBody>
      </p:sp>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7</a:t>
            </a:fld>
            <a:endParaRPr lang="en-US" altLang="en-US"/>
          </a:p>
        </p:txBody>
      </p:sp>
    </p:spTree>
    <p:extLst>
      <p:ext uri="{BB962C8B-B14F-4D97-AF65-F5344CB8AC3E}">
        <p14:creationId xmlns:p14="http://schemas.microsoft.com/office/powerpoint/2010/main" val="561236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definition </a:t>
            </a:r>
          </a:p>
        </p:txBody>
      </p:sp>
      <p:sp>
        <p:nvSpPr>
          <p:cNvPr id="3" name="Content Placeholder 2"/>
          <p:cNvSpPr>
            <a:spLocks noGrp="1"/>
          </p:cNvSpPr>
          <p:nvPr>
            <p:ph idx="1"/>
          </p:nvPr>
        </p:nvSpPr>
        <p:spPr>
          <a:xfrm>
            <a:off x="838200" y="1752600"/>
            <a:ext cx="7772400" cy="4114800"/>
          </a:xfrm>
        </p:spPr>
        <p:txBody>
          <a:bodyPr/>
          <a:lstStyle/>
          <a:p>
            <a:r>
              <a:rPr lang="en-US" b="1" dirty="0"/>
              <a:t>Progress</a:t>
            </a:r>
            <a:r>
              <a:rPr lang="en-US" dirty="0"/>
              <a:t>.  If no process is executing in its critical section and there exist some processes that wish to enter their critical section, then the selection of the processes that will enter the critical section next is decided by those processes that are not in their reminder section and the decision cannot be postponed indefinitely</a:t>
            </a:r>
          </a:p>
        </p:txBody>
      </p:sp>
      <p:sp>
        <p:nvSpPr>
          <p:cNvPr id="4" name="Footer Placeholder 3"/>
          <p:cNvSpPr>
            <a:spLocks noGrp="1"/>
          </p:cNvSpPr>
          <p:nvPr>
            <p:ph type="ftr" sz="quarter" idx="11"/>
          </p:nvPr>
        </p:nvSpPr>
        <p:spPr/>
        <p:txBody>
          <a:bodyPr/>
          <a:lstStyle/>
          <a:p>
            <a:r>
              <a:rPr lang="en-US" altLang="en-US"/>
              <a:t>CS F372 Process Synchronization Solutions</a:t>
            </a:r>
          </a:p>
        </p:txBody>
      </p:sp>
      <p:sp>
        <p:nvSpPr>
          <p:cNvPr id="5" name="Slide Number Placeholder 4"/>
          <p:cNvSpPr>
            <a:spLocks noGrp="1"/>
          </p:cNvSpPr>
          <p:nvPr>
            <p:ph type="sldNum" sz="quarter" idx="12"/>
          </p:nvPr>
        </p:nvSpPr>
        <p:spPr/>
        <p:txBody>
          <a:bodyPr/>
          <a:lstStyle/>
          <a:p>
            <a:fld id="{775D0274-CAF4-47B1-B068-C7B390ADE8B6}" type="slidenum">
              <a:rPr lang="en-US" altLang="en-US" smtClean="0"/>
              <a:pPr/>
              <a:t>8</a:t>
            </a:fld>
            <a:endParaRPr lang="en-US" altLang="en-US"/>
          </a:p>
        </p:txBody>
      </p:sp>
    </p:spTree>
    <p:extLst>
      <p:ext uri="{BB962C8B-B14F-4D97-AF65-F5344CB8AC3E}">
        <p14:creationId xmlns:p14="http://schemas.microsoft.com/office/powerpoint/2010/main" val="3756967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772400" cy="665018"/>
          </a:xfrm>
        </p:spPr>
        <p:txBody>
          <a:bodyPr>
            <a:noAutofit/>
          </a:bodyPr>
          <a:lstStyle/>
          <a:p>
            <a:r>
              <a:rPr lang="en-US" sz="4000" dirty="0"/>
              <a:t>Peterson’s solution - Progress</a:t>
            </a:r>
            <a:endParaRPr lang="en-US" sz="4000" b="1" dirty="0"/>
          </a:p>
        </p:txBody>
      </p:sp>
      <p:graphicFrame>
        <p:nvGraphicFramePr>
          <p:cNvPr id="6" name="Table 5"/>
          <p:cNvGraphicFramePr>
            <a:graphicFrameLocks noGrp="1"/>
          </p:cNvGraphicFramePr>
          <p:nvPr>
            <p:extLst>
              <p:ext uri="{D42A27DB-BD31-4B8C-83A1-F6EECF244321}">
                <p14:modId xmlns:p14="http://schemas.microsoft.com/office/powerpoint/2010/main" val="1164259293"/>
              </p:ext>
            </p:extLst>
          </p:nvPr>
        </p:nvGraphicFramePr>
        <p:xfrm>
          <a:off x="2133600" y="1143000"/>
          <a:ext cx="6611481" cy="5105400"/>
        </p:xfrm>
        <a:graphic>
          <a:graphicData uri="http://schemas.openxmlformats.org/drawingml/2006/table">
            <a:tbl>
              <a:tblPr firstRow="1" bandRow="1"/>
              <a:tblGrid>
                <a:gridCol w="1918689">
                  <a:extLst>
                    <a:ext uri="{9D8B030D-6E8A-4147-A177-3AD203B41FA5}">
                      <a16:colId xmlns:a16="http://schemas.microsoft.com/office/drawing/2014/main" val="2952543013"/>
                    </a:ext>
                  </a:extLst>
                </a:gridCol>
                <a:gridCol w="915010">
                  <a:extLst>
                    <a:ext uri="{9D8B030D-6E8A-4147-A177-3AD203B41FA5}">
                      <a16:colId xmlns:a16="http://schemas.microsoft.com/office/drawing/2014/main" val="2476395479"/>
                    </a:ext>
                  </a:extLst>
                </a:gridCol>
                <a:gridCol w="800908">
                  <a:extLst>
                    <a:ext uri="{9D8B030D-6E8A-4147-A177-3AD203B41FA5}">
                      <a16:colId xmlns:a16="http://schemas.microsoft.com/office/drawing/2014/main" val="1625526418"/>
                    </a:ext>
                  </a:extLst>
                </a:gridCol>
                <a:gridCol w="915010">
                  <a:extLst>
                    <a:ext uri="{9D8B030D-6E8A-4147-A177-3AD203B41FA5}">
                      <a16:colId xmlns:a16="http://schemas.microsoft.com/office/drawing/2014/main" val="2299376460"/>
                    </a:ext>
                  </a:extLst>
                </a:gridCol>
                <a:gridCol w="2061864">
                  <a:extLst>
                    <a:ext uri="{9D8B030D-6E8A-4147-A177-3AD203B41FA5}">
                      <a16:colId xmlns:a16="http://schemas.microsoft.com/office/drawing/2014/main" val="892419102"/>
                    </a:ext>
                  </a:extLst>
                </a:gridCol>
              </a:tblGrid>
              <a:tr h="425450">
                <a:tc>
                  <a:txBody>
                    <a:bodyPr/>
                    <a:lstStyle/>
                    <a:p>
                      <a:pPr marL="0" marR="0">
                        <a:lnSpc>
                          <a:spcPct val="107000"/>
                        </a:lnSpc>
                        <a:spcBef>
                          <a:spcPts val="0"/>
                        </a:spcBef>
                        <a:spcAft>
                          <a:spcPts val="80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P0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flag[0]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turn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flag[1]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P1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28575"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870618012"/>
                  </a:ext>
                </a:extLst>
              </a:tr>
              <a:tr h="425450">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FALSE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FALSE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28575"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3462350988"/>
                  </a:ext>
                </a:extLst>
              </a:tr>
              <a:tr h="425450">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Changes flag[0]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TRUE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914781083"/>
                  </a:ext>
                </a:extLst>
              </a:tr>
              <a:tr h="425450">
                <a:tc gridSpan="5">
                  <a:txBody>
                    <a:bodyPr/>
                    <a:lstStyle/>
                    <a:p>
                      <a:pPr marL="0" marR="0" algn="ctr">
                        <a:lnSpc>
                          <a:spcPct val="107000"/>
                        </a:lnSpc>
                        <a:spcBef>
                          <a:spcPts val="0"/>
                        </a:spcBef>
                        <a:spcAft>
                          <a:spcPts val="80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CONTEXT SWITCH</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9593130"/>
                  </a:ext>
                </a:extLst>
              </a:tr>
              <a:tr h="425450">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gn="ctr">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TRUE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Changes flag [1]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3570423587"/>
                  </a:ext>
                </a:extLst>
              </a:tr>
              <a:tr h="425450">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Changes turn</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1</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3710828109"/>
                  </a:ext>
                </a:extLst>
              </a:tr>
              <a:tr h="425450">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Changes turn</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1788298979"/>
                  </a:ext>
                </a:extLst>
              </a:tr>
              <a:tr h="425450">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Cannot enter CS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2880180398"/>
                  </a:ext>
                </a:extLst>
              </a:tr>
              <a:tr h="425450">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Enters CS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2816526205"/>
                  </a:ext>
                </a:extLst>
              </a:tr>
              <a:tr h="425450">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Out of CS</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solidFill>
                      <a:srgbClr val="E8E9EE"/>
                    </a:solidFill>
                  </a:tcPr>
                </a:tc>
                <a:extLst>
                  <a:ext uri="{0D108BD9-81ED-4DB2-BD59-A6C34878D82A}">
                    <a16:rowId xmlns:a16="http://schemas.microsoft.com/office/drawing/2014/main" val="284039941"/>
                  </a:ext>
                </a:extLst>
              </a:tr>
              <a:tr h="425450">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Changes flag[0]</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nSpc>
                          <a:spcPct val="107000"/>
                        </a:lnSpc>
                        <a:spcBef>
                          <a:spcPts val="0"/>
                        </a:spcBef>
                        <a:spcAft>
                          <a:spcPts val="800"/>
                        </a:spcAft>
                      </a:pPr>
                      <a:r>
                        <a:rPr lang="en-US" sz="1600">
                          <a:effectLst/>
                          <a:latin typeface="Calibri" panose="020F0502020204030204" pitchFamily="34" charset="0"/>
                          <a:ea typeface="Calibri" panose="020F0502020204030204" pitchFamily="34" charset="0"/>
                          <a:cs typeface="Times New Roman" panose="02020603050405020304" pitchFamily="18" charset="0"/>
                        </a:rPr>
                        <a:t>false</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a:lnSpc>
                          <a:spcPct val="107000"/>
                        </a:lnSpc>
                      </a:pPr>
                      <a:endParaRPr lang="en-US" sz="1000">
                        <a:effectLst/>
                        <a:latin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791989863"/>
                  </a:ext>
                </a:extLst>
              </a:tr>
              <a:tr h="425450">
                <a:tc>
                  <a:txBody>
                    <a:bodyPr/>
                    <a:lstStyle/>
                    <a:p>
                      <a:pPr marL="0" marR="0" algn="ctr">
                        <a:lnSpc>
                          <a:spcPct val="107000"/>
                        </a:lnSpc>
                        <a:spcBef>
                          <a:spcPts val="0"/>
                        </a:spcBef>
                        <a:spcAft>
                          <a:spcPts val="80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81454" marR="81454" marT="40727" marB="40727">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a:effectLst/>
                          <a:latin typeface="Calibri" panose="020F0502020204030204" pitchFamily="34" charset="0"/>
                          <a:ea typeface="Calibri" panose="020F0502020204030204" pitchFamily="34" charset="0"/>
                          <a:cs typeface="Times New Roman" panose="02020603050405020304" pitchFamily="18" charset="0"/>
                        </a:rPr>
                        <a:t> </a:t>
                      </a:r>
                      <a:endParaRPr lang="en-US" sz="1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Enters CS</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40458C"/>
                      </a:solidFill>
                      <a:prstDash val="solid"/>
                      <a:round/>
                      <a:headEnd type="none" w="med" len="med"/>
                      <a:tailEnd type="none" w="med" len="med"/>
                    </a:lnL>
                    <a:lnR w="12700" cap="flat" cmpd="sng" algn="ctr">
                      <a:solidFill>
                        <a:srgbClr val="40458C"/>
                      </a:solidFill>
                      <a:prstDash val="solid"/>
                      <a:round/>
                      <a:headEnd type="none" w="med" len="med"/>
                      <a:tailEnd type="none" w="med" len="med"/>
                    </a:lnR>
                    <a:lnT w="12700" cap="flat" cmpd="sng" algn="ctr">
                      <a:solidFill>
                        <a:srgbClr val="40458C"/>
                      </a:solidFill>
                      <a:prstDash val="solid"/>
                      <a:round/>
                      <a:headEnd type="none" w="med" len="med"/>
                      <a:tailEnd type="none" w="med" len="med"/>
                    </a:lnT>
                    <a:lnB w="12700" cap="flat" cmpd="sng" algn="ctr">
                      <a:solidFill>
                        <a:srgbClr val="40458C"/>
                      </a:solidFill>
                      <a:prstDash val="solid"/>
                      <a:round/>
                      <a:headEnd type="none" w="med" len="med"/>
                      <a:tailEnd type="none" w="med" len="med"/>
                    </a:lnB>
                  </a:tcPr>
                </a:tc>
                <a:extLst>
                  <a:ext uri="{0D108BD9-81ED-4DB2-BD59-A6C34878D82A}">
                    <a16:rowId xmlns:a16="http://schemas.microsoft.com/office/drawing/2014/main" val="2572933542"/>
                  </a:ext>
                </a:extLst>
              </a:tr>
            </a:tbl>
          </a:graphicData>
        </a:graphic>
      </p:graphicFrame>
      <p:sp>
        <p:nvSpPr>
          <p:cNvPr id="7" name="TextBox 6"/>
          <p:cNvSpPr txBox="1"/>
          <p:nvPr/>
        </p:nvSpPr>
        <p:spPr>
          <a:xfrm>
            <a:off x="152400" y="944647"/>
            <a:ext cx="1828800" cy="5324535"/>
          </a:xfrm>
          <a:prstGeom prst="rect">
            <a:avLst/>
          </a:prstGeom>
          <a:noFill/>
        </p:spPr>
        <p:txBody>
          <a:bodyPr wrap="square" rtlCol="0">
            <a:spAutoFit/>
          </a:bodyPr>
          <a:lstStyle/>
          <a:p>
            <a:pPr>
              <a:buFont typeface="Arial" panose="020B0604020202020204" pitchFamily="34" charset="0"/>
              <a:buChar char="•"/>
            </a:pPr>
            <a:r>
              <a:rPr lang="en-US" sz="2000" dirty="0"/>
              <a:t>In Peterson’s solution no process waits indefinitely to enter CS.</a:t>
            </a:r>
          </a:p>
          <a:p>
            <a:pPr>
              <a:buFont typeface="Arial" panose="020B0604020202020204" pitchFamily="34" charset="0"/>
              <a:buChar char="•"/>
            </a:pPr>
            <a:r>
              <a:rPr lang="en-US" sz="2000" dirty="0"/>
              <a:t>Depends on who modifies the value of turn lastly the other process can enter its CS.</a:t>
            </a:r>
          </a:p>
          <a:p>
            <a:pPr>
              <a:buFont typeface="Arial" panose="020B0604020202020204" pitchFamily="34" charset="0"/>
              <a:buChar char="•"/>
            </a:pPr>
            <a:r>
              <a:rPr lang="en-US" sz="2000" dirty="0"/>
              <a:t>Assume P1 modifies turn lastly. This enables P0 to enter CS</a:t>
            </a:r>
          </a:p>
        </p:txBody>
      </p:sp>
      <p:sp>
        <p:nvSpPr>
          <p:cNvPr id="3" name="Footer Placeholder 2"/>
          <p:cNvSpPr>
            <a:spLocks noGrp="1"/>
          </p:cNvSpPr>
          <p:nvPr>
            <p:ph type="ftr" sz="quarter" idx="11"/>
          </p:nvPr>
        </p:nvSpPr>
        <p:spPr/>
        <p:txBody>
          <a:bodyPr/>
          <a:lstStyle/>
          <a:p>
            <a:r>
              <a:rPr lang="en-US" altLang="en-US"/>
              <a:t>CS F372 Process Synchronization Solutions</a:t>
            </a:r>
          </a:p>
        </p:txBody>
      </p:sp>
      <p:sp>
        <p:nvSpPr>
          <p:cNvPr id="4" name="Slide Number Placeholder 3"/>
          <p:cNvSpPr>
            <a:spLocks noGrp="1"/>
          </p:cNvSpPr>
          <p:nvPr>
            <p:ph type="sldNum" sz="quarter" idx="12"/>
          </p:nvPr>
        </p:nvSpPr>
        <p:spPr/>
        <p:txBody>
          <a:bodyPr/>
          <a:lstStyle/>
          <a:p>
            <a:fld id="{775D0274-CAF4-47B1-B068-C7B390ADE8B6}" type="slidenum">
              <a:rPr lang="en-US" altLang="en-US" smtClean="0"/>
              <a:pPr/>
              <a:t>9</a:t>
            </a:fld>
            <a:endParaRPr lang="en-US" altLang="en-US"/>
          </a:p>
        </p:txBody>
      </p:sp>
    </p:spTree>
    <p:extLst>
      <p:ext uri="{BB962C8B-B14F-4D97-AF65-F5344CB8AC3E}">
        <p14:creationId xmlns:p14="http://schemas.microsoft.com/office/powerpoint/2010/main" val="1129014332"/>
      </p:ext>
    </p:extLst>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9133</TotalTime>
  <Words>1868</Words>
  <Application>Microsoft Office PowerPoint</Application>
  <PresentationFormat>On-screen Show (4:3)</PresentationFormat>
  <Paragraphs>474</Paragraphs>
  <Slides>30</Slides>
  <Notes>1</Notes>
  <HiddenSlides>11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30</vt:i4>
      </vt:variant>
    </vt:vector>
  </HeadingPairs>
  <TitlesOfParts>
    <vt:vector size="41" baseType="lpstr">
      <vt:lpstr>MS PGothic</vt:lpstr>
      <vt:lpstr>MS PGothic</vt:lpstr>
      <vt:lpstr>Arial</vt:lpstr>
      <vt:lpstr>Arial,Italic</vt:lpstr>
      <vt:lpstr>Calibri</vt:lpstr>
      <vt:lpstr>Courier New</vt:lpstr>
      <vt:lpstr>Monotype Sorts</vt:lpstr>
      <vt:lpstr>Tahoma</vt:lpstr>
      <vt:lpstr>Times New Roman</vt:lpstr>
      <vt:lpstr>Wingdings</vt:lpstr>
      <vt:lpstr>Blueprint</vt:lpstr>
      <vt:lpstr>CS F372 Operating Systems  </vt:lpstr>
      <vt:lpstr>Text Book Reading</vt:lpstr>
      <vt:lpstr>Peterson’s Solution</vt:lpstr>
      <vt:lpstr>Peterson’s solution to CS</vt:lpstr>
      <vt:lpstr>Mutual Exclusion definition</vt:lpstr>
      <vt:lpstr>Peterson’s solution - Mutual Exclusion</vt:lpstr>
      <vt:lpstr>Peterson’s solution - Mutual Exclusion</vt:lpstr>
      <vt:lpstr>Progress definition </vt:lpstr>
      <vt:lpstr>Peterson’s solution - Progress</vt:lpstr>
      <vt:lpstr>Peterson’s solution - Progress</vt:lpstr>
      <vt:lpstr>Peterson’s solution – Bounded waiting</vt:lpstr>
      <vt:lpstr>Peterson’s solution - Bounded waiting</vt:lpstr>
      <vt:lpstr>Example algorithm – No progress</vt:lpstr>
      <vt:lpstr>Example algorithm – No progress</vt:lpstr>
      <vt:lpstr>Locks</vt:lpstr>
      <vt:lpstr>PowerPoint Presentation</vt:lpstr>
      <vt:lpstr>PowerPoint Presentation</vt:lpstr>
      <vt:lpstr>Solution to Critical-section Problem Using Locks</vt:lpstr>
      <vt:lpstr>Locks and race condition </vt:lpstr>
      <vt:lpstr>Disable/enable interrupts</vt:lpstr>
      <vt:lpstr>Synchronization Hardware</vt:lpstr>
      <vt:lpstr>1. test_and_set  Instruction </vt:lpstr>
      <vt:lpstr>Mutual exclusion solution using test_and_set()</vt:lpstr>
      <vt:lpstr>Mutual exclusion with test-and-set</vt:lpstr>
      <vt:lpstr>test_and_set – Bounded Waiting</vt:lpstr>
      <vt:lpstr>2. compare_and_swap Instruction</vt:lpstr>
      <vt:lpstr>2. compare_and_swap Instruction</vt:lpstr>
      <vt:lpstr>Mutual exclusion solution using compare_and_swap</vt:lpstr>
      <vt:lpstr>Mutual Exclusion with compare_and_swap</vt:lpstr>
      <vt:lpstr>Bounded waiting with compare_and_swap</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Angel Jothi</cp:lastModifiedBy>
  <cp:revision>757</cp:revision>
  <dcterms:created xsi:type="dcterms:W3CDTF">2002-01-21T02:22:10Z</dcterms:created>
  <dcterms:modified xsi:type="dcterms:W3CDTF">2023-10-13T07:33:20Z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C:\Work\html</vt:lpwstr>
  </property>
</Properties>
</file>