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36" r:id="rId2"/>
    <p:sldId id="347" r:id="rId3"/>
    <p:sldId id="348" r:id="rId4"/>
    <p:sldId id="349" r:id="rId5"/>
    <p:sldId id="350" r:id="rId6"/>
    <p:sldId id="368" r:id="rId7"/>
    <p:sldId id="355" r:id="rId8"/>
    <p:sldId id="356" r:id="rId9"/>
    <p:sldId id="358" r:id="rId10"/>
    <p:sldId id="360" r:id="rId11"/>
    <p:sldId id="361" r:id="rId12"/>
    <p:sldId id="363" r:id="rId13"/>
    <p:sldId id="364" r:id="rId14"/>
    <p:sldId id="367" r:id="rId15"/>
    <p:sldId id="369" r:id="rId16"/>
    <p:sldId id="365" r:id="rId17"/>
    <p:sldId id="366" r:id="rId1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364" autoAdjust="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054F90B-D024-41BB-8355-5D4CF91752A9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BA0D5-6082-4146-8857-E3245A7426A4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F5B38-74FA-4617-8002-A042AD2B7136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FC8F76-C8C1-4E36-8E1B-B644B32EA933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C16736-CEE2-4E9A-9E7A-0E3672A6D25A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31445B-82A3-4579-AB7B-4C0B6E55CA6F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5AAD88-0579-4BB0-8F0D-E9FAC2E5492F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1EB907-8DFC-4305-858B-40BB4EC0A768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8C48B-A36D-460B-8B53-D491BB6AA7E1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EE5963-3CF5-4841-9BC7-3202C2D6E988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7FEA5D-3588-4365-BC9E-C2143322B7E0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FCD6B-35F6-4D96-B2E6-F8AE53723BE8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429D6-8A75-4A15-99F8-BE1FB6CCDCE9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E4A8E17-65EF-4DBE-9CA1-C5408C9EC616}" type="datetime1">
              <a:rPr lang="en-US" altLang="en-US" smtClean="0"/>
              <a:t>10/9/2023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Process Synchronization Introduction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rgbClr val="CC3300"/>
                </a:solidFill>
              </a:rPr>
              <a:t>08 </a:t>
            </a:r>
            <a:r>
              <a:rPr lang="en-US" altLang="en-US" dirty="0">
                <a:solidFill>
                  <a:srgbClr val="CC3300"/>
                </a:solidFill>
              </a:rPr>
              <a:t>- Process Synchronization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Bounded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524000"/>
            <a:ext cx="8139545" cy="39433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If both the producer and consumer attempt to update the buffer concurrently, the assembly language statements may get interleaved.</a:t>
            </a:r>
          </a:p>
          <a:p>
            <a:pPr algn="just"/>
            <a:r>
              <a:rPr lang="en-US" sz="2400" dirty="0"/>
              <a:t>Interleaving depends upon how the producer and consumer processes are scheduled.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14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Bounded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3943350"/>
          </a:xfrm>
        </p:spPr>
        <p:txBody>
          <a:bodyPr>
            <a:noAutofit/>
          </a:bodyPr>
          <a:lstStyle/>
          <a:p>
            <a:r>
              <a:rPr lang="en-US" sz="2000" dirty="0"/>
              <a:t>Assume </a:t>
            </a:r>
            <a:r>
              <a:rPr lang="en-US" sz="2000" b="1" dirty="0"/>
              <a:t>counter</a:t>
            </a:r>
            <a:r>
              <a:rPr lang="en-US" sz="2000" dirty="0"/>
              <a:t> is initially 5. </a:t>
            </a:r>
          </a:p>
          <a:p>
            <a:endParaRPr lang="en-US" sz="2000" dirty="0"/>
          </a:p>
          <a:p>
            <a:r>
              <a:rPr lang="en-US" sz="2000" dirty="0"/>
              <a:t>One interleaving of statements is: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 = 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 = 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 = register1 + 1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 = 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 = 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 = 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 = register2 – 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 = 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register1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register2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value of </a:t>
            </a:r>
            <a:r>
              <a:rPr lang="en-US" sz="2000" b="1" dirty="0"/>
              <a:t>counter</a:t>
            </a:r>
            <a:r>
              <a:rPr lang="en-US" sz="2000" dirty="0"/>
              <a:t> may be either 4 or 6, where the correct result should be 5.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36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Race condition</a:t>
            </a:r>
            <a:r>
              <a:rPr lang="en-US" sz="2400" dirty="0"/>
              <a:t>: The situation where several processes access and manipulate shared data concurrently. The final value of the shared data depends upon order in which the access takes place!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To prevent race conditions, concurrent processes must be </a:t>
            </a:r>
            <a:r>
              <a:rPr lang="en-US" sz="2400" b="1" dirty="0"/>
              <a:t>synchronized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Critical-Section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676400"/>
            <a:ext cx="7890164" cy="3943350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/>
              <a:t>n</a:t>
            </a:r>
            <a:r>
              <a:rPr lang="en-US" sz="2400" dirty="0"/>
              <a:t> processes all competing to use some shared data</a:t>
            </a:r>
          </a:p>
          <a:p>
            <a:pPr algn="just"/>
            <a:r>
              <a:rPr lang="en-US" sz="2400" dirty="0"/>
              <a:t>Each process has a code segment, called </a:t>
            </a:r>
            <a:r>
              <a:rPr lang="en-US" sz="2400" i="1" dirty="0"/>
              <a:t>critical section</a:t>
            </a:r>
            <a:r>
              <a:rPr lang="en-US" sz="2400" dirty="0"/>
              <a:t>, in which the shared data is accessed.</a:t>
            </a:r>
          </a:p>
          <a:p>
            <a:pPr algn="just"/>
            <a:r>
              <a:rPr lang="en-US" sz="2400" dirty="0"/>
              <a:t>Necessary feature – ensure that when one process is executing in its critical section, no other process is allowed to execute in its critical section</a:t>
            </a:r>
          </a:p>
          <a:p>
            <a:r>
              <a:rPr lang="en-US" sz="2400" dirty="0"/>
              <a:t>The critical-section problem</a:t>
            </a:r>
            <a:r>
              <a:rPr lang="en-US" sz="2400" b="1" i="1" dirty="0"/>
              <a:t> </a:t>
            </a:r>
            <a:r>
              <a:rPr lang="en-US" sz="2400" dirty="0"/>
              <a:t>is to design a protocol that the processes can use to cooperate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14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Structure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391400" cy="4419600"/>
          </a:xfrm>
        </p:spPr>
        <p:txBody>
          <a:bodyPr>
            <a:normAutofit/>
          </a:bodyPr>
          <a:lstStyle/>
          <a:p>
            <a:pPr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General structure of process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endParaRPr lang="en-US" sz="2400" dirty="0"/>
          </a:p>
          <a:p>
            <a:pPr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		</a:t>
            </a:r>
            <a:r>
              <a:rPr lang="en-US" sz="2400" b="1" dirty="0"/>
              <a:t>do</a:t>
            </a:r>
            <a:r>
              <a:rPr lang="en-US" sz="2400" dirty="0"/>
              <a:t> {</a:t>
            </a:r>
            <a:endParaRPr lang="en-US" sz="2400" b="1" dirty="0"/>
          </a:p>
          <a:p>
            <a:pPr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			</a:t>
            </a:r>
            <a:r>
              <a:rPr lang="en-US" sz="2400" i="1" dirty="0"/>
              <a:t>entry section</a:t>
            </a:r>
          </a:p>
          <a:p>
            <a:pPr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				critical section</a:t>
            </a:r>
          </a:p>
          <a:p>
            <a:pPr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			</a:t>
            </a:r>
            <a:r>
              <a:rPr lang="en-US" sz="2400" i="1" dirty="0"/>
              <a:t>exit section</a:t>
            </a:r>
            <a:endParaRPr lang="en-US" sz="2400" dirty="0"/>
          </a:p>
          <a:p>
            <a:pPr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				remainder section</a:t>
            </a:r>
          </a:p>
          <a:p>
            <a:pPr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sz="2400" dirty="0"/>
              <a:t>		} </a:t>
            </a:r>
            <a:r>
              <a:rPr lang="en-US" sz="2400" b="1" dirty="0"/>
              <a:t>while (1)</a:t>
            </a:r>
            <a:r>
              <a:rPr lang="en-US" sz="24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1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400" dirty="0"/>
              <a:t>Each process must request permission to enter its critical section. The section of code implementing this request is the entry section</a:t>
            </a:r>
          </a:p>
          <a:p>
            <a:r>
              <a:rPr lang="en-US" sz="2400" dirty="0"/>
              <a:t>The critical section may be followed by an exit section. </a:t>
            </a:r>
          </a:p>
          <a:p>
            <a:r>
              <a:rPr lang="en-US" sz="2400" dirty="0"/>
              <a:t>The remaining code is the remainder section.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8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Solution to Critical-Section Problem 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461654"/>
            <a:ext cx="8153400" cy="509154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Monotype Sorts" charset="2"/>
              <a:buNone/>
            </a:pPr>
            <a:r>
              <a:rPr lang="en-US" sz="2800" b="1" dirty="0"/>
              <a:t>Mutual Exclusion</a:t>
            </a:r>
            <a:r>
              <a:rPr lang="en-US" sz="2800" dirty="0"/>
              <a:t>.  If process 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dirty="0"/>
              <a:t> is executing in its critical section, then no other processes can be executing in their critical sections.</a:t>
            </a:r>
          </a:p>
          <a:p>
            <a:pPr algn="just">
              <a:buFont typeface="Monotype Sorts" charset="2"/>
              <a:buNone/>
            </a:pPr>
            <a:endParaRPr lang="en-US" sz="2800" b="1" dirty="0"/>
          </a:p>
          <a:p>
            <a:r>
              <a:rPr lang="en-US" sz="2800" b="1" dirty="0"/>
              <a:t>Progress</a:t>
            </a:r>
            <a:r>
              <a:rPr lang="en-US" sz="2800" dirty="0"/>
              <a:t>.  If no process is executing in its critical section and there exist some processes that wish to enter their critical section, then </a:t>
            </a:r>
            <a:r>
              <a:rPr lang="en-GB" dirty="0"/>
              <a:t>only those processes that are not executing in their remainder sections can participate in deciding which will enter its critical section next, and this selection cannot be postponed indefinitely.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28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Solution to Critical-Section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191000"/>
          </a:xfrm>
        </p:spPr>
        <p:txBody>
          <a:bodyPr>
            <a:normAutofit/>
          </a:bodyPr>
          <a:lstStyle/>
          <a:p>
            <a:pPr algn="just">
              <a:buFont typeface="Monotype Sorts" charset="2"/>
              <a:buNone/>
            </a:pPr>
            <a:r>
              <a:rPr lang="en-US" sz="2400" b="1" dirty="0"/>
              <a:t>Bounded Waiting</a:t>
            </a:r>
            <a:r>
              <a:rPr lang="en-US" sz="2400" dirty="0"/>
              <a:t>.  A bound must exist on the number of times that other processes are allowed to enter their critical sections after a process has made a request to enter its critical section and before that request is granted.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7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5. Sections 5.1 and 5.2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4495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Independent processes</a:t>
            </a:r>
          </a:p>
          <a:p>
            <a:pPr lvl="1" algn="just"/>
            <a:r>
              <a:rPr lang="en-US" sz="2400" dirty="0"/>
              <a:t>That cannot affect or be affected by other processes executing in the system</a:t>
            </a:r>
          </a:p>
          <a:p>
            <a:pPr lvl="1" algn="just"/>
            <a:r>
              <a:rPr lang="en-US" sz="2400" dirty="0"/>
              <a:t>Do not share data</a:t>
            </a:r>
          </a:p>
          <a:p>
            <a:pPr algn="just"/>
            <a:r>
              <a:rPr lang="en-US" sz="2400" dirty="0"/>
              <a:t>Cooperating processes</a:t>
            </a:r>
          </a:p>
          <a:p>
            <a:pPr lvl="1" algn="just"/>
            <a:r>
              <a:rPr lang="en-US" sz="2400" dirty="0"/>
              <a:t>That can affect or be affected by other processes executing in the system</a:t>
            </a:r>
          </a:p>
          <a:p>
            <a:pPr lvl="1" algn="just"/>
            <a:r>
              <a:rPr lang="en-US" sz="2400" dirty="0"/>
              <a:t>Share code &amp; data either directly or through files</a:t>
            </a:r>
          </a:p>
          <a:p>
            <a:pPr algn="just"/>
            <a:r>
              <a:rPr lang="en-US" sz="2400" dirty="0"/>
              <a:t>Orderly execution of cooperating processes that share a logical address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2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Concurrent or parallel execution -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00600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/>
              <a:t>Concurrent execution</a:t>
            </a:r>
          </a:p>
          <a:p>
            <a:pPr lvl="1" algn="just"/>
            <a:r>
              <a:rPr lang="en-US" sz="2400" dirty="0"/>
              <a:t>Consider TSS, where the CPU scheduler switches rapidly between processes </a:t>
            </a:r>
          </a:p>
          <a:p>
            <a:pPr lvl="1" algn="just"/>
            <a:r>
              <a:rPr lang="en-US" sz="2400" dirty="0"/>
              <a:t>One process may only partially complete execution before another process is scheduled</a:t>
            </a:r>
          </a:p>
          <a:p>
            <a:pPr algn="just"/>
            <a:r>
              <a:rPr lang="en-US" sz="2800" dirty="0"/>
              <a:t>Parallel execution</a:t>
            </a:r>
          </a:p>
          <a:p>
            <a:pPr lvl="1" algn="just"/>
            <a:r>
              <a:rPr lang="en-US" sz="2400" dirty="0"/>
              <a:t>Processes can execute simultaneously on separate processing cores</a:t>
            </a:r>
          </a:p>
          <a:p>
            <a:pPr algn="just"/>
            <a:r>
              <a:rPr lang="en-US" sz="2800" dirty="0"/>
              <a:t>Problem</a:t>
            </a:r>
          </a:p>
          <a:p>
            <a:pPr lvl="1" algn="just"/>
            <a:r>
              <a:rPr lang="en-US" sz="2400" dirty="0"/>
              <a:t>Data integrity</a:t>
            </a:r>
          </a:p>
          <a:p>
            <a:pPr algn="just"/>
            <a:r>
              <a:rPr lang="en-US" sz="2400" dirty="0"/>
              <a:t>Maintaining data consistency requires mechanisms to ensure the orderly execution of cooperating processes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2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Data Integrity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8" y="1600200"/>
            <a:ext cx="8049492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Producer consumer (Bounded buffer) problem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Producer – produces information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Consumer – consumes information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Shared space/memory is Buffer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Buffer – implemented as a circular array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dirty="0"/>
              <a:t>points to the next position in the buffer where an item can be placed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400" dirty="0"/>
              <a:t>points to the position in the buffer from where the next item can be consumed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2400" dirty="0"/>
              <a:t>initialized to 0. incremented every time we add a new item to the buffer and is decremented every time we remove one item from the buffer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0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Bounded buffer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7800"/>
            <a:ext cx="8915400" cy="441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47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Bounded buffer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Producer process </a:t>
            </a:r>
          </a:p>
          <a:p>
            <a:pPr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 produce an item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buFont typeface="Monotype Sorts" charset="2"/>
              <a:buNone/>
            </a:pPr>
            <a:r>
              <a:rPr lang="en-US" sz="26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//local variable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charset="2"/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buFont typeface="Monotype Sorts" charset="2"/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(counter == BUFFER_SIZE); </a:t>
            </a:r>
          </a:p>
          <a:p>
            <a:pPr>
              <a:buFont typeface="Monotype Sorts" charset="2"/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	/* do nothing */</a:t>
            </a:r>
          </a:p>
          <a:p>
            <a:pPr>
              <a:buFont typeface="Monotype Sorts" charset="2"/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buffer[in]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charset="2"/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in = (in + 1) % BUFFER_SIZE;</a:t>
            </a:r>
          </a:p>
          <a:p>
            <a:pPr>
              <a:buFont typeface="Monotype Sorts" charset="2"/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counter++;</a:t>
            </a:r>
          </a:p>
          <a:p>
            <a:pPr>
              <a:buFont typeface="Monotype Sorts" charset="2"/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algn="just">
              <a:lnSpc>
                <a:spcPct val="80000"/>
              </a:lnSpc>
            </a:pPr>
            <a:endParaRPr lang="en-US" sz="2600" dirty="0"/>
          </a:p>
          <a:p>
            <a:pPr lvl="1" algn="just">
              <a:lnSpc>
                <a:spcPct val="80000"/>
              </a:lnSpc>
            </a:pPr>
            <a:endParaRPr lang="en-US" sz="2600" dirty="0"/>
          </a:p>
          <a:p>
            <a:pPr lvl="1" algn="just">
              <a:lnSpc>
                <a:spcPct val="80000"/>
              </a:lnSpc>
            </a:pPr>
            <a:endParaRPr lang="en-US" sz="2000" dirty="0"/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1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Bounded buffer</a:t>
            </a:r>
            <a:r>
              <a:rPr lang="en-US" sz="3200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Consumer process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/>
              <a:t>	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(1)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(counter == 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   /* do nothing */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out = (out + 1) % BUFFER_SIZE;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counter--;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/* consume the item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56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Bounded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82436"/>
            <a:ext cx="4495800" cy="4114800"/>
          </a:xfrm>
          <a:ln w="12700">
            <a:noFill/>
          </a:ln>
        </p:spPr>
        <p:txBody>
          <a:bodyPr>
            <a:noAutofit/>
          </a:bodyPr>
          <a:lstStyle/>
          <a:p>
            <a:r>
              <a:rPr lang="en-US" sz="2400" dirty="0"/>
              <a:t>The statement “</a:t>
            </a:r>
            <a:r>
              <a:rPr lang="en-US" sz="2400" b="1" dirty="0"/>
              <a:t>counter++</a:t>
            </a:r>
            <a:r>
              <a:rPr lang="en-US" sz="2400" dirty="0"/>
              <a:t>” may be implemented in assembly language as: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 = counter</a:t>
            </a:r>
          </a:p>
          <a:p>
            <a:pPr>
              <a:buFont typeface="Monotype Sorts" charset="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 = register1 + 1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register1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482436"/>
            <a:ext cx="4495800" cy="4114800"/>
          </a:xfrm>
        </p:spPr>
        <p:txBody>
          <a:bodyPr/>
          <a:lstStyle/>
          <a:p>
            <a:r>
              <a:rPr lang="en-US" sz="2400" dirty="0"/>
              <a:t>The statement “</a:t>
            </a:r>
            <a:r>
              <a:rPr lang="en-US" sz="2400" b="1" dirty="0"/>
              <a:t>counter--</a:t>
            </a:r>
            <a:r>
              <a:rPr lang="en-US" sz="2400" dirty="0"/>
              <a:t>” may be implemented as: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 = counter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 = register2 – 1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register2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E939-5DC5-4387-A5FF-AA41DA8237C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6085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5908</TotalTime>
  <Words>918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Monotype Sorts</vt:lpstr>
      <vt:lpstr>Tahoma</vt:lpstr>
      <vt:lpstr>Times New Roman</vt:lpstr>
      <vt:lpstr>Wingdings</vt:lpstr>
      <vt:lpstr>Blueprint</vt:lpstr>
      <vt:lpstr>CS F372 Operating Systems  </vt:lpstr>
      <vt:lpstr>Text Book Reading</vt:lpstr>
      <vt:lpstr>Introduction</vt:lpstr>
      <vt:lpstr>Concurrent or parallel execution - Issues </vt:lpstr>
      <vt:lpstr>Example: Data Integrity Issue</vt:lpstr>
      <vt:lpstr>Bounded buffer   </vt:lpstr>
      <vt:lpstr>Bounded buffer </vt:lpstr>
      <vt:lpstr>Bounded buffer </vt:lpstr>
      <vt:lpstr>Bounded buffer</vt:lpstr>
      <vt:lpstr>Bounded buffer</vt:lpstr>
      <vt:lpstr>Bounded Buffer</vt:lpstr>
      <vt:lpstr>Race Condition</vt:lpstr>
      <vt:lpstr>The Critical-Section Problem</vt:lpstr>
      <vt:lpstr>Structure of a process</vt:lpstr>
      <vt:lpstr>Structure of a process</vt:lpstr>
      <vt:lpstr>Solution to Critical-Section Problem - Requirements</vt:lpstr>
      <vt:lpstr>Solution to Critical-Section Problem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544</cp:revision>
  <dcterms:created xsi:type="dcterms:W3CDTF">2002-01-21T02:22:10Z</dcterms:created>
  <dcterms:modified xsi:type="dcterms:W3CDTF">2023-10-09T05:27:57Z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