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  <p:sldMasterId id="2147483663" r:id="rId2"/>
    <p:sldMasterId id="2147483675" r:id="rId3"/>
  </p:sldMasterIdLst>
  <p:notesMasterIdLst>
    <p:notesMasterId r:id="rId34"/>
  </p:notesMasterIdLst>
  <p:handoutMasterIdLst>
    <p:handoutMasterId r:id="rId35"/>
  </p:handoutMasterIdLst>
  <p:sldIdLst>
    <p:sldId id="260" r:id="rId4"/>
    <p:sldId id="370" r:id="rId5"/>
    <p:sldId id="256" r:id="rId6"/>
    <p:sldId id="303" r:id="rId7"/>
    <p:sldId id="304" r:id="rId8"/>
    <p:sldId id="305" r:id="rId9"/>
    <p:sldId id="306" r:id="rId10"/>
    <p:sldId id="257" r:id="rId11"/>
    <p:sldId id="258" r:id="rId12"/>
    <p:sldId id="259" r:id="rId13"/>
    <p:sldId id="371" r:id="rId14"/>
    <p:sldId id="261" r:id="rId15"/>
    <p:sldId id="267" r:id="rId16"/>
    <p:sldId id="268" r:id="rId17"/>
    <p:sldId id="262" r:id="rId18"/>
    <p:sldId id="263" r:id="rId19"/>
    <p:sldId id="264" r:id="rId20"/>
    <p:sldId id="277" r:id="rId21"/>
    <p:sldId id="278" r:id="rId22"/>
    <p:sldId id="266" r:id="rId23"/>
    <p:sldId id="271" r:id="rId24"/>
    <p:sldId id="281" r:id="rId25"/>
    <p:sldId id="282" r:id="rId26"/>
    <p:sldId id="283" r:id="rId27"/>
    <p:sldId id="284" r:id="rId28"/>
    <p:sldId id="307" r:id="rId29"/>
    <p:sldId id="287" r:id="rId30"/>
    <p:sldId id="308" r:id="rId31"/>
    <p:sldId id="309" r:id="rId32"/>
    <p:sldId id="301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41FE0D-3F10-4C2A-9884-8DCE52244B3B}">
          <p14:sldIdLst>
            <p14:sldId id="260"/>
            <p14:sldId id="370"/>
            <p14:sldId id="256"/>
            <p14:sldId id="303"/>
            <p14:sldId id="304"/>
            <p14:sldId id="305"/>
            <p14:sldId id="306"/>
            <p14:sldId id="257"/>
            <p14:sldId id="258"/>
            <p14:sldId id="259"/>
            <p14:sldId id="371"/>
            <p14:sldId id="261"/>
            <p14:sldId id="267"/>
            <p14:sldId id="268"/>
            <p14:sldId id="262"/>
            <p14:sldId id="263"/>
            <p14:sldId id="264"/>
            <p14:sldId id="277"/>
            <p14:sldId id="278"/>
            <p14:sldId id="266"/>
            <p14:sldId id="271"/>
            <p14:sldId id="281"/>
            <p14:sldId id="282"/>
            <p14:sldId id="283"/>
            <p14:sldId id="284"/>
            <p14:sldId id="307"/>
            <p14:sldId id="287"/>
            <p14:sldId id="308"/>
            <p14:sldId id="309"/>
            <p14:sldId id="3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4D08"/>
    <a:srgbClr val="A8589D"/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2826" y="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4C96EE-324B-45E0-9CE8-CDA9A116AD8C}" type="datetimeFigureOut">
              <a:rPr lang="en-US" smtClean="0"/>
              <a:t>11/14/2021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8B5FE6-831A-4ED0-A598-0981F1CD3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21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7D432-A164-4EAD-99A1-52814ED9B571}" type="datetimeFigureOut">
              <a:rPr lang="en-US" smtClean="0"/>
              <a:pPr/>
              <a:t>11/14/2021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968B68-EA06-4AC9-9208-923AED05B3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10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968B68-EA06-4AC9-9208-923AED05B3A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784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>
            <a:extLst>
              <a:ext uri="{FF2B5EF4-FFF2-40B4-BE49-F238E27FC236}">
                <a16:creationId xmlns:a16="http://schemas.microsoft.com/office/drawing/2014/main" id="{39046306-BF6E-4E49-ADE0-613B82B5D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684213"/>
            <a:ext cx="4557713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0F36BD55-2E20-4893-9F2D-9DF3574AC57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1225" y="4330700"/>
            <a:ext cx="50038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>
            <a:extLst>
              <a:ext uri="{FF2B5EF4-FFF2-40B4-BE49-F238E27FC236}">
                <a16:creationId xmlns:a16="http://schemas.microsoft.com/office/drawing/2014/main" id="{900B0DCB-5706-4F47-90F0-DA5F876DA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684213"/>
            <a:ext cx="4557713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930A8829-828F-42EB-929D-01F982671A2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1225" y="4330700"/>
            <a:ext cx="50038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>
            <a:extLst>
              <a:ext uri="{FF2B5EF4-FFF2-40B4-BE49-F238E27FC236}">
                <a16:creationId xmlns:a16="http://schemas.microsoft.com/office/drawing/2014/main" id="{18A7F411-5DB7-4644-B1F6-462F866AA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684213"/>
            <a:ext cx="4557713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15CE3A5-328E-41F0-B630-AC9983B03D1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1225" y="4330700"/>
            <a:ext cx="50038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>
            <a:extLst>
              <a:ext uri="{FF2B5EF4-FFF2-40B4-BE49-F238E27FC236}">
                <a16:creationId xmlns:a16="http://schemas.microsoft.com/office/drawing/2014/main" id="{387172DE-6818-4DA5-95E8-44B00B1CA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684213"/>
            <a:ext cx="4557713" cy="3417887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MS Gothic" panose="020B0609070205080204" pitchFamily="49" charset="-128"/>
              <a:cs typeface="+mn-cs"/>
            </a:endParaRPr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9B8C8FB9-FDAD-426D-914D-654424C59956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11225" y="4330700"/>
            <a:ext cx="5003800" cy="4191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B1ED2F2-5617-47E7-A89E-65046873A1E5}" type="datetime1">
              <a:rPr lang="en-US" smtClean="0"/>
              <a:t>11/14/2021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708571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76200" y="87091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C5CFDE4-71C2-42F0-9B11-D7AFDABFE175}" type="datetime1">
              <a:rPr lang="en-US" smtClean="0"/>
              <a:t>11/14/2021</a:t>
            </a:fld>
            <a:endParaRPr lang="en-US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Dubai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Campus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94FA621-D488-4FB0-BAA4-96EC767213C8}" type="datetime1">
              <a:rPr lang="en-US" smtClean="0"/>
              <a:t>11/14/2021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45707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959721"/>
            <a:ext cx="8229600" cy="5519834"/>
          </a:xfrm>
        </p:spPr>
        <p:txBody>
          <a:bodyPr/>
          <a:lstStyle>
            <a:lvl1pPr marL="257175" marR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1800">
                <a:latin typeface="Arial" pitchFamily="34" charset="0"/>
                <a:cs typeface="Arial" pitchFamily="34" charset="0"/>
              </a:defRPr>
            </a:lvl1pPr>
            <a:lvl2pPr marL="557213" marR="0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500">
                <a:latin typeface="Arial" pitchFamily="34" charset="0"/>
                <a:cs typeface="Arial" pitchFamily="34" charset="0"/>
              </a:defRPr>
            </a:lvl2pPr>
          </a:lstStyle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8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557213" marR="0" lvl="1" indent="-214313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18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8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8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257175" marR="0" lvl="0" indent="-257175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18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18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18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1"/>
            <a:ext cx="5867400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25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825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3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1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870813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693014"/>
          </a:xfrm>
        </p:spPr>
        <p:txBody>
          <a:bodyPr anchor="ctr" anchorCtr="0">
            <a:normAutofit/>
          </a:bodyPr>
          <a:lstStyle>
            <a:lvl1pPr marL="0">
              <a:lnSpc>
                <a:spcPts val="2700"/>
              </a:lnSpc>
              <a:spcBef>
                <a:spcPts val="0"/>
              </a:spcBef>
              <a:buNone/>
              <a:defRPr sz="2700" b="1" spc="-113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BA4E18A-D17E-47DA-999E-16BFC64D371B}" type="datetime1">
              <a:rPr lang="en-US" smtClean="0"/>
              <a:t>11/14/2021</a:t>
            </a:fld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073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768F24-2FF4-4366-A9AA-06CCC5CBADA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450855-445D-41E6-B5E2-C315FA64D5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5FA061-20E9-49E7-AFD6-862BAA4F75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68137-93FC-4D4A-9F23-1E0F5E0078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183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F1A0A56-4527-4AFF-B084-7C360A61E2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19F63EB-2175-447F-8F55-C94E0BC8CB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D6BEF46-C844-4B07-9AD1-57810474C9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8C44B-B5D0-4A18-8C6A-D93CEB78DB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1244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19A8811-78D9-4AFD-83B6-82C36ED8CE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665388-5DAD-41E5-9DD8-B1E4DB5224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DADB8A-8023-4DC5-AAA5-B8D83F9EFA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2333AB-D952-434A-A7E9-E4EF7DF13A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4389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671DAB-B355-4AFB-A052-0CB40B4929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2B868D-A9FF-4DC4-A7EC-982FFA8148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687ECA-6510-4D4A-A13C-DE1AC11B3B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80AA1F-DCFA-4B9C-AF11-42815B390D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21675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31165BD-64A2-46D6-AC06-B3D0F5D5DC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184E922-6AFB-4CAB-92D0-9F67E656D0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2FA44FB-5914-4902-B228-FB5522339E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90318-02C7-4559-ADB8-09FB20A661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4375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5A66CF0-6289-4476-A9F5-AAE3BD6B33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C71BF5F-73E9-459A-B621-C1A37AC546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B850B17-E96B-4DFE-9D5B-46727FF6CB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93081F-282E-4291-98DC-53DB721FA2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829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7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26EC68AA-65D8-4F96-B5A8-AF03A637D2E2}" type="datetime1">
              <a:rPr lang="en-US" smtClean="0"/>
              <a:t>11/14/2021</a:t>
            </a:fld>
            <a:endParaRPr lang="en-US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49A514A-1562-4DD6-86AE-1946D7E5BB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EE8D695-DDD9-4F4B-9F01-FD859706F4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85B6A17-4A74-4286-8E6E-5E218A76E6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8CCB5-4C3C-4476-849B-BD6EBF0A71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03049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DAF70A-FCC5-48CC-AD0D-FF02671C7A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91E829-64CB-4B3C-A5B1-8BD5D48D5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DB256D-962C-4CCE-8F94-A557792B77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19F820-E1D0-4C6A-B8A8-A3B5FF243B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5263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48A982-4E21-4167-A092-DEAD371398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D766C9-428E-479F-92E0-FD7FCDBDFE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E004B-D3C7-42B8-86C2-A0371C0CC7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1C2CFD-019E-4914-902A-49F1EA3684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3269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A43F036-56E2-4354-AB28-1701142753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6D85AEE-ED78-496A-9556-E8589F1427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6014615-50EF-4C83-B763-918DA58457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5FB260-BFD2-43E6-B615-C7175F7F55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52917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9AA4E21-A567-4F27-AD3A-821CC7713B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2BB905-D2B6-48A4-AE0A-BE1B39B4E79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4E0706E-7E88-4E56-B1F2-4E372A3F8F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5C222-1627-414B-833C-7BF737BFB5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012160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93790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733384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59957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05238" cy="410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5838" y="1752600"/>
            <a:ext cx="3806825" cy="4106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25139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7148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>
                <a:solidFill>
                  <a:srgbClr val="FFFFFF"/>
                </a:solidFill>
                <a:latin typeface="Arial"/>
                <a:cs typeface="Arial"/>
              </a:rPr>
              <a:t>Dubai </a:t>
            </a:r>
            <a:r>
              <a:rPr lang="en-US" sz="1200" spc="0" baseline="0" dirty="0">
                <a:solidFill>
                  <a:srgbClr val="FFFFFF"/>
                </a:solidFill>
                <a:latin typeface="Arial"/>
                <a:cs typeface="Arial"/>
              </a:rPr>
              <a:t>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AE5AAAE-F265-46F9-BDFD-80C363477EBD}" type="datetime1">
              <a:rPr lang="en-US" smtClean="0"/>
              <a:t>11/14/2021</a:t>
            </a:fld>
            <a:endParaRPr lang="en-US"/>
          </a:p>
        </p:txBody>
      </p:sp>
      <p:sp>
        <p:nvSpPr>
          <p:cNvPr id="2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11166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82747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857756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156580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991933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2738" y="342900"/>
            <a:ext cx="1939925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2138" cy="5516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723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959721"/>
            <a:ext cx="8229600" cy="551983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20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870811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693014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60F798C6-2E9C-4D8C-A400-51CA4983DE64}" type="datetime1">
              <a:rPr lang="en-US" smtClean="0"/>
              <a:t>11/14/2021</a:t>
            </a:fld>
            <a:endParaRPr lang="en-US"/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152400" y="904189"/>
            <a:ext cx="4343400" cy="5588685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605130" y="901660"/>
            <a:ext cx="4386470" cy="5591214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58348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43070" y="85847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30E7A721-C609-4789-8028-E8C36B769BEB}" type="datetime1">
              <a:rPr lang="en-US" smtClean="0"/>
              <a:t>11/14/2021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74587"/>
            <a:ext cx="43449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844865"/>
            <a:ext cx="4344988" cy="46480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004889"/>
            <a:ext cx="4346575" cy="79678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01675"/>
            <a:ext cx="4346575" cy="43244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700087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899499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4" name="TextBox 2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21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B0323E7-90DE-4F67-8B93-773CB6B85145}" type="datetime1">
              <a:rPr lang="en-US" smtClean="0"/>
              <a:t>11/14/2021</a:t>
            </a:fld>
            <a:endParaRPr lang="en-US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Footer Placeholder 4"/>
          <p:cNvSpPr>
            <a:spLocks noGrp="1"/>
          </p:cNvSpPr>
          <p:nvPr>
            <p:ph type="ftr" sz="quarter" idx="14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58348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911478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13ADC750-3531-4C2B-910B-FAD6A2806AD3}" type="datetime1">
              <a:rPr lang="en-US" smtClean="0"/>
              <a:t>11/14/2021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06692"/>
            <a:ext cx="5416550" cy="558618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06691"/>
            <a:ext cx="3236913" cy="558618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540296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69850" y="845097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9" name="Date Placeholder 3"/>
          <p:cNvSpPr>
            <a:spLocks noGrp="1"/>
          </p:cNvSpPr>
          <p:nvPr>
            <p:ph type="dt" sz="half" idx="14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3FB052-E82A-443D-9CED-35CA1180CAE4}" type="datetime1">
              <a:rPr lang="en-US" smtClean="0"/>
              <a:t>11/14/2021</a:t>
            </a:fld>
            <a:endParaRPr lang="en-US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Dubai Campus</a:t>
            </a:r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1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5B5D711-E7B2-41DE-B150-C21EED04BA7E}" type="datetime1">
              <a:rPr lang="en-US" smtClean="0"/>
              <a:t>11/14/2021</a:t>
            </a:fld>
            <a:endParaRPr lang="en-US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" y="13252"/>
            <a:ext cx="8610600" cy="695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" y="838200"/>
            <a:ext cx="89916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690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321332D-0FF8-49F5-8650-1C7F72E1B4B3}" type="datetime1">
              <a:rPr lang="en-US" smtClean="0"/>
              <a:t>11/14/2021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0" y="65532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Slide No.</a:t>
            </a:r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38400" y="65532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22300" indent="-225425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862013" indent="-173038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139825" indent="-225425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431925" indent="-2921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30D792D-8BFE-470C-9089-C524EB10A2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65631ED-3A84-48FF-89D0-60A8FE8EE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9C6662F-DC27-4193-A27E-8651DE935F3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84C1014-212A-4436-B803-D33FFB1B9FF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DA16BCE-6CC0-4C26-9A1D-EA5D81D4C8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F43A9E6-47AE-4FE2-B154-423C23BD9F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694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49E8AB51-D8AA-46F7-82B9-C48FAE9D3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323013"/>
            <a:ext cx="190500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Times New Roman" panose="02020603050405020304" pitchFamily="18" charset="0"/>
              <a:buNone/>
              <a:defRPr/>
            </a:pPr>
            <a:endParaRPr lang="en-US" altLang="en-US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F09DE671-4956-4F9F-98FD-8DB58A81B2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323013"/>
            <a:ext cx="289560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Times New Roman" panose="02020603050405020304" pitchFamily="18" charset="0"/>
              <a:buNone/>
              <a:defRPr/>
            </a:pPr>
            <a:endParaRPr lang="en-US" altLang="en-US"/>
          </a:p>
        </p:txBody>
      </p:sp>
      <p:sp>
        <p:nvSpPr>
          <p:cNvPr id="2052" name="AutoShape 3">
            <a:extLst>
              <a:ext uri="{FF2B5EF4-FFF2-40B4-BE49-F238E27FC236}">
                <a16:creationId xmlns:a16="http://schemas.microsoft.com/office/drawing/2014/main" id="{009ABE1D-4CCB-4393-AAB2-3C3943302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6323013"/>
            <a:ext cx="1905000" cy="457200"/>
          </a:xfrm>
          <a:prstGeom prst="roundRect">
            <a:avLst>
              <a:gd name="adj" fmla="val 34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Times New Roman" panose="02020603050405020304" pitchFamily="18" charset="0"/>
              <a:buNone/>
              <a:defRPr/>
            </a:pPr>
            <a:endParaRPr lang="en-US" altLang="en-US"/>
          </a:p>
        </p:txBody>
      </p:sp>
      <p:sp>
        <p:nvSpPr>
          <p:cNvPr id="2053" name="Rectangle 4">
            <a:extLst>
              <a:ext uri="{FF2B5EF4-FFF2-40B4-BE49-F238E27FC236}">
                <a16:creationId xmlns:a16="http://schemas.microsoft.com/office/drawing/2014/main" id="{C721CA30-DA37-4E3E-8A4D-CA3790EF4A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64463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160" tIns="46080" rIns="92160" bIns="4608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54" name="Rectangle 5">
            <a:extLst>
              <a:ext uri="{FF2B5EF4-FFF2-40B4-BE49-F238E27FC236}">
                <a16:creationId xmlns:a16="http://schemas.microsoft.com/office/drawing/2014/main" id="{6675CDDB-FB68-4D4C-B1B9-F6D3CC7252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64463" cy="410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99415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MS Gothic" charset="-128"/>
        </a:defRPr>
      </a:lvl2pPr>
      <a:lvl3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MS Gothic" charset="-128"/>
        </a:defRPr>
      </a:lvl3pPr>
      <a:lvl4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MS Gothic" charset="-128"/>
        </a:defRPr>
      </a:lvl4pPr>
      <a:lvl5pPr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Times New Roman" pitchFamily="16" charset="0"/>
          <a:ea typeface="MS Gothic" charset="-128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S Gothic" charset="-128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S Gothic" charset="-128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S Gothic" charset="-128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Times New Roman" pitchFamily="16" charset="0"/>
          <a:ea typeface="MS Gothic" charset="-128"/>
        </a:defRPr>
      </a:lvl9pPr>
    </p:titleStyle>
    <p:bodyStyle>
      <a:lvl1pPr marL="342900" indent="-342900" algn="l" defTabSz="457200" rtl="0" eaLnBrk="0" fontAlgn="base" hangingPunct="0">
        <a:lnSpc>
          <a:spcPct val="94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lnSpc>
          <a:spcPct val="94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lnSpc>
          <a:spcPct val="94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lnSpc>
          <a:spcPct val="9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lnSpc>
          <a:spcPct val="9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lnSpc>
          <a:spcPct val="9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lnSpc>
          <a:spcPct val="9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lnSpc>
          <a:spcPct val="9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lnSpc>
          <a:spcPct val="94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1828800" y="5638800"/>
            <a:ext cx="6934200" cy="533400"/>
          </a:xfrm>
        </p:spPr>
        <p:txBody>
          <a:bodyPr/>
          <a:lstStyle/>
          <a:p>
            <a:pPr algn="ctr"/>
            <a:endParaRPr lang="en-US" sz="2200" dirty="0">
              <a:solidFill>
                <a:srgbClr val="FFFF00"/>
              </a:solidFill>
            </a:endParaRPr>
          </a:p>
        </p:txBody>
      </p:sp>
      <p:sp>
        <p:nvSpPr>
          <p:cNvPr id="7" name="Title 4"/>
          <p:cNvSpPr txBox="1">
            <a:spLocks/>
          </p:cNvSpPr>
          <p:nvPr/>
        </p:nvSpPr>
        <p:spPr>
          <a:xfrm>
            <a:off x="1828800" y="4044037"/>
            <a:ext cx="7315200" cy="930884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 algn="ctr">
              <a:lnSpc>
                <a:spcPts val="4000"/>
              </a:lnSpc>
              <a:spcBef>
                <a:spcPct val="0"/>
              </a:spcBef>
              <a:defRPr/>
            </a:pPr>
            <a:r>
              <a:rPr lang="en-US" sz="4000" b="1" spc="-150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CS F301: Principles of Programing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7AD680B-F740-4D5A-9291-A13707B5B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LISP Procedures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34323F82-6355-4A10-94B9-D162960009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The operation to be performed is called as a </a:t>
            </a:r>
            <a:r>
              <a:rPr lang="en-US" altLang="en-US" b="1"/>
              <a:t>procedure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operands are called as </a:t>
            </a:r>
            <a:r>
              <a:rPr lang="en-US" altLang="en-US" b="1"/>
              <a:t>arguments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procedure is specified first followed by the arguments – </a:t>
            </a:r>
            <a:r>
              <a:rPr lang="en-US" altLang="en-US" b="1"/>
              <a:t>Prefix Notation</a:t>
            </a: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 procedure supplied by Lisp itself (like +),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is called as a </a:t>
            </a:r>
            <a:r>
              <a:rPr lang="en-US" altLang="en-US" b="1"/>
              <a:t>primitive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Procedures can also be defined by users</a:t>
            </a:r>
            <a:endParaRPr lang="en-US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986C5B17-AA11-4465-89CB-0FA84C52D9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457200"/>
          </a:xfrm>
        </p:spPr>
        <p:txBody>
          <a:bodyPr/>
          <a:lstStyle/>
          <a:p>
            <a:pPr eaLnBrk="1" hangingPunct="1"/>
            <a:r>
              <a:rPr lang="en-US" altLang="en-US" sz="2000"/>
              <a:t>More Primitive Functions for Numbers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C252AEF-C331-412F-8672-3F79952F36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graphicFrame>
        <p:nvGraphicFramePr>
          <p:cNvPr id="6226" name="Group 82">
            <a:extLst>
              <a:ext uri="{FF2B5EF4-FFF2-40B4-BE49-F238E27FC236}">
                <a16:creationId xmlns:a16="http://schemas.microsoft.com/office/drawing/2014/main" id="{3E0CA219-E22B-4C8B-96C4-50DD5AAA7335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457200"/>
          <a:ext cx="8534400" cy="6430964"/>
        </p:xfrm>
        <a:graphic>
          <a:graphicData uri="http://schemas.openxmlformats.org/drawingml/2006/table">
            <a:tbl>
              <a:tblPr/>
              <a:tblGrid>
                <a:gridCol w="568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4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Symbolic expression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Result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(max 2 4 3)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(min 2 4 3)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(sqrt 4.0)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2.0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(abs –5)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66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 power(base exp)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( 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if (= exp 0) 1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* base </a:t>
                      </a: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power base(- exp 1</a:t>
                      </a: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) </a:t>
                      </a: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  <a:r>
                        <a:rPr kumimoji="0" lang="en-GB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itchFamily="18" charset="0"/>
                        </a:rPr>
                        <a:t>execution: (power 5 3)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125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(% 14  4)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2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(-  -8)</a:t>
                      </a:r>
                    </a:p>
                  </a:txBody>
                  <a:tcPr marT="45728" marB="4572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marT="45728" marB="4572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>
            <a:extLst>
              <a:ext uri="{FF2B5EF4-FFF2-40B4-BE49-F238E27FC236}">
                <a16:creationId xmlns:a16="http://schemas.microsoft.com/office/drawing/2014/main" id="{EED1E642-BC06-488D-A73A-1DB6DD713D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839200" cy="6477000"/>
          </a:xfrm>
        </p:spPr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altLang="en-US" b="1" dirty="0"/>
              <a:t>Expression</a:t>
            </a:r>
            <a:endParaRPr lang="en-US" altLang="en-US" sz="1200" b="1" dirty="0">
              <a:latin typeface="+mj-lt"/>
            </a:endParaRPr>
          </a:p>
        </p:txBody>
      </p:sp>
      <p:grpSp>
        <p:nvGrpSpPr>
          <p:cNvPr id="18435" name="Group 20">
            <a:extLst>
              <a:ext uri="{FF2B5EF4-FFF2-40B4-BE49-F238E27FC236}">
                <a16:creationId xmlns:a16="http://schemas.microsoft.com/office/drawing/2014/main" id="{5A65229E-67C0-4464-90D5-7B11D96A481C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762000"/>
            <a:ext cx="5016500" cy="3433763"/>
            <a:chOff x="768" y="1104"/>
            <a:chExt cx="3160" cy="2163"/>
          </a:xfrm>
        </p:grpSpPr>
        <p:sp>
          <p:nvSpPr>
            <p:cNvPr id="18436" name="Line 4">
              <a:extLst>
                <a:ext uri="{FF2B5EF4-FFF2-40B4-BE49-F238E27FC236}">
                  <a16:creationId xmlns:a16="http://schemas.microsoft.com/office/drawing/2014/main" id="{17FA3550-67D7-46E4-A0F5-6095CF0102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66" y="1104"/>
              <a:ext cx="624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8437" name="Line 5">
              <a:extLst>
                <a:ext uri="{FF2B5EF4-FFF2-40B4-BE49-F238E27FC236}">
                  <a16:creationId xmlns:a16="http://schemas.microsoft.com/office/drawing/2014/main" id="{3C75AE55-9A56-42B4-94C5-F535FA02ED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0" y="1104"/>
              <a:ext cx="67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8438" name="Text Box 6">
              <a:extLst>
                <a:ext uri="{FF2B5EF4-FFF2-40B4-BE49-F238E27FC236}">
                  <a16:creationId xmlns:a16="http://schemas.microsoft.com/office/drawing/2014/main" id="{F2C91640-7644-4533-B847-84BCA1813B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8" y="1584"/>
              <a:ext cx="5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Atom</a:t>
              </a:r>
            </a:p>
          </p:txBody>
        </p:sp>
        <p:sp>
          <p:nvSpPr>
            <p:cNvPr id="18439" name="Text Box 7">
              <a:extLst>
                <a:ext uri="{FF2B5EF4-FFF2-40B4-BE49-F238E27FC236}">
                  <a16:creationId xmlns:a16="http://schemas.microsoft.com/office/drawing/2014/main" id="{43EF000B-4D0B-471B-BDE4-2BC31EC47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" y="1584"/>
              <a:ext cx="4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List</a:t>
              </a:r>
            </a:p>
          </p:txBody>
        </p:sp>
        <p:sp>
          <p:nvSpPr>
            <p:cNvPr id="18440" name="Line 8">
              <a:extLst>
                <a:ext uri="{FF2B5EF4-FFF2-40B4-BE49-F238E27FC236}">
                  <a16:creationId xmlns:a16="http://schemas.microsoft.com/office/drawing/2014/main" id="{F03E34D2-2379-4705-A505-187406D668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42" y="1872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8441" name="Line 9">
              <a:extLst>
                <a:ext uri="{FF2B5EF4-FFF2-40B4-BE49-F238E27FC236}">
                  <a16:creationId xmlns:a16="http://schemas.microsoft.com/office/drawing/2014/main" id="{6DC18C38-B17D-4E1C-A415-5034CDA51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0" y="1872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8442" name="Text Box 10">
              <a:extLst>
                <a:ext uri="{FF2B5EF4-FFF2-40B4-BE49-F238E27FC236}">
                  <a16:creationId xmlns:a16="http://schemas.microsoft.com/office/drawing/2014/main" id="{E83CD8B4-F2BE-4572-B82E-9BDAA3F97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0" y="2208"/>
              <a:ext cx="74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Number</a:t>
              </a:r>
            </a:p>
          </p:txBody>
        </p:sp>
        <p:sp>
          <p:nvSpPr>
            <p:cNvPr id="18443" name="Text Box 11">
              <a:extLst>
                <a:ext uri="{FF2B5EF4-FFF2-40B4-BE49-F238E27FC236}">
                  <a16:creationId xmlns:a16="http://schemas.microsoft.com/office/drawing/2014/main" id="{7550A930-153D-4523-9EF7-E214C95B8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6" y="2208"/>
              <a:ext cx="71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Symbol</a:t>
              </a:r>
            </a:p>
          </p:txBody>
        </p:sp>
        <p:sp>
          <p:nvSpPr>
            <p:cNvPr id="18444" name="Line 12">
              <a:extLst>
                <a:ext uri="{FF2B5EF4-FFF2-40B4-BE49-F238E27FC236}">
                  <a16:creationId xmlns:a16="http://schemas.microsoft.com/office/drawing/2014/main" id="{2FD04285-C4DD-4C19-9EBA-F282EFDE2E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" y="2496"/>
              <a:ext cx="432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8445" name="Line 13">
              <a:extLst>
                <a:ext uri="{FF2B5EF4-FFF2-40B4-BE49-F238E27FC236}">
                  <a16:creationId xmlns:a16="http://schemas.microsoft.com/office/drawing/2014/main" id="{7C86E31C-C088-4D8F-ADA6-4F8E733135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98" y="2496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18446" name="Text Box 14">
              <a:extLst>
                <a:ext uri="{FF2B5EF4-FFF2-40B4-BE49-F238E27FC236}">
                  <a16:creationId xmlns:a16="http://schemas.microsoft.com/office/drawing/2014/main" id="{F5D7E14E-7332-48B1-9665-25721DF8A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954"/>
              <a:ext cx="65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Integer</a:t>
              </a:r>
            </a:p>
          </p:txBody>
        </p:sp>
        <p:sp>
          <p:nvSpPr>
            <p:cNvPr id="18447" name="Text Box 15">
              <a:extLst>
                <a:ext uri="{FF2B5EF4-FFF2-40B4-BE49-F238E27FC236}">
                  <a16:creationId xmlns:a16="http://schemas.microsoft.com/office/drawing/2014/main" id="{F64305D3-FA66-43C6-862A-28FF87F147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976"/>
              <a:ext cx="214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Floating-point (indirectly)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545F65D-65B1-4147-86E5-329BAF5EA3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QUOTE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5E32DC2-08E4-4B6C-ABA0-51EC0D5AB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Function: 			quote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Number of arguments: 	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Arguments: 		any expression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Value: 			the argument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(quote (A B C))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	(A B C)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’(A B 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	(A B C)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’A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	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B9CB81DC-E4C6-4D8F-A559-99BC6511D4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setq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CDC850A7-86C6-49C0-B789-EB151091E7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143000"/>
            <a:ext cx="80010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Function: 	SETQ (variable assignment statement)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No. of args:	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Arguments: 	first: a symbol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			second: any expression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Value:		the value of the second 				argument; this value becomes 			the value of the first argument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(setq friends '(amie, zzz))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friends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	(amie zzz)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EA682595-DDB0-440A-89B3-BA0E7B2B0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List Operations: car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5C5F287B-CD7D-4062-A650-1E4ED95A1E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Function: 			car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No. of arguments: 	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Argument: 		nonempty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value: 			first element of the list</a:t>
            </a:r>
          </a:p>
          <a:p>
            <a:pPr eaLnBrk="1" hangingPunct="1">
              <a:lnSpc>
                <a:spcPct val="90000"/>
              </a:lnSpc>
            </a:pPr>
            <a:r>
              <a:rPr lang="fr-FR" altLang="en-US" sz="2800"/>
              <a:t>(car (1 2 3 4 5 6))</a:t>
            </a:r>
            <a:endParaRPr lang="en-US" alt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	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(car '(A B C))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A		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(car ’L)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	ERROR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3F4BBCC-065F-45D1-BB9B-DF5E9922B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List Operations: cdr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E71B114C-A35D-46D7-A1C3-8138ECCBAB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Function: 		cdr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No. of args: 	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Argument: 	nonempty list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Value: 		remaining part of list after 				deletion of first element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</a:t>
            </a:r>
            <a:r>
              <a:rPr lang="fr-FR" altLang="en-US" sz="2800"/>
              <a:t>(cdr (1 2 3 4 5 6))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 (2 3 4 5 6)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(cdr ‘L)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ERROR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5ECF67EF-39AA-45D3-A593-210CC9AC70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List Operation: cons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821E85AA-DD31-440C-919E-1AD7A7E95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924800" cy="51054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000" dirty="0"/>
              <a:t>Function: 	CONS (creates record structure)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	No. of </a:t>
            </a:r>
            <a:r>
              <a:rPr lang="en-US" altLang="en-US" sz="2000" dirty="0" err="1"/>
              <a:t>args</a:t>
            </a:r>
            <a:r>
              <a:rPr lang="en-US" altLang="en-US" sz="2000" dirty="0"/>
              <a:t>: 	2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	</a:t>
            </a:r>
            <a:r>
              <a:rPr lang="en-US" altLang="en-US" sz="2000" dirty="0" err="1"/>
              <a:t>Args</a:t>
            </a:r>
            <a:r>
              <a:rPr lang="en-US" altLang="en-US" sz="2000" dirty="0"/>
              <a:t>: 		first: any expression, 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				second: any list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/>
              <a:t>	Value: 		a list, such that its CAR is the first argument and its CDR the second argument of CONS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altLang="en-US" dirty="0"/>
              <a:t>(cons 1 2)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altLang="en-US" dirty="0"/>
              <a:t>-&gt; (1 . 2)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altLang="en-US" dirty="0"/>
              <a:t>: (cons 'a '(b c d))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altLang="en-US" dirty="0"/>
              <a:t>-&gt; (a b c d)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altLang="en-US" dirty="0"/>
              <a:t>: (cons '(a b) '(c d))</a:t>
            </a:r>
          </a:p>
          <a:p>
            <a:pPr marL="0" indent="0" eaLnBrk="1" hangingPunct="1">
              <a:buFontTx/>
              <a:buNone/>
              <a:defRPr/>
            </a:pPr>
            <a:r>
              <a:rPr lang="pt-BR" altLang="en-US" dirty="0"/>
              <a:t>-&gt; ((a b) c d)</a:t>
            </a:r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6D2BFE0-6948-4884-B764-A7DBCD21B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List Operations: APPEND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218299C0-4344-4193-8F81-41EE4F273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219200"/>
            <a:ext cx="7772400" cy="5334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Function:   	append (appends lists)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No. of args: 	2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Arguments: 	lists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Value: 		The list of the elements of all lists </a:t>
            </a:r>
            <a:r>
              <a:rPr lang="en-GB" altLang="en-US" sz="2800"/>
              <a:t>Appends all argument lists.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800"/>
              <a:t>: (append '(a b c) (1 2 3))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800"/>
              <a:t>-&gt; (a b c 1 2 3)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800"/>
              <a:t>: (append (1) (2) (3) 4)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800"/>
              <a:t>-&gt; (1 2 3 . 4)</a:t>
            </a:r>
            <a:r>
              <a:rPr lang="en-US" altLang="en-US" sz="2800"/>
              <a:t>		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EB2D1865-09C5-432E-A840-7A47F3EBCE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List Operations: LIST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88D3FB7-BE3C-40F5-926A-7950DAF156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Function:	 	LIST (create lists)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	No. of args: 	any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	Arguments: 	any expression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/>
              <a:t>	Value: a list of the values of the 					arguments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Returns a list of all any arguments.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800"/>
              <a:t>: (list 1 2 3 4)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800"/>
              <a:t>-&gt; (1 2 3 4)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800"/>
              <a:t>: (list 'a (2 3) "Ok")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800"/>
              <a:t>-&gt; (a (2 3) "Ok")</a:t>
            </a:r>
            <a:endParaRPr lang="en-US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76200" y="4419600"/>
            <a:ext cx="8915400" cy="1600200"/>
          </a:xfrm>
        </p:spPr>
        <p:txBody>
          <a:bodyPr/>
          <a:lstStyle/>
          <a:p>
            <a:r>
              <a:rPr lang="en-US" dirty="0"/>
              <a:t>Functional Programming: LISP</a:t>
            </a:r>
          </a:p>
        </p:txBody>
      </p:sp>
    </p:spTree>
    <p:extLst>
      <p:ext uri="{BB962C8B-B14F-4D97-AF65-F5344CB8AC3E}">
        <p14:creationId xmlns:p14="http://schemas.microsoft.com/office/powerpoint/2010/main" val="317049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942570B8-74FF-44A0-A311-1523391C0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Box and Arrow Notation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027C05A6-A8EA-4ACD-86B6-418EAEAF4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en-US"/>
              <a:t>(THIS IS A LIST)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((THIS IS) (TWO LISTS))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grpSp>
        <p:nvGrpSpPr>
          <p:cNvPr id="26628" name="Group 25">
            <a:extLst>
              <a:ext uri="{FF2B5EF4-FFF2-40B4-BE49-F238E27FC236}">
                <a16:creationId xmlns:a16="http://schemas.microsoft.com/office/drawing/2014/main" id="{0EEBF2DA-30F6-4C5D-A798-73E25D32F625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133600"/>
            <a:ext cx="5959475" cy="1295400"/>
            <a:chOff x="566" y="1776"/>
            <a:chExt cx="3754" cy="816"/>
          </a:xfrm>
        </p:grpSpPr>
        <p:sp>
          <p:nvSpPr>
            <p:cNvPr id="26658" name="Rectangle 4">
              <a:extLst>
                <a:ext uri="{FF2B5EF4-FFF2-40B4-BE49-F238E27FC236}">
                  <a16:creationId xmlns:a16="http://schemas.microsoft.com/office/drawing/2014/main" id="{AA7392D4-987C-448D-BEA9-744131306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0" y="1776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659" name="Line 5">
              <a:extLst>
                <a:ext uri="{FF2B5EF4-FFF2-40B4-BE49-F238E27FC236}">
                  <a16:creationId xmlns:a16="http://schemas.microsoft.com/office/drawing/2014/main" id="{D7907F67-B54D-458A-957D-CE7E6845BC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7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660" name="Rectangle 6">
              <a:extLst>
                <a:ext uri="{FF2B5EF4-FFF2-40B4-BE49-F238E27FC236}">
                  <a16:creationId xmlns:a16="http://schemas.microsoft.com/office/drawing/2014/main" id="{4E3BAC6D-5490-4B01-90A9-FF908ADAB7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1776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661" name="Rectangle 7">
              <a:extLst>
                <a:ext uri="{FF2B5EF4-FFF2-40B4-BE49-F238E27FC236}">
                  <a16:creationId xmlns:a16="http://schemas.microsoft.com/office/drawing/2014/main" id="{FBE587B9-63BA-469E-92C0-CFB70A8F5F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1776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662" name="Rectangle 8">
              <a:extLst>
                <a:ext uri="{FF2B5EF4-FFF2-40B4-BE49-F238E27FC236}">
                  <a16:creationId xmlns:a16="http://schemas.microsoft.com/office/drawing/2014/main" id="{B7A7D304-3C1A-43F5-B8A9-045A212C0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1776"/>
              <a:ext cx="624" cy="2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663" name="Line 9">
              <a:extLst>
                <a:ext uri="{FF2B5EF4-FFF2-40B4-BE49-F238E27FC236}">
                  <a16:creationId xmlns:a16="http://schemas.microsoft.com/office/drawing/2014/main" id="{A7273D67-C5A4-4439-8DD4-1BEB2FB60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7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664" name="Line 10">
              <a:extLst>
                <a:ext uri="{FF2B5EF4-FFF2-40B4-BE49-F238E27FC236}">
                  <a16:creationId xmlns:a16="http://schemas.microsoft.com/office/drawing/2014/main" id="{3E979A29-5028-457C-9372-68596F71B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7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665" name="Line 11">
              <a:extLst>
                <a:ext uri="{FF2B5EF4-FFF2-40B4-BE49-F238E27FC236}">
                  <a16:creationId xmlns:a16="http://schemas.microsoft.com/office/drawing/2014/main" id="{CBC90ECA-AF3F-491B-A162-6657AD908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32" y="17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666" name="Line 12">
              <a:extLst>
                <a:ext uri="{FF2B5EF4-FFF2-40B4-BE49-F238E27FC236}">
                  <a16:creationId xmlns:a16="http://schemas.microsoft.com/office/drawing/2014/main" id="{7D78E1B5-D257-4531-83C3-E56D09D126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8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667" name="Line 13">
              <a:extLst>
                <a:ext uri="{FF2B5EF4-FFF2-40B4-BE49-F238E27FC236}">
                  <a16:creationId xmlns:a16="http://schemas.microsoft.com/office/drawing/2014/main" id="{86772CC3-DF86-4DD8-8F63-83A7C18764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8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668" name="Line 14">
              <a:extLst>
                <a:ext uri="{FF2B5EF4-FFF2-40B4-BE49-F238E27FC236}">
                  <a16:creationId xmlns:a16="http://schemas.microsoft.com/office/drawing/2014/main" id="{236EF3C4-4564-421C-901E-C2B9618237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18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669" name="Line 15">
              <a:extLst>
                <a:ext uri="{FF2B5EF4-FFF2-40B4-BE49-F238E27FC236}">
                  <a16:creationId xmlns:a16="http://schemas.microsoft.com/office/drawing/2014/main" id="{7CD398A6-81BC-42D7-B95E-95FFF32A85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1872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670" name="Line 16">
              <a:extLst>
                <a:ext uri="{FF2B5EF4-FFF2-40B4-BE49-F238E27FC236}">
                  <a16:creationId xmlns:a16="http://schemas.microsoft.com/office/drawing/2014/main" id="{FBE9BF2D-E79B-4F6C-BF0A-35C23F1E9C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8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671" name="Line 18">
              <a:extLst>
                <a:ext uri="{FF2B5EF4-FFF2-40B4-BE49-F238E27FC236}">
                  <a16:creationId xmlns:a16="http://schemas.microsoft.com/office/drawing/2014/main" id="{A8929198-D5E4-48D1-B270-46BA27CF4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18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672" name="Line 19">
              <a:extLst>
                <a:ext uri="{FF2B5EF4-FFF2-40B4-BE49-F238E27FC236}">
                  <a16:creationId xmlns:a16="http://schemas.microsoft.com/office/drawing/2014/main" id="{1A7ABE4D-2245-4560-9429-E5DACBA68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187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673" name="Line 20">
              <a:extLst>
                <a:ext uri="{FF2B5EF4-FFF2-40B4-BE49-F238E27FC236}">
                  <a16:creationId xmlns:a16="http://schemas.microsoft.com/office/drawing/2014/main" id="{ABF1DDB6-206E-4C39-BD77-D61953D7CB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1776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6674" name="Text Box 21">
              <a:extLst>
                <a:ext uri="{FF2B5EF4-FFF2-40B4-BE49-F238E27FC236}">
                  <a16:creationId xmlns:a16="http://schemas.microsoft.com/office/drawing/2014/main" id="{A5709C8B-E6E4-4A53-AF3C-861619035F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" y="2234"/>
              <a:ext cx="5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THIS</a:t>
              </a:r>
            </a:p>
          </p:txBody>
        </p:sp>
        <p:sp>
          <p:nvSpPr>
            <p:cNvPr id="26675" name="Text Box 22">
              <a:extLst>
                <a:ext uri="{FF2B5EF4-FFF2-40B4-BE49-F238E27FC236}">
                  <a16:creationId xmlns:a16="http://schemas.microsoft.com/office/drawing/2014/main" id="{5BFEC975-DC47-4ACB-99DB-3D70EB44F5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304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IS</a:t>
              </a:r>
            </a:p>
          </p:txBody>
        </p:sp>
        <p:sp>
          <p:nvSpPr>
            <p:cNvPr id="26676" name="Text Box 23">
              <a:extLst>
                <a:ext uri="{FF2B5EF4-FFF2-40B4-BE49-F238E27FC236}">
                  <a16:creationId xmlns:a16="http://schemas.microsoft.com/office/drawing/2014/main" id="{164B0398-5234-4C6B-889C-DE92FA3BE4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" y="223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6677" name="Text Box 24">
              <a:extLst>
                <a:ext uri="{FF2B5EF4-FFF2-40B4-BE49-F238E27FC236}">
                  <a16:creationId xmlns:a16="http://schemas.microsoft.com/office/drawing/2014/main" id="{E133C6FB-3115-4523-9A1F-A2CFBD3D34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34" y="2234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LIST</a:t>
              </a:r>
            </a:p>
          </p:txBody>
        </p:sp>
      </p:grpSp>
      <p:sp>
        <p:nvSpPr>
          <p:cNvPr id="26629" name="Rectangle 30">
            <a:extLst>
              <a:ext uri="{FF2B5EF4-FFF2-40B4-BE49-F238E27FC236}">
                <a16:creationId xmlns:a16="http://schemas.microsoft.com/office/drawing/2014/main" id="{85379E19-5A0D-4030-A0E3-8D37C3C40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50292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30" name="Rectangle 31">
            <a:extLst>
              <a:ext uri="{FF2B5EF4-FFF2-40B4-BE49-F238E27FC236}">
                <a16:creationId xmlns:a16="http://schemas.microsoft.com/office/drawing/2014/main" id="{F946CF99-DC16-4A87-8995-CAEFD2301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0475" y="50292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31" name="Line 33">
            <a:extLst>
              <a:ext uri="{FF2B5EF4-FFF2-40B4-BE49-F238E27FC236}">
                <a16:creationId xmlns:a16="http://schemas.microsoft.com/office/drawing/2014/main" id="{B060A159-784D-4240-A61F-C920F8EBC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1275" y="502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32" name="Line 34">
            <a:extLst>
              <a:ext uri="{FF2B5EF4-FFF2-40B4-BE49-F238E27FC236}">
                <a16:creationId xmlns:a16="http://schemas.microsoft.com/office/drawing/2014/main" id="{D1DD50A6-9501-4971-B35C-F1D75D2ED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3875" y="502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33" name="Line 37">
            <a:extLst>
              <a:ext uri="{FF2B5EF4-FFF2-40B4-BE49-F238E27FC236}">
                <a16:creationId xmlns:a16="http://schemas.microsoft.com/office/drawing/2014/main" id="{D8064621-9329-4FF7-B174-CD68F5BFD6F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2675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34" name="Line 38">
            <a:extLst>
              <a:ext uri="{FF2B5EF4-FFF2-40B4-BE49-F238E27FC236}">
                <a16:creationId xmlns:a16="http://schemas.microsoft.com/office/drawing/2014/main" id="{FB8FCB75-2AEA-44C5-8087-8F955E744097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5275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35" name="Line 41">
            <a:extLst>
              <a:ext uri="{FF2B5EF4-FFF2-40B4-BE49-F238E27FC236}">
                <a16:creationId xmlns:a16="http://schemas.microsoft.com/office/drawing/2014/main" id="{EAC0659D-03C7-492C-8519-0D8E02237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4675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36" name="Line 42">
            <a:extLst>
              <a:ext uri="{FF2B5EF4-FFF2-40B4-BE49-F238E27FC236}">
                <a16:creationId xmlns:a16="http://schemas.microsoft.com/office/drawing/2014/main" id="{004AD3FB-3659-485F-B766-9EBF82E764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73875" y="5029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37" name="Text Box 43">
            <a:extLst>
              <a:ext uri="{FF2B5EF4-FFF2-40B4-BE49-F238E27FC236}">
                <a16:creationId xmlns:a16="http://schemas.microsoft.com/office/drawing/2014/main" id="{3C962CB3-ADDE-43AC-B5DA-255BDC859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756275"/>
            <a:ext cx="862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THIS</a:t>
            </a:r>
          </a:p>
        </p:txBody>
      </p:sp>
      <p:sp>
        <p:nvSpPr>
          <p:cNvPr id="26638" name="Text Box 44">
            <a:extLst>
              <a:ext uri="{FF2B5EF4-FFF2-40B4-BE49-F238E27FC236}">
                <a16:creationId xmlns:a16="http://schemas.microsoft.com/office/drawing/2014/main" id="{34B03C40-1494-41D9-95AD-D1F743FA8B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275" y="58674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IS</a:t>
            </a:r>
          </a:p>
        </p:txBody>
      </p:sp>
      <p:sp>
        <p:nvSpPr>
          <p:cNvPr id="26639" name="Text Box 45">
            <a:extLst>
              <a:ext uri="{FF2B5EF4-FFF2-40B4-BE49-F238E27FC236}">
                <a16:creationId xmlns:a16="http://schemas.microsoft.com/office/drawing/2014/main" id="{640EBC93-409C-4466-B58C-D1B4892CB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5791200"/>
            <a:ext cx="877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TWO</a:t>
            </a:r>
          </a:p>
        </p:txBody>
      </p:sp>
      <p:sp>
        <p:nvSpPr>
          <p:cNvPr id="26640" name="Text Box 46">
            <a:extLst>
              <a:ext uri="{FF2B5EF4-FFF2-40B4-BE49-F238E27FC236}">
                <a16:creationId xmlns:a16="http://schemas.microsoft.com/office/drawing/2014/main" id="{70EEE356-4F55-4D76-960A-B93FE6AA5A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791200"/>
            <a:ext cx="99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LISTS</a:t>
            </a:r>
          </a:p>
        </p:txBody>
      </p:sp>
      <p:sp>
        <p:nvSpPr>
          <p:cNvPr id="26641" name="Line 28">
            <a:extLst>
              <a:ext uri="{FF2B5EF4-FFF2-40B4-BE49-F238E27FC236}">
                <a16:creationId xmlns:a16="http://schemas.microsoft.com/office/drawing/2014/main" id="{1CF64A14-802E-4086-96BB-828118779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9475" y="502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42" name="Rectangle 29">
            <a:extLst>
              <a:ext uri="{FF2B5EF4-FFF2-40B4-BE49-F238E27FC236}">
                <a16:creationId xmlns:a16="http://schemas.microsoft.com/office/drawing/2014/main" id="{D812868D-E82C-46A5-9AB0-9F716DA12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0075" y="50292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43" name="Line 32">
            <a:extLst>
              <a:ext uri="{FF2B5EF4-FFF2-40B4-BE49-F238E27FC236}">
                <a16:creationId xmlns:a16="http://schemas.microsoft.com/office/drawing/2014/main" id="{7AA37054-7189-4B4E-9F20-8100D7BFE3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3475" y="502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44" name="Line 47">
            <a:extLst>
              <a:ext uri="{FF2B5EF4-FFF2-40B4-BE49-F238E27FC236}">
                <a16:creationId xmlns:a16="http://schemas.microsoft.com/office/drawing/2014/main" id="{C8496627-CF91-4747-BE3B-EBDD05DE5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5029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45" name="Rectangle 50">
            <a:extLst>
              <a:ext uri="{FF2B5EF4-FFF2-40B4-BE49-F238E27FC236}">
                <a16:creationId xmlns:a16="http://schemas.microsoft.com/office/drawing/2014/main" id="{34C70D67-F3B0-4AB1-BDEB-A5073327C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42672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46" name="Line 51">
            <a:extLst>
              <a:ext uri="{FF2B5EF4-FFF2-40B4-BE49-F238E27FC236}">
                <a16:creationId xmlns:a16="http://schemas.microsoft.com/office/drawing/2014/main" id="{5EF1F45C-0F43-4F22-90CB-9B5A1B2110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47" name="Rectangle 52">
            <a:extLst>
              <a:ext uri="{FF2B5EF4-FFF2-40B4-BE49-F238E27FC236}">
                <a16:creationId xmlns:a16="http://schemas.microsoft.com/office/drawing/2014/main" id="{78666653-FE1E-401B-B17E-D7C4F7765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2672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48" name="Line 54">
            <a:extLst>
              <a:ext uri="{FF2B5EF4-FFF2-40B4-BE49-F238E27FC236}">
                <a16:creationId xmlns:a16="http://schemas.microsoft.com/office/drawing/2014/main" id="{93DC59BD-16C1-432A-8C46-72040ABEE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4196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49" name="Line 56">
            <a:extLst>
              <a:ext uri="{FF2B5EF4-FFF2-40B4-BE49-F238E27FC236}">
                <a16:creationId xmlns:a16="http://schemas.microsoft.com/office/drawing/2014/main" id="{CB264887-15A5-40B8-B702-FF49DF8C595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4267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50" name="Line 57">
            <a:extLst>
              <a:ext uri="{FF2B5EF4-FFF2-40B4-BE49-F238E27FC236}">
                <a16:creationId xmlns:a16="http://schemas.microsoft.com/office/drawing/2014/main" id="{07C9C282-CDE2-4D48-97CB-1CF86A9F0E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4267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51" name="Line 58">
            <a:extLst>
              <a:ext uri="{FF2B5EF4-FFF2-40B4-BE49-F238E27FC236}">
                <a16:creationId xmlns:a16="http://schemas.microsoft.com/office/drawing/2014/main" id="{BF6A0625-2C91-46E5-AF0E-7436F63EB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52" name="Line 59">
            <a:extLst>
              <a:ext uri="{FF2B5EF4-FFF2-40B4-BE49-F238E27FC236}">
                <a16:creationId xmlns:a16="http://schemas.microsoft.com/office/drawing/2014/main" id="{9FBA395A-49FA-468B-A9AD-F503C6DCC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4495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53" name="Rectangle 27">
            <a:extLst>
              <a:ext uri="{FF2B5EF4-FFF2-40B4-BE49-F238E27FC236}">
                <a16:creationId xmlns:a16="http://schemas.microsoft.com/office/drawing/2014/main" id="{C72BF691-3986-4A2E-B66B-64A7409F0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75" y="5029200"/>
            <a:ext cx="990600" cy="381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54" name="Line 36">
            <a:extLst>
              <a:ext uri="{FF2B5EF4-FFF2-40B4-BE49-F238E27FC236}">
                <a16:creationId xmlns:a16="http://schemas.microsoft.com/office/drawing/2014/main" id="{4C919530-DD3A-4748-84E3-6135CE4458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75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55" name="Line 62">
            <a:extLst>
              <a:ext uri="{FF2B5EF4-FFF2-40B4-BE49-F238E27FC236}">
                <a16:creationId xmlns:a16="http://schemas.microsoft.com/office/drawing/2014/main" id="{FE96DD00-8249-42DF-99C5-D33DAB5DE4D6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51816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56" name="Line 63">
            <a:extLst>
              <a:ext uri="{FF2B5EF4-FFF2-40B4-BE49-F238E27FC236}">
                <a16:creationId xmlns:a16="http://schemas.microsoft.com/office/drawing/2014/main" id="{C070EA01-9141-42C6-B341-A525E885BC7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5029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6657" name="Line 39">
            <a:extLst>
              <a:ext uri="{FF2B5EF4-FFF2-40B4-BE49-F238E27FC236}">
                <a16:creationId xmlns:a16="http://schemas.microsoft.com/office/drawing/2014/main" id="{C42C394A-A7AD-470F-B191-7B323C661F1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78075" y="5181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569EE9D3-8BCE-4062-AAEA-962AAC244C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Dotted Pair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D16EAD3-0872-4CE7-8750-E785DB2FD7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143000"/>
            <a:ext cx="7772400" cy="5105400"/>
          </a:xfrm>
        </p:spPr>
        <p:txBody>
          <a:bodyPr/>
          <a:lstStyle/>
          <a:p>
            <a:pPr eaLnBrk="1" hangingPunct="1"/>
            <a:r>
              <a:rPr lang="en-US" altLang="en-US"/>
              <a:t>cons (record structure) need not really have a list as its second argument</a:t>
            </a:r>
          </a:p>
          <a:p>
            <a:pPr eaLnBrk="1" hangingPunct="1"/>
            <a:r>
              <a:rPr lang="en-US" altLang="en-US"/>
              <a:t>(cons ’A ’B)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/>
            <a:r>
              <a:rPr lang="en-US" altLang="en-US"/>
              <a:t>These are neither atoms nor lists, but are dotted pairs, written as:</a:t>
            </a:r>
          </a:p>
          <a:p>
            <a:pPr eaLnBrk="1" hangingPunct="1">
              <a:buFontTx/>
              <a:buNone/>
            </a:pPr>
            <a:r>
              <a:rPr lang="en-US" altLang="en-US"/>
              <a:t>	(cons ‘A ‘B)</a:t>
            </a:r>
          </a:p>
          <a:p>
            <a:pPr eaLnBrk="1" hangingPunct="1">
              <a:buFontTx/>
              <a:buNone/>
            </a:pPr>
            <a:r>
              <a:rPr lang="en-US" altLang="en-US"/>
              <a:t>		(A . B)</a:t>
            </a:r>
          </a:p>
          <a:p>
            <a:pPr eaLnBrk="1" hangingPunct="1"/>
            <a:endParaRPr lang="en-US" altLang="en-US"/>
          </a:p>
        </p:txBody>
      </p:sp>
      <p:grpSp>
        <p:nvGrpSpPr>
          <p:cNvPr id="27652" name="Group 11">
            <a:extLst>
              <a:ext uri="{FF2B5EF4-FFF2-40B4-BE49-F238E27FC236}">
                <a16:creationId xmlns:a16="http://schemas.microsoft.com/office/drawing/2014/main" id="{077FBB5A-F3EA-4FA0-BE27-E17FC0426A45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2819400"/>
            <a:ext cx="1225550" cy="1143000"/>
            <a:chOff x="1200" y="2352"/>
            <a:chExt cx="772" cy="720"/>
          </a:xfrm>
        </p:grpSpPr>
        <p:sp>
          <p:nvSpPr>
            <p:cNvPr id="27653" name="Rectangle 4">
              <a:extLst>
                <a:ext uri="{FF2B5EF4-FFF2-40B4-BE49-F238E27FC236}">
                  <a16:creationId xmlns:a16="http://schemas.microsoft.com/office/drawing/2014/main" id="{D73E4801-15BE-47B7-84D9-8959E032F9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352"/>
              <a:ext cx="528" cy="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7654" name="Line 5">
              <a:extLst>
                <a:ext uri="{FF2B5EF4-FFF2-40B4-BE49-F238E27FC236}">
                  <a16:creationId xmlns:a16="http://schemas.microsoft.com/office/drawing/2014/main" id="{94F93DC7-38F5-4B76-90E9-447473E566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3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7655" name="Line 6">
              <a:extLst>
                <a:ext uri="{FF2B5EF4-FFF2-40B4-BE49-F238E27FC236}">
                  <a16:creationId xmlns:a16="http://schemas.microsoft.com/office/drawing/2014/main" id="{8F049C3D-0128-4F03-9DFE-1376560340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249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7656" name="Line 7">
              <a:extLst>
                <a:ext uri="{FF2B5EF4-FFF2-40B4-BE49-F238E27FC236}">
                  <a16:creationId xmlns:a16="http://schemas.microsoft.com/office/drawing/2014/main" id="{689EF534-FEC2-4600-B0EC-37F0B97A0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8" y="2496"/>
              <a:ext cx="9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endParaRPr>
            </a:p>
          </p:txBody>
        </p:sp>
        <p:sp>
          <p:nvSpPr>
            <p:cNvPr id="27657" name="Text Box 8">
              <a:extLst>
                <a:ext uri="{FF2B5EF4-FFF2-40B4-BE49-F238E27FC236}">
                  <a16:creationId xmlns:a16="http://schemas.microsoft.com/office/drawing/2014/main" id="{7400D4E8-97F7-4E70-8D0D-02B0B2520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784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27658" name="Text Box 9">
              <a:extLst>
                <a:ext uri="{FF2B5EF4-FFF2-40B4-BE49-F238E27FC236}">
                  <a16:creationId xmlns:a16="http://schemas.microsoft.com/office/drawing/2014/main" id="{A9D4506B-8DB8-4541-83A1-5EF585EA4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2784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B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72CB10BD-2865-4F0C-96E9-CDD521FDF6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382000" cy="1143000"/>
          </a:xfrm>
        </p:spPr>
        <p:txBody>
          <a:bodyPr/>
          <a:lstStyle/>
          <a:p>
            <a:r>
              <a:rPr lang="en-US" altLang="en-US"/>
              <a:t>Procedure Abstraction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CD48AB3-7EE0-4B2C-8200-CB7FFE7792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257800"/>
          </a:xfrm>
        </p:spPr>
        <p:txBody>
          <a:bodyPr/>
          <a:lstStyle/>
          <a:p>
            <a:r>
              <a:rPr lang="en-US" altLang="en-US" b="1"/>
              <a:t>Procedure Abstraction</a:t>
            </a:r>
            <a:r>
              <a:rPr lang="en-US" altLang="en-US"/>
              <a:t> is the process of constructing new procedures by combining existing ones</a:t>
            </a:r>
          </a:p>
          <a:p>
            <a:r>
              <a:rPr lang="en-US" altLang="en-US"/>
              <a:t>A </a:t>
            </a:r>
            <a:r>
              <a:rPr lang="en-US" altLang="en-US" b="1"/>
              <a:t>program</a:t>
            </a:r>
            <a:r>
              <a:rPr lang="en-US" altLang="en-US"/>
              <a:t> is a collection of procedures</a:t>
            </a:r>
          </a:p>
          <a:p>
            <a:r>
              <a:rPr lang="en-US" altLang="en-US"/>
              <a:t>Procedure abstraction is done by using </a:t>
            </a:r>
            <a:r>
              <a:rPr lang="en-US" altLang="en-US" b="1"/>
              <a:t>DE</a:t>
            </a:r>
            <a:r>
              <a:rPr lang="en-US" altLang="en-US"/>
              <a:t> (DEfine FUNction) in LISP</a:t>
            </a:r>
          </a:p>
          <a:p>
            <a:r>
              <a:rPr lang="en-US" altLang="en-US"/>
              <a:t>Anything a procedure has done that persists after it returns its value is called a </a:t>
            </a:r>
            <a:r>
              <a:rPr lang="en-US" altLang="en-US" b="1"/>
              <a:t>side effect</a:t>
            </a:r>
            <a:r>
              <a:rPr lang="en-US" altLang="en-US"/>
              <a:t>. This was already seen in the case of the setq function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2B83E57-2C39-486B-AD7B-92420BBC5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altLang="en-US"/>
              <a:t>de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064A01FB-0FCA-4FCD-9725-C2DFA97F7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b="1"/>
              <a:t>(de &lt;procedure name&gt;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/>
              <a:t>	 (&lt;parameter 1&gt;  &lt;parameter 2&gt; …&lt;parameter n&gt;)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/>
              <a:t>	&lt;procedure body&gt;)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	where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	procedure name is a symbol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	the list following the procedure name is called the procedure’s parameter list.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	each parameter in the parameter list is a symbol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800"/>
              <a:t>	the value </a:t>
            </a:r>
            <a:r>
              <a:rPr lang="en-US" altLang="en-US" sz="2800">
                <a:solidFill>
                  <a:srgbClr val="00B050"/>
                </a:solidFill>
              </a:rPr>
              <a:t>de</a:t>
            </a:r>
            <a:r>
              <a:rPr lang="en-US" altLang="en-US" sz="2800"/>
              <a:t> gives back is the procedure name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The purpose of </a:t>
            </a:r>
            <a:r>
              <a:rPr lang="en-US" altLang="en-US" sz="2800">
                <a:solidFill>
                  <a:srgbClr val="00B050"/>
                </a:solidFill>
              </a:rPr>
              <a:t>de</a:t>
            </a:r>
            <a:r>
              <a:rPr lang="en-US" altLang="en-US" sz="2800"/>
              <a:t>  is to establish a function definition by the name “procedure name”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/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>
            <a:extLst>
              <a:ext uri="{FF2B5EF4-FFF2-40B4-BE49-F238E27FC236}">
                <a16:creationId xmlns:a16="http://schemas.microsoft.com/office/drawing/2014/main" id="{32897910-9C95-4A36-8496-81BB70AB64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33400"/>
            <a:ext cx="7239000" cy="618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Problem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Define a procedure that converts temperatures given in  degrees Fahrenheit to degree Celsius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Solution: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(de f-to-c (temp)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 (/ (- temp 32) 1.8))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Usage: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: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f-to-c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:(setq boiling-point 100)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:(f-to-c boiling-point)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37.777  (It will be rounded to nearest integer in PICO LISP)…..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2">
            <a:extLst>
              <a:ext uri="{FF2B5EF4-FFF2-40B4-BE49-F238E27FC236}">
                <a16:creationId xmlns:a16="http://schemas.microsoft.com/office/drawing/2014/main" id="{D32658E3-8544-44A4-81C3-526782439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52400"/>
            <a:ext cx="8458200" cy="701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Problem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Define a function to exchange the first and second elements of a two element list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Solution: vi  exchg.l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(de exchange(pair)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(list (cadr pair) (car pair))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Usage: $pico excg.l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exchange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-&gt; ((pair) (list (cadr pair) (car pair)))</a:t>
            </a:r>
            <a:endParaRPr kumimoji="0" lang="en-US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(setq TWINS '(SEETHA GEETHA))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-&gt; (SEETHA GEETHA)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 (exchange TWINS)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-&gt; (GEETHA SEETHA)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39C16F4B-8BE4-4767-B121-9AB960FE7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4275" y="6340475"/>
            <a:ext cx="52578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Note: (cadr '(1 2 3)) is the equivalent of (car (cdr '(1 2 3)))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>
            <a:extLst>
              <a:ext uri="{FF2B5EF4-FFF2-40B4-BE49-F238E27FC236}">
                <a16:creationId xmlns:a16="http://schemas.microsoft.com/office/drawing/2014/main" id="{DD50DFE9-1B53-4D7C-8AAE-B1945B6ED4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228600"/>
            <a:ext cx="83058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SWAPPING 2  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$pico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(setq A "first")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(setq B "second")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(setq Temp A    A  B      B  Temp)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-&gt; "first"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-&gt; "second"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-&gt; "first"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(list 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-&gt; ("second")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(list 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-&gt; ("first")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 (list Temp)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-&gt; ("first")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009E05B2-7768-4663-AFF0-B63389A92C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762000"/>
          </a:xfrm>
        </p:spPr>
        <p:txBody>
          <a:bodyPr/>
          <a:lstStyle/>
          <a:p>
            <a:r>
              <a:rPr lang="en-US" altLang="en-US" sz="2400"/>
              <a:t>COND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6749457-DDF1-467B-A4BC-3C67B8116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943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400"/>
              <a:t>The </a:t>
            </a:r>
            <a:r>
              <a:rPr lang="en-GB" altLang="en-US" sz="2400" b="1"/>
              <a:t>cond</a:t>
            </a:r>
            <a:r>
              <a:rPr lang="en-GB" altLang="en-US" sz="2400"/>
              <a:t> construct in LISP is most commonly used to permit branching.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/>
              <a:t>Syntax for cond is − </a:t>
            </a:r>
            <a:r>
              <a:rPr lang="en-GB" altLang="en-US" sz="2400">
                <a:solidFill>
                  <a:srgbClr val="FF0000"/>
                </a:solidFill>
              </a:rPr>
              <a:t>(</a:t>
            </a:r>
            <a:r>
              <a:rPr lang="en-GB" altLang="en-US" sz="2400"/>
              <a:t>cond               (test1    action1)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/>
              <a:t>           		 			(test2    action2)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/>
              <a:t>   ...   		  			(testn   actionn)</a:t>
            </a:r>
            <a:r>
              <a:rPr lang="en-GB" altLang="en-US" sz="240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/>
              <a:t>Each clause within the </a:t>
            </a:r>
            <a:r>
              <a:rPr lang="en-GB" altLang="en-US" sz="2400" b="1"/>
              <a:t>cond</a:t>
            </a:r>
            <a:r>
              <a:rPr lang="en-GB" altLang="en-US" sz="2400"/>
              <a:t> statement consists of a </a:t>
            </a:r>
            <a:r>
              <a:rPr lang="en-GB" altLang="en-US" sz="2400">
                <a:solidFill>
                  <a:srgbClr val="FF0000"/>
                </a:solidFill>
              </a:rPr>
              <a:t>conditional test </a:t>
            </a:r>
            <a:r>
              <a:rPr lang="en-GB" altLang="en-US" sz="2400"/>
              <a:t>and an </a:t>
            </a:r>
            <a:r>
              <a:rPr lang="en-GB" altLang="en-US" sz="2400">
                <a:solidFill>
                  <a:srgbClr val="FF0000"/>
                </a:solidFill>
              </a:rPr>
              <a:t>action t</a:t>
            </a:r>
            <a:r>
              <a:rPr lang="en-GB" altLang="en-US" sz="2400"/>
              <a:t>o be performed.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/>
              <a:t>If the first test following </a:t>
            </a:r>
            <a:r>
              <a:rPr lang="en-GB" altLang="en-US" sz="2400">
                <a:solidFill>
                  <a:srgbClr val="FF0000"/>
                </a:solidFill>
              </a:rPr>
              <a:t>cond, test1</a:t>
            </a:r>
            <a:r>
              <a:rPr lang="en-GB" altLang="en-US" sz="2400"/>
              <a:t>, is evaluated to be true, then the related action part</a:t>
            </a:r>
            <a:r>
              <a:rPr lang="en-GB" altLang="en-US" sz="2400">
                <a:solidFill>
                  <a:srgbClr val="FF0000"/>
                </a:solidFill>
              </a:rPr>
              <a:t>, action1</a:t>
            </a:r>
            <a:r>
              <a:rPr lang="en-GB" altLang="en-US" sz="2400"/>
              <a:t>, is executed, </a:t>
            </a:r>
            <a:r>
              <a:rPr lang="en-GB" altLang="en-US" sz="2400">
                <a:solidFill>
                  <a:srgbClr val="FF0000"/>
                </a:solidFill>
              </a:rPr>
              <a:t>its value </a:t>
            </a:r>
            <a:r>
              <a:rPr lang="en-GB" altLang="en-US" sz="2400"/>
              <a:t>is returned and the rest of the clauses are skipped over.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/>
              <a:t>If test1 evaluates to be </a:t>
            </a:r>
            <a:r>
              <a:rPr lang="en-GB" altLang="en-US" sz="2400">
                <a:solidFill>
                  <a:srgbClr val="FF0000"/>
                </a:solidFill>
              </a:rPr>
              <a:t>nil</a:t>
            </a:r>
            <a:r>
              <a:rPr lang="en-GB" altLang="en-US" sz="2400"/>
              <a:t>, then control moves to the second clause without executing action1, and the same process is followed.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/>
              <a:t>If none of the test conditions are evaluated to be true, then the </a:t>
            </a:r>
            <a:r>
              <a:rPr lang="en-GB" altLang="en-US" sz="2400">
                <a:solidFill>
                  <a:srgbClr val="FF0000"/>
                </a:solidFill>
              </a:rPr>
              <a:t>cond</a:t>
            </a:r>
            <a:r>
              <a:rPr lang="en-GB" altLang="en-US" sz="2400"/>
              <a:t> statement returns </a:t>
            </a:r>
            <a:r>
              <a:rPr lang="en-GB" altLang="en-US" sz="2400">
                <a:solidFill>
                  <a:srgbClr val="FF0000"/>
                </a:solidFill>
              </a:rPr>
              <a:t>nil.</a:t>
            </a:r>
            <a:endParaRPr lang="en-US" altLang="en-US" sz="24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 b="1">
                <a:solidFill>
                  <a:srgbClr val="FF0000"/>
                </a:solidFill>
              </a:rPr>
              <a:t>t</a:t>
            </a:r>
            <a:r>
              <a:rPr lang="en-GB" altLang="en-US" sz="2400">
                <a:solidFill>
                  <a:srgbClr val="FF0000"/>
                </a:solidFill>
              </a:rPr>
              <a:t> </a:t>
            </a:r>
            <a:r>
              <a:rPr lang="en-GB" altLang="en-US" sz="2400">
                <a:solidFill>
                  <a:srgbClr val="000000"/>
                </a:solidFill>
              </a:rPr>
              <a:t>in a clause ensures that the last action is performed if none other would.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AA1FE663-8AC1-4A12-8AFE-2E31385CAD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762000"/>
          </a:xfrm>
        </p:spPr>
        <p:txBody>
          <a:bodyPr/>
          <a:lstStyle/>
          <a:p>
            <a:r>
              <a:rPr lang="en-US" altLang="en-US" sz="2400"/>
              <a:t>TOH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B049370-0601-4E47-A90E-D1DA043F9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943600"/>
          </a:xfrm>
        </p:spPr>
        <p:txBody>
          <a:bodyPr/>
          <a:lstStyle/>
          <a:p>
            <a:pPr algn="ctr">
              <a:lnSpc>
                <a:spcPct val="90000"/>
              </a:lnSpc>
              <a:buFontTx/>
              <a:buNone/>
              <a:defRPr/>
            </a:pPr>
            <a:r>
              <a:rPr lang="en-US" altLang="en-US" sz="2800" dirty="0"/>
              <a:t>Recursive Algorithm</a:t>
            </a:r>
          </a:p>
          <a:p>
            <a:pPr marL="0">
              <a:lnSpc>
                <a:spcPct val="150000"/>
              </a:lnSpc>
              <a:buFontTx/>
              <a:buNone/>
              <a:defRPr/>
            </a:pPr>
            <a:r>
              <a:rPr lang="en-GB" altLang="en-US" sz="2800" dirty="0"/>
              <a:t>For a given number N of disks, the problem is solved if we know how to accomplish the following tasks:</a:t>
            </a:r>
          </a:p>
          <a:p>
            <a:pPr marL="114300" indent="-457200">
              <a:lnSpc>
                <a:spcPct val="150000"/>
              </a:lnSpc>
              <a:defRPr/>
            </a:pPr>
            <a:r>
              <a:rPr lang="en-GB" altLang="en-US" sz="2800" dirty="0"/>
              <a:t>Move the top N-1 disks from LEFT to MIDDLE (using RIGHT as an intermediary pole)</a:t>
            </a:r>
          </a:p>
          <a:p>
            <a:pPr marL="114300" indent="-457200">
              <a:lnSpc>
                <a:spcPct val="150000"/>
              </a:lnSpc>
              <a:defRPr/>
            </a:pPr>
            <a:r>
              <a:rPr lang="en-GB" altLang="en-US" sz="2800" dirty="0"/>
              <a:t>Move the bottom disks from LEFT to RIGHT</a:t>
            </a:r>
          </a:p>
          <a:p>
            <a:pPr marL="114300" indent="-457200">
              <a:lnSpc>
                <a:spcPct val="150000"/>
              </a:lnSpc>
              <a:defRPr/>
            </a:pPr>
            <a:r>
              <a:rPr lang="en-GB" altLang="en-US" sz="2800" dirty="0"/>
              <a:t>Move N-1 disks from MIDDLE to RIGHT (using LEFT as an intermediary pole)</a:t>
            </a:r>
          </a:p>
          <a:p>
            <a:pPr marL="0" indent="0" algn="ctr">
              <a:lnSpc>
                <a:spcPct val="150000"/>
              </a:lnSpc>
              <a:buFontTx/>
              <a:buNone/>
              <a:defRPr/>
            </a:pPr>
            <a:r>
              <a:rPr lang="en-GB" altLang="en-US" sz="2800" dirty="0">
                <a:solidFill>
                  <a:srgbClr val="7030A0"/>
                </a:solidFill>
              </a:rPr>
              <a:t> h(N A B C)</a:t>
            </a:r>
            <a:endParaRPr lang="en-US" altLang="en-US" sz="28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8047B42A-9E8A-4792-A561-A6C1DB07EB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762000"/>
          </a:xfrm>
        </p:spPr>
        <p:txBody>
          <a:bodyPr/>
          <a:lstStyle/>
          <a:p>
            <a:r>
              <a:rPr lang="en-US" altLang="en-US" sz="2400"/>
              <a:t>TOH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B049370-0601-4E47-A90E-D1DA043F93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943600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GB" altLang="en-US" sz="2800" dirty="0"/>
              <a:t> PICO LISP CODE: Tower of Hanoi Problem</a:t>
            </a:r>
          </a:p>
          <a:p>
            <a:pPr marL="0" indent="0"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de h(N A B C)</a:t>
            </a:r>
            <a:endParaRPr lang="en-GB" sz="2400" b="1" dirty="0">
              <a:ea typeface="Times New Roman" panose="02020603050405020304" pitchFamily="18" charset="0"/>
            </a:endParaRPr>
          </a:p>
          <a:p>
            <a:pPr indent="0"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if(= N 2)</a:t>
            </a:r>
            <a:endParaRPr lang="en-GB" sz="2400" b="1" dirty="0">
              <a:ea typeface="Times New Roman" panose="02020603050405020304" pitchFamily="18" charset="0"/>
            </a:endParaRPr>
          </a:p>
          <a:p>
            <a:pPr marL="571500" indent="0"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prinl</a:t>
            </a:r>
            <a:r>
              <a:rPr lang="en-US" sz="2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"Disk 1 from "   A    " to "  B </a:t>
            </a:r>
          </a:p>
          <a:p>
            <a:pPr marL="571500" indent="0"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"Disk 2 from "  A  " to "  C </a:t>
            </a:r>
          </a:p>
          <a:p>
            <a:pPr marL="571500" indent="0"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" Disk 1 from "  B  " to "  C)</a:t>
            </a:r>
            <a:endParaRPr lang="en-GB" sz="2400" b="1" dirty="0">
              <a:ea typeface="Times New Roman" panose="02020603050405020304" pitchFamily="18" charset="0"/>
            </a:endParaRPr>
          </a:p>
          <a:p>
            <a:pPr indent="0"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GB" sz="2400" b="1" dirty="0">
              <a:ea typeface="Times New Roman" panose="02020603050405020304" pitchFamily="18" charset="0"/>
            </a:endParaRPr>
          </a:p>
          <a:p>
            <a:pPr marL="114300" indent="0"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t 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cond</a:t>
            </a:r>
            <a:r>
              <a:rPr lang="en-US" sz="2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ED7D3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&gt; N 2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 </a:t>
            </a:r>
            <a:r>
              <a:rPr lang="en-US" sz="2400" b="1" dirty="0">
                <a:solidFill>
                  <a:srgbClr val="833C0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- N 1</a:t>
            </a:r>
            <a:r>
              <a:rPr lang="en-US" sz="2400" b="1" dirty="0">
                <a:solidFill>
                  <a:srgbClr val="833C0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1 3 2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b="1" dirty="0" err="1">
                <a:latin typeface="Courier New" panose="02070309020205020404" pitchFamily="49" charset="0"/>
                <a:ea typeface="Times New Roman" panose="02020603050405020304" pitchFamily="18" charset="0"/>
              </a:rPr>
              <a:t>prinl</a:t>
            </a:r>
            <a:r>
              <a:rPr lang="en-US" sz="2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" Disk " N " from 1 to 3"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h </a:t>
            </a:r>
            <a:r>
              <a:rPr lang="en-US" sz="2400" b="1" dirty="0">
                <a:solidFill>
                  <a:srgbClr val="833C0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- N 1</a:t>
            </a:r>
            <a:r>
              <a:rPr lang="en-US" sz="2400" b="1" dirty="0">
                <a:solidFill>
                  <a:srgbClr val="833C0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2 1 3</a:t>
            </a:r>
            <a:r>
              <a:rPr lang="en-US" sz="2400" b="1" dirty="0">
                <a:solidFill>
                  <a:srgbClr val="7030A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400" b="1" dirty="0">
                <a:solidFill>
                  <a:srgbClr val="ED7D31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400" b="1" dirty="0"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400" b="1" dirty="0">
                <a:solidFill>
                  <a:srgbClr val="00B05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GB" sz="2400" b="1" dirty="0">
              <a:ea typeface="Times New Roman" panose="02020603050405020304" pitchFamily="18" charset="0"/>
            </a:endParaRPr>
          </a:p>
          <a:p>
            <a:pPr marL="0" indent="0">
              <a:spcAft>
                <a:spcPts val="0"/>
              </a:spcAft>
              <a:buFontTx/>
              <a:buNone/>
              <a:defRPr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en-GB" sz="2400" b="1" dirty="0">
              <a:ea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GB" altLang="en-US" sz="2800" dirty="0"/>
              <a:t>N: no of disks.  A, B, C are parameters denoting the poles. (Left, Middle and Right).</a:t>
            </a: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r>
              <a:rPr lang="en-GB" altLang="en-US" sz="2800" dirty="0"/>
              <a:t>In this example the poles are numbered as 1, 2, 3.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43367B8-1993-46CD-823A-60DCAB45C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LISP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7A74F7B-72E8-4D2D-AC03-4CCE48FA73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LISP is an acronym</a:t>
            </a:r>
          </a:p>
          <a:p>
            <a:pPr eaLnBrk="1" hangingPunct="1"/>
            <a:r>
              <a:rPr lang="en-US" altLang="en-US"/>
              <a:t>It expands to LISt Processing (LISP)</a:t>
            </a:r>
          </a:p>
          <a:p>
            <a:pPr eaLnBrk="1" hangingPunct="1"/>
            <a:r>
              <a:rPr lang="en-US" altLang="en-US"/>
              <a:t>John McCarthy is the inventor of LISP</a:t>
            </a:r>
          </a:p>
          <a:p>
            <a:pPr eaLnBrk="1" hangingPunct="1"/>
            <a:r>
              <a:rPr lang="en-US" altLang="en-US"/>
              <a:t>It is used for symbol manipulation</a:t>
            </a:r>
          </a:p>
          <a:p>
            <a:pPr eaLnBrk="1" hangingPunct="1"/>
            <a:r>
              <a:rPr lang="en-US" altLang="en-US"/>
              <a:t>There are many dialects of LISP</a:t>
            </a:r>
          </a:p>
          <a:p>
            <a:pPr eaLnBrk="1" hangingPunct="1"/>
            <a:r>
              <a:rPr lang="en-US" altLang="en-US"/>
              <a:t>We will be working with 	PICO LISP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24CB9DB-F4DB-4A81-BEF3-7BC99A9F1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F2D6E72C-8663-4B8F-80C5-0755B949BB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  <a:defRPr/>
            </a:pPr>
            <a:endParaRPr lang="en-US" altLang="en-US" dirty="0"/>
          </a:p>
          <a:p>
            <a:pPr marL="0" indent="0">
              <a:buFontTx/>
              <a:buNone/>
              <a:defRPr/>
            </a:pPr>
            <a:r>
              <a:rPr lang="en-US" altLang="en-US" dirty="0"/>
              <a:t>Just Practice and Run the Ackermann function using PICO LISP in your PC.</a:t>
            </a:r>
          </a:p>
          <a:p>
            <a:pPr marL="0" indent="0" algn="ctr">
              <a:buFontTx/>
              <a:buNone/>
              <a:defRPr/>
            </a:pPr>
            <a:r>
              <a:rPr lang="pt-BR" altLang="en-US" u="sng" dirty="0"/>
              <a:t>Reference</a:t>
            </a:r>
          </a:p>
          <a:p>
            <a:pPr marL="0" indent="0">
              <a:buFontTx/>
              <a:buNone/>
              <a:defRPr/>
            </a:pPr>
            <a:r>
              <a:rPr lang="pt-BR" altLang="en-US" dirty="0"/>
              <a:t>PICO LISP Tutorial / Reference Manual ONLINE.</a:t>
            </a:r>
          </a:p>
          <a:p>
            <a:pPr marL="0" indent="0">
              <a:buFontTx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8E3542BC-1B74-43A6-BD25-1A06BAB96F0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06375"/>
            <a:ext cx="7772400" cy="1379538"/>
          </a:xfrm>
        </p:spPr>
        <p:txBody>
          <a:bodyPr/>
          <a:lstStyle/>
          <a:p>
            <a:pPr algn="ctr"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3200"/>
              <a:t>FUNCTIONAL PROGRAMMING</a:t>
            </a:r>
            <a:br>
              <a:rPr lang="en-US" altLang="en-US" sz="3200"/>
            </a:br>
            <a:r>
              <a:rPr lang="en-US" altLang="en-US" sz="3200"/>
              <a:t> using PICO LISP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13565D2-B76E-40C2-AA85-FB2352E01CC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57225" y="1627188"/>
            <a:ext cx="7772400" cy="4114800"/>
          </a:xfrm>
        </p:spPr>
        <p:txBody>
          <a:bodyPr/>
          <a:lstStyle/>
          <a:p>
            <a:pPr marL="334963" indent="-334963">
              <a:lnSpc>
                <a:spcPct val="96000"/>
              </a:lnSpc>
              <a:buClr>
                <a:srgbClr val="B2B2B2"/>
              </a:buClr>
              <a:buSzPct val="75000"/>
              <a:buFont typeface="Monotype Sorts" charset="2"/>
              <a:buChar char="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Functional programs do not concern themselves with state and memory locations.</a:t>
            </a:r>
          </a:p>
          <a:p>
            <a:pPr marL="334963" indent="-334963">
              <a:lnSpc>
                <a:spcPct val="96000"/>
              </a:lnSpc>
              <a:buClr>
                <a:srgbClr val="B2B2B2"/>
              </a:buClr>
              <a:buSzPct val="75000"/>
              <a:buFont typeface="Monotype Sorts" charset="2"/>
              <a:buChar char="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Function programs work exclusively with values, expressions and functions which compute values.</a:t>
            </a:r>
          </a:p>
          <a:p>
            <a:pPr marL="334963" indent="-334963">
              <a:lnSpc>
                <a:spcPct val="96000"/>
              </a:lnSpc>
              <a:buClr>
                <a:srgbClr val="B2B2B2"/>
              </a:buClr>
              <a:buSzPct val="75000"/>
              <a:buFont typeface="Monotype Sorts" charset="2"/>
              <a:buChar char="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Functional programming is not tied to von Neumann machine.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CE57E1E9-BB98-49EF-901D-EBF2CC3332C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42900"/>
            <a:ext cx="7772400" cy="1104900"/>
          </a:xfrm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Characteristics of F.P.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06BA1246-D5CA-40AC-B476-D4F8BCCDB0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63663"/>
            <a:ext cx="7772400" cy="4808537"/>
          </a:xfrm>
        </p:spPr>
        <p:txBody>
          <a:bodyPr/>
          <a:lstStyle/>
          <a:p>
            <a:pPr marL="334963" indent="-334963">
              <a:lnSpc>
                <a:spcPct val="85000"/>
              </a:lnSpc>
              <a:spcBef>
                <a:spcPts val="700"/>
              </a:spcBef>
              <a:buClr>
                <a:srgbClr val="B2B2B2"/>
              </a:buClr>
              <a:buSzPct val="75000"/>
              <a:buFont typeface="Monotype Sorts" charset="2"/>
              <a:buChar char="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sz="2800"/>
              <a:t>Simple, consise syntax, semantics</a:t>
            </a:r>
          </a:p>
          <a:p>
            <a:pPr marL="334963" indent="-334963">
              <a:lnSpc>
                <a:spcPct val="85000"/>
              </a:lnSpc>
              <a:spcBef>
                <a:spcPts val="700"/>
              </a:spcBef>
              <a:buClr>
                <a:srgbClr val="B2B2B2"/>
              </a:buClr>
              <a:buSzPct val="75000"/>
              <a:buFont typeface="Monotype Sorts" charset="2"/>
              <a:buChar char="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sz="2800"/>
              <a:t>Repetition is expressed as recursion rather than iteration.</a:t>
            </a:r>
          </a:p>
          <a:p>
            <a:pPr marL="334963" indent="-334963">
              <a:lnSpc>
                <a:spcPct val="85000"/>
              </a:lnSpc>
              <a:spcBef>
                <a:spcPts val="700"/>
              </a:spcBef>
              <a:buClr>
                <a:srgbClr val="B2B2B2"/>
              </a:buClr>
              <a:buSzPct val="75000"/>
              <a:buFont typeface="Monotype Sorts" charset="2"/>
              <a:buChar char="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sz="2800"/>
              <a:t>Functions can easily be manipulated just like any data type.</a:t>
            </a:r>
          </a:p>
          <a:p>
            <a:pPr marL="334963" indent="-334963">
              <a:lnSpc>
                <a:spcPct val="85000"/>
              </a:lnSpc>
              <a:spcBef>
                <a:spcPts val="700"/>
              </a:spcBef>
              <a:buClr>
                <a:srgbClr val="B2B2B2"/>
              </a:buClr>
              <a:buSzPct val="75000"/>
              <a:buFont typeface="Monotype Sorts" charset="2"/>
              <a:buChar char="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sz="2800"/>
              <a:t>Data as functions.</a:t>
            </a:r>
          </a:p>
          <a:p>
            <a:pPr marL="1482725" lvl="1" indent="-568325"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We can build a function on the fly and execute it.</a:t>
            </a:r>
          </a:p>
          <a:p>
            <a:pPr marL="334963" indent="-334963">
              <a:lnSpc>
                <a:spcPct val="85000"/>
              </a:lnSpc>
              <a:spcBef>
                <a:spcPts val="700"/>
              </a:spcBef>
              <a:buClr>
                <a:srgbClr val="B2B2B2"/>
              </a:buClr>
              <a:buSzPct val="75000"/>
              <a:buFont typeface="Monotype Sorts" charset="2"/>
              <a:buChar char="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sz="2800"/>
              <a:t>Higher-order functions</a:t>
            </a:r>
          </a:p>
          <a:p>
            <a:pPr marL="1482725" lvl="1" indent="-568325"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Arguments, results for a function can be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E6EAA5D6-A0D1-4CAF-A22F-7085A9B064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34950"/>
            <a:ext cx="7772400" cy="1104900"/>
          </a:xfrm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Characteristics of F.P. (Contd)</a:t>
            </a: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162E4E1F-EA28-494C-BE64-79A2E8BB0DF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255713"/>
            <a:ext cx="7772400" cy="5203825"/>
          </a:xfrm>
        </p:spPr>
        <p:txBody>
          <a:bodyPr/>
          <a:lstStyle/>
          <a:p>
            <a:pPr marL="334963" indent="-334963">
              <a:lnSpc>
                <a:spcPct val="85000"/>
              </a:lnSpc>
              <a:spcBef>
                <a:spcPts val="700"/>
              </a:spcBef>
              <a:buClr>
                <a:srgbClr val="B2B2B2"/>
              </a:buClr>
              <a:buSzPct val="75000"/>
              <a:buFont typeface="Monotype Sorts" charset="2"/>
              <a:buChar char="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sz="2800"/>
              <a:t>Lazy Evaluation</a:t>
            </a:r>
          </a:p>
          <a:p>
            <a:pPr marL="1482725" lvl="1" indent="-568325"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Expressions are evaluated only when needed.</a:t>
            </a:r>
          </a:p>
          <a:p>
            <a:pPr marL="334963" indent="-334963">
              <a:lnSpc>
                <a:spcPct val="85000"/>
              </a:lnSpc>
              <a:spcBef>
                <a:spcPts val="700"/>
              </a:spcBef>
              <a:buClr>
                <a:srgbClr val="B2B2B2"/>
              </a:buClr>
              <a:buSzPct val="75000"/>
              <a:buFont typeface="Monotype Sorts" charset="2"/>
              <a:buChar char="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sz="2800"/>
              <a:t>Garbage Collections</a:t>
            </a:r>
          </a:p>
          <a:p>
            <a:pPr marL="1482725" lvl="1" indent="-568325"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Dynamic memory that is no longer needed is automatically reclaimed by the system.</a:t>
            </a:r>
          </a:p>
          <a:p>
            <a:pPr marL="334963" indent="-334963">
              <a:lnSpc>
                <a:spcPct val="85000"/>
              </a:lnSpc>
              <a:spcBef>
                <a:spcPts val="700"/>
              </a:spcBef>
              <a:buClr>
                <a:srgbClr val="B2B2B2"/>
              </a:buClr>
              <a:buSzPct val="75000"/>
              <a:buFont typeface="Monotype Sorts" charset="2"/>
              <a:buChar char="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sz="2800"/>
              <a:t>Polymorphic Types</a:t>
            </a:r>
          </a:p>
          <a:p>
            <a:pPr marL="1482725" lvl="1" indent="-568325"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Functions can work on data of different types.</a:t>
            </a:r>
          </a:p>
          <a:p>
            <a:pPr marL="334963" indent="-334963">
              <a:lnSpc>
                <a:spcPct val="85000"/>
              </a:lnSpc>
              <a:spcBef>
                <a:spcPts val="700"/>
              </a:spcBef>
              <a:buClr>
                <a:srgbClr val="B2B2B2"/>
              </a:buClr>
              <a:buSzPct val="75000"/>
              <a:buFont typeface="Monotype Sorts" charset="2"/>
              <a:buChar char="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sz="2800"/>
              <a:t>Functional programs can be more  easily manipulated mathematically than procedural programs.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6D7AD1F0-7225-4508-A671-5430486CA30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342900"/>
            <a:ext cx="7772400" cy="1104900"/>
          </a:xfrm>
        </p:spPr>
        <p:txBody>
          <a:bodyPr/>
          <a:lstStyle/>
          <a:p>
            <a:pPr>
              <a:lnSpc>
                <a:spcPct val="9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/>
              <a:t>Characteristics of F.P. (Contd.)</a:t>
            </a: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2863E5E3-BFBA-4297-BF34-9EE445B2303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363663"/>
            <a:ext cx="7772400" cy="4808537"/>
          </a:xfrm>
        </p:spPr>
        <p:txBody>
          <a:bodyPr/>
          <a:lstStyle/>
          <a:p>
            <a:pPr marL="334963" indent="-334963">
              <a:lnSpc>
                <a:spcPct val="85000"/>
              </a:lnSpc>
              <a:spcBef>
                <a:spcPts val="700"/>
              </a:spcBef>
              <a:buClr>
                <a:srgbClr val="B2B2B2"/>
              </a:buClr>
              <a:buSzPct val="75000"/>
              <a:buFont typeface="Monotype Sorts" charset="2"/>
              <a:buChar char="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sz="2800"/>
              <a:t>Global Assignments (side effects) are not permitted.</a:t>
            </a:r>
          </a:p>
          <a:p>
            <a:pPr marL="334963" indent="-334963">
              <a:lnSpc>
                <a:spcPct val="85000"/>
              </a:lnSpc>
              <a:spcBef>
                <a:spcPts val="700"/>
              </a:spcBef>
              <a:buClr>
                <a:srgbClr val="B2B2B2"/>
              </a:buClr>
              <a:buSzPct val="75000"/>
              <a:buFont typeface="Monotype Sorts" charset="2"/>
              <a:buChar char=""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 sz="2800"/>
              <a:t>Can be run on parallel computers more easily.</a:t>
            </a:r>
          </a:p>
          <a:p>
            <a:pPr marL="1482725" lvl="1" indent="-568325"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r>
              <a:rPr lang="en-US" altLang="en-US"/>
              <a:t>The possibility of performing function evaluation in parallel is inherent in the definition of the function. Hence no new language construct are required to express parallelism.</a:t>
            </a:r>
          </a:p>
          <a:p>
            <a:pPr marL="334963" indent="-334963">
              <a:lnSpc>
                <a:spcPct val="85000"/>
              </a:lnSpc>
              <a:spcBef>
                <a:spcPts val="700"/>
              </a:spcBef>
              <a:buClrTx/>
              <a:buSzTx/>
              <a:buFontTx/>
              <a:buNone/>
              <a:tabLst>
                <a:tab pos="334963" algn="l"/>
                <a:tab pos="447675" algn="l"/>
                <a:tab pos="904875" algn="l"/>
                <a:tab pos="1362075" algn="l"/>
                <a:tab pos="1819275" algn="l"/>
                <a:tab pos="2276475" algn="l"/>
                <a:tab pos="2733675" algn="l"/>
                <a:tab pos="3190875" algn="l"/>
                <a:tab pos="3648075" algn="l"/>
                <a:tab pos="4105275" algn="l"/>
                <a:tab pos="4562475" algn="l"/>
                <a:tab pos="5019675" algn="l"/>
                <a:tab pos="5476875" algn="l"/>
                <a:tab pos="5934075" algn="l"/>
                <a:tab pos="6391275" algn="l"/>
                <a:tab pos="6848475" algn="l"/>
                <a:tab pos="7305675" algn="l"/>
                <a:tab pos="7762875" algn="l"/>
                <a:tab pos="8220075" algn="l"/>
                <a:tab pos="8677275" algn="l"/>
                <a:tab pos="9134475" algn="l"/>
              </a:tabLst>
            </a:pPr>
            <a:endParaRPr lang="en-US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57BAA484-907C-4873-B151-6804F3B60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Words and Sentences in LISP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BC8C9F0D-9174-46E9-BC4A-00D9A8132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/>
            <a:r>
              <a:rPr lang="en-US" altLang="en-US"/>
              <a:t>The  are two kinds of objects in LISP:</a:t>
            </a:r>
          </a:p>
          <a:p>
            <a:pPr eaLnBrk="1" hangingPunct="1">
              <a:buFontTx/>
              <a:buNone/>
            </a:pPr>
            <a:r>
              <a:rPr lang="en-US" altLang="en-US"/>
              <a:t>	1. </a:t>
            </a:r>
            <a:r>
              <a:rPr lang="en-US" altLang="en-US" b="1"/>
              <a:t>Atoms</a:t>
            </a:r>
            <a:r>
              <a:rPr lang="en-US" altLang="en-US"/>
              <a:t> : They are word like</a:t>
            </a:r>
          </a:p>
          <a:p>
            <a:pPr eaLnBrk="1" hangingPunct="1">
              <a:buFontTx/>
              <a:buNone/>
            </a:pPr>
            <a:r>
              <a:rPr lang="en-US" altLang="en-US"/>
              <a:t>	example: happy, birthday, you, are, 16, 32.5</a:t>
            </a:r>
          </a:p>
          <a:p>
            <a:pPr eaLnBrk="1" hangingPunct="1">
              <a:buFontTx/>
              <a:buNone/>
            </a:pPr>
            <a:r>
              <a:rPr lang="en-US" altLang="en-US"/>
              <a:t>	2. </a:t>
            </a:r>
            <a:r>
              <a:rPr lang="en-US" altLang="en-US" b="1"/>
              <a:t>Lists</a:t>
            </a:r>
            <a:r>
              <a:rPr lang="en-US" altLang="en-US"/>
              <a:t>: They are groups of atoms, which are sentence like</a:t>
            </a:r>
          </a:p>
          <a:p>
            <a:pPr eaLnBrk="1" hangingPunct="1">
              <a:buFontTx/>
              <a:buNone/>
            </a:pPr>
            <a:r>
              <a:rPr lang="en-US" altLang="en-US"/>
              <a:t>	example: (happy birthday), (you are 16)</a:t>
            </a:r>
          </a:p>
          <a:p>
            <a:pPr eaLnBrk="1" hangingPunct="1"/>
            <a:r>
              <a:rPr lang="en-US" altLang="en-US"/>
              <a:t>Atoms and lists are collectively called </a:t>
            </a:r>
            <a:r>
              <a:rPr lang="en-US" altLang="en-US" b="1"/>
              <a:t>Symbolic Expressions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8FE0FF8A-0D27-43C5-ACC2-E4627F275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772400" cy="304800"/>
          </a:xfrm>
        </p:spPr>
        <p:txBody>
          <a:bodyPr/>
          <a:lstStyle/>
          <a:p>
            <a:pPr eaLnBrk="1" hangingPunct="1"/>
            <a:r>
              <a:rPr lang="en-US" altLang="en-US" sz="1800"/>
              <a:t>Symbol manipulation </a:t>
            </a:r>
            <a:br>
              <a:rPr lang="en-US" altLang="en-US" sz="1800"/>
            </a:br>
            <a:r>
              <a:rPr lang="en-US" altLang="en-US" sz="1800"/>
              <a:t>using Numbers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4DC902E8-5BAB-43D3-98BE-62FD017AF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838200"/>
            <a:ext cx="77724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Atoms like 27 and 3.14 are called </a:t>
            </a:r>
            <a:r>
              <a:rPr lang="en-US" altLang="en-US" b="1"/>
              <a:t>numeric atoms or numbers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Arithmetic expression: 3.14 + 2.71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LISP expression:	     </a:t>
            </a:r>
            <a:r>
              <a:rPr lang="en-US" altLang="en-US" b="1"/>
              <a:t>(+ 3.14  2.71)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LISP Response:	     6 (Rounds Off)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Arithmetic expression: ((2.24 + 1.86) * 5) LISP expression: 	     </a:t>
            </a:r>
            <a:r>
              <a:rPr lang="en-US" altLang="en-US" b="1"/>
              <a:t>(* (+ 2.24 1.86) 5)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LISP Response:	     20.0 (Rounds off)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   LISP expression: 	     (* (+ 2.84 1.86) 5)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/>
              <a:t>	LISP Response:	     25.0 (Rounds off)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imes New Roman"/>
        <a:ea typeface="MS Gothic"/>
        <a:cs typeface=""/>
      </a:majorFont>
      <a:minorFont>
        <a:latin typeface="Times New Roman"/>
        <a:ea typeface="MS Gothi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6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11664</TotalTime>
  <Words>2006</Words>
  <Application>Microsoft Office PowerPoint</Application>
  <PresentationFormat>On-screen Show (4:3)</PresentationFormat>
  <Paragraphs>269</Paragraphs>
  <Slides>30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MS Gothic</vt:lpstr>
      <vt:lpstr>Arial</vt:lpstr>
      <vt:lpstr>Calibri</vt:lpstr>
      <vt:lpstr>Courier New</vt:lpstr>
      <vt:lpstr>Monotype Sorts</vt:lpstr>
      <vt:lpstr>Times New Roman</vt:lpstr>
      <vt:lpstr>Office Theme</vt:lpstr>
      <vt:lpstr>Default Design</vt:lpstr>
      <vt:lpstr>1_Office Theme</vt:lpstr>
      <vt:lpstr>PowerPoint Presentation</vt:lpstr>
      <vt:lpstr>PowerPoint Presentation</vt:lpstr>
      <vt:lpstr>LISP</vt:lpstr>
      <vt:lpstr>FUNCTIONAL PROGRAMMING  using PICO LISP</vt:lpstr>
      <vt:lpstr>Characteristics of F.P.</vt:lpstr>
      <vt:lpstr>Characteristics of F.P. (Contd)</vt:lpstr>
      <vt:lpstr>Characteristics of F.P. (Contd.)</vt:lpstr>
      <vt:lpstr>Words and Sentences in LISP</vt:lpstr>
      <vt:lpstr>Symbol manipulation  using Numbers</vt:lpstr>
      <vt:lpstr>LISP Procedures</vt:lpstr>
      <vt:lpstr>More Primitive Functions for Numbers</vt:lpstr>
      <vt:lpstr>PowerPoint Presentation</vt:lpstr>
      <vt:lpstr>QUOTE</vt:lpstr>
      <vt:lpstr>setq</vt:lpstr>
      <vt:lpstr>List Operations: car</vt:lpstr>
      <vt:lpstr>List Operations: cdr</vt:lpstr>
      <vt:lpstr>List Operation: cons</vt:lpstr>
      <vt:lpstr>List Operations: APPEND</vt:lpstr>
      <vt:lpstr>List Operations: LIST</vt:lpstr>
      <vt:lpstr>Box and Arrow Notation</vt:lpstr>
      <vt:lpstr>Dotted Pair</vt:lpstr>
      <vt:lpstr>Procedure Abstraction</vt:lpstr>
      <vt:lpstr>de</vt:lpstr>
      <vt:lpstr>PowerPoint Presentation</vt:lpstr>
      <vt:lpstr>PowerPoint Presentation</vt:lpstr>
      <vt:lpstr>PowerPoint Presentation</vt:lpstr>
      <vt:lpstr>COND</vt:lpstr>
      <vt:lpstr>TOH</vt:lpstr>
      <vt:lpstr>TOH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Pranav Mothabhau Pawar</cp:lastModifiedBy>
  <cp:revision>993</cp:revision>
  <dcterms:created xsi:type="dcterms:W3CDTF">2011-09-14T09:42:05Z</dcterms:created>
  <dcterms:modified xsi:type="dcterms:W3CDTF">2021-11-14T17:35:41Z</dcterms:modified>
</cp:coreProperties>
</file>