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70" r:id="rId3"/>
    <p:sldId id="371" r:id="rId4"/>
    <p:sldId id="383" r:id="rId5"/>
    <p:sldId id="382" r:id="rId6"/>
    <p:sldId id="372" r:id="rId7"/>
    <p:sldId id="384" r:id="rId8"/>
    <p:sldId id="385" r:id="rId9"/>
    <p:sldId id="388" r:id="rId10"/>
    <p:sldId id="386" r:id="rId11"/>
    <p:sldId id="387" r:id="rId12"/>
    <p:sldId id="389" r:id="rId13"/>
    <p:sldId id="390" r:id="rId14"/>
    <p:sldId id="391" r:id="rId15"/>
    <p:sldId id="392" r:id="rId16"/>
    <p:sldId id="393" r:id="rId17"/>
    <p:sldId id="404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370"/>
            <p14:sldId id="371"/>
            <p14:sldId id="383"/>
            <p14:sldId id="382"/>
            <p14:sldId id="372"/>
            <p14:sldId id="384"/>
            <p14:sldId id="385"/>
            <p14:sldId id="388"/>
            <p14:sldId id="386"/>
            <p14:sldId id="387"/>
            <p14:sldId id="389"/>
            <p14:sldId id="390"/>
            <p14:sldId id="391"/>
            <p14:sldId id="392"/>
            <p14:sldId id="393"/>
            <p14:sldId id="404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3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D08"/>
    <a:srgbClr val="A8589D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96EE-324B-45E0-9CE8-CDA9A116AD8C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5FE6-831A-4ED0-A598-0981F1C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E44564C-13E2-430D-AF97-E29CBB26BD36}" type="datetime1">
              <a:rPr lang="en-US" smtClean="0"/>
              <a:t>11/8/2023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7C092A6-A893-4A10-8692-E37F2E865E80}" type="datetime1">
              <a:rPr lang="en-US" smtClean="0"/>
              <a:t>11/8/2023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841928F-BC17-4331-A755-E4A2C1A9E218}" type="datetime1">
              <a:rPr lang="en-US" smtClean="0"/>
              <a:t>11/8/2023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1571CBA-63C3-43C0-ABEF-A6589E4BB947}" type="datetime1">
              <a:rPr lang="en-US" smtClean="0"/>
              <a:t>11/8/2023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09B4E00-30D2-439F-BE0F-2B4070E0C554}" type="datetime1">
              <a:rPr lang="en-US" smtClean="0"/>
              <a:t>11/8/2023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D61269F-FFB7-4BA3-9F8B-5BB2B8B32FBC}" type="datetime1">
              <a:rPr lang="en-US" smtClean="0"/>
              <a:t>11/8/2023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B2A3C2-40D3-4120-862D-755D91B75E8E}" type="datetime1">
              <a:rPr lang="en-US" smtClean="0"/>
              <a:t>11/8/2023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652B64-78C5-41E5-8545-5B51F6E8C3CD}" type="datetime1">
              <a:rPr lang="en-US" smtClean="0"/>
              <a:t>11/8/2023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7FFBDEA-ACDC-408C-A88D-87DDEBCB5341}" type="datetime1">
              <a:rPr lang="en-US" smtClean="0"/>
              <a:t>11/8/2023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2772B68-1A1A-4F1E-A64A-13329BB7010C}" type="datetime1">
              <a:rPr lang="en-US" smtClean="0"/>
              <a:t>11/8/2023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03D08EE-4994-43F9-8780-19D86F86B7A6}" type="datetime1">
              <a:rPr lang="en-US" smtClean="0"/>
              <a:t>11/8/2023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BC3156-A0C7-4671-9919-365A0D15DFDD}" type="datetime1">
              <a:rPr lang="en-US" smtClean="0"/>
              <a:t>11/8/2023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operator-overloading" TargetMode="External"/><Relationship Id="rId2" Type="http://schemas.openxmlformats.org/officeDocument/2006/relationships/hyperlink" Target="https://www.tutorialspoint.com/cplusplu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s.bu.edu/fac/gkollios" TargetMode="External"/><Relationship Id="rId4" Type="http://schemas.openxmlformats.org/officeDocument/2006/relationships/hyperlink" Target="https://www.geeksforgeeks.org/virtual-function-cpp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28800" y="4118342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F301: Principles of Programing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861AC-953E-4CA6-BA5D-A770A0A5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Class definition and declaration</a:t>
            </a:r>
          </a:p>
          <a:p>
            <a:pPr lvl="1"/>
            <a:r>
              <a:rPr lang="en-US" altLang="en-US" dirty="0"/>
              <a:t>Once a class has been defined, it can be used as a type in object, array and pointer declarations</a:t>
            </a:r>
          </a:p>
          <a:p>
            <a:pPr lvl="1"/>
            <a:r>
              <a:rPr lang="en-US" altLang="en-US" dirty="0"/>
              <a:t>Example: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E140-2B8D-4431-90D6-6DD365AA03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Object in C++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2050A8F-8F29-4091-9C3C-536997336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32" y="2743200"/>
            <a:ext cx="79248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257800" algn="l"/>
                <a:tab pos="5715000" algn="l"/>
                <a:tab pos="6172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/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Time sunset,                  // object of type Time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arrayOfTimes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[ 5 ],       // array of Time objects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*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pointerToTime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,          // pointer to a Time object</a:t>
            </a:r>
            <a:b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   &amp;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dinnerTime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= sunset;    // reference to a Time object</a:t>
            </a:r>
          </a:p>
          <a:p>
            <a:pPr eaLnBrk="0" hangingPunct="0"/>
            <a:endParaRPr lang="en-US" altLang="en-US" sz="1600" b="1" dirty="0">
              <a:solidFill>
                <a:srgbClr val="000000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0" hangingPunct="0"/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523EAED-0571-41E3-9008-FA87794FA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6532" y="30829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33F1140-8B7D-479F-88FE-515A73C0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32" y="4073525"/>
            <a:ext cx="2133600" cy="8350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Note: The class name becomes the new type specifier.</a:t>
            </a:r>
          </a:p>
        </p:txBody>
      </p:sp>
    </p:spTree>
    <p:extLst>
      <p:ext uri="{BB962C8B-B14F-4D97-AF65-F5344CB8AC3E}">
        <p14:creationId xmlns:p14="http://schemas.microsoft.com/office/powerpoint/2010/main" val="152767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4DF7BD-C06D-4148-8B7A-EFD3D5F6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r>
              <a:rPr lang="en-GB" dirty="0"/>
              <a:t>class Line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00B0F0"/>
                </a:solidFill>
              </a:rPr>
              <a:t>public:</a:t>
            </a:r>
          </a:p>
          <a:p>
            <a:r>
              <a:rPr lang="en-GB" dirty="0"/>
              <a:t>      void </a:t>
            </a:r>
            <a:r>
              <a:rPr lang="en-GB" dirty="0" err="1"/>
              <a:t>setLength</a:t>
            </a:r>
            <a:r>
              <a:rPr lang="en-GB" dirty="0"/>
              <a:t>( double </a:t>
            </a:r>
            <a:r>
              <a:rPr lang="en-GB" dirty="0" err="1"/>
              <a:t>len</a:t>
            </a:r>
            <a:r>
              <a:rPr lang="en-GB" dirty="0"/>
              <a:t> );</a:t>
            </a:r>
          </a:p>
          <a:p>
            <a:r>
              <a:rPr lang="en-GB" dirty="0"/>
              <a:t>      double </a:t>
            </a:r>
            <a:r>
              <a:rPr lang="en-GB" dirty="0" err="1"/>
              <a:t>getLength</a:t>
            </a:r>
            <a:r>
              <a:rPr lang="en-GB" dirty="0"/>
              <a:t>( void );</a:t>
            </a:r>
          </a:p>
          <a:p>
            <a:r>
              <a:rPr lang="en-GB" dirty="0">
                <a:solidFill>
                  <a:srgbClr val="FF0000"/>
                </a:solidFill>
              </a:rPr>
              <a:t>      Line();   // This is the constructor declaration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FF0000"/>
                </a:solidFill>
              </a:rPr>
              <a:t>~Line();  // This is the destructor: declaration</a:t>
            </a:r>
          </a:p>
          <a:p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   </a:t>
            </a:r>
            <a:r>
              <a:rPr lang="en-GB" dirty="0">
                <a:solidFill>
                  <a:srgbClr val="00B0F0"/>
                </a:solidFill>
              </a:rPr>
              <a:t>private:</a:t>
            </a:r>
          </a:p>
          <a:p>
            <a:r>
              <a:rPr lang="en-GB" dirty="0"/>
              <a:t>      double length;</a:t>
            </a:r>
          </a:p>
          <a:p>
            <a:r>
              <a:rPr lang="en-GB" dirty="0"/>
              <a:t>};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F2F4-EAB3-47B8-B6F2-BF52249070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1 (1)</a:t>
            </a:r>
          </a:p>
        </p:txBody>
      </p:sp>
    </p:spTree>
    <p:extLst>
      <p:ext uri="{BB962C8B-B14F-4D97-AF65-F5344CB8AC3E}">
        <p14:creationId xmlns:p14="http://schemas.microsoft.com/office/powerpoint/2010/main" val="163770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9BC81-F3DE-4F27-B879-D5898DBB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66187"/>
            <a:ext cx="8572500" cy="558701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dirty="0"/>
              <a:t>// </a:t>
            </a:r>
            <a:r>
              <a:rPr lang="en-GB" dirty="0">
                <a:solidFill>
                  <a:srgbClr val="7030A0"/>
                </a:solidFill>
              </a:rPr>
              <a:t>Member functions definitions including constructor</a:t>
            </a:r>
          </a:p>
          <a:p>
            <a:r>
              <a:rPr lang="en-GB" dirty="0">
                <a:solidFill>
                  <a:srgbClr val="FF0000"/>
                </a:solidFill>
              </a:rPr>
              <a:t>Line::Line(void) </a:t>
            </a:r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 err="1"/>
              <a:t>cout</a:t>
            </a:r>
            <a:r>
              <a:rPr lang="en-GB" dirty="0"/>
              <a:t> &lt;&lt; "Object is being created" &lt;&lt; 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Line::~Line(void) </a:t>
            </a:r>
            <a:r>
              <a:rPr lang="en-GB" dirty="0"/>
              <a:t>{</a:t>
            </a:r>
          </a:p>
          <a:p>
            <a:r>
              <a:rPr lang="en-GB" dirty="0"/>
              <a:t>   </a:t>
            </a:r>
            <a:r>
              <a:rPr lang="en-GB" dirty="0" err="1"/>
              <a:t>cout</a:t>
            </a:r>
            <a:r>
              <a:rPr lang="en-GB" dirty="0"/>
              <a:t> &lt;&lt; "Object is being deleted" &lt;&lt; 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void Line::</a:t>
            </a:r>
            <a:r>
              <a:rPr lang="en-GB" dirty="0" err="1">
                <a:solidFill>
                  <a:srgbClr val="FF0000"/>
                </a:solidFill>
              </a:rPr>
              <a:t>setLength</a:t>
            </a:r>
            <a:r>
              <a:rPr lang="en-GB" dirty="0">
                <a:solidFill>
                  <a:srgbClr val="FF0000"/>
                </a:solidFill>
              </a:rPr>
              <a:t>( double </a:t>
            </a:r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>
                <a:solidFill>
                  <a:srgbClr val="FF0000"/>
                </a:solidFill>
              </a:rPr>
              <a:t> ) </a:t>
            </a:r>
            <a:r>
              <a:rPr lang="en-GB" dirty="0"/>
              <a:t>{</a:t>
            </a:r>
          </a:p>
          <a:p>
            <a:r>
              <a:rPr lang="en-GB" dirty="0"/>
              <a:t>   length = </a:t>
            </a:r>
            <a:r>
              <a:rPr lang="en-GB" dirty="0" err="1"/>
              <a:t>len</a:t>
            </a:r>
            <a:r>
              <a:rPr lang="en-GB" dirty="0"/>
              <a:t>;</a:t>
            </a:r>
          </a:p>
          <a:p>
            <a:r>
              <a:rPr lang="en-GB" dirty="0"/>
              <a:t>}</a:t>
            </a:r>
          </a:p>
          <a:p>
            <a:r>
              <a:rPr lang="en-GB" dirty="0">
                <a:solidFill>
                  <a:srgbClr val="FF0000"/>
                </a:solidFill>
              </a:rPr>
              <a:t>double Line::</a:t>
            </a:r>
            <a:r>
              <a:rPr lang="en-GB" dirty="0" err="1">
                <a:solidFill>
                  <a:srgbClr val="FF0000"/>
                </a:solidFill>
              </a:rPr>
              <a:t>getLength</a:t>
            </a:r>
            <a:r>
              <a:rPr lang="en-GB" dirty="0">
                <a:solidFill>
                  <a:srgbClr val="FF0000"/>
                </a:solidFill>
              </a:rPr>
              <a:t>( void ) {</a:t>
            </a:r>
          </a:p>
          <a:p>
            <a:r>
              <a:rPr lang="en-GB" dirty="0"/>
              <a:t>   return length;</a:t>
            </a:r>
          </a:p>
          <a:p>
            <a:r>
              <a:rPr lang="en-GB" dirty="0"/>
              <a:t>}</a:t>
            </a:r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C5D6-C623-4C22-A885-10E53BC5A9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1 (2)</a:t>
            </a:r>
          </a:p>
        </p:txBody>
      </p:sp>
    </p:spTree>
    <p:extLst>
      <p:ext uri="{BB962C8B-B14F-4D97-AF65-F5344CB8AC3E}">
        <p14:creationId xmlns:p14="http://schemas.microsoft.com/office/powerpoint/2010/main" val="144982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F20A4-B780-484B-A587-3D3B31900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// Main function for the program</a:t>
            </a:r>
          </a:p>
          <a:p>
            <a:r>
              <a:rPr lang="en-GB" dirty="0"/>
              <a:t>int main() {</a:t>
            </a:r>
          </a:p>
          <a:p>
            <a:r>
              <a:rPr lang="en-GB" dirty="0"/>
              <a:t>   </a:t>
            </a:r>
            <a:r>
              <a:rPr lang="en-GB" dirty="0">
                <a:solidFill>
                  <a:srgbClr val="FF0000"/>
                </a:solidFill>
              </a:rPr>
              <a:t>Line </a:t>
            </a:r>
            <a:r>
              <a:rPr lang="en-GB" dirty="0" err="1">
                <a:solidFill>
                  <a:srgbClr val="FF0000"/>
                </a:solidFill>
              </a:rPr>
              <a:t>line</a:t>
            </a:r>
            <a:r>
              <a:rPr lang="en-GB" dirty="0">
                <a:solidFill>
                  <a:srgbClr val="FF0000"/>
                </a:solidFill>
              </a:rPr>
              <a:t>;</a:t>
            </a:r>
          </a:p>
          <a:p>
            <a:r>
              <a:rPr lang="en-GB" dirty="0"/>
              <a:t>    // set line length</a:t>
            </a:r>
          </a:p>
          <a:p>
            <a:r>
              <a:rPr lang="en-GB" dirty="0"/>
              <a:t>   </a:t>
            </a:r>
            <a:r>
              <a:rPr lang="en-GB" dirty="0" err="1">
                <a:solidFill>
                  <a:srgbClr val="7030A0"/>
                </a:solidFill>
              </a:rPr>
              <a:t>line.setLength</a:t>
            </a:r>
            <a:r>
              <a:rPr lang="en-GB" dirty="0">
                <a:solidFill>
                  <a:srgbClr val="7030A0"/>
                </a:solidFill>
              </a:rPr>
              <a:t>(6.0); </a:t>
            </a:r>
          </a:p>
          <a:p>
            <a:r>
              <a:rPr lang="en-GB" dirty="0"/>
              <a:t>   </a:t>
            </a:r>
            <a:r>
              <a:rPr lang="en-GB" dirty="0" err="1"/>
              <a:t>cout</a:t>
            </a:r>
            <a:r>
              <a:rPr lang="en-GB" dirty="0"/>
              <a:t> &lt;&lt; "Length of line : " &lt;&lt; </a:t>
            </a:r>
            <a:r>
              <a:rPr lang="en-GB" dirty="0" err="1">
                <a:solidFill>
                  <a:srgbClr val="7030A0"/>
                </a:solidFill>
              </a:rPr>
              <a:t>line.getLength</a:t>
            </a:r>
            <a:r>
              <a:rPr lang="en-GB" dirty="0">
                <a:solidFill>
                  <a:srgbClr val="7030A0"/>
                </a:solidFill>
              </a:rPr>
              <a:t>() </a:t>
            </a:r>
            <a:r>
              <a:rPr lang="en-GB" dirty="0"/>
              <a:t>&lt;&lt;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  <a:p>
            <a:r>
              <a:rPr lang="en-GB" b="1" dirty="0"/>
              <a:t>Output:</a:t>
            </a:r>
          </a:p>
          <a:p>
            <a:r>
              <a:rPr lang="en-GB" dirty="0"/>
              <a:t>Object is being created</a:t>
            </a:r>
          </a:p>
          <a:p>
            <a:r>
              <a:rPr lang="en-GB" dirty="0"/>
              <a:t>Length of line : 6</a:t>
            </a:r>
          </a:p>
          <a:p>
            <a:r>
              <a:rPr lang="en-GB" dirty="0"/>
              <a:t>Object is being deleted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2AE1-4023-4623-9C04-12EDB79029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1 (3)</a:t>
            </a:r>
          </a:p>
        </p:txBody>
      </p:sp>
    </p:spTree>
    <p:extLst>
      <p:ext uri="{BB962C8B-B14F-4D97-AF65-F5344CB8AC3E}">
        <p14:creationId xmlns:p14="http://schemas.microsoft.com/office/powerpoint/2010/main" val="305200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FB0CF2-37DF-42D8-B418-CF73B01E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The language mechanism by which one class acquires the properties (data and operations) of another class</a:t>
            </a:r>
            <a:r>
              <a:rPr lang="en-US" alt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u="sng" dirty="0">
                <a:ea typeface="MS Mincho" panose="02020609040205080304" pitchFamily="49" charset="-128"/>
              </a:rPr>
              <a:t>Base Class (or superclass</a:t>
            </a:r>
            <a:r>
              <a:rPr lang="en-US" altLang="en-US" dirty="0">
                <a:ea typeface="MS Mincho" panose="02020609040205080304" pitchFamily="49" charset="-128"/>
              </a:rPr>
              <a:t>): the class being inherited from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u="sng" dirty="0">
                <a:ea typeface="MS Mincho" panose="02020609040205080304" pitchFamily="49" charset="-128"/>
              </a:rPr>
              <a:t>Derived Class (or subclass</a:t>
            </a:r>
            <a:r>
              <a:rPr lang="en-US" altLang="en-US" dirty="0">
                <a:ea typeface="MS Mincho" panose="02020609040205080304" pitchFamily="49" charset="-128"/>
              </a:rPr>
              <a:t>): the class that inherits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When a class inherits from another class, there are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MS Mincho" panose="02020609040205080304" pitchFamily="49" charset="-128"/>
              </a:rPr>
              <a:t>three</a:t>
            </a:r>
            <a:r>
              <a:rPr lang="en-US" altLang="en-US" dirty="0">
                <a:ea typeface="MS Mincho" panose="02020609040205080304" pitchFamily="49" charset="-128"/>
              </a:rPr>
              <a:t> benefits: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You can </a:t>
            </a:r>
            <a:r>
              <a:rPr lang="en-US" altLang="en-US" i="1" u="sng" dirty="0">
                <a:solidFill>
                  <a:srgbClr val="FFCC00"/>
                </a:solidFill>
                <a:ea typeface="MS Mincho" panose="02020609040205080304" pitchFamily="49" charset="-128"/>
              </a:rPr>
              <a:t>reuse</a:t>
            </a:r>
            <a:r>
              <a:rPr lang="en-US" altLang="en-US" dirty="0">
                <a:ea typeface="MS Mincho" panose="02020609040205080304" pitchFamily="49" charset="-128"/>
              </a:rPr>
              <a:t> the methods and data of the existing class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You can </a:t>
            </a:r>
            <a:r>
              <a:rPr lang="en-US" altLang="en-US" i="1" u="sng" dirty="0">
                <a:solidFill>
                  <a:srgbClr val="FFCC00"/>
                </a:solidFill>
                <a:ea typeface="MS Mincho" panose="02020609040205080304" pitchFamily="49" charset="-128"/>
              </a:rPr>
              <a:t>extend</a:t>
            </a:r>
            <a:r>
              <a:rPr lang="en-US" altLang="en-US" dirty="0">
                <a:ea typeface="MS Mincho" panose="02020609040205080304" pitchFamily="49" charset="-128"/>
              </a:rPr>
              <a:t> the existing class by adding new data and new methods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You can </a:t>
            </a:r>
            <a:r>
              <a:rPr lang="en-US" altLang="en-US" i="1" u="sng" dirty="0">
                <a:solidFill>
                  <a:srgbClr val="FFCC00"/>
                </a:solidFill>
                <a:ea typeface="MS Mincho" panose="02020609040205080304" pitchFamily="49" charset="-128"/>
              </a:rPr>
              <a:t>modify</a:t>
            </a:r>
            <a:r>
              <a:rPr lang="en-US" altLang="en-US" dirty="0">
                <a:ea typeface="MS Mincho" panose="02020609040205080304" pitchFamily="49" charset="-128"/>
              </a:rPr>
              <a:t> the existing class by overloading its methods with your own implementations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Declaration of Inheritance in C++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FF0000"/>
                </a:solidFill>
              </a:rPr>
              <a:t>class </a:t>
            </a:r>
            <a:r>
              <a:rPr lang="en-US" altLang="en-US" i="1" dirty="0">
                <a:solidFill>
                  <a:srgbClr val="0070C0"/>
                </a:solidFill>
              </a:rPr>
              <a:t>derived-class</a:t>
            </a:r>
            <a:r>
              <a:rPr lang="en-US" altLang="en-US" i="1" dirty="0">
                <a:solidFill>
                  <a:srgbClr val="FF0000"/>
                </a:solidFill>
              </a:rPr>
              <a:t>: </a:t>
            </a:r>
            <a:r>
              <a:rPr lang="en-US" altLang="en-US" i="1" dirty="0">
                <a:solidFill>
                  <a:srgbClr val="7030A0"/>
                </a:solidFill>
              </a:rPr>
              <a:t>access-specifier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00B0F0"/>
                </a:solidFill>
              </a:rPr>
              <a:t>base-class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6689-F97D-436E-9EF2-4A8F8119C3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Inheritance in C++</a:t>
            </a:r>
          </a:p>
        </p:txBody>
      </p:sp>
    </p:spTree>
    <p:extLst>
      <p:ext uri="{BB962C8B-B14F-4D97-AF65-F5344CB8AC3E}">
        <p14:creationId xmlns:p14="http://schemas.microsoft.com/office/powerpoint/2010/main" val="102414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3BAC-FDED-4E5E-98A5-70B51F2DB1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21F88-2C8B-4FAF-A07D-D42757650981}"/>
              </a:ext>
            </a:extLst>
          </p:cNvPr>
          <p:cNvSpPr/>
          <p:nvPr/>
        </p:nvSpPr>
        <p:spPr>
          <a:xfrm>
            <a:off x="246744" y="901665"/>
            <a:ext cx="39624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/>
              <a:t>#include &lt;iostream&gt;</a:t>
            </a:r>
          </a:p>
          <a:p>
            <a:r>
              <a:rPr lang="en-GB" sz="2400" dirty="0"/>
              <a:t> using namespace std;</a:t>
            </a:r>
          </a:p>
          <a:p>
            <a:r>
              <a:rPr lang="en-GB" sz="2400" dirty="0">
                <a:solidFill>
                  <a:srgbClr val="7030A0"/>
                </a:solidFill>
              </a:rPr>
              <a:t>// Base class</a:t>
            </a:r>
          </a:p>
          <a:p>
            <a:r>
              <a:rPr lang="en-GB" sz="2400" dirty="0"/>
              <a:t>class Shape {</a:t>
            </a:r>
          </a:p>
          <a:p>
            <a:r>
              <a:rPr lang="en-GB" sz="2400" dirty="0"/>
              <a:t>   public:</a:t>
            </a:r>
          </a:p>
          <a:p>
            <a:r>
              <a:rPr lang="en-GB" sz="2400" dirty="0"/>
              <a:t>      void </a:t>
            </a:r>
            <a:r>
              <a:rPr lang="en-GB" sz="2400" dirty="0" err="1"/>
              <a:t>setWidth</a:t>
            </a:r>
            <a:r>
              <a:rPr lang="en-GB" sz="2400" dirty="0"/>
              <a:t>(int w) {</a:t>
            </a:r>
          </a:p>
          <a:p>
            <a:r>
              <a:rPr lang="en-GB" sz="2400" dirty="0"/>
              <a:t>         width = w;</a:t>
            </a:r>
          </a:p>
          <a:p>
            <a:r>
              <a:rPr lang="en-GB" sz="2400" dirty="0"/>
              <a:t>      }</a:t>
            </a:r>
          </a:p>
          <a:p>
            <a:r>
              <a:rPr lang="en-GB" sz="2400" dirty="0"/>
              <a:t>      void </a:t>
            </a:r>
            <a:r>
              <a:rPr lang="en-GB" sz="2400" dirty="0" err="1"/>
              <a:t>setHeight</a:t>
            </a:r>
            <a:r>
              <a:rPr lang="en-GB" sz="2400" dirty="0"/>
              <a:t>(int h) {</a:t>
            </a:r>
          </a:p>
          <a:p>
            <a:r>
              <a:rPr lang="en-GB" sz="2400" dirty="0"/>
              <a:t>         height = h;</a:t>
            </a:r>
          </a:p>
          <a:p>
            <a:r>
              <a:rPr lang="en-GB" sz="2400" dirty="0"/>
              <a:t>      }</a:t>
            </a:r>
          </a:p>
          <a:p>
            <a:r>
              <a:rPr lang="en-GB" sz="2400" dirty="0"/>
              <a:t>    protected:</a:t>
            </a:r>
          </a:p>
          <a:p>
            <a:r>
              <a:rPr lang="en-GB" sz="2400" dirty="0"/>
              <a:t>      int width;</a:t>
            </a:r>
          </a:p>
          <a:p>
            <a:r>
              <a:rPr lang="en-GB" sz="2400" dirty="0"/>
              <a:t>      int height;</a:t>
            </a:r>
          </a:p>
          <a:p>
            <a:r>
              <a:rPr lang="en-GB" sz="2400" dirty="0"/>
              <a:t>};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47385-0A4B-463B-A6C3-E64300DC38E7}"/>
              </a:ext>
            </a:extLst>
          </p:cNvPr>
          <p:cNvSpPr/>
          <p:nvPr/>
        </p:nvSpPr>
        <p:spPr>
          <a:xfrm>
            <a:off x="4405088" y="887151"/>
            <a:ext cx="4572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// Derived class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class Rectangle: public Shape </a:t>
            </a:r>
            <a:r>
              <a:rPr lang="en-GB" sz="2400" dirty="0"/>
              <a:t>{</a:t>
            </a:r>
          </a:p>
          <a:p>
            <a:r>
              <a:rPr lang="en-GB" sz="2400" dirty="0"/>
              <a:t>   public:</a:t>
            </a:r>
          </a:p>
          <a:p>
            <a:r>
              <a:rPr lang="en-GB" sz="2400" dirty="0"/>
              <a:t>      int </a:t>
            </a:r>
            <a:r>
              <a:rPr lang="en-GB" sz="2400" dirty="0" err="1"/>
              <a:t>getArea</a:t>
            </a:r>
            <a:r>
              <a:rPr lang="en-GB" sz="2400" dirty="0"/>
              <a:t>() { </a:t>
            </a:r>
          </a:p>
          <a:p>
            <a:r>
              <a:rPr lang="en-GB" sz="2400" dirty="0"/>
              <a:t>         return (width * height); </a:t>
            </a:r>
          </a:p>
          <a:p>
            <a:r>
              <a:rPr lang="en-GB" sz="2400" dirty="0"/>
              <a:t>      }</a:t>
            </a:r>
          </a:p>
          <a:p>
            <a:r>
              <a:rPr lang="en-GB" sz="2400" dirty="0"/>
              <a:t>};</a:t>
            </a:r>
          </a:p>
          <a:p>
            <a:r>
              <a:rPr lang="en-GB" sz="2400" dirty="0"/>
              <a:t>int main(void) {</a:t>
            </a:r>
          </a:p>
          <a:p>
            <a:r>
              <a:rPr lang="en-GB" sz="2400" dirty="0"/>
              <a:t>   Rectangle </a:t>
            </a:r>
            <a:r>
              <a:rPr lang="en-GB" sz="2400" dirty="0" err="1"/>
              <a:t>Rect</a:t>
            </a:r>
            <a:r>
              <a:rPr lang="en-GB" sz="2400" dirty="0"/>
              <a:t>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Rect.setWidth</a:t>
            </a:r>
            <a:r>
              <a:rPr lang="en-GB" sz="2400" dirty="0"/>
              <a:t>(5);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Rect.setHeight</a:t>
            </a:r>
            <a:r>
              <a:rPr lang="en-GB" sz="2400" dirty="0"/>
              <a:t>(7);</a:t>
            </a:r>
          </a:p>
          <a:p>
            <a:r>
              <a:rPr lang="en-GB" sz="2400" dirty="0"/>
              <a:t>   // Print the area of the object.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cout</a:t>
            </a:r>
            <a:r>
              <a:rPr lang="en-GB" sz="2400" dirty="0"/>
              <a:t> &lt;&lt; "Total area: " &lt;&lt; </a:t>
            </a:r>
            <a:r>
              <a:rPr lang="en-GB" sz="2400" dirty="0" err="1"/>
              <a:t>Rect.getArea</a:t>
            </a:r>
            <a:r>
              <a:rPr lang="en-GB" sz="2400" dirty="0"/>
              <a:t>() &lt;&lt; </a:t>
            </a:r>
            <a:r>
              <a:rPr lang="en-GB" sz="2400" dirty="0" err="1"/>
              <a:t>endl</a:t>
            </a:r>
            <a:r>
              <a:rPr lang="en-GB" sz="2400" dirty="0"/>
              <a:t>;</a:t>
            </a:r>
          </a:p>
          <a:p>
            <a:r>
              <a:rPr lang="en-GB" sz="2400" dirty="0"/>
              <a:t>   return 0; }</a:t>
            </a:r>
          </a:p>
        </p:txBody>
      </p:sp>
    </p:spTree>
    <p:extLst>
      <p:ext uri="{BB962C8B-B14F-4D97-AF65-F5344CB8AC3E}">
        <p14:creationId xmlns:p14="http://schemas.microsoft.com/office/powerpoint/2010/main" val="38141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0A71D3-B99D-4CDD-A28F-C6D0E143A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331156"/>
              </p:ext>
            </p:extLst>
          </p:nvPr>
        </p:nvGraphicFramePr>
        <p:xfrm>
          <a:off x="1143000" y="1295400"/>
          <a:ext cx="6581776" cy="1706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428115138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105538738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965795386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421985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Access Type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public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protected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b="1" dirty="0">
                          <a:effectLst/>
                        </a:rPr>
                        <a:t>private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58016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7030A0"/>
                          </a:solidFill>
                          <a:effectLst/>
                        </a:rPr>
                        <a:t>Same class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07961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7030A0"/>
                          </a:solidFill>
                          <a:effectLst/>
                        </a:rPr>
                        <a:t>Derived classes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00B050"/>
                          </a:solidFill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65779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7030A0"/>
                          </a:solidFill>
                          <a:effectLst/>
                        </a:rPr>
                        <a:t>Outside classes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yes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solidFill>
                            <a:srgbClr val="C00000"/>
                          </a:solidFill>
                          <a:effectLst/>
                        </a:rPr>
                        <a:t>no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923322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B673-39D7-4BF7-8A74-5A0FAEE3B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Access Control and Inheritance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BFC7C5-9BCE-4B21-A3AB-9C965D733113}"/>
              </a:ext>
            </a:extLst>
          </p:cNvPr>
          <p:cNvSpPr/>
          <p:nvPr/>
        </p:nvSpPr>
        <p:spPr>
          <a:xfrm>
            <a:off x="1143000" y="3276600"/>
            <a:ext cx="769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A </a:t>
            </a:r>
            <a:r>
              <a:rPr lang="en-GB" sz="2000" b="1" dirty="0">
                <a:solidFill>
                  <a:srgbClr val="7030A0"/>
                </a:solidFill>
              </a:rPr>
              <a:t>derived class </a:t>
            </a:r>
            <a:r>
              <a:rPr lang="en-GB" sz="2000" dirty="0">
                <a:solidFill>
                  <a:srgbClr val="002060"/>
                </a:solidFill>
              </a:rPr>
              <a:t>can access all the </a:t>
            </a:r>
            <a:r>
              <a:rPr lang="en-GB" sz="2000" b="1" dirty="0">
                <a:solidFill>
                  <a:srgbClr val="002060"/>
                </a:solidFill>
              </a:rPr>
              <a:t>non-private members </a:t>
            </a:r>
            <a:r>
              <a:rPr lang="en-GB" sz="2000" dirty="0">
                <a:solidFill>
                  <a:srgbClr val="002060"/>
                </a:solidFill>
              </a:rPr>
              <a:t>of its </a:t>
            </a:r>
            <a:r>
              <a:rPr lang="en-GB" sz="2000" b="1" dirty="0">
                <a:solidFill>
                  <a:srgbClr val="002060"/>
                </a:solidFill>
              </a:rPr>
              <a:t>base class</a:t>
            </a:r>
            <a:r>
              <a:rPr lang="en-GB" sz="2000" dirty="0">
                <a:solidFill>
                  <a:srgbClr val="002060"/>
                </a:solidFill>
              </a:rPr>
              <a:t>. (i.e</a:t>
            </a:r>
            <a:r>
              <a:rPr lang="en-GB" sz="2000" dirty="0">
                <a:solidFill>
                  <a:srgbClr val="00B050"/>
                </a:solidFill>
              </a:rPr>
              <a:t>. public</a:t>
            </a:r>
            <a:r>
              <a:rPr lang="en-GB" sz="2000" dirty="0">
                <a:solidFill>
                  <a:srgbClr val="002060"/>
                </a:solidFill>
              </a:rPr>
              <a:t>, </a:t>
            </a:r>
            <a:r>
              <a:rPr lang="en-GB" sz="2000" dirty="0">
                <a:solidFill>
                  <a:srgbClr val="00B050"/>
                </a:solidFill>
              </a:rPr>
              <a:t>protected</a:t>
            </a:r>
            <a:r>
              <a:rPr lang="en-GB" sz="2000" dirty="0">
                <a:solidFill>
                  <a:srgbClr val="00206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2060"/>
                </a:solidFill>
              </a:rPr>
              <a:t> Thus </a:t>
            </a:r>
            <a:r>
              <a:rPr lang="en-GB" sz="2000" b="1" dirty="0">
                <a:solidFill>
                  <a:srgbClr val="002060"/>
                </a:solidFill>
              </a:rPr>
              <a:t>base-class members </a:t>
            </a:r>
            <a:r>
              <a:rPr lang="en-GB" sz="2000" dirty="0">
                <a:solidFill>
                  <a:srgbClr val="002060"/>
                </a:solidFill>
              </a:rPr>
              <a:t>that </a:t>
            </a:r>
            <a:r>
              <a:rPr lang="en-GB" sz="2000" b="1" dirty="0">
                <a:solidFill>
                  <a:srgbClr val="002060"/>
                </a:solidFill>
              </a:rPr>
              <a:t>should not be accessible </a:t>
            </a:r>
            <a:r>
              <a:rPr lang="en-GB" sz="2000" dirty="0">
                <a:solidFill>
                  <a:srgbClr val="002060"/>
                </a:solidFill>
              </a:rPr>
              <a:t>to the </a:t>
            </a:r>
            <a:r>
              <a:rPr lang="en-GB" sz="2000" b="1" dirty="0">
                <a:solidFill>
                  <a:srgbClr val="7030A0"/>
                </a:solidFill>
              </a:rPr>
              <a:t>member functions of derived classes</a:t>
            </a:r>
            <a:r>
              <a:rPr lang="en-GB" sz="2000" dirty="0">
                <a:solidFill>
                  <a:srgbClr val="002060"/>
                </a:solidFill>
              </a:rPr>
              <a:t>, should be declared </a:t>
            </a:r>
            <a:r>
              <a:rPr lang="en-GB" sz="2000" b="1" dirty="0">
                <a:solidFill>
                  <a:srgbClr val="002060"/>
                </a:solidFill>
              </a:rPr>
              <a:t>private</a:t>
            </a:r>
            <a:r>
              <a:rPr lang="en-GB" sz="2000" dirty="0">
                <a:solidFill>
                  <a:srgbClr val="002060"/>
                </a:solidFill>
              </a:rPr>
              <a:t> in the </a:t>
            </a:r>
            <a:r>
              <a:rPr lang="en-GB" sz="2000" b="1" dirty="0">
                <a:solidFill>
                  <a:srgbClr val="002060"/>
                </a:solidFill>
              </a:rPr>
              <a:t>base class</a:t>
            </a:r>
            <a:r>
              <a:rPr lang="en-GB" sz="20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706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B673-39D7-4BF7-8A74-5A0FAEE3BC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Inheritance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24FF6-C1F2-461E-B711-E4AB8B559D23}"/>
              </a:ext>
            </a:extLst>
          </p:cNvPr>
          <p:cNvSpPr/>
          <p:nvPr/>
        </p:nvSpPr>
        <p:spPr>
          <a:xfrm>
            <a:off x="214312" y="914400"/>
            <a:ext cx="862488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Types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 (Inheritance Type  is defined by Access Specifiers: </a:t>
            </a:r>
            <a:r>
              <a:rPr lang="en-GB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public, protected, private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Inheritance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the most common form of inheritance and represents an “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is-a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” relationship between the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derived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classes.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following </a:t>
            </a:r>
            <a:r>
              <a:rPr lang="en-GB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are applied, while using different types of inheritance: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Inheritance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− 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deriving from a </a:t>
            </a:r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public base class,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members of the base class become public members in the derived class, and the protected members become protected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 Inheritance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− When deriving from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protected base class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public and protected members of the base class become protected members of the derived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Inheritance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− When deriving from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private base class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public and protected members of the base class become private members of the derived class.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Note: In any case, </a:t>
            </a:r>
            <a:r>
              <a: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members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GB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class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inaccessible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en-GB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derived class.</a:t>
            </a:r>
          </a:p>
        </p:txBody>
      </p:sp>
    </p:spTree>
    <p:extLst>
      <p:ext uri="{BB962C8B-B14F-4D97-AF65-F5344CB8AC3E}">
        <p14:creationId xmlns:p14="http://schemas.microsoft.com/office/powerpoint/2010/main" val="279975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10762-6EF1-4C08-9DA0-1849FF77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C++ class can inherit members from more than one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Syntax for multiple inheritance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class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derived-class</a:t>
            </a:r>
            <a:r>
              <a:rPr lang="en-GB" i="1" dirty="0"/>
              <a:t>: access </a:t>
            </a:r>
            <a:r>
              <a:rPr lang="en-GB" i="1" dirty="0" err="1">
                <a:solidFill>
                  <a:srgbClr val="7030A0"/>
                </a:solidFill>
              </a:rPr>
              <a:t>baseA</a:t>
            </a:r>
            <a:r>
              <a:rPr lang="en-GB" i="1" dirty="0"/>
              <a:t>, access </a:t>
            </a:r>
            <a:r>
              <a:rPr lang="en-GB" i="1" dirty="0" err="1">
                <a:solidFill>
                  <a:srgbClr val="7030A0"/>
                </a:solidFill>
              </a:rPr>
              <a:t>baseB</a:t>
            </a:r>
            <a:r>
              <a:rPr lang="en-GB" i="1" dirty="0">
                <a:solidFill>
                  <a:srgbClr val="7030A0"/>
                </a:solidFill>
              </a:rPr>
              <a:t>....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F7D8-B9EE-42A3-9ACD-468C417FCC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Multiple 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CD226-7DBA-4C1D-804F-94E62C27D3CB}"/>
              </a:ext>
            </a:extLst>
          </p:cNvPr>
          <p:cNvSpPr/>
          <p:nvPr/>
        </p:nvSpPr>
        <p:spPr>
          <a:xfrm>
            <a:off x="814754" y="2965338"/>
            <a:ext cx="5791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#include &lt;iostream&gt;</a:t>
            </a:r>
          </a:p>
          <a:p>
            <a:r>
              <a:rPr lang="en-GB" sz="2000" dirty="0"/>
              <a:t> using namespace std;</a:t>
            </a:r>
          </a:p>
          <a:p>
            <a:r>
              <a:rPr lang="en-GB" sz="2000" dirty="0">
                <a:solidFill>
                  <a:srgbClr val="FF0000"/>
                </a:solidFill>
              </a:rPr>
              <a:t>// Base class Shape</a:t>
            </a:r>
          </a:p>
          <a:p>
            <a:r>
              <a:rPr lang="en-GB" sz="2000" dirty="0"/>
              <a:t>class Shape {</a:t>
            </a:r>
          </a:p>
          <a:p>
            <a:r>
              <a:rPr lang="en-GB" sz="2000" dirty="0"/>
              <a:t>   public:</a:t>
            </a:r>
          </a:p>
          <a:p>
            <a:r>
              <a:rPr lang="en-GB" sz="2000" dirty="0"/>
              <a:t>      void </a:t>
            </a:r>
            <a:r>
              <a:rPr lang="en-GB" sz="2000" dirty="0" err="1"/>
              <a:t>setWidth</a:t>
            </a:r>
            <a:r>
              <a:rPr lang="en-GB" sz="2000" dirty="0"/>
              <a:t>(int w) {         width = w;       }</a:t>
            </a:r>
          </a:p>
          <a:p>
            <a:r>
              <a:rPr lang="en-GB" sz="2000" dirty="0"/>
              <a:t>      void </a:t>
            </a:r>
            <a:r>
              <a:rPr lang="en-GB" sz="2000" dirty="0" err="1"/>
              <a:t>setHeight</a:t>
            </a:r>
            <a:r>
              <a:rPr lang="en-GB" sz="2000" dirty="0"/>
              <a:t>(int h) {         height = h;      }</a:t>
            </a:r>
          </a:p>
          <a:p>
            <a:r>
              <a:rPr lang="en-GB" sz="2000" dirty="0"/>
              <a:t>   protected:</a:t>
            </a:r>
          </a:p>
          <a:p>
            <a:r>
              <a:rPr lang="en-GB" sz="2000" dirty="0"/>
              <a:t>      int width;</a:t>
            </a:r>
          </a:p>
          <a:p>
            <a:r>
              <a:rPr lang="en-GB" sz="2000" dirty="0"/>
              <a:t>      int height;</a:t>
            </a:r>
          </a:p>
          <a:p>
            <a:r>
              <a:rPr lang="en-GB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434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802179-4788-4AAA-A745-2C1DD3AD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5" y="959721"/>
            <a:ext cx="4424291" cy="55198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// Base class </a:t>
            </a:r>
            <a:r>
              <a:rPr lang="en-GB" dirty="0" err="1">
                <a:solidFill>
                  <a:srgbClr val="FF0000"/>
                </a:solidFill>
              </a:rPr>
              <a:t>PaintCost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class </a:t>
            </a:r>
            <a:r>
              <a:rPr lang="en-GB" dirty="0" err="1"/>
              <a:t>PaintCost</a:t>
            </a:r>
            <a:r>
              <a:rPr lang="en-GB" dirty="0"/>
              <a:t> {</a:t>
            </a:r>
          </a:p>
          <a:p>
            <a:r>
              <a:rPr lang="en-GB" dirty="0"/>
              <a:t>   public:</a:t>
            </a:r>
          </a:p>
          <a:p>
            <a:r>
              <a:rPr lang="en-GB" dirty="0"/>
              <a:t>      int </a:t>
            </a:r>
            <a:r>
              <a:rPr lang="en-GB" dirty="0" err="1"/>
              <a:t>getCost</a:t>
            </a:r>
            <a:r>
              <a:rPr lang="en-GB" dirty="0"/>
              <a:t>(int area) {</a:t>
            </a:r>
          </a:p>
          <a:p>
            <a:r>
              <a:rPr lang="en-GB" dirty="0"/>
              <a:t>         return area * 70;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};</a:t>
            </a:r>
          </a:p>
          <a:p>
            <a:r>
              <a:rPr lang="en-GB" dirty="0"/>
              <a:t>// Derived class</a:t>
            </a:r>
          </a:p>
          <a:p>
            <a:r>
              <a:rPr lang="en-GB" dirty="0">
                <a:solidFill>
                  <a:srgbClr val="7030A0"/>
                </a:solidFill>
              </a:rPr>
              <a:t>class Rectangle: public Shape, public </a:t>
            </a:r>
            <a:r>
              <a:rPr lang="en-GB" dirty="0" err="1">
                <a:solidFill>
                  <a:srgbClr val="7030A0"/>
                </a:solidFill>
              </a:rPr>
              <a:t>PaintCost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{</a:t>
            </a:r>
          </a:p>
          <a:p>
            <a:r>
              <a:rPr lang="en-GB" dirty="0"/>
              <a:t>   public:</a:t>
            </a:r>
          </a:p>
          <a:p>
            <a:r>
              <a:rPr lang="en-GB" dirty="0"/>
              <a:t>      int </a:t>
            </a:r>
            <a:r>
              <a:rPr lang="en-GB" dirty="0" err="1"/>
              <a:t>getArea</a:t>
            </a:r>
            <a:r>
              <a:rPr lang="en-GB" dirty="0"/>
              <a:t>() {</a:t>
            </a:r>
          </a:p>
          <a:p>
            <a:r>
              <a:rPr lang="en-GB" dirty="0"/>
              <a:t>         return (width * height); 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};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E81A-8974-4A3C-AF62-BD0A6D56F5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3 (contd..)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2DC2E-78D9-4155-815C-D329F5102D65}"/>
              </a:ext>
            </a:extLst>
          </p:cNvPr>
          <p:cNvSpPr/>
          <p:nvPr/>
        </p:nvSpPr>
        <p:spPr>
          <a:xfrm>
            <a:off x="4577860" y="998620"/>
            <a:ext cx="457200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2400" dirty="0"/>
              <a:t>int main(void) {</a:t>
            </a:r>
          </a:p>
          <a:p>
            <a:r>
              <a:rPr lang="en-GB" sz="2400" dirty="0"/>
              <a:t>   Rectangle </a:t>
            </a:r>
            <a:r>
              <a:rPr lang="en-GB" sz="2400" dirty="0" err="1"/>
              <a:t>Rect</a:t>
            </a:r>
            <a:r>
              <a:rPr lang="en-GB" sz="2400" dirty="0"/>
              <a:t>;</a:t>
            </a:r>
          </a:p>
          <a:p>
            <a:r>
              <a:rPr lang="en-GB" sz="2400" dirty="0"/>
              <a:t>   int area;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Rect.setWidth</a:t>
            </a:r>
            <a:r>
              <a:rPr lang="en-GB" sz="2400" dirty="0"/>
              <a:t>(5);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Rect.setHeight</a:t>
            </a:r>
            <a:r>
              <a:rPr lang="en-GB" sz="2400" dirty="0"/>
              <a:t>(7);</a:t>
            </a:r>
          </a:p>
          <a:p>
            <a:r>
              <a:rPr lang="en-GB" sz="2400" dirty="0"/>
              <a:t>   area = </a:t>
            </a:r>
            <a:r>
              <a:rPr lang="en-GB" sz="2400" dirty="0" err="1"/>
              <a:t>Rect.getArea</a:t>
            </a:r>
            <a:r>
              <a:rPr lang="en-GB" sz="2400" dirty="0"/>
              <a:t>();</a:t>
            </a:r>
          </a:p>
          <a:p>
            <a:r>
              <a:rPr lang="en-GB" sz="2400" dirty="0"/>
              <a:t>      // Print the area of the object.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cout</a:t>
            </a:r>
            <a:r>
              <a:rPr lang="en-GB" sz="2400" dirty="0"/>
              <a:t> &lt;&lt; "Total area: " &lt;&lt; </a:t>
            </a:r>
            <a:r>
              <a:rPr lang="en-GB" sz="2400" dirty="0" err="1"/>
              <a:t>Rect.getArea</a:t>
            </a:r>
            <a:r>
              <a:rPr lang="en-GB" sz="2400" dirty="0"/>
              <a:t>() &lt;&lt; </a:t>
            </a:r>
            <a:r>
              <a:rPr lang="en-GB" sz="2400" dirty="0" err="1"/>
              <a:t>endl</a:t>
            </a:r>
            <a:r>
              <a:rPr lang="en-GB" sz="2400" dirty="0"/>
              <a:t>;</a:t>
            </a:r>
          </a:p>
          <a:p>
            <a:r>
              <a:rPr lang="en-GB" sz="2400" dirty="0"/>
              <a:t>   // Print the total cost of painting</a:t>
            </a:r>
          </a:p>
          <a:p>
            <a:r>
              <a:rPr lang="en-GB" sz="2400" dirty="0"/>
              <a:t>   </a:t>
            </a:r>
            <a:r>
              <a:rPr lang="en-GB" sz="2400" dirty="0" err="1"/>
              <a:t>cout</a:t>
            </a:r>
            <a:r>
              <a:rPr lang="en-GB" sz="2400" dirty="0"/>
              <a:t> &lt;&lt; "Total paint cost: $" &lt;&lt; </a:t>
            </a:r>
            <a:r>
              <a:rPr lang="en-GB" sz="2400" dirty="0" err="1"/>
              <a:t>Rect.getCost</a:t>
            </a:r>
            <a:r>
              <a:rPr lang="en-GB" sz="2400" dirty="0"/>
              <a:t>(area) &lt;&lt; </a:t>
            </a:r>
            <a:r>
              <a:rPr lang="en-GB" sz="2400" dirty="0" err="1"/>
              <a:t>endl</a:t>
            </a:r>
            <a:r>
              <a:rPr lang="en-GB" sz="2400" dirty="0"/>
              <a:t>;</a:t>
            </a:r>
          </a:p>
          <a:p>
            <a:r>
              <a:rPr lang="en-GB" sz="2400" dirty="0"/>
              <a:t>   return 0;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61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4648200"/>
            <a:ext cx="8915400" cy="1600200"/>
          </a:xfrm>
        </p:spPr>
        <p:txBody>
          <a:bodyPr/>
          <a:lstStyle/>
          <a:p>
            <a:r>
              <a:rPr lang="en-US" dirty="0"/>
              <a:t>Object Oriented Programming: Features, Class Hierarchy, Inheritance, Information Hiding, Polymorphism</a:t>
            </a:r>
          </a:p>
        </p:txBody>
      </p:sp>
    </p:spTree>
    <p:extLst>
      <p:ext uri="{BB962C8B-B14F-4D97-AF65-F5344CB8AC3E}">
        <p14:creationId xmlns:p14="http://schemas.microsoft.com/office/powerpoint/2010/main" val="317049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A42B03-B7F5-4BC0-811C-9D2D82C7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word </a:t>
            </a:r>
            <a:r>
              <a:rPr lang="en-GB" b="1" dirty="0"/>
              <a:t>polymorphism</a:t>
            </a:r>
            <a:r>
              <a:rPr lang="en-GB" dirty="0"/>
              <a:t> means having many 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C++ support polymorphism in following ways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Function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Operator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Virtual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can have multiple definitions for the same function name in the same scope.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The definition of the function must differ from each other by the types and/or the number of arguments in the argument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78A4-7C5F-451A-97F1-9766134842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Polymorphism in C++</a:t>
            </a:r>
          </a:p>
        </p:txBody>
      </p:sp>
    </p:spTree>
    <p:extLst>
      <p:ext uri="{BB962C8B-B14F-4D97-AF65-F5344CB8AC3E}">
        <p14:creationId xmlns:p14="http://schemas.microsoft.com/office/powerpoint/2010/main" val="21201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78C039-F1CE-4612-B84C-333D43D1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59721"/>
            <a:ext cx="4724400" cy="551983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GB" dirty="0"/>
              <a:t>#include &lt;iostream&gt;</a:t>
            </a:r>
          </a:p>
          <a:p>
            <a:r>
              <a:rPr lang="en-GB" dirty="0"/>
              <a:t>using namespace std;</a:t>
            </a:r>
          </a:p>
          <a:p>
            <a:r>
              <a:rPr lang="en-GB" dirty="0"/>
              <a:t> class </a:t>
            </a:r>
            <a:r>
              <a:rPr lang="en-GB" dirty="0" err="1"/>
              <a:t>printData</a:t>
            </a:r>
            <a:r>
              <a:rPr lang="en-GB" dirty="0"/>
              <a:t> {</a:t>
            </a:r>
          </a:p>
          <a:p>
            <a:r>
              <a:rPr lang="en-GB" dirty="0"/>
              <a:t>   public: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7030A0"/>
                </a:solidFill>
              </a:rPr>
              <a:t>void print(int </a:t>
            </a:r>
            <a:r>
              <a:rPr lang="en-GB" dirty="0" err="1">
                <a:solidFill>
                  <a:srgbClr val="7030A0"/>
                </a:solidFill>
              </a:rPr>
              <a:t>i</a:t>
            </a:r>
            <a:r>
              <a:rPr lang="en-GB" dirty="0">
                <a:solidFill>
                  <a:srgbClr val="7030A0"/>
                </a:solidFill>
              </a:rPr>
              <a:t>) </a:t>
            </a:r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"Printing int: " &lt;&lt; </a:t>
            </a:r>
            <a:r>
              <a:rPr lang="en-GB" dirty="0" err="1"/>
              <a:t>i</a:t>
            </a:r>
            <a:r>
              <a:rPr lang="en-GB" dirty="0"/>
              <a:t> &lt;&lt; 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}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  void print(double  f) </a:t>
            </a:r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"Printing float: " &lt;&lt; f &lt;&lt; 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      </a:t>
            </a:r>
            <a:r>
              <a:rPr lang="en-GB" dirty="0">
                <a:solidFill>
                  <a:srgbClr val="00B0F0"/>
                </a:solidFill>
              </a:rPr>
              <a:t>void print(char* c) </a:t>
            </a:r>
            <a:r>
              <a:rPr lang="en-GB" dirty="0"/>
              <a:t>{</a:t>
            </a:r>
          </a:p>
          <a:p>
            <a:r>
              <a:rPr lang="en-GB" dirty="0"/>
              <a:t>        </a:t>
            </a:r>
            <a:r>
              <a:rPr lang="en-GB" dirty="0" err="1"/>
              <a:t>cout</a:t>
            </a:r>
            <a:r>
              <a:rPr lang="en-GB" dirty="0"/>
              <a:t> &lt;&lt; "Printing character: " &lt;&lt; c &lt;&lt; </a:t>
            </a:r>
            <a:r>
              <a:rPr lang="en-GB" dirty="0" err="1"/>
              <a:t>endl</a:t>
            </a:r>
            <a:r>
              <a:rPr lang="en-GB" dirty="0"/>
              <a:t>;</a:t>
            </a:r>
          </a:p>
          <a:p>
            <a:r>
              <a:rPr lang="en-GB" dirty="0"/>
              <a:t>      }</a:t>
            </a:r>
          </a:p>
          <a:p>
            <a:r>
              <a:rPr lang="en-GB" dirty="0"/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D194-1184-4E62-9378-8701BE9CB7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4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EB697-B3A5-4646-A266-19A6B660E0CE}"/>
              </a:ext>
            </a:extLst>
          </p:cNvPr>
          <p:cNvSpPr/>
          <p:nvPr/>
        </p:nvSpPr>
        <p:spPr>
          <a:xfrm>
            <a:off x="4894943" y="956092"/>
            <a:ext cx="4223657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200" dirty="0"/>
              <a:t>int main(void) {</a:t>
            </a:r>
          </a:p>
          <a:p>
            <a:r>
              <a:rPr lang="en-GB" sz="2200" dirty="0"/>
              <a:t>   </a:t>
            </a:r>
            <a:r>
              <a:rPr lang="en-GB" sz="2200" dirty="0" err="1"/>
              <a:t>printData</a:t>
            </a:r>
            <a:r>
              <a:rPr lang="en-GB" sz="2200" dirty="0"/>
              <a:t> pd;</a:t>
            </a:r>
          </a:p>
          <a:p>
            <a:r>
              <a:rPr lang="en-GB" sz="2200" dirty="0"/>
              <a:t> </a:t>
            </a:r>
          </a:p>
          <a:p>
            <a:r>
              <a:rPr lang="en-GB" sz="2200" dirty="0"/>
              <a:t>   // Call print to print integer</a:t>
            </a:r>
          </a:p>
          <a:p>
            <a:r>
              <a:rPr lang="en-GB" sz="2200" dirty="0"/>
              <a:t>   </a:t>
            </a:r>
            <a:r>
              <a:rPr lang="en-GB" sz="2200" dirty="0" err="1"/>
              <a:t>pd.print</a:t>
            </a:r>
            <a:r>
              <a:rPr lang="en-GB" sz="2200" dirty="0"/>
              <a:t>(5);</a:t>
            </a:r>
          </a:p>
          <a:p>
            <a:r>
              <a:rPr lang="en-GB" sz="2200" dirty="0"/>
              <a:t>   </a:t>
            </a:r>
          </a:p>
          <a:p>
            <a:r>
              <a:rPr lang="en-GB" sz="2200" dirty="0"/>
              <a:t>   // Call print to print float</a:t>
            </a:r>
          </a:p>
          <a:p>
            <a:r>
              <a:rPr lang="en-GB" sz="2200" dirty="0"/>
              <a:t>   </a:t>
            </a:r>
            <a:r>
              <a:rPr lang="en-GB" sz="2200" dirty="0" err="1"/>
              <a:t>pd.print</a:t>
            </a:r>
            <a:r>
              <a:rPr lang="en-GB" sz="2200" dirty="0"/>
              <a:t>(500.263);</a:t>
            </a:r>
          </a:p>
          <a:p>
            <a:r>
              <a:rPr lang="en-GB" sz="2200" dirty="0"/>
              <a:t>   </a:t>
            </a:r>
          </a:p>
          <a:p>
            <a:r>
              <a:rPr lang="en-GB" sz="2200" dirty="0"/>
              <a:t>   // Call print to print character</a:t>
            </a:r>
          </a:p>
          <a:p>
            <a:r>
              <a:rPr lang="en-GB" sz="2200" dirty="0"/>
              <a:t>   </a:t>
            </a:r>
            <a:r>
              <a:rPr lang="en-GB" sz="2200" dirty="0" err="1"/>
              <a:t>pd.print</a:t>
            </a:r>
            <a:r>
              <a:rPr lang="en-GB" sz="2200" dirty="0"/>
              <a:t>("Hello C++");</a:t>
            </a:r>
          </a:p>
          <a:p>
            <a:r>
              <a:rPr lang="en-GB" sz="2200" dirty="0"/>
              <a:t> </a:t>
            </a:r>
          </a:p>
          <a:p>
            <a:r>
              <a:rPr lang="en-GB" sz="2200" dirty="0"/>
              <a:t>   return 0;</a:t>
            </a:r>
          </a:p>
          <a:p>
            <a:r>
              <a:rPr lang="en-GB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70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016FB8-5D4F-4BBC-B0F2-F340AAD1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Overloaded operators are functions with special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Syntax for </a:t>
            </a:r>
            <a:r>
              <a:rPr lang="en-GB" dirty="0" err="1"/>
              <a:t>opetaor</a:t>
            </a:r>
            <a:r>
              <a:rPr lang="en-GB" dirty="0"/>
              <a:t> overloading,</a:t>
            </a:r>
          </a:p>
          <a:p>
            <a:pPr marL="457200" lvl="1" indent="0">
              <a:buNone/>
            </a:pPr>
            <a:r>
              <a:rPr lang="en-GB" dirty="0"/>
              <a:t>class </a:t>
            </a:r>
            <a:r>
              <a:rPr lang="en-GB" dirty="0" err="1"/>
              <a:t>className</a:t>
            </a:r>
            <a:r>
              <a:rPr lang="en-GB" dirty="0"/>
              <a:t> {</a:t>
            </a:r>
          </a:p>
          <a:p>
            <a:pPr marL="457200" lvl="1" indent="0">
              <a:buNone/>
            </a:pPr>
            <a:r>
              <a:rPr lang="en-GB" dirty="0"/>
              <a:t>    ... .. ...</a:t>
            </a:r>
          </a:p>
          <a:p>
            <a:pPr marL="457200" lvl="1" indent="0">
              <a:buNone/>
            </a:pPr>
            <a:r>
              <a:rPr lang="en-GB" dirty="0"/>
              <a:t>    public</a:t>
            </a:r>
          </a:p>
          <a:p>
            <a:pPr marL="457200" lvl="1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B050"/>
                </a:solidFill>
              </a:rPr>
              <a:t>returnType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operator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symbol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(arguments) </a:t>
            </a:r>
            <a:r>
              <a:rPr lang="en-GB" dirty="0"/>
              <a:t>{</a:t>
            </a:r>
          </a:p>
          <a:p>
            <a:pPr marL="457200" lvl="1" indent="0">
              <a:buNone/>
            </a:pPr>
            <a:r>
              <a:rPr lang="en-GB" dirty="0"/>
              <a:t>           ... .. ...</a:t>
            </a:r>
          </a:p>
          <a:p>
            <a:pPr marL="457200" lvl="1" indent="0">
              <a:buNone/>
            </a:pPr>
            <a:r>
              <a:rPr lang="en-GB" dirty="0"/>
              <a:t>       } </a:t>
            </a:r>
          </a:p>
          <a:p>
            <a:pPr marL="457200" lvl="1" indent="0">
              <a:buNone/>
            </a:pPr>
            <a:r>
              <a:rPr lang="en-GB" dirty="0"/>
              <a:t>    ... .. ...</a:t>
            </a:r>
          </a:p>
          <a:p>
            <a:pPr marL="457200" lvl="1" indent="0">
              <a:buNone/>
            </a:pPr>
            <a:r>
              <a:rPr lang="en-GB" dirty="0"/>
              <a:t>};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dirty="0"/>
              <a:t>Following operators can not be overloaded,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.*</a:t>
            </a:r>
            <a:r>
              <a:rPr lang="en-GB" dirty="0"/>
              <a:t>	</a:t>
            </a:r>
            <a:r>
              <a:rPr lang="en-GB" dirty="0">
                <a:solidFill>
                  <a:srgbClr val="7030A0"/>
                </a:solidFill>
              </a:rPr>
              <a:t>.</a:t>
            </a:r>
            <a:r>
              <a:rPr lang="en-GB" dirty="0"/>
              <a:t>	</a:t>
            </a:r>
            <a:r>
              <a:rPr lang="en-GB" dirty="0">
                <a:solidFill>
                  <a:srgbClr val="00B0F0"/>
                </a:solidFill>
              </a:rPr>
              <a:t>?: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D543-63F6-435C-8DFD-789CC238D2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26199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B69158-2B86-4BBE-A9A2-9330B30F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7516"/>
            <a:ext cx="3962400" cy="57458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GB" sz="3200" dirty="0"/>
              <a:t>#include &lt;iostream&gt;</a:t>
            </a:r>
          </a:p>
          <a:p>
            <a:r>
              <a:rPr lang="en-GB" sz="3200" dirty="0"/>
              <a:t>using namespace std;</a:t>
            </a:r>
          </a:p>
          <a:p>
            <a:r>
              <a:rPr lang="en-GB" sz="3200" dirty="0"/>
              <a:t>class Count {</a:t>
            </a:r>
          </a:p>
          <a:p>
            <a:r>
              <a:rPr lang="en-GB" sz="3200" dirty="0"/>
              <a:t>   private:</a:t>
            </a:r>
          </a:p>
          <a:p>
            <a:r>
              <a:rPr lang="en-GB" sz="3200" dirty="0"/>
              <a:t>    int value;</a:t>
            </a:r>
          </a:p>
          <a:p>
            <a:r>
              <a:rPr lang="en-GB" sz="3200" dirty="0"/>
              <a:t>   public:</a:t>
            </a:r>
          </a:p>
          <a:p>
            <a:r>
              <a:rPr lang="en-GB" sz="3200" dirty="0"/>
              <a:t>    // Constructor to initialize count to 5</a:t>
            </a:r>
          </a:p>
          <a:p>
            <a:r>
              <a:rPr lang="en-GB" sz="3200" dirty="0"/>
              <a:t>    Count() : value(5) {}</a:t>
            </a:r>
          </a:p>
          <a:p>
            <a:r>
              <a:rPr lang="en-GB" sz="3200" dirty="0"/>
              <a:t>    // Overload ++ when used as prefix</a:t>
            </a:r>
          </a:p>
          <a:p>
            <a:r>
              <a:rPr lang="en-GB" sz="3200" dirty="0"/>
              <a:t>    </a:t>
            </a:r>
            <a:r>
              <a:rPr lang="en-GB" sz="3200" b="1" dirty="0">
                <a:solidFill>
                  <a:srgbClr val="FF0000"/>
                </a:solidFill>
              </a:rPr>
              <a:t>void operator ++ ()</a:t>
            </a:r>
            <a:r>
              <a:rPr lang="en-GB" sz="3200" dirty="0"/>
              <a:t> {</a:t>
            </a:r>
          </a:p>
          <a:p>
            <a:r>
              <a:rPr lang="en-GB" sz="3200" dirty="0"/>
              <a:t>        ++value;</a:t>
            </a:r>
          </a:p>
          <a:p>
            <a:r>
              <a:rPr lang="en-GB" sz="3200" dirty="0"/>
              <a:t>    }</a:t>
            </a:r>
          </a:p>
          <a:p>
            <a:r>
              <a:rPr lang="en-GB" sz="3200" dirty="0"/>
              <a:t>    void display() {</a:t>
            </a:r>
          </a:p>
          <a:p>
            <a:r>
              <a:rPr lang="en-GB" sz="3200" dirty="0"/>
              <a:t>        </a:t>
            </a:r>
            <a:r>
              <a:rPr lang="en-GB" sz="3200" dirty="0" err="1"/>
              <a:t>cout</a:t>
            </a:r>
            <a:r>
              <a:rPr lang="en-GB" sz="3200" dirty="0"/>
              <a:t> &lt;&lt; "Count: " &lt;&lt; value &lt;&lt; </a:t>
            </a:r>
            <a:r>
              <a:rPr lang="en-GB" sz="3200" dirty="0" err="1"/>
              <a:t>endl</a:t>
            </a:r>
            <a:r>
              <a:rPr lang="en-GB" sz="3200" dirty="0"/>
              <a:t>;</a:t>
            </a:r>
          </a:p>
          <a:p>
            <a:r>
              <a:rPr lang="en-GB" sz="3200" dirty="0"/>
              <a:t>    }</a:t>
            </a:r>
          </a:p>
          <a:p>
            <a:r>
              <a:rPr lang="en-GB" sz="3200" dirty="0"/>
              <a:t>};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C61C-7EF6-48B8-9479-9C1450DEF1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3AA8C-EB42-47BA-BDD1-A33A5C91407E}"/>
              </a:ext>
            </a:extLst>
          </p:cNvPr>
          <p:cNvSpPr/>
          <p:nvPr/>
        </p:nvSpPr>
        <p:spPr>
          <a:xfrm>
            <a:off x="4648200" y="963238"/>
            <a:ext cx="39624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Count count1;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Call the "void operator ++ ()" function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++count1;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count1.display();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return 0;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373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C239E-F04B-4360-BE6D-D2D2880A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virtual function is a member function which is declared within a base class and is re-defined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Overriden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by a derived class.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you refer to a derived class object using a pointer or a reference to the base class, you can call a virtual function for that object and execute the derived class’s version of the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They are mainly used to achieve </a:t>
            </a:r>
            <a:r>
              <a:rPr lang="en-GB" dirty="0">
                <a:solidFill>
                  <a:srgbClr val="FF0000"/>
                </a:solidFill>
              </a:rPr>
              <a:t>Runtime polymorphism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Functions are declared with a </a:t>
            </a:r>
            <a:r>
              <a:rPr lang="en-GB" dirty="0">
                <a:solidFill>
                  <a:srgbClr val="FF0000"/>
                </a:solidFill>
              </a:rPr>
              <a:t>virtual keyword </a:t>
            </a:r>
            <a:r>
              <a:rPr lang="en-GB" dirty="0"/>
              <a:t>in base class.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CF0D-2B21-46FF-A84B-BAC57600649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Virtual Function </a:t>
            </a:r>
          </a:p>
        </p:txBody>
      </p:sp>
    </p:spTree>
    <p:extLst>
      <p:ext uri="{BB962C8B-B14F-4D97-AF65-F5344CB8AC3E}">
        <p14:creationId xmlns:p14="http://schemas.microsoft.com/office/powerpoint/2010/main" val="309758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942E89-7ECB-4993-9561-8D37C979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720"/>
            <a:ext cx="4038600" cy="55934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r>
              <a:rPr lang="en-GB" sz="3400" dirty="0"/>
              <a:t>#include &lt;iostream&gt; </a:t>
            </a:r>
          </a:p>
          <a:p>
            <a:r>
              <a:rPr lang="en-GB" sz="3400" dirty="0"/>
              <a:t>using namespace std; </a:t>
            </a:r>
          </a:p>
          <a:p>
            <a:r>
              <a:rPr lang="en-GB" sz="3400" dirty="0"/>
              <a:t>class base { </a:t>
            </a:r>
          </a:p>
          <a:p>
            <a:r>
              <a:rPr lang="en-GB" sz="3400" dirty="0"/>
              <a:t>public: </a:t>
            </a:r>
          </a:p>
          <a:p>
            <a:r>
              <a:rPr lang="en-GB" sz="3400" dirty="0"/>
              <a:t>    </a:t>
            </a:r>
            <a:r>
              <a:rPr lang="en-GB" sz="3400" dirty="0">
                <a:solidFill>
                  <a:srgbClr val="FF0000"/>
                </a:solidFill>
              </a:rPr>
              <a:t>virtual void print() </a:t>
            </a:r>
          </a:p>
          <a:p>
            <a:r>
              <a:rPr lang="en-GB" sz="3400" dirty="0"/>
              <a:t>    { </a:t>
            </a:r>
          </a:p>
          <a:p>
            <a:r>
              <a:rPr lang="en-GB" sz="3400" dirty="0"/>
              <a:t>        </a:t>
            </a:r>
            <a:r>
              <a:rPr lang="en-GB" sz="3400" dirty="0" err="1"/>
              <a:t>cout</a:t>
            </a:r>
            <a:r>
              <a:rPr lang="en-GB" sz="3400" dirty="0"/>
              <a:t> &lt;&lt; "print base class" &lt;&lt; </a:t>
            </a:r>
            <a:r>
              <a:rPr lang="en-GB" sz="3400" dirty="0" err="1"/>
              <a:t>endl</a:t>
            </a:r>
            <a:r>
              <a:rPr lang="en-GB" sz="3400" dirty="0"/>
              <a:t>; </a:t>
            </a:r>
          </a:p>
          <a:p>
            <a:r>
              <a:rPr lang="en-GB" sz="3400" dirty="0"/>
              <a:t>    } </a:t>
            </a:r>
          </a:p>
          <a:p>
            <a:r>
              <a:rPr lang="en-GB" sz="3400" dirty="0"/>
              <a:t>      void show() </a:t>
            </a:r>
          </a:p>
          <a:p>
            <a:r>
              <a:rPr lang="en-GB" sz="3400" dirty="0"/>
              <a:t>    { </a:t>
            </a:r>
          </a:p>
          <a:p>
            <a:r>
              <a:rPr lang="en-GB" sz="3400" dirty="0"/>
              <a:t>        </a:t>
            </a:r>
            <a:r>
              <a:rPr lang="en-GB" sz="3400" dirty="0" err="1"/>
              <a:t>cout</a:t>
            </a:r>
            <a:r>
              <a:rPr lang="en-GB" sz="3400" dirty="0"/>
              <a:t> &lt;&lt; "show base class" &lt;&lt; </a:t>
            </a:r>
            <a:r>
              <a:rPr lang="en-GB" sz="3400" dirty="0" err="1"/>
              <a:t>endl</a:t>
            </a:r>
            <a:r>
              <a:rPr lang="en-GB" sz="3400" dirty="0"/>
              <a:t>; </a:t>
            </a:r>
          </a:p>
          <a:p>
            <a:r>
              <a:rPr lang="en-GB" sz="3400" dirty="0"/>
              <a:t>    } </a:t>
            </a:r>
          </a:p>
          <a:p>
            <a:r>
              <a:rPr lang="en-GB" sz="3400" dirty="0"/>
              <a:t>}; </a:t>
            </a:r>
          </a:p>
          <a:p>
            <a:r>
              <a:rPr lang="en-GB" sz="3400" dirty="0"/>
              <a:t> class derived : public base { </a:t>
            </a:r>
          </a:p>
          <a:p>
            <a:r>
              <a:rPr lang="en-GB" sz="3400" dirty="0"/>
              <a:t>public: </a:t>
            </a:r>
          </a:p>
          <a:p>
            <a:r>
              <a:rPr lang="en-GB" sz="3400" dirty="0"/>
              <a:t>    void print() </a:t>
            </a:r>
          </a:p>
          <a:p>
            <a:r>
              <a:rPr lang="en-GB" sz="3400" dirty="0"/>
              <a:t>    {      </a:t>
            </a:r>
            <a:r>
              <a:rPr lang="en-GB" sz="3400" dirty="0" err="1"/>
              <a:t>cout</a:t>
            </a:r>
            <a:r>
              <a:rPr lang="en-GB" sz="3400" dirty="0"/>
              <a:t> &lt;&lt; "print derived class" &lt;&lt; </a:t>
            </a:r>
            <a:r>
              <a:rPr lang="en-GB" sz="3400" dirty="0" err="1"/>
              <a:t>endl</a:t>
            </a:r>
            <a:r>
              <a:rPr lang="en-GB" sz="3400" dirty="0"/>
              <a:t>;     } </a:t>
            </a:r>
          </a:p>
          <a:p>
            <a:r>
              <a:rPr lang="en-GB" sz="3400" dirty="0"/>
              <a:t>      void show() </a:t>
            </a:r>
          </a:p>
          <a:p>
            <a:r>
              <a:rPr lang="en-GB" sz="3400" dirty="0"/>
              <a:t>    {         </a:t>
            </a:r>
            <a:r>
              <a:rPr lang="en-GB" sz="3400" dirty="0" err="1"/>
              <a:t>cout</a:t>
            </a:r>
            <a:r>
              <a:rPr lang="en-GB" sz="3400" dirty="0"/>
              <a:t> &lt;&lt; "show derived class" &lt;&lt; </a:t>
            </a:r>
            <a:r>
              <a:rPr lang="en-GB" sz="3400" dirty="0" err="1"/>
              <a:t>endl</a:t>
            </a:r>
            <a:r>
              <a:rPr lang="en-GB" sz="3400" dirty="0"/>
              <a:t>;  } </a:t>
            </a:r>
          </a:p>
          <a:p>
            <a:r>
              <a:rPr lang="en-GB" sz="3400" dirty="0"/>
              <a:t>}; </a:t>
            </a:r>
          </a:p>
          <a:p>
            <a:r>
              <a:rPr lang="en-GB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0F41-791C-41B6-866F-9DF682BB8A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Example 6 (1)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B4ED0-893E-491D-A929-1F416BB8C7D9}"/>
              </a:ext>
            </a:extLst>
          </p:cNvPr>
          <p:cNvSpPr/>
          <p:nvPr/>
        </p:nvSpPr>
        <p:spPr>
          <a:xfrm>
            <a:off x="4515732" y="994888"/>
            <a:ext cx="4572000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int main()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base*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bptr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derived d;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bptr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= &amp;d;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GB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virtual function, </a:t>
            </a:r>
            <a:r>
              <a:rPr lang="en-GB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binded</a:t>
            </a:r>
            <a:r>
              <a:rPr lang="en-GB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runtime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bptr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-&gt;print();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Non-virtual function, </a:t>
            </a:r>
            <a:r>
              <a:rPr lang="en-GB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binded</a:t>
            </a:r>
            <a:r>
              <a:rPr lang="en-GB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compile time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bptr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-&gt;show();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print derived class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show base class  </a:t>
            </a:r>
          </a:p>
        </p:txBody>
      </p:sp>
    </p:spTree>
    <p:extLst>
      <p:ext uri="{BB962C8B-B14F-4D97-AF65-F5344CB8AC3E}">
        <p14:creationId xmlns:p14="http://schemas.microsoft.com/office/powerpoint/2010/main" val="4257958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BBA457-B1BC-44B1-BC25-CA7E3C93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Ravi </a:t>
            </a:r>
            <a:r>
              <a:rPr lang="en-US" dirty="0" err="1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Sethi</a:t>
            </a:r>
            <a:r>
              <a:rPr lang="en-US" dirty="0">
                <a:solidFill>
                  <a:prstClr val="black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, "Programming Languages: Concepts and Constructs" 2nd Edition by Addison Wesley, 2006 (Reprint 2010).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https://www.tutorialspoint.com/cplusplus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https://www.programiz.com/cpp-programming/operator-overloading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bm.com/support/</a:t>
            </a:r>
            <a:r>
              <a:rPr lang="en-GB" dirty="0" err="1"/>
              <a:t>knowledgecenter</a:t>
            </a:r>
            <a:r>
              <a:rPr lang="en-GB" dirty="0"/>
              <a:t>/</a:t>
            </a:r>
            <a:r>
              <a:rPr lang="en-GB" dirty="0" err="1"/>
              <a:t>en</a:t>
            </a:r>
            <a:r>
              <a:rPr lang="en-GB" dirty="0"/>
              <a:t>/SSLTBW_2.2.0/com.ibm.zos.v2r2.cbclx01/cplr139.htm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https://www.geeksforgeeks.org/virtual-function-cpp/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http://www.cs.bu.edu/fac/gkollios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F050-64C6-4F60-8329-12F1BA8F0C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31415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E9773F-4431-4897-9C83-B0DBA5B84B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324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53B9B-9F7E-49B5-B4C4-E17A93DA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Based on concept of </a:t>
            </a:r>
            <a:r>
              <a:rPr lang="en-GB" dirty="0">
                <a:solidFill>
                  <a:srgbClr val="FF0000"/>
                </a:solidFill>
              </a:rPr>
              <a:t>objects and classes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Objects: </a:t>
            </a:r>
            <a:r>
              <a:rPr lang="en-GB" dirty="0"/>
              <a:t>Represent entities with related state and behaviour 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Instances of a class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Classes:</a:t>
            </a:r>
            <a:r>
              <a:rPr lang="en-GB" dirty="0"/>
              <a:t> Define common characteristics of similar objects.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Objects are reusable self-contained programming modules with data and functions.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Classes are blue-print for objects with common properties, attributes, operations and behaviours. </a:t>
            </a:r>
            <a:endParaRPr lang="en-US" altLang="en-US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22FB99-0BC9-416A-A437-3A2E9AB672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Introduction OOP (1)</a:t>
            </a:r>
          </a:p>
        </p:txBody>
      </p:sp>
      <p:pic>
        <p:nvPicPr>
          <p:cNvPr id="9" name="Picture 2" descr="OOPS Concepts: Object-Oriented Programming System2019 | A5THEORY">
            <a:extLst>
              <a:ext uri="{FF2B5EF4-FFF2-40B4-BE49-F238E27FC236}">
                <a16:creationId xmlns:a16="http://schemas.microsoft.com/office/drawing/2014/main" id="{693B30D1-52E0-4EEF-BFD8-3AAA5CA18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33" y="4572000"/>
            <a:ext cx="3081434" cy="168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lasses &amp; Objects in C++ - Simple Snippets">
            <a:extLst>
              <a:ext uri="{FF2B5EF4-FFF2-40B4-BE49-F238E27FC236}">
                <a16:creationId xmlns:a16="http://schemas.microsoft.com/office/drawing/2014/main" id="{55CAAA6D-AAA9-448A-B84F-EC935A281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6" b="-4340"/>
          <a:stretch/>
        </p:blipFill>
        <p:spPr bwMode="auto">
          <a:xfrm>
            <a:off x="4572000" y="4607168"/>
            <a:ext cx="3810000" cy="194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70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5D828-1C56-4082-A5E8-E97C25651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Object-oriented programming begins with thinking in following way,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Object</a:t>
            </a:r>
            <a:r>
              <a:rPr lang="en-US" altLang="en-US" sz="2400" dirty="0">
                <a:solidFill>
                  <a:srgbClr val="FF0000"/>
                </a:solidFill>
              </a:rPr>
              <a:t> :</a:t>
            </a:r>
            <a:r>
              <a:rPr lang="en-US" altLang="en-US" sz="2400" dirty="0"/>
              <a:t> Collection of data and operations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Class</a:t>
            </a:r>
            <a:r>
              <a:rPr lang="en-US" altLang="en-US" sz="2400" dirty="0">
                <a:solidFill>
                  <a:srgbClr val="FF0000"/>
                </a:solidFill>
              </a:rPr>
              <a:t>:  </a:t>
            </a:r>
            <a:r>
              <a:rPr lang="en-US" altLang="en-US" sz="2400" dirty="0"/>
              <a:t>Description of a set of objects; objects with common properties[type of an object]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Subclass</a:t>
            </a:r>
            <a:r>
              <a:rPr lang="en-US" altLang="en-US" sz="2400" dirty="0">
                <a:solidFill>
                  <a:srgbClr val="FF0000"/>
                </a:solidFill>
              </a:rPr>
              <a:t>:  </a:t>
            </a:r>
            <a:r>
              <a:rPr lang="en-US" altLang="en-US" sz="2400" dirty="0"/>
              <a:t>Subset of class, with additional properties; nested class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Superclass: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  <a:r>
              <a:rPr lang="en-US" altLang="en-US" sz="2400" dirty="0"/>
              <a:t>Main class that subclasses fall under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Instance</a:t>
            </a:r>
            <a:r>
              <a:rPr lang="en-US" altLang="en-US" sz="2400" dirty="0">
                <a:solidFill>
                  <a:srgbClr val="FF0000"/>
                </a:solidFill>
              </a:rPr>
              <a:t>:  </a:t>
            </a:r>
            <a:r>
              <a:rPr lang="en-US" altLang="en-US" sz="2400" dirty="0"/>
              <a:t>Technical term for an object of class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Method</a:t>
            </a:r>
            <a:r>
              <a:rPr lang="en-US" altLang="en-US" sz="2400" dirty="0">
                <a:solidFill>
                  <a:srgbClr val="FF0000"/>
                </a:solidFill>
              </a:rPr>
              <a:t>:  </a:t>
            </a:r>
            <a:r>
              <a:rPr lang="en-US" altLang="en-US" sz="2400" dirty="0"/>
              <a:t>Procedure body implementing an operation</a:t>
            </a:r>
          </a:p>
          <a:p>
            <a:pPr lvl="1"/>
            <a:r>
              <a:rPr lang="en-US" altLang="en-US" sz="2400" b="1" u="sng" dirty="0">
                <a:solidFill>
                  <a:srgbClr val="FF0000"/>
                </a:solidFill>
              </a:rPr>
              <a:t>Message</a:t>
            </a:r>
            <a:r>
              <a:rPr lang="en-US" altLang="en-US" sz="2400" dirty="0">
                <a:solidFill>
                  <a:srgbClr val="FF0000"/>
                </a:solidFill>
              </a:rPr>
              <a:t>:  </a:t>
            </a:r>
            <a:r>
              <a:rPr lang="en-US" altLang="en-US" sz="2400" dirty="0"/>
              <a:t>Procedure call; request to execute method  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8AD6-2606-420A-922C-B434108730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Object Oriented Thinking</a:t>
            </a:r>
          </a:p>
        </p:txBody>
      </p:sp>
    </p:spTree>
    <p:extLst>
      <p:ext uri="{BB962C8B-B14F-4D97-AF65-F5344CB8AC3E}">
        <p14:creationId xmlns:p14="http://schemas.microsoft.com/office/powerpoint/2010/main" val="110072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53B9B-9F7E-49B5-B4C4-E17A93DA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721"/>
            <a:ext cx="8229600" cy="56093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900" dirty="0"/>
              <a:t>Object-oriented programming is a programming methodology characterized by the following concepts: </a:t>
            </a:r>
          </a:p>
          <a:p>
            <a:pPr lvl="1">
              <a:lnSpc>
                <a:spcPct val="120000"/>
              </a:lnSpc>
            </a:pPr>
            <a:r>
              <a:rPr lang="en-US" altLang="en-US" sz="2200" b="1" dirty="0">
                <a:solidFill>
                  <a:srgbClr val="FF0000"/>
                </a:solidFill>
              </a:rPr>
              <a:t>Data Abstraction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DA is a programming technique where one separates the interface from the implementation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Class designer worries about the interface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Programmers implement </a:t>
            </a:r>
            <a:r>
              <a:rPr lang="en-US" altLang="en-US" sz="2200" dirty="0"/>
              <a:t>	</a:t>
            </a:r>
          </a:p>
          <a:p>
            <a:pPr lvl="1">
              <a:lnSpc>
                <a:spcPct val="120000"/>
              </a:lnSpc>
            </a:pPr>
            <a:r>
              <a:rPr lang="en-US" altLang="en-US" sz="2200" b="1" dirty="0">
                <a:solidFill>
                  <a:srgbClr val="FF0000"/>
                </a:solidFill>
              </a:rPr>
              <a:t>Encapsulation</a:t>
            </a:r>
            <a:endParaRPr lang="en-GB" altLang="en-US" sz="2200" b="1" dirty="0"/>
          </a:p>
          <a:p>
            <a:pPr lvl="2">
              <a:lnSpc>
                <a:spcPct val="120000"/>
              </a:lnSpc>
            </a:pPr>
            <a:r>
              <a:rPr lang="en-GB" sz="2200" dirty="0"/>
              <a:t>Combine lower level elements to form a new higher level entity.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Grouping of attributes and behaviours to form an object.</a:t>
            </a:r>
            <a:endParaRPr lang="en-US" altLang="en-US" sz="2200" dirty="0"/>
          </a:p>
          <a:p>
            <a:pPr lvl="1">
              <a:lnSpc>
                <a:spcPct val="120000"/>
              </a:lnSpc>
            </a:pPr>
            <a:r>
              <a:rPr lang="en-US" altLang="en-US" sz="2200" b="1" dirty="0">
                <a:solidFill>
                  <a:srgbClr val="FF0000"/>
                </a:solidFill>
              </a:rPr>
              <a:t>Information hiding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Objects contain information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Only part of the information contained in the object might be presented to the user. Rest is concealed.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Internal dynamics are not visible to the user</a:t>
            </a:r>
          </a:p>
          <a:p>
            <a:pPr lvl="1">
              <a:lnSpc>
                <a:spcPct val="120000"/>
              </a:lnSpc>
            </a:pPr>
            <a:r>
              <a:rPr lang="en-US" altLang="en-US" sz="2200" b="1" dirty="0">
                <a:solidFill>
                  <a:srgbClr val="FF0000"/>
                </a:solidFill>
              </a:rPr>
              <a:t>Polymorphism:</a:t>
            </a:r>
            <a:r>
              <a:rPr lang="en-US" altLang="en-US" sz="2200" b="1" dirty="0"/>
              <a:t> </a:t>
            </a:r>
            <a:r>
              <a:rPr lang="en-US" altLang="en-US" sz="2200" dirty="0"/>
              <a:t>The ability to manipulate different kinds of objects, with only one operation.</a:t>
            </a:r>
          </a:p>
          <a:p>
            <a:pPr lvl="1">
              <a:lnSpc>
                <a:spcPct val="120000"/>
              </a:lnSpc>
            </a:pPr>
            <a:r>
              <a:rPr lang="en-US" altLang="en-US" sz="2200" b="1" dirty="0">
                <a:solidFill>
                  <a:srgbClr val="FF0000"/>
                </a:solidFill>
              </a:rPr>
              <a:t>Inheritance</a:t>
            </a:r>
          </a:p>
          <a:p>
            <a:pPr lvl="2">
              <a:lnSpc>
                <a:spcPct val="120000"/>
              </a:lnSpc>
            </a:pPr>
            <a:r>
              <a:rPr lang="en-GB" sz="2200" dirty="0"/>
              <a:t>Inheritance enables you to reuse code and add data and functionality without making any changes to the existing code. </a:t>
            </a:r>
          </a:p>
          <a:p>
            <a:pPr lvl="2">
              <a:lnSpc>
                <a:spcPct val="120000"/>
              </a:lnSpc>
            </a:pPr>
            <a:r>
              <a:rPr lang="en-US" altLang="en-US" sz="2200" dirty="0"/>
              <a:t>Embodies the </a:t>
            </a:r>
            <a:r>
              <a:rPr lang="en-US" altLang="en-US" sz="2200" dirty="0">
                <a:solidFill>
                  <a:srgbClr val="FF0000"/>
                </a:solidFill>
              </a:rPr>
              <a:t>"</a:t>
            </a:r>
            <a:r>
              <a:rPr lang="en-US" altLang="en-US" sz="2200" i="1" dirty="0">
                <a:solidFill>
                  <a:srgbClr val="FF0000"/>
                </a:solidFill>
              </a:rPr>
              <a:t>is a</a:t>
            </a:r>
            <a:r>
              <a:rPr lang="en-US" altLang="en-US" sz="2200" dirty="0">
                <a:solidFill>
                  <a:srgbClr val="FF0000"/>
                </a:solidFill>
              </a:rPr>
              <a:t>" </a:t>
            </a:r>
            <a:r>
              <a:rPr lang="en-US" altLang="en-US" sz="2200" dirty="0"/>
              <a:t>notion: a horse is a mammal, a mammal is a vertebrate, a vertebrate is a lifeform.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22FB99-0BC9-416A-A437-3A2E9AB672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OOP Features</a:t>
            </a:r>
          </a:p>
        </p:txBody>
      </p:sp>
    </p:spTree>
    <p:extLst>
      <p:ext uri="{BB962C8B-B14F-4D97-AF65-F5344CB8AC3E}">
        <p14:creationId xmlns:p14="http://schemas.microsoft.com/office/powerpoint/2010/main" val="379670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D75C-AEB7-4CBF-B836-ECA2620B6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O-O Principles and C++ Constructs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0A28AE-EF49-4106-A34F-A9F33EAA284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200" y="116601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O-O Concept		C++ Construct(s)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Abstraction			Classes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Encapsulation		Classes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Information Hiding		Public and Private Members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Polymorphism		Operator overloading,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 				virtual functions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Inheritance			Derived Classes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(Single and Multiple Inheritance)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8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CDD1D-D546-4AA0-A2FA-26FBD1F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 objects that have attributes (data members) and behaviours (member functions)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Defined using keyword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Have a body delineated with braces ({ and })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Class definitions terminate with a semicolon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7306F-E278-44F4-879A-1D1A047E99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Class in C++ (1)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A974A5DC-C36A-4B5F-911D-25B603C911CA}"/>
              </a:ext>
            </a:extLst>
          </p:cNvPr>
          <p:cNvGrpSpPr>
            <a:grpSpLocks/>
          </p:cNvGrpSpPr>
          <p:nvPr/>
        </p:nvGrpSpPr>
        <p:grpSpPr bwMode="auto">
          <a:xfrm>
            <a:off x="2077915" y="3314210"/>
            <a:ext cx="4267200" cy="2800350"/>
            <a:chOff x="0" y="0"/>
            <a:chExt cx="3072" cy="4114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4659A4CB-1C12-4B0A-B193-8673BEAE65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072" cy="374"/>
              <a:chOff x="0" y="0"/>
              <a:chExt cx="3072" cy="374"/>
            </a:xfrm>
          </p:grpSpPr>
          <p:sp>
            <p:nvSpPr>
              <p:cNvPr id="39" name="Rectangle 6">
                <a:extLst>
                  <a:ext uri="{FF2B5EF4-FFF2-40B4-BE49-F238E27FC236}">
                    <a16:creationId xmlns:a16="http://schemas.microsoft.com/office/drawing/2014/main" id="{413C104E-9576-4CD4-BAA0-CCBB409C7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40" name="Rectangle 7">
                <a:extLst>
                  <a:ext uri="{FF2B5EF4-FFF2-40B4-BE49-F238E27FC236}">
                    <a16:creationId xmlns:a16="http://schemas.microsoft.com/office/drawing/2014/main" id="{15DE61B4-E2BA-4898-B20F-56F606012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class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Time {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596E7D-28A3-470D-812E-08FBC1AF3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"/>
              <a:ext cx="3072" cy="374"/>
              <a:chOff x="0" y="374"/>
              <a:chExt cx="3072" cy="374"/>
            </a:xfrm>
          </p:grpSpPr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204083D5-C803-4FA5-8206-99317B4BB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8" name="Rectangle 10">
                <a:extLst>
                  <a:ext uri="{FF2B5EF4-FFF2-40B4-BE49-F238E27FC236}">
                    <a16:creationId xmlns:a16="http://schemas.microsoft.com/office/drawing/2014/main" id="{126D8E1B-0D66-47AB-B000-52921E667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2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public: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11">
              <a:extLst>
                <a:ext uri="{FF2B5EF4-FFF2-40B4-BE49-F238E27FC236}">
                  <a16:creationId xmlns:a16="http://schemas.microsoft.com/office/drawing/2014/main" id="{B3E42176-B279-44DD-8A0B-1C24BBEC0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8"/>
              <a:ext cx="3072" cy="374"/>
              <a:chOff x="0" y="748"/>
              <a:chExt cx="3072" cy="374"/>
            </a:xfrm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FD05E81D-BC76-4880-80D6-1AD98DA51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6" name="Rectangle 13">
                <a:extLst>
                  <a:ext uri="{FF2B5EF4-FFF2-40B4-BE49-F238E27FC236}">
                    <a16:creationId xmlns:a16="http://schemas.microsoft.com/office/drawing/2014/main" id="{B6BBC3CC-0456-4431-91B1-DD9851813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4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3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Time();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A3B08C87-3B51-4192-823A-0F200FE77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2"/>
              <a:ext cx="3072" cy="374"/>
              <a:chOff x="0" y="1122"/>
              <a:chExt cx="3072" cy="374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7F92C9D5-A011-4DC3-A130-4D687D182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4" name="Rectangle 16">
                <a:extLst>
                  <a:ext uri="{FF2B5EF4-FFF2-40B4-BE49-F238E27FC236}">
                    <a16:creationId xmlns:a16="http://schemas.microsoft.com/office/drawing/2014/main" id="{1D3F8C23-8A64-4D63-918A-6245DF54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4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void setTime( int, int, int );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CCB949AD-7775-46D8-AD59-A01532D0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96"/>
              <a:ext cx="3072" cy="374"/>
              <a:chOff x="0" y="1496"/>
              <a:chExt cx="3072" cy="374"/>
            </a:xfrm>
          </p:grpSpPr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C8FFEB5D-7C16-42CA-BF4C-E637E4DF6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CAEC5B05-3F51-43A3-A2CE-72304E8C8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5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void printMilitary();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3" name="Group 20">
              <a:extLst>
                <a:ext uri="{FF2B5EF4-FFF2-40B4-BE49-F238E27FC236}">
                  <a16:creationId xmlns:a16="http://schemas.microsoft.com/office/drawing/2014/main" id="{9BF5C541-C744-4357-8FE4-F6C52586E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870"/>
              <a:ext cx="3072" cy="374"/>
              <a:chOff x="0" y="1870"/>
              <a:chExt cx="3072" cy="374"/>
            </a:xfrm>
          </p:grpSpPr>
          <p:sp>
            <p:nvSpPr>
              <p:cNvPr id="29" name="Rectangle 21">
                <a:extLst>
                  <a:ext uri="{FF2B5EF4-FFF2-40B4-BE49-F238E27FC236}">
                    <a16:creationId xmlns:a16="http://schemas.microsoft.com/office/drawing/2014/main" id="{E58159C2-5A58-4778-A800-D8CE46B9B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30" name="Rectangle 22">
                <a:extLst>
                  <a:ext uri="{FF2B5EF4-FFF2-40B4-BE49-F238E27FC236}">
                    <a16:creationId xmlns:a16="http://schemas.microsoft.com/office/drawing/2014/main" id="{C71BBEA4-F992-463D-8DF0-C760BBBB4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6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void printStandard();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4" name="Group 23">
              <a:extLst>
                <a:ext uri="{FF2B5EF4-FFF2-40B4-BE49-F238E27FC236}">
                  <a16:creationId xmlns:a16="http://schemas.microsoft.com/office/drawing/2014/main" id="{60972FAF-B4CF-492C-A742-508005ABC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44"/>
              <a:ext cx="3072" cy="374"/>
              <a:chOff x="0" y="2244"/>
              <a:chExt cx="3072" cy="374"/>
            </a:xfrm>
          </p:grpSpPr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733051E0-45A5-482C-8AF2-A6B5955B7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8" name="Rectangle 25">
                <a:extLst>
                  <a:ext uri="{FF2B5EF4-FFF2-40B4-BE49-F238E27FC236}">
                    <a16:creationId xmlns:a16="http://schemas.microsoft.com/office/drawing/2014/main" id="{AD2C5AF5-AC61-4E39-8312-0E08F4EDE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7	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private:</a:t>
                </a:r>
                <a:endParaRPr lang="en-US" altLang="en-US" sz="12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5" name="Group 26">
              <a:extLst>
                <a:ext uri="{FF2B5EF4-FFF2-40B4-BE49-F238E27FC236}">
                  <a16:creationId xmlns:a16="http://schemas.microsoft.com/office/drawing/2014/main" id="{38CC4671-FFA9-45C3-B0B2-7607C5B3F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618"/>
              <a:ext cx="3072" cy="374"/>
              <a:chOff x="0" y="2618"/>
              <a:chExt cx="3072" cy="374"/>
            </a:xfrm>
          </p:grpSpPr>
          <p:sp>
            <p:nvSpPr>
              <p:cNvPr id="25" name="Rectangle 27">
                <a:extLst>
                  <a:ext uri="{FF2B5EF4-FFF2-40B4-BE49-F238E27FC236}">
                    <a16:creationId xmlns:a16="http://schemas.microsoft.com/office/drawing/2014/main" id="{D3DEA4BB-E78B-4F48-BC11-1BC97C9D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6" name="Rectangle 28">
                <a:extLst>
                  <a:ext uri="{FF2B5EF4-FFF2-40B4-BE49-F238E27FC236}">
                    <a16:creationId xmlns:a16="http://schemas.microsoft.com/office/drawing/2014/main" id="{EFA77728-3CD4-4012-83C4-6B8FFD66E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618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8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hour;     // 0 - 23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6" name="Group 29">
              <a:extLst>
                <a:ext uri="{FF2B5EF4-FFF2-40B4-BE49-F238E27FC236}">
                  <a16:creationId xmlns:a16="http://schemas.microsoft.com/office/drawing/2014/main" id="{7B695B91-437A-4DC8-85B5-449BF1CC5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992"/>
              <a:ext cx="3072" cy="374"/>
              <a:chOff x="0" y="2992"/>
              <a:chExt cx="3072" cy="374"/>
            </a:xfrm>
          </p:grpSpPr>
          <p:sp>
            <p:nvSpPr>
              <p:cNvPr id="23" name="Rectangle 30">
                <a:extLst>
                  <a:ext uri="{FF2B5EF4-FFF2-40B4-BE49-F238E27FC236}">
                    <a16:creationId xmlns:a16="http://schemas.microsoft.com/office/drawing/2014/main" id="{5C539929-1D05-4086-B7DB-04DA5F97B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4" name="Rectangle 31">
                <a:extLst>
                  <a:ext uri="{FF2B5EF4-FFF2-40B4-BE49-F238E27FC236}">
                    <a16:creationId xmlns:a16="http://schemas.microsoft.com/office/drawing/2014/main" id="{F261BF20-9F73-409D-A492-1B1CC082C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992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9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minute;   // 0 - 59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777694E6-4B43-44A8-BBE4-A7F105D20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366"/>
              <a:ext cx="3072" cy="374"/>
              <a:chOff x="0" y="3366"/>
              <a:chExt cx="3072" cy="374"/>
            </a:xfrm>
          </p:grpSpPr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700A2377-7081-41E3-BD4C-8414842B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2" name="Rectangle 34">
                <a:extLst>
                  <a:ext uri="{FF2B5EF4-FFF2-40B4-BE49-F238E27FC236}">
                    <a16:creationId xmlns:a16="http://schemas.microsoft.com/office/drawing/2014/main" id="{970ADBAD-C1AB-45A3-8980-41B70A198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366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10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sz="1200" b="1">
                    <a:solidFill>
                      <a:srgbClr val="275A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 second;   // 0 - 59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8" name="Group 35">
              <a:extLst>
                <a:ext uri="{FF2B5EF4-FFF2-40B4-BE49-F238E27FC236}">
                  <a16:creationId xmlns:a16="http://schemas.microsoft.com/office/drawing/2014/main" id="{809A8C09-A574-4F12-9B3D-185BF6E4C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3740"/>
              <a:ext cx="3072" cy="374"/>
              <a:chOff x="0" y="3740"/>
              <a:chExt cx="3072" cy="374"/>
            </a:xfrm>
          </p:grpSpPr>
          <p:sp>
            <p:nvSpPr>
              <p:cNvPr id="19" name="Rectangle 36">
                <a:extLst>
                  <a:ext uri="{FF2B5EF4-FFF2-40B4-BE49-F238E27FC236}">
                    <a16:creationId xmlns:a16="http://schemas.microsoft.com/office/drawing/2014/main" id="{EE765592-6018-4F55-BC61-B6FCACC1B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20" name="Rectangle 37">
                <a:extLst>
                  <a:ext uri="{FF2B5EF4-FFF2-40B4-BE49-F238E27FC236}">
                    <a16:creationId xmlns:a16="http://schemas.microsoft.com/office/drawing/2014/main" id="{3FEF850A-29D2-41FC-98B5-F66D3E37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740"/>
                <a:ext cx="3072" cy="374"/>
              </a:xfrm>
              <a:prstGeom prst="rect">
                <a:avLst/>
              </a:prstGeom>
              <a:solidFill>
                <a:srgbClr val="FFE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39700" algn="r"/>
                    <a:tab pos="292100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200">
                    <a:solidFill>
                      <a:srgbClr val="4D8DFF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	11	</a:t>
                </a:r>
                <a:r>
                  <a:rPr lang="en-US" altLang="en-US" sz="12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};</a:t>
                </a:r>
              </a:p>
              <a:p>
                <a:pPr eaLnBrk="0" hangingPunct="0"/>
                <a:endParaRPr lang="en-US" altLang="en-US" sz="1200">
                  <a:latin typeface="Courier New" panose="02070309020205020404" pitchFamily="49" charset="0"/>
                </a:endParaRPr>
              </a:p>
            </p:txBody>
          </p:sp>
        </p:grpSp>
      </p:grpSp>
      <p:sp>
        <p:nvSpPr>
          <p:cNvPr id="41" name="Line 38">
            <a:extLst>
              <a:ext uri="{FF2B5EF4-FFF2-40B4-BE49-F238E27FC236}">
                <a16:creationId xmlns:a16="http://schemas.microsoft.com/office/drawing/2014/main" id="{2FEADEAB-B84E-46FE-ADBB-0F50E9A69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62200"/>
            <a:ext cx="76200" cy="1295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E09D20D6-F005-4106-A7FE-4610CC3B81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199" y="3708246"/>
            <a:ext cx="2879481" cy="11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910561D8-20F2-4717-964A-962010DDCA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35537" y="4594685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1F491813-D0A8-4D39-B632-54538DF1C2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49715" y="5602063"/>
            <a:ext cx="1295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A665FB0F-03A8-4819-B018-ABF888AB9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681" y="3354413"/>
            <a:ext cx="28956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 and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 are member-access specifiers.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A97A4F9A-BB5A-4E39-92B2-CC9BAF0C9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535" y="4383104"/>
            <a:ext cx="3505200" cy="10795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setTime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printMilitary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, and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printStandard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 are </a:t>
            </a:r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member functions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  <a:b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Time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 is the </a:t>
            </a:r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constructor.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BB99CD43-C7E5-4778-9D82-399B299DA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115" y="5565285"/>
            <a:ext cx="2667000" cy="5905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hour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minute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, and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second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 are </a:t>
            </a:r>
            <a:r>
              <a:rPr lang="en-US" altLang="en-US" sz="1600" b="1">
                <a:solidFill>
                  <a:srgbClr val="000000"/>
                </a:solidFill>
                <a:cs typeface="Times New Roman" panose="02020603050405020304" pitchFamily="18" charset="0"/>
              </a:rPr>
              <a:t>data members</a:t>
            </a:r>
            <a:r>
              <a:rPr lang="en-US" altLang="en-US" sz="160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388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BB8BB-9443-4EAE-BFDC-8A548603B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Member access specifiers</a:t>
            </a:r>
          </a:p>
          <a:p>
            <a:pPr lvl="1"/>
            <a:r>
              <a:rPr lang="en-US" altLang="en-US" sz="2400" dirty="0"/>
              <a:t>Classes can limit the access to their member functions and data</a:t>
            </a:r>
          </a:p>
          <a:p>
            <a:pPr lvl="1"/>
            <a:r>
              <a:rPr lang="en-US" altLang="en-US" sz="2400" dirty="0"/>
              <a:t>The three types of access a class can grant are:</a:t>
            </a:r>
          </a:p>
          <a:p>
            <a:pPr lvl="2"/>
            <a:r>
              <a:rPr lang="en-US" altLang="en-US" sz="2000" b="1" dirty="0">
                <a:latin typeface="Courier New" panose="02070309020205020404" pitchFamily="49" charset="0"/>
              </a:rPr>
              <a:t>Public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— </a:t>
            </a:r>
            <a:r>
              <a:rPr lang="en-US" altLang="en-US" sz="2000" dirty="0"/>
              <a:t>Accessible wherever the program has access to an object of the class</a:t>
            </a:r>
          </a:p>
          <a:p>
            <a:pPr lvl="2"/>
            <a:r>
              <a:rPr lang="en-US" altLang="en-US" sz="2000" b="1" dirty="0">
                <a:latin typeface="Courier New" panose="02070309020205020404" pitchFamily="49" charset="0"/>
              </a:rPr>
              <a:t>private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— </a:t>
            </a:r>
            <a:r>
              <a:rPr lang="en-US" altLang="en-US" sz="2000" dirty="0"/>
              <a:t>Accessible only to member functions of the class</a:t>
            </a:r>
          </a:p>
          <a:p>
            <a:pPr lvl="2"/>
            <a:r>
              <a:rPr lang="en-US" altLang="en-US" sz="2000" b="1" dirty="0">
                <a:latin typeface="Courier New" panose="02070309020205020404" pitchFamily="49" charset="0"/>
              </a:rPr>
              <a:t>Protected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anose="02070309020205020404" pitchFamily="49" charset="0"/>
              </a:rPr>
              <a:t>— </a:t>
            </a:r>
            <a:r>
              <a:rPr lang="en-US" altLang="en-US" sz="2000" dirty="0"/>
              <a:t>Similar to private, useful during inheritance, </a:t>
            </a:r>
            <a:r>
              <a:rPr lang="en-GB" altLang="en-US" sz="2000" dirty="0"/>
              <a:t>class members declared as Protected can be accessed by any subclass(derived class) of that class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Constructor</a:t>
            </a:r>
          </a:p>
          <a:p>
            <a:pPr lvl="1"/>
            <a:r>
              <a:rPr lang="en-US" altLang="en-US" sz="2400" dirty="0"/>
              <a:t>Special member function that initializes the data members of a class object</a:t>
            </a:r>
          </a:p>
          <a:p>
            <a:pPr lvl="1"/>
            <a:r>
              <a:rPr lang="en-US" altLang="en-US" sz="2400" dirty="0"/>
              <a:t>Cannot return values</a:t>
            </a:r>
          </a:p>
          <a:p>
            <a:pPr lvl="1"/>
            <a:r>
              <a:rPr lang="en-US" altLang="en-US" sz="2400" dirty="0"/>
              <a:t>Have the same name as the class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8706-C712-496C-9B4F-827533B7C9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Class in C++ (2)</a:t>
            </a:r>
          </a:p>
        </p:txBody>
      </p:sp>
    </p:spTree>
    <p:extLst>
      <p:ext uri="{BB962C8B-B14F-4D97-AF65-F5344CB8AC3E}">
        <p14:creationId xmlns:p14="http://schemas.microsoft.com/office/powerpoint/2010/main" val="147651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974C7-650E-4978-9863-416A8553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Destructors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Functions with the same name as the class but preceded with a tilde character (</a:t>
            </a:r>
            <a:r>
              <a:rPr lang="en-US" altLang="en-US" sz="2400" b="1" dirty="0">
                <a:latin typeface="Courier New" panose="02070309020205020404" pitchFamily="49" charset="0"/>
              </a:rPr>
              <a:t>~</a:t>
            </a:r>
            <a:r>
              <a:rPr lang="en-US" alt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Cannot take arguments and cannot be overloaded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Performs “termination housekeeping”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One destructor per class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Binary scope resolution operator (</a:t>
            </a:r>
            <a:r>
              <a:rPr lang="en-US" altLang="en-US" sz="2800" b="1" dirty="0">
                <a:latin typeface="Courier New" panose="02070309020205020404" pitchFamily="49" charset="0"/>
              </a:rPr>
              <a:t>::</a:t>
            </a:r>
            <a:r>
              <a:rPr lang="en-US" alt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Scope resolution operator and class name are not needed if function is defined inside the class.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Combines the class name with the member function name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Different classes can have member functions with the same name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Format for defining member functions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</a:t>
            </a:r>
            <a:r>
              <a:rPr lang="en-US" altLang="en-US" sz="2000" i="1" dirty="0" err="1"/>
              <a:t>ReturnType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ClassName</a:t>
            </a:r>
            <a:r>
              <a:rPr lang="en-US" altLang="en-US" sz="2000" i="1" dirty="0"/>
              <a:t>::</a:t>
            </a:r>
            <a:r>
              <a:rPr lang="en-US" altLang="en-US" sz="2000" i="1" dirty="0" err="1"/>
              <a:t>MemberFunctionName</a:t>
            </a:r>
            <a:r>
              <a:rPr lang="en-US" altLang="en-US" sz="2000" i="1" dirty="0"/>
              <a:t>( ){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           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           }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3922-D632-443C-A889-9D418BE4CB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Class in C++ (3)</a:t>
            </a:r>
          </a:p>
        </p:txBody>
      </p:sp>
    </p:spTree>
    <p:extLst>
      <p:ext uri="{BB962C8B-B14F-4D97-AF65-F5344CB8AC3E}">
        <p14:creationId xmlns:p14="http://schemas.microsoft.com/office/powerpoint/2010/main" val="304160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9255</TotalTime>
  <Words>2510</Words>
  <Application>Microsoft Office PowerPoint</Application>
  <PresentationFormat>On-screen Show (4:3)</PresentationFormat>
  <Paragraphs>379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Mincho</vt:lpstr>
      <vt:lpstr>Arial</vt:lpstr>
      <vt:lpstr>Calibri</vt:lpstr>
      <vt:lpstr>Courier New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Vijay Kumar Balakrishnan</cp:lastModifiedBy>
  <cp:revision>639</cp:revision>
  <dcterms:created xsi:type="dcterms:W3CDTF">2011-09-14T09:42:05Z</dcterms:created>
  <dcterms:modified xsi:type="dcterms:W3CDTF">2023-11-08T03:22:44Z</dcterms:modified>
</cp:coreProperties>
</file>