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261" r:id="rId3"/>
    <p:sldId id="371" r:id="rId4"/>
    <p:sldId id="352" r:id="rId5"/>
    <p:sldId id="256" r:id="rId6"/>
    <p:sldId id="262" r:id="rId7"/>
    <p:sldId id="354" r:id="rId8"/>
    <p:sldId id="362" r:id="rId9"/>
    <p:sldId id="258" r:id="rId10"/>
    <p:sldId id="355" r:id="rId11"/>
    <p:sldId id="356" r:id="rId12"/>
    <p:sldId id="357" r:id="rId13"/>
    <p:sldId id="358" r:id="rId14"/>
    <p:sldId id="360" r:id="rId15"/>
    <p:sldId id="365" r:id="rId16"/>
    <p:sldId id="370" r:id="rId17"/>
    <p:sldId id="363" r:id="rId18"/>
    <p:sldId id="366" r:id="rId19"/>
    <p:sldId id="367" r:id="rId20"/>
    <p:sldId id="368" r:id="rId21"/>
    <p:sldId id="369" r:id="rId22"/>
    <p:sldId id="373" r:id="rId23"/>
    <p:sldId id="3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41FE0D-3F10-4C2A-9884-8DCE52244B3B}">
          <p14:sldIdLst>
            <p14:sldId id="260"/>
            <p14:sldId id="261"/>
            <p14:sldId id="371"/>
            <p14:sldId id="352"/>
            <p14:sldId id="256"/>
            <p14:sldId id="262"/>
            <p14:sldId id="354"/>
            <p14:sldId id="362"/>
            <p14:sldId id="258"/>
            <p14:sldId id="355"/>
            <p14:sldId id="356"/>
            <p14:sldId id="357"/>
            <p14:sldId id="358"/>
            <p14:sldId id="360"/>
            <p14:sldId id="365"/>
            <p14:sldId id="370"/>
            <p14:sldId id="363"/>
            <p14:sldId id="366"/>
            <p14:sldId id="367"/>
            <p14:sldId id="368"/>
            <p14:sldId id="369"/>
            <p14:sldId id="373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D08"/>
    <a:srgbClr val="A8589D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C96EE-324B-45E0-9CE8-CDA9A116AD8C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B5FE6-831A-4ED0-A598-0981F1C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D432-A164-4EAD-99A1-52814ED9B57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8B68-EA06-4AC9-9208-923AED05B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4B734D6D-793B-48CD-BE02-68A51C14F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6791F67F-E8E7-4A46-A2ED-2349168B28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3A17D1F0-D700-4654-8BC0-1B98C82694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1E854213-7D63-4688-B596-8FDE70AFFC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74494D0-102A-4CA8-8D4C-B3F5C8CAE6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1F50F08-972B-47D9-A98F-BA2B902CA3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DFCF4C0-F0B7-4B74-A97F-F5A53C62EE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9BEE403D-52DF-4A1B-8B2F-2733BC8876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B974AE3-AACB-46FC-B8ED-0B86B4625033}" type="datetime1">
              <a:rPr lang="en-US" smtClean="0"/>
              <a:t>9/5/2021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8571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00" y="87091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168AE5-C52A-4741-BB14-7C5597BE6C6B}" type="datetime1">
              <a:rPr lang="en-US" smtClean="0"/>
              <a:t>9/5/2021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67683A8-DB27-4B86-B529-3B61426B1FAF}" type="datetime1">
              <a:rPr lang="en-US" smtClean="0"/>
              <a:t>9/5/2021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6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EB8329B-8D47-4ADC-8151-4F36A2B150AE}" type="datetime1">
              <a:rPr lang="en-US" smtClean="0"/>
              <a:t>9/5/2021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241B6-E930-455C-9D01-AC5783E7B16E}" type="datetime1">
              <a:rPr lang="en-US" smtClean="0"/>
              <a:t>9/5/2021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9721"/>
            <a:ext cx="8229600" cy="551983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87081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69301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96DD909-9FF8-495E-BC23-04C9DC7AA2AE}" type="datetime1">
              <a:rPr lang="en-US" smtClean="0"/>
              <a:t>9/5/2021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152400" y="904189"/>
            <a:ext cx="4343400" cy="5588685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05130" y="901660"/>
            <a:ext cx="4386470" cy="559121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3070" y="85847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98BFB57-BBF0-469C-BE93-6ADE684F3728}" type="datetime1">
              <a:rPr lang="en-US" smtClean="0"/>
              <a:t>9/5/2021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74587"/>
            <a:ext cx="43449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844865"/>
            <a:ext cx="4344988" cy="46480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4889"/>
            <a:ext cx="4346575" cy="796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1675"/>
            <a:ext cx="4346575" cy="4324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0087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99499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EC1F0A-13D2-4C38-96F3-6BF8DCE4D403}" type="datetime1">
              <a:rPr lang="en-US" smtClean="0"/>
              <a:t>9/5/2021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91147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25324D-D89E-4B59-8427-6A8691606813}" type="datetime1">
              <a:rPr lang="en-US" smtClean="0"/>
              <a:t>9/5/2021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6692"/>
            <a:ext cx="5416550" cy="558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06691"/>
            <a:ext cx="3236913" cy="55861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9850" y="845097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4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17D4771-DE81-475C-B92A-DFB95E0F71CE}" type="datetime1">
              <a:rPr lang="en-US" smtClean="0"/>
              <a:t>9/5/2021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E7A2FAC-EF82-4039-83EC-1519D2ACA873}" type="datetime1">
              <a:rPr lang="en-US" smtClean="0"/>
              <a:t>9/5/2021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3252"/>
            <a:ext cx="8610600" cy="69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8991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A8D9A5-2292-4430-B1D0-69CD1159C4B3}" type="datetime1">
              <a:rPr lang="en-US" smtClean="0"/>
              <a:t>9/5/2021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300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2013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39825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1925" indent="-2921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>
          <a:xfrm>
            <a:off x="1447800" y="3480619"/>
            <a:ext cx="7315200" cy="9308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ctr">
              <a:lnSpc>
                <a:spcPts val="4000"/>
              </a:lnSpc>
              <a:spcBef>
                <a:spcPct val="0"/>
              </a:spcBef>
              <a:defRPr/>
            </a:pPr>
            <a:r>
              <a:rPr lang="en-US" sz="40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 F301: Principles of Programing Languages</a:t>
            </a:r>
          </a:p>
        </p:txBody>
      </p:sp>
      <p:pic>
        <p:nvPicPr>
          <p:cNvPr id="1026" name="Picture 2" descr="D:\AY 2012_13\BPDC Front views for ppts\GVJ 4348 cropped frm Dir BPDC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8888" y="4542142"/>
            <a:ext cx="6510223" cy="1583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00000010101111001010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00000010101111001000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00000011001110101000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Can you tell what this code fragment does?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Can it be executed on any machine?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Is it general purpose?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von Neumann Architecture.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There is no distinction between code and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They are stored in the same memory..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Machine Lang. </a:t>
            </a:r>
          </a:p>
        </p:txBody>
      </p:sp>
    </p:spTree>
    <p:extLst>
      <p:ext uri="{BB962C8B-B14F-4D97-AF65-F5344CB8AC3E}">
        <p14:creationId xmlns:p14="http://schemas.microsoft.com/office/powerpoint/2010/main" val="2539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LD   R1,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ADD    R1,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ST    R2,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…  real assembly used mnemonics (names and symbols)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Have to do your own indexing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Better than machine code, still low level.</a:t>
            </a:r>
          </a:p>
          <a:p>
            <a:pPr marL="0" indent="0"/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Assembly Lang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819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Memory: addresses,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Program: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input/output:(files)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Random </a:t>
            </a:r>
            <a:r>
              <a:rPr lang="en-US" dirty="0" err="1"/>
              <a:t>Acess</a:t>
            </a:r>
            <a:r>
              <a:rPr lang="en-US" dirty="0"/>
              <a:t> Machine (RAM)</a:t>
            </a:r>
          </a:p>
        </p:txBody>
      </p:sp>
    </p:spTree>
    <p:extLst>
      <p:ext uri="{BB962C8B-B14F-4D97-AF65-F5344CB8AC3E}">
        <p14:creationId xmlns:p14="http://schemas.microsoft.com/office/powerpoint/2010/main" val="23036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Readable familiar notations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machine 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Programming model/semantics not limited to machine 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Provides data and control flow abstractions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availability of program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consistency check (check data types)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Need for Translators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Compilers / </a:t>
            </a:r>
            <a:r>
              <a:rPr lang="en-US" altLang="en-US" dirty="0" err="1"/>
              <a:t>Interperters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Initially compiler generated code was slower that assembly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Now its better than human written assembly code</a:t>
            </a:r>
          </a:p>
          <a:p>
            <a:pPr lvl="2"/>
            <a:r>
              <a:rPr lang="en-US" altLang="en-US" dirty="0" err="1"/>
              <a:t>Eg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</a:t>
            </a:r>
            <a:r>
              <a:rPr lang="en-US" altLang="en-US" dirty="0" err="1"/>
              <a:t>i</a:t>
            </a:r>
            <a:r>
              <a:rPr lang="en-US" altLang="en-US" dirty="0"/>
              <a:t> + 1; </a:t>
            </a:r>
            <a:r>
              <a:rPr lang="en-US" altLang="en-US" dirty="0" err="1"/>
              <a:t>i</a:t>
            </a:r>
            <a:r>
              <a:rPr lang="en-US" altLang="en-US" dirty="0"/>
              <a:t>++;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High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9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Programming testing can be used to show the presence of bugs, but never their absence!  - Dijkstra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Programming Languages can help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Readable and understandable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Organize such that parts can be understood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6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err="1"/>
              <a:t>Prog</a:t>
            </a:r>
            <a:r>
              <a:rPr lang="en-US" dirty="0"/>
              <a:t> Lang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73236"/>
              </p:ext>
            </p:extLst>
          </p:nvPr>
        </p:nvGraphicFramePr>
        <p:xfrm>
          <a:off x="290512" y="1143000"/>
          <a:ext cx="8548688" cy="325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4511"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FORTRAN</a:t>
                      </a:r>
                    </a:p>
                    <a:p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- J.</a:t>
                      </a:r>
                      <a:r>
                        <a:rPr lang="en-US" b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Backus (IBM) 1954</a:t>
                      </a:r>
                    </a:p>
                    <a:p>
                      <a:r>
                        <a:rPr lang="en-US" b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- Formula Translator</a:t>
                      </a:r>
                    </a:p>
                    <a:p>
                      <a:r>
                        <a:rPr lang="en-US" b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- For Numerical computing</a:t>
                      </a:r>
                    </a:p>
                    <a:p>
                      <a:r>
                        <a:rPr lang="en-US" b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- Focus : Efficiency</a:t>
                      </a:r>
                      <a:endParaRPr 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ALGOL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J.</a:t>
                      </a:r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Backus</a:t>
                      </a:r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(IBM), F. Bauer (TU), 1958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Algorithmic Language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en-US" sz="1800" b="0" kern="12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</a:t>
                      </a:r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-&gt; Programs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Focus: Clarity and Elegance of Programs</a:t>
                      </a:r>
                      <a:endParaRPr 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LISP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J. McCarthy (MIT),</a:t>
                      </a:r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1958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List Processor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For symbolic computing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Focus : </a:t>
                      </a:r>
                      <a:r>
                        <a:rPr lang="en-US" sz="1800" b="0" kern="12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Absractions</a:t>
                      </a:r>
                      <a:endParaRPr 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COBOL</a:t>
                      </a:r>
                    </a:p>
                    <a:p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G.</a:t>
                      </a:r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Hopper (US Navy), 1959</a:t>
                      </a:r>
                    </a:p>
                    <a:p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Common Business Oriented Language</a:t>
                      </a:r>
                    </a:p>
                    <a:p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For data processing (Payroll)</a:t>
                      </a:r>
                    </a:p>
                    <a:p>
                      <a:r>
                        <a:rPr lang="en-US" sz="18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Focus : English like..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290512" y="4572000"/>
            <a:ext cx="8701088" cy="190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2300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2013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1925" indent="-2921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FORTRAN, LISP, COBOL : Still used</a:t>
            </a:r>
          </a:p>
          <a:p>
            <a:r>
              <a:rPr lang="en-US" altLang="en-US" sz="2800" dirty="0"/>
              <a:t>ALGO as such not used, highly influenced its successors (Pascal)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PL must be Turing-Complete : anything computable must be capable of being expressed in the PL.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PL must be implementable on existing hardware platform</a:t>
            </a:r>
          </a:p>
          <a:p>
            <a:pPr marL="0" indent="0"/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Art (science) of programming is organizing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Must organize in such a way that our limited powers are sufficient to guarantee that the computation will establish the desired effect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Dijkstra - structured programming, sometimes referred to as </a:t>
            </a:r>
            <a:r>
              <a:rPr lang="en-US" altLang="en-US" dirty="0" err="1"/>
              <a:t>goto</a:t>
            </a:r>
            <a:r>
              <a:rPr lang="en-US" altLang="en-US" dirty="0"/>
              <a:t>-less programming (Single Entry, Single Exit – Sequence, Selection, Repetition)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Role of 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7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Syntax close to what we are used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Readability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Expressible: while loop instead of  if/</a:t>
            </a:r>
            <a:r>
              <a:rPr lang="en-US" altLang="en-US" dirty="0" err="1"/>
              <a:t>goto</a:t>
            </a:r>
            <a:r>
              <a:rPr lang="en-US" altLang="en-US" dirty="0"/>
              <a:t> </a:t>
            </a:r>
            <a:r>
              <a:rPr lang="en-US" altLang="en-US" dirty="0" err="1"/>
              <a:t>stmt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Reliability: Error checking.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Detect use of uninitialized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Type checking,  </a:t>
            </a:r>
            <a:r>
              <a:rPr lang="en-US" altLang="en-US" dirty="0" err="1"/>
              <a:t>int_var</a:t>
            </a:r>
            <a:r>
              <a:rPr lang="en-US" altLang="en-US" dirty="0"/>
              <a:t> = </a:t>
            </a:r>
            <a:r>
              <a:rPr lang="en-US" altLang="en-US" dirty="0" err="1"/>
              <a:t>float_var</a:t>
            </a:r>
            <a:r>
              <a:rPr lang="en-US" altLang="en-US" dirty="0"/>
              <a:t>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Array bounds (C vs Java)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Testing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What make a “good” </a:t>
            </a:r>
            <a:r>
              <a:rPr lang="en-US" altLang="en-US" dirty="0" err="1"/>
              <a:t>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2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Processor executed only machine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High Level Lang: Need for </a:t>
            </a:r>
            <a:r>
              <a:rPr lang="en-US" altLang="en-US" dirty="0" err="1"/>
              <a:t>lang</a:t>
            </a:r>
            <a:r>
              <a:rPr lang="en-US" altLang="en-US" dirty="0"/>
              <a:t> translators ( 3 forms )</a:t>
            </a:r>
          </a:p>
          <a:p>
            <a:pPr indent="0">
              <a:buFont typeface="Arial" panose="020B0604020202020204" pitchFamily="34" charset="0"/>
              <a:buChar char="•"/>
            </a:pPr>
            <a:r>
              <a:rPr lang="en-US" altLang="en-US" dirty="0"/>
              <a:t> Compiler</a:t>
            </a:r>
          </a:p>
          <a:p>
            <a:pPr marL="571500" lvl="1" indent="-50800">
              <a:buFont typeface="Arial" panose="020B0604020202020204" pitchFamily="34" charset="0"/>
              <a:buChar char="•"/>
            </a:pPr>
            <a:r>
              <a:rPr lang="en-US" altLang="en-US" dirty="0"/>
              <a:t> Source code it translated into machine code (all at once)</a:t>
            </a:r>
          </a:p>
          <a:p>
            <a:pPr marL="571500" lvl="1" indent="-50800">
              <a:buFont typeface="Arial" panose="020B0604020202020204" pitchFamily="34" charset="0"/>
              <a:buChar char="•"/>
            </a:pPr>
            <a:r>
              <a:rPr lang="en-US" altLang="en-US" dirty="0"/>
              <a:t> Allows for compiler optimizations because the whole program is analyzed, </a:t>
            </a:r>
          </a:p>
          <a:p>
            <a:pPr marL="571500" lvl="1" indent="-50800">
              <a:buFont typeface="Arial" panose="020B0604020202020204" pitchFamily="34" charset="0"/>
              <a:buChar char="•"/>
            </a:pPr>
            <a:r>
              <a:rPr lang="en-US" altLang="en-US" dirty="0"/>
              <a:t> Unaware of runtime info : Compute Arch H/W optimizations.</a:t>
            </a:r>
          </a:p>
          <a:p>
            <a:pPr marL="571500" lvl="1" indent="-50800">
              <a:buFont typeface="Arial" panose="020B0604020202020204" pitchFamily="34" charset="0"/>
              <a:buChar char="•"/>
            </a:pPr>
            <a:r>
              <a:rPr lang="en-US" altLang="en-US" dirty="0"/>
              <a:t>Distribute executable (not source code)</a:t>
            </a:r>
          </a:p>
          <a:p>
            <a:pPr marL="571500" lvl="1" indent="-50800">
              <a:buFont typeface="Arial" panose="020B0604020202020204" pitchFamily="34" charset="0"/>
              <a:buChar char="•"/>
            </a:pPr>
            <a:r>
              <a:rPr lang="en-US" altLang="en-US" dirty="0"/>
              <a:t>Slow: edit-compile-test cycle. Compilation time can be large.</a:t>
            </a:r>
          </a:p>
          <a:p>
            <a:pPr marL="571500" lvl="1" indent="-50800">
              <a:buFont typeface="Arial" panose="020B0604020202020204" pitchFamily="34" charset="0"/>
              <a:buChar char="•"/>
            </a:pPr>
            <a:r>
              <a:rPr lang="en-US" altLang="en-US" dirty="0"/>
              <a:t>Resulting executable can be run efficiently.</a:t>
            </a:r>
          </a:p>
          <a:p>
            <a:pPr marL="520700" lvl="1" indent="0">
              <a:buNone/>
            </a:pPr>
            <a:endParaRPr lang="en-US" altLang="en-US" dirty="0"/>
          </a:p>
          <a:p>
            <a:pPr indent="0">
              <a:buFont typeface="Arial" panose="020B0604020202020204" pitchFamily="34" charset="0"/>
              <a:buChar char="•"/>
            </a:pPr>
            <a:r>
              <a:rPr lang="en-US" altLang="en-US" dirty="0"/>
              <a:t>Interpreter: Machine is brought up to the language </a:t>
            </a:r>
          </a:p>
          <a:p>
            <a:pPr lvl="1" indent="0">
              <a:buFont typeface="Arial" panose="020B0604020202020204" pitchFamily="34" charset="0"/>
              <a:buChar char="•"/>
            </a:pPr>
            <a:r>
              <a:rPr lang="en-US" altLang="en-US" dirty="0"/>
              <a:t> Executed one statement at a time.</a:t>
            </a:r>
          </a:p>
          <a:p>
            <a:pPr lvl="1" indent="0">
              <a:buFont typeface="Arial" panose="020B0604020202020204" pitchFamily="34" charset="0"/>
              <a:buChar char="•"/>
            </a:pPr>
            <a:r>
              <a:rPr lang="en-US" altLang="en-US" dirty="0"/>
              <a:t> Rapid development : edit-test cycle</a:t>
            </a:r>
          </a:p>
          <a:p>
            <a:pPr lvl="1" indent="0">
              <a:buFont typeface="Arial" panose="020B0604020202020204" pitchFamily="34" charset="0"/>
              <a:buChar char="•"/>
            </a:pPr>
            <a:r>
              <a:rPr lang="en-US" altLang="en-US" dirty="0"/>
              <a:t>Dynamic typing.</a:t>
            </a:r>
          </a:p>
          <a:p>
            <a:pPr indent="0"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indent="0">
              <a:buFont typeface="Arial" panose="020B0604020202020204" pitchFamily="34" charset="0"/>
              <a:buChar char="•"/>
            </a:pPr>
            <a:r>
              <a:rPr lang="en-US" altLang="en-US" dirty="0"/>
              <a:t>Virtual </a:t>
            </a:r>
            <a:r>
              <a:rPr lang="en-US" altLang="en-US" dirty="0" err="1"/>
              <a:t>Machines:Combine</a:t>
            </a:r>
            <a:r>
              <a:rPr lang="en-US" altLang="en-US" dirty="0"/>
              <a:t> the Plus points of Compiler/Interpreter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Language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9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609600"/>
          </a:xfrm>
        </p:spPr>
        <p:txBody>
          <a:bodyPr/>
          <a:lstStyle/>
          <a:p>
            <a:r>
              <a:rPr lang="en-US" altLang="en-US" dirty="0"/>
              <a:t>Language Implementation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76" y="920750"/>
            <a:ext cx="5544324" cy="2915057"/>
          </a:xfr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152400" y="3969157"/>
            <a:ext cx="87630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2013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1925" indent="-2921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Target program is machine code.  (can be assemble: </a:t>
            </a:r>
            <a:r>
              <a:rPr lang="en-US" altLang="en-US" dirty="0" err="1"/>
              <a:t>gcc</a:t>
            </a:r>
            <a:r>
              <a:rPr lang="en-US" altLang="en-US" dirty="0"/>
              <a:t> –S)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Target program can also be C code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err="1"/>
              <a:t>Cfront</a:t>
            </a:r>
            <a:r>
              <a:rPr lang="en-US" altLang="en-US" dirty="0"/>
              <a:t> (Originally: C++ code was translated to C 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Target code can be portable machine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Java byte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Python byte code ??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8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5CA3590E-9AA4-4D95-B3E2-D2AB60F1B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Programming Languages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What is a Programming Language?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Why study Programming Language Concepts?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Programming Domains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Characterize PL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Programming Paradigms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Role of PL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Language Implementation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alt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alt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533D1-0415-4BE8-B8EC-B98813BE33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609600"/>
          </a:xfrm>
        </p:spPr>
        <p:txBody>
          <a:bodyPr/>
          <a:lstStyle/>
          <a:p>
            <a:r>
              <a:rPr lang="en-US" altLang="en-US" dirty="0"/>
              <a:t>Language Implementation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" y="3105435"/>
            <a:ext cx="87630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2013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1925" indent="-2921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Each run (of source program) is on the fly translation.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Interpreter take the source </a:t>
            </a:r>
            <a:r>
              <a:rPr lang="en-US" altLang="en-US" dirty="0" err="1"/>
              <a:t>prog</a:t>
            </a:r>
            <a:r>
              <a:rPr lang="en-US" altLang="en-US" dirty="0"/>
              <a:t> and actual input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Slower that compilation: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Translation done each time the </a:t>
            </a:r>
            <a:r>
              <a:rPr lang="en-US" altLang="en-US" dirty="0" err="1"/>
              <a:t>prog</a:t>
            </a:r>
            <a:r>
              <a:rPr lang="en-US" altLang="en-US" dirty="0"/>
              <a:t> is run.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Dynamic typing.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Same variable can be a integer variable for time and then a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Allows programs to be changed “on the fly” and run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4400"/>
            <a:ext cx="5420481" cy="2038635"/>
          </a:xfrm>
        </p:spPr>
      </p:pic>
    </p:spTree>
    <p:extLst>
      <p:ext uri="{BB962C8B-B14F-4D97-AF65-F5344CB8AC3E}">
        <p14:creationId xmlns:p14="http://schemas.microsoft.com/office/powerpoint/2010/main" val="116200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609600"/>
          </a:xfrm>
        </p:spPr>
        <p:txBody>
          <a:bodyPr/>
          <a:lstStyle/>
          <a:p>
            <a:r>
              <a:rPr lang="en-US" altLang="en-US" dirty="0"/>
              <a:t>Language Implementation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80665" y="1000593"/>
            <a:ext cx="6019800" cy="501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2013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1925" indent="-2921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Platform independence.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Interpreting HLL is slow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Compile: HLL to low level machine independent byte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Interpret byte code : faster than interpret HLL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Explicit Compilation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Java:  $</a:t>
            </a:r>
            <a:r>
              <a:rPr lang="en-US" altLang="en-US" dirty="0" err="1"/>
              <a:t>javac</a:t>
            </a:r>
            <a:r>
              <a:rPr lang="en-US" altLang="en-US" dirty="0"/>
              <a:t>  prog.java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Implicit Compilation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Python: $python prog.py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First time the </a:t>
            </a:r>
            <a:r>
              <a:rPr lang="en-US" altLang="en-US" dirty="0" err="1"/>
              <a:t>prog</a:t>
            </a:r>
            <a:r>
              <a:rPr lang="en-US" altLang="en-US" dirty="0"/>
              <a:t> is run its interpreted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Subsequent runs : the cached byte code is executed.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02" y="1023980"/>
            <a:ext cx="1857634" cy="4343400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5562600"/>
            <a:ext cx="439163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2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487296-533A-405B-B8A7-E494FB5A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Chapter 1, </a:t>
            </a:r>
            <a:r>
              <a:rPr lang="en-US" dirty="0"/>
              <a:t>Ravi </a:t>
            </a:r>
            <a:r>
              <a:rPr lang="en-US" dirty="0" err="1"/>
              <a:t>Sethi</a:t>
            </a:r>
            <a:r>
              <a:rPr lang="en-US" dirty="0"/>
              <a:t>,  "Programming Languages: Concepts and Constructs" 2nd Edition by Addison Wesley, 2006.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4F0A-95CB-41FC-95A0-B6059B2EFF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64161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876B9A-EB51-46A2-AAB0-EFC5840A71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640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What are Programing Languages?</a:t>
            </a:r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Way for humans to express their desire of getting some work done on a computer system</a:t>
            </a:r>
            <a:r>
              <a:rPr lang="en-US" sz="1600" dirty="0"/>
              <a:t>.</a:t>
            </a:r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Look at the distinction</a:t>
            </a:r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Study a programming Language</a:t>
            </a:r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Study the principles of programing languages</a:t>
            </a:r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Study a programing Lang</a:t>
            </a:r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CS F111 Computer Programming (C Lang), CS F213 OOP (Java + something), On your own ..</a:t>
            </a:r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Study the principles of </a:t>
            </a:r>
            <a:r>
              <a:rPr lang="en-US" dirty="0" err="1"/>
              <a:t>prog</a:t>
            </a:r>
            <a:r>
              <a:rPr lang="en-US" dirty="0"/>
              <a:t> lang. (design of </a:t>
            </a:r>
            <a:r>
              <a:rPr lang="en-US" dirty="0" err="1"/>
              <a:t>lang</a:t>
            </a:r>
            <a:r>
              <a:rPr lang="en-US" dirty="0"/>
              <a:t>)</a:t>
            </a:r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What features the </a:t>
            </a:r>
            <a:r>
              <a:rPr lang="en-US" dirty="0" err="1"/>
              <a:t>lang</a:t>
            </a:r>
            <a:r>
              <a:rPr lang="en-US" dirty="0"/>
              <a:t> should provide, underlying concepts of PL.</a:t>
            </a:r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Make computing convenient or easy for programmers/people</a:t>
            </a:r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Make efficient use of computing machines.</a:t>
            </a:r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3200" dirty="0"/>
          </a:p>
          <a:p>
            <a:pPr marL="514350" lvl="1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2400" dirty="0"/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2000" dirty="0"/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2800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5715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5824538" algn="l"/>
              </a:tabLst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27516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tool for instructing machines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means of communicating between programmers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vehicle for expressing high-level designs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notation for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way of expressing relationships between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tool for experimentation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means for controlling computerized devices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What is a Programming Language?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311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>
            <a:extLst>
              <a:ext uri="{FF2B5EF4-FFF2-40B4-BE49-F238E27FC236}">
                <a16:creationId xmlns:a16="http://schemas.microsoft.com/office/drawing/2014/main" id="{38879E8F-A6DD-4306-A4B7-AB0567618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989217"/>
            <a:ext cx="8229600" cy="5519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Increased capacity to express programming concepts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Improved background for choosing appropriate languages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Increased ability to learn new languages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Understanding the significance of implementation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Increased ability to design new languages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Overall advancement of computing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521DC9-E897-427B-B0BD-1A80ADDEEF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Why study Programming Language Concepts?</a:t>
            </a:r>
            <a:endParaRPr lang="en-GB" sz="28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83E14EDA-3CA9-426C-AE21-46FAF5C8B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3000" b="0" dirty="0">
                <a:latin typeface="Times New Roman" panose="02020603050405020304" pitchFamily="18" charset="0"/>
              </a:rPr>
              <a:t>Scientific applications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3000" b="0" dirty="0">
                <a:latin typeface="Times New Roman" panose="02020603050405020304" pitchFamily="18" charset="0"/>
              </a:rPr>
              <a:t>Business applications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3000" b="0" dirty="0">
                <a:latin typeface="Times New Roman" panose="02020603050405020304" pitchFamily="18" charset="0"/>
              </a:rPr>
              <a:t>Artificial intelligence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3000" b="0" dirty="0">
                <a:latin typeface="Times New Roman" panose="02020603050405020304" pitchFamily="18" charset="0"/>
              </a:rPr>
              <a:t>Systems programming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3000" b="0" dirty="0">
                <a:latin typeface="Times New Roman" panose="02020603050405020304" pitchFamily="18" charset="0"/>
              </a:rPr>
              <a:t>Scripting languages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3000" b="0" dirty="0">
                <a:latin typeface="Times New Roman" panose="02020603050405020304" pitchFamily="18" charset="0"/>
              </a:rPr>
              <a:t>Special purpose languages</a:t>
            </a:r>
          </a:p>
          <a:p>
            <a:endParaRPr lang="en-US" altLang="en-US" sz="4800" b="0" dirty="0">
              <a:latin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F2974-AEBF-425B-82F1-05EDC4E08B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Programming Domains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Gross distinction between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Based on readability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Based on purpose (specific … general)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Machine </a:t>
            </a:r>
            <a:r>
              <a:rPr lang="en-US" altLang="en-US" i="1" dirty="0"/>
              <a:t>level</a:t>
            </a:r>
            <a:r>
              <a:rPr lang="en-US" altLang="en-US" dirty="0"/>
              <a:t>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Assembly </a:t>
            </a:r>
            <a:r>
              <a:rPr lang="en-US" altLang="en-US" i="1" dirty="0"/>
              <a:t>level </a:t>
            </a:r>
            <a:r>
              <a:rPr lang="en-US" altLang="en-US" dirty="0"/>
              <a:t>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High-level language (3GL)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Sometimes 4GL - fourth Generation Language</a:t>
            </a:r>
            <a:endParaRPr lang="en-US" alt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Characterize PL</a:t>
            </a:r>
          </a:p>
        </p:txBody>
      </p:sp>
    </p:spTree>
    <p:extLst>
      <p:ext uri="{BB962C8B-B14F-4D97-AF65-F5344CB8AC3E}">
        <p14:creationId xmlns:p14="http://schemas.microsoft.com/office/powerpoint/2010/main" val="50723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862011"/>
            <a:ext cx="8839199" cy="2679701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Imperative Languages </a:t>
            </a:r>
            <a:r>
              <a:rPr lang="en-US" altLang="en-US" dirty="0"/>
              <a:t>- </a:t>
            </a:r>
            <a:r>
              <a:rPr lang="en-US" altLang="en-US" sz="2000" dirty="0"/>
              <a:t>action oriented, sequence of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Focus : Programmer tells how to do (Do exactly what is told)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Further Classifications</a:t>
            </a:r>
          </a:p>
          <a:p>
            <a:pPr marL="514350" lvl="1" indent="-228600">
              <a:buFont typeface="Arial" panose="020B0604020202020204" pitchFamily="34" charset="0"/>
              <a:buChar char="•"/>
            </a:pPr>
            <a:r>
              <a:rPr lang="en-US" altLang="en-US" dirty="0"/>
              <a:t>Procedural: Fortran, Pascal, C, </a:t>
            </a:r>
            <a:r>
              <a:rPr lang="en-US" altLang="en-US" dirty="0" err="1"/>
              <a:t>Algo</a:t>
            </a:r>
            <a:endParaRPr lang="en-US" altLang="en-US" dirty="0"/>
          </a:p>
          <a:p>
            <a:pPr marL="514350" lvl="1" indent="-228600">
              <a:buFont typeface="Arial" panose="020B0604020202020204" pitchFamily="34" charset="0"/>
              <a:buChar char="•"/>
            </a:pPr>
            <a:r>
              <a:rPr lang="en-US" altLang="en-US" dirty="0"/>
              <a:t>Object Oriented: </a:t>
            </a:r>
            <a:r>
              <a:rPr lang="en-US" altLang="en-US" dirty="0" err="1"/>
              <a:t>Simula</a:t>
            </a:r>
            <a:r>
              <a:rPr lang="en-US" altLang="en-US" dirty="0"/>
              <a:t>, Smalltalk, C++, Java</a:t>
            </a:r>
          </a:p>
          <a:p>
            <a:pPr marL="514350" lvl="1" indent="-228600">
              <a:buFont typeface="Arial" panose="020B0604020202020204" pitchFamily="34" charset="0"/>
              <a:buChar char="•"/>
            </a:pPr>
            <a:r>
              <a:rPr lang="en-US" altLang="en-US" dirty="0"/>
              <a:t>Scripting Lang: AWK, Perl, 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0"/>
            <a:ext cx="7239000" cy="808037"/>
          </a:xfrm>
        </p:spPr>
        <p:txBody>
          <a:bodyPr/>
          <a:lstStyle/>
          <a:p>
            <a:r>
              <a:rPr lang="en-US" altLang="en-US" dirty="0"/>
              <a:t>Programming Paradigms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90486" y="3614737"/>
            <a:ext cx="8748713" cy="270986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2013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1925" indent="-2921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Declarative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Focus: Programmer tells what is to be done (Do what  is meant)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Further Classifications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Functional : LISP/Scheme/</a:t>
            </a:r>
            <a:r>
              <a:rPr lang="en-US" altLang="en-US" sz="1800" dirty="0" err="1"/>
              <a:t>Haskel</a:t>
            </a:r>
            <a:r>
              <a:rPr lang="en-US" altLang="en-US" sz="1800" dirty="0"/>
              <a:t>, symbolic data processing . </a:t>
            </a:r>
          </a:p>
          <a:p>
            <a:pPr marL="914400" lvl="1" indent="-165100">
              <a:buFont typeface="Arial" panose="020B0604020202020204" pitchFamily="34" charset="0"/>
              <a:buChar char="•"/>
            </a:pPr>
            <a:r>
              <a:rPr lang="en-US" altLang="en-US" sz="1800" dirty="0"/>
              <a:t>So popular that even h/w LISP Processor was made.</a:t>
            </a:r>
            <a:endParaRPr lang="en-US" alt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Logic: Prolog, logic reasoning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Sequential and concurrent</a:t>
            </a:r>
          </a:p>
          <a:p>
            <a:pPr marL="0" indent="0"/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>
            <a:extLst>
              <a:ext uri="{FF2B5EF4-FFF2-40B4-BE49-F238E27FC236}">
                <a16:creationId xmlns:a16="http://schemas.microsoft.com/office/drawing/2014/main" id="{CAC1D147-6DE4-4968-8EC6-3F3B90381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We use imperative languages, at least in part,  because we use von Neumann machines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John von Neuman is generally considered to be the inventor of the "stored program" digital computer - the class to which most of today's computers belong.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800" b="0" dirty="0" err="1">
                <a:latin typeface="Times New Roman" panose="02020603050405020304" pitchFamily="18" charset="0"/>
              </a:rPr>
              <a:t>CPU+memory</a:t>
            </a:r>
            <a:r>
              <a:rPr lang="en-US" altLang="en-US" sz="2800" b="0" dirty="0">
                <a:latin typeface="Times New Roman" panose="02020603050405020304" pitchFamily="18" charset="0"/>
              </a:rPr>
              <a:t> which contains both program and data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Times New Roman" panose="02020603050405020304" pitchFamily="18" charset="0"/>
              </a:rPr>
              <a:t>Focus on moving data and program instructions between registers in CPU to memory locations</a:t>
            </a:r>
            <a:endParaRPr lang="en-US" altLang="en-US" sz="3600" b="0" dirty="0">
              <a:latin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475113-056E-4912-BCC3-D6EA469066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Language Design Influences: Computer architecture</a:t>
            </a:r>
            <a:endParaRPr lang="en-GB" sz="30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5467</TotalTime>
  <Words>1263</Words>
  <Application>Microsoft Office PowerPoint</Application>
  <PresentationFormat>On-screen Show (4:3)</PresentationFormat>
  <Paragraphs>234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Pranav Mothabhau Pawar</cp:lastModifiedBy>
  <cp:revision>344</cp:revision>
  <dcterms:created xsi:type="dcterms:W3CDTF">2011-09-14T09:42:05Z</dcterms:created>
  <dcterms:modified xsi:type="dcterms:W3CDTF">2021-09-05T05:30:06Z</dcterms:modified>
</cp:coreProperties>
</file>