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0" r:id="rId2"/>
    <p:sldId id="261" r:id="rId3"/>
    <p:sldId id="306" r:id="rId4"/>
    <p:sldId id="307" r:id="rId5"/>
    <p:sldId id="308" r:id="rId6"/>
    <p:sldId id="314" r:id="rId7"/>
    <p:sldId id="315" r:id="rId8"/>
    <p:sldId id="310" r:id="rId9"/>
    <p:sldId id="316" r:id="rId10"/>
    <p:sldId id="318" r:id="rId11"/>
    <p:sldId id="317" r:id="rId12"/>
    <p:sldId id="311" r:id="rId13"/>
    <p:sldId id="319" r:id="rId14"/>
    <p:sldId id="312" r:id="rId15"/>
    <p:sldId id="320" r:id="rId16"/>
    <p:sldId id="313" r:id="rId17"/>
    <p:sldId id="321" r:id="rId18"/>
    <p:sldId id="25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5D780-9A2E-4B0A-9BC0-EB98530F16B7}" type="datetimeFigureOut">
              <a:rPr lang="en-US" smtClean="0"/>
              <a:t>9/3/2021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6D650-78DF-4806-9D67-9002F9D556AA}" type="slidenum">
              <a:rPr lang="en-US" smtClean="0"/>
              <a:t>‹#›</a:t>
            </a:fld>
            <a:endParaRPr lang="en-US"/>
          </a:p>
        </p:txBody>
      </p:sp>
    </p:spTree>
    <p:extLst>
      <p:ext uri="{BB962C8B-B14F-4D97-AF65-F5344CB8AC3E}">
        <p14:creationId xmlns:p14="http://schemas.microsoft.com/office/powerpoint/2010/main" val="1544667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68B68-EA06-4AC9-9208-923AED05B3A8}" type="slidenum">
              <a:rPr lang="en-US" smtClean="0"/>
              <a:pPr/>
              <a:t>1</a:t>
            </a:fld>
            <a:endParaRPr lang="en-US"/>
          </a:p>
        </p:txBody>
      </p:sp>
    </p:spTree>
    <p:extLst>
      <p:ext uri="{BB962C8B-B14F-4D97-AF65-F5344CB8AC3E}">
        <p14:creationId xmlns:p14="http://schemas.microsoft.com/office/powerpoint/2010/main" val="292378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FC6D650-78DF-4806-9D67-9002F9D556AA}" type="slidenum">
              <a:rPr lang="en-US" smtClean="0"/>
              <a:t>5</a:t>
            </a:fld>
            <a:endParaRPr lang="en-US"/>
          </a:p>
        </p:txBody>
      </p:sp>
    </p:spTree>
    <p:extLst>
      <p:ext uri="{BB962C8B-B14F-4D97-AF65-F5344CB8AC3E}">
        <p14:creationId xmlns:p14="http://schemas.microsoft.com/office/powerpoint/2010/main" val="4433870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799378"/>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356859" y="2567941"/>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Dubai</a:t>
            </a:r>
            <a:r>
              <a:rPr lang="en-US" sz="900" baseline="0" dirty="0">
                <a:solidFill>
                  <a:srgbClr val="101141"/>
                </a:solidFill>
                <a:latin typeface="Arial"/>
                <a:cs typeface="Arial"/>
              </a:rPr>
              <a:t> </a:t>
            </a:r>
            <a:r>
              <a:rPr lang="en-US" sz="900" dirty="0">
                <a:solidFill>
                  <a:srgbClr val="101141"/>
                </a:solidFill>
                <a:latin typeface="Arial"/>
                <a:cs typeface="Arial"/>
              </a:rPr>
              <a:t>Campus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6" name="TextBox 15"/>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1928" y="789337"/>
            <a:ext cx="8779672" cy="5707884"/>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700427"/>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211928" y="169555"/>
            <a:ext cx="6324600" cy="363845"/>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304800" y="845097"/>
            <a:ext cx="4038600" cy="555570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610100" y="851887"/>
            <a:ext cx="4381500" cy="554891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735886"/>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 name="TextBox 3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0405" y="832066"/>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50405" y="1668596"/>
            <a:ext cx="4040188" cy="46255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95800" y="885966"/>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11" y="1838927"/>
            <a:ext cx="4041775" cy="44551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8299" y="735886"/>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4" name="TextBox 2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7848"/>
            <a:ext cx="6324600" cy="700544"/>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737092"/>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753658"/>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3" name="TextBox 2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11317" y="735886"/>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4"/>
          <p:cNvSpPr txBox="1">
            <a:spLocks/>
          </p:cNvSpPr>
          <p:nvPr/>
        </p:nvSpPr>
        <p:spPr>
          <a:xfrm>
            <a:off x="1447800" y="3480619"/>
            <a:ext cx="7315200" cy="930884"/>
          </a:xfrm>
          <a:prstGeom prst="rect">
            <a:avLst/>
          </a:prstGeom>
        </p:spPr>
        <p:txBody>
          <a:bodyPr vert="horz" lIns="91440" tIns="45720" rIns="91440" bIns="45720" rtlCol="0" anchor="ctr" anchorCtr="0">
            <a:noAutofit/>
          </a:bodyPr>
          <a:lstStyle/>
          <a:p>
            <a:pPr lvl="0" algn="ctr">
              <a:lnSpc>
                <a:spcPts val="4000"/>
              </a:lnSpc>
              <a:spcBef>
                <a:spcPct val="0"/>
              </a:spcBef>
              <a:defRPr/>
            </a:pPr>
            <a:r>
              <a:rPr lang="en-US" sz="4000" b="1" spc="-150" dirty="0">
                <a:solidFill>
                  <a:schemeClr val="bg1"/>
                </a:solidFill>
                <a:latin typeface="Arial" pitchFamily="34" charset="0"/>
                <a:cs typeface="Arial" pitchFamily="34" charset="0"/>
              </a:rPr>
              <a:t>CS F301: Principles of Programing Languages</a:t>
            </a:r>
          </a:p>
        </p:txBody>
      </p:sp>
      <p:pic>
        <p:nvPicPr>
          <p:cNvPr id="1026" name="Picture 2" descr="D:\AY 2012_13\BPDC Front views for ppts\GVJ 4348 cropped frm Dir BPDC_.jpg"/>
          <p:cNvPicPr>
            <a:picLocks noChangeAspect="1" noChangeArrowheads="1"/>
          </p:cNvPicPr>
          <p:nvPr/>
        </p:nvPicPr>
        <p:blipFill>
          <a:blip r:embed="rId3" cstate="print"/>
          <a:srcRect/>
          <a:stretch>
            <a:fillRect/>
          </a:stretch>
        </p:blipFill>
        <p:spPr bwMode="auto">
          <a:xfrm>
            <a:off x="2078888" y="4542142"/>
            <a:ext cx="6510223" cy="1583716"/>
          </a:xfrm>
          <a:prstGeom prst="rect">
            <a:avLst/>
          </a:prstGeom>
          <a:noFill/>
        </p:spPr>
      </p:pic>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Autofit/>
          </a:bodyPr>
          <a:lstStyle/>
          <a:p>
            <a:r>
              <a:rPr lang="en-US" altLang="zh-TW" sz="3000" dirty="0">
                <a:latin typeface="Times New Roman" panose="02020603050405020304" pitchFamily="18" charset="0"/>
                <a:cs typeface="Times New Roman" panose="02020603050405020304" pitchFamily="18" charset="0"/>
              </a:rPr>
              <a:t>Features Related to Readability</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457200" y="838200"/>
            <a:ext cx="8686800" cy="7060394"/>
          </a:xfrm>
          <a:prstGeom prst="rect">
            <a:avLst/>
          </a:prstGeom>
        </p:spPr>
        <p:txBody>
          <a:bodyPr wrap="square">
            <a:spAutoFit/>
          </a:bodyPr>
          <a:lstStyle/>
          <a:p>
            <a:pPr marL="342900" lvl="0" indent="-342900">
              <a:spcBef>
                <a:spcPct val="20000"/>
              </a:spcBef>
              <a:buClr>
                <a:srgbClr val="101141"/>
              </a:buClr>
            </a:pPr>
            <a:r>
              <a:rPr lang="en-US" sz="2400" b="1" u="sng" dirty="0">
                <a:solidFill>
                  <a:prstClr val="black"/>
                </a:solidFill>
                <a:latin typeface="Arial" pitchFamily="34" charset="0"/>
                <a:cs typeface="Arial" pitchFamily="34" charset="0"/>
              </a:rPr>
              <a:t>4. Syntax considerations:</a:t>
            </a:r>
          </a:p>
          <a:p>
            <a:pPr lvl="0" algn="just">
              <a:lnSpc>
                <a:spcPct val="150000"/>
              </a:lnSpc>
              <a:spcBef>
                <a:spcPct val="20000"/>
              </a:spcBef>
              <a:buClr>
                <a:srgbClr val="101141"/>
              </a:buClr>
            </a:pPr>
            <a:r>
              <a:rPr lang="en-GB" sz="2200" dirty="0">
                <a:solidFill>
                  <a:prstClr val="black"/>
                </a:solidFill>
                <a:latin typeface="Arial" pitchFamily="34" charset="0"/>
                <a:cs typeface="Arial" pitchFamily="34" charset="0"/>
              </a:rPr>
              <a:t>c. </a:t>
            </a:r>
            <a:r>
              <a:rPr lang="en-GB" sz="2200" b="1" dirty="0">
                <a:solidFill>
                  <a:prstClr val="black"/>
                </a:solidFill>
                <a:latin typeface="Arial" pitchFamily="34" charset="0"/>
                <a:cs typeface="Arial" pitchFamily="34" charset="0"/>
              </a:rPr>
              <a:t>Semantic should follow directly from syntax</a:t>
            </a:r>
            <a:r>
              <a:rPr lang="en-GB" sz="2200" dirty="0">
                <a:solidFill>
                  <a:prstClr val="black"/>
                </a:solidFill>
                <a:latin typeface="Arial" pitchFamily="34" charset="0"/>
                <a:cs typeface="Arial" pitchFamily="34" charset="0"/>
              </a:rPr>
              <a:t>: </a:t>
            </a:r>
          </a:p>
          <a:p>
            <a:pPr lvl="0" algn="just">
              <a:lnSpc>
                <a:spcPct val="150000"/>
              </a:lnSpc>
              <a:spcBef>
                <a:spcPct val="20000"/>
              </a:spcBef>
              <a:buClr>
                <a:srgbClr val="101141"/>
              </a:buClr>
            </a:pPr>
            <a:r>
              <a:rPr lang="en-GB" sz="2200" dirty="0">
                <a:solidFill>
                  <a:prstClr val="black"/>
                </a:solidFill>
                <a:latin typeface="Arial" pitchFamily="34" charset="0"/>
                <a:cs typeface="Arial" pitchFamily="34" charset="0"/>
              </a:rPr>
              <a:t>Example: In C the use of </a:t>
            </a:r>
            <a:r>
              <a:rPr lang="en-GB" sz="2200" b="1" dirty="0">
                <a:solidFill>
                  <a:prstClr val="black"/>
                </a:solidFill>
                <a:latin typeface="Arial" pitchFamily="34" charset="0"/>
                <a:cs typeface="Arial" pitchFamily="34" charset="0"/>
              </a:rPr>
              <a:t>static</a:t>
            </a:r>
            <a:r>
              <a:rPr lang="en-GB" sz="2200" dirty="0">
                <a:solidFill>
                  <a:prstClr val="black"/>
                </a:solidFill>
                <a:latin typeface="Arial" pitchFamily="34" charset="0"/>
                <a:cs typeface="Arial" pitchFamily="34" charset="0"/>
              </a:rPr>
              <a:t> depends on the context of its appearance. </a:t>
            </a:r>
          </a:p>
          <a:p>
            <a:pPr lvl="0" algn="just">
              <a:lnSpc>
                <a:spcPct val="150000"/>
              </a:lnSpc>
              <a:spcBef>
                <a:spcPct val="20000"/>
              </a:spcBef>
              <a:buClr>
                <a:srgbClr val="101141"/>
              </a:buClr>
            </a:pPr>
            <a:r>
              <a:rPr lang="en-GB" sz="2200" dirty="0">
                <a:solidFill>
                  <a:prstClr val="black"/>
                </a:solidFill>
                <a:latin typeface="Arial" pitchFamily="34" charset="0"/>
                <a:cs typeface="Arial" pitchFamily="34" charset="0"/>
              </a:rPr>
              <a:t>–If used as a </a:t>
            </a:r>
            <a:r>
              <a:rPr lang="en-GB" sz="2200" i="1" dirty="0">
                <a:solidFill>
                  <a:prstClr val="black"/>
                </a:solidFill>
                <a:latin typeface="Arial" pitchFamily="34" charset="0"/>
                <a:cs typeface="Arial" pitchFamily="34" charset="0"/>
              </a:rPr>
              <a:t>variable inside a function</a:t>
            </a:r>
            <a:r>
              <a:rPr lang="en-GB" sz="2200" dirty="0">
                <a:solidFill>
                  <a:prstClr val="black"/>
                </a:solidFill>
                <a:latin typeface="Arial" pitchFamily="34" charset="0"/>
                <a:cs typeface="Arial" pitchFamily="34" charset="0"/>
              </a:rPr>
              <a:t>, it means the variable is created at compile time. </a:t>
            </a:r>
          </a:p>
          <a:p>
            <a:pPr lvl="0" algn="just">
              <a:lnSpc>
                <a:spcPct val="150000"/>
              </a:lnSpc>
              <a:spcBef>
                <a:spcPct val="20000"/>
              </a:spcBef>
              <a:buClr>
                <a:srgbClr val="101141"/>
              </a:buClr>
            </a:pPr>
            <a:r>
              <a:rPr lang="en-GB" sz="2200" dirty="0">
                <a:solidFill>
                  <a:prstClr val="black"/>
                </a:solidFill>
                <a:latin typeface="Arial" pitchFamily="34" charset="0"/>
                <a:cs typeface="Arial" pitchFamily="34" charset="0"/>
              </a:rPr>
              <a:t>If used on the definition of a variable that is outside all functions, it means the variable is </a:t>
            </a:r>
            <a:r>
              <a:rPr lang="en-GB" sz="2200" dirty="0">
                <a:solidFill>
                  <a:srgbClr val="FF0000"/>
                </a:solidFill>
                <a:latin typeface="Arial" pitchFamily="34" charset="0"/>
                <a:cs typeface="Arial" pitchFamily="34" charset="0"/>
              </a:rPr>
              <a:t>visible only in the file </a:t>
            </a:r>
            <a:r>
              <a:rPr lang="en-GB" sz="2200" dirty="0">
                <a:solidFill>
                  <a:prstClr val="black"/>
                </a:solidFill>
                <a:latin typeface="Arial" pitchFamily="34" charset="0"/>
                <a:cs typeface="Arial" pitchFamily="34" charset="0"/>
              </a:rPr>
              <a:t>in which its </a:t>
            </a:r>
            <a:r>
              <a:rPr lang="en-GB" sz="2200" dirty="0">
                <a:solidFill>
                  <a:srgbClr val="FF0000"/>
                </a:solidFill>
                <a:latin typeface="Arial" pitchFamily="34" charset="0"/>
                <a:cs typeface="Arial" pitchFamily="34" charset="0"/>
              </a:rPr>
              <a:t>definition appears</a:t>
            </a:r>
            <a:r>
              <a:rPr lang="en-GB" sz="2200" dirty="0">
                <a:solidFill>
                  <a:prstClr val="black"/>
                </a:solidFill>
                <a:latin typeface="Arial" pitchFamily="34" charset="0"/>
                <a:cs typeface="Arial" pitchFamily="34" charset="0"/>
              </a:rPr>
              <a:t>. It is not exported from that file. </a:t>
            </a:r>
          </a:p>
          <a:p>
            <a:pPr lvl="0" algn="just">
              <a:lnSpc>
                <a:spcPct val="150000"/>
              </a:lnSpc>
              <a:spcBef>
                <a:spcPct val="20000"/>
              </a:spcBef>
              <a:buClr>
                <a:srgbClr val="101141"/>
              </a:buClr>
            </a:pPr>
            <a:r>
              <a:rPr lang="en-GB" sz="2200" dirty="0">
                <a:solidFill>
                  <a:prstClr val="black"/>
                </a:solidFill>
                <a:latin typeface="Arial" pitchFamily="34" charset="0"/>
                <a:cs typeface="Arial" pitchFamily="34" charset="0"/>
              </a:rPr>
              <a:t>If variable is not </a:t>
            </a:r>
            <a:r>
              <a:rPr lang="en-GB" sz="2200" dirty="0">
                <a:solidFill>
                  <a:srgbClr val="FF0000"/>
                </a:solidFill>
                <a:latin typeface="Arial" pitchFamily="34" charset="0"/>
                <a:cs typeface="Arial" pitchFamily="34" charset="0"/>
              </a:rPr>
              <a:t>extern</a:t>
            </a:r>
            <a:r>
              <a:rPr lang="en-GB" sz="2200" dirty="0">
                <a:solidFill>
                  <a:prstClr val="black"/>
                </a:solidFill>
                <a:latin typeface="Arial" pitchFamily="34" charset="0"/>
                <a:cs typeface="Arial" pitchFamily="34" charset="0"/>
              </a:rPr>
              <a:t> then it is not accessible from outside of the C file. </a:t>
            </a:r>
            <a:r>
              <a:rPr lang="en-GB" sz="2000" dirty="0">
                <a:solidFill>
                  <a:prstClr val="black"/>
                </a:solidFill>
                <a:latin typeface="Arial" pitchFamily="34" charset="0"/>
                <a:cs typeface="Arial" pitchFamily="34" charset="0"/>
              </a:rPr>
              <a:t>(sometimes, we write multi file programs, if the code is too lengthy)</a:t>
            </a:r>
          </a:p>
          <a:p>
            <a:pPr lvl="0" algn="just">
              <a:spcBef>
                <a:spcPct val="20000"/>
              </a:spcBef>
              <a:buClr>
                <a:srgbClr val="101141"/>
              </a:buClr>
            </a:pPr>
            <a:endParaRPr lang="en-GB" sz="2000" dirty="0">
              <a:solidFill>
                <a:prstClr val="black"/>
              </a:solidFill>
              <a:latin typeface="Arial" pitchFamily="34" charset="0"/>
              <a:cs typeface="Arial" pitchFamily="34" charset="0"/>
            </a:endParaRPr>
          </a:p>
          <a:p>
            <a:pPr lvl="0" algn="just">
              <a:spcBef>
                <a:spcPct val="20000"/>
              </a:spcBef>
              <a:buClr>
                <a:srgbClr val="101141"/>
              </a:buClr>
            </a:pPr>
            <a:endParaRPr lang="en-US" sz="2000" dirty="0">
              <a:solidFill>
                <a:prstClr val="black"/>
              </a:solidFill>
              <a:latin typeface="Arial" pitchFamily="34" charset="0"/>
              <a:cs typeface="Arial" pitchFamily="34" charset="0"/>
            </a:endParaRPr>
          </a:p>
          <a:p>
            <a:pPr marL="342900" lvl="0" indent="-342900">
              <a:spcBef>
                <a:spcPct val="20000"/>
              </a:spcBef>
              <a:buClr>
                <a:srgbClr val="101141"/>
              </a:buClr>
              <a:buFont typeface="Arial" panose="020B0604020202020204" pitchFamily="34" charset="0"/>
              <a:buChar char="•"/>
            </a:pPr>
            <a:endParaRPr lang="en-US" sz="2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840091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Autofit/>
          </a:bodyPr>
          <a:lstStyle/>
          <a:p>
            <a:r>
              <a:rPr lang="en-US" altLang="zh-TW" sz="3000" dirty="0">
                <a:latin typeface="Times New Roman" panose="02020603050405020304" pitchFamily="18" charset="0"/>
                <a:cs typeface="Times New Roman" panose="02020603050405020304" pitchFamily="18" charset="0"/>
              </a:rPr>
              <a:t>Features Related to Readability</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191146" y="838200"/>
            <a:ext cx="8686800" cy="7072705"/>
          </a:xfrm>
          <a:prstGeom prst="rect">
            <a:avLst/>
          </a:prstGeom>
        </p:spPr>
        <p:txBody>
          <a:bodyPr wrap="square">
            <a:spAutoFit/>
          </a:bodyPr>
          <a:lstStyle/>
          <a:p>
            <a:pPr marL="342900" lvl="0" indent="-342900">
              <a:spcBef>
                <a:spcPct val="20000"/>
              </a:spcBef>
              <a:buClr>
                <a:srgbClr val="101141"/>
              </a:buClr>
            </a:pPr>
            <a:r>
              <a:rPr lang="en-US" sz="2400" b="1" u="sng" dirty="0">
                <a:solidFill>
                  <a:prstClr val="black"/>
                </a:solidFill>
                <a:latin typeface="Arial" pitchFamily="34" charset="0"/>
                <a:cs typeface="Arial" pitchFamily="34" charset="0"/>
              </a:rPr>
              <a:t>4. Syntax considerations:</a:t>
            </a:r>
          </a:p>
          <a:p>
            <a:pPr lvl="0">
              <a:lnSpc>
                <a:spcPct val="150000"/>
              </a:lnSpc>
              <a:spcBef>
                <a:spcPct val="20000"/>
              </a:spcBef>
              <a:buClr>
                <a:srgbClr val="101141"/>
              </a:buClr>
            </a:pPr>
            <a:r>
              <a:rPr lang="en-US" sz="2400" dirty="0">
                <a:solidFill>
                  <a:prstClr val="black"/>
                </a:solidFill>
                <a:latin typeface="Arial" pitchFamily="34" charset="0"/>
                <a:cs typeface="Arial" pitchFamily="34" charset="0"/>
              </a:rPr>
              <a:t>d. </a:t>
            </a:r>
            <a:r>
              <a:rPr lang="en-US" sz="2400" b="1" dirty="0">
                <a:solidFill>
                  <a:prstClr val="black"/>
                </a:solidFill>
                <a:latin typeface="Arial" pitchFamily="34" charset="0"/>
                <a:cs typeface="Arial" pitchFamily="34" charset="0"/>
              </a:rPr>
              <a:t>Form and meaning</a:t>
            </a:r>
            <a:r>
              <a:rPr lang="en-US" sz="2400" dirty="0">
                <a:solidFill>
                  <a:prstClr val="black"/>
                </a:solidFill>
                <a:latin typeface="Arial" pitchFamily="34" charset="0"/>
                <a:cs typeface="Arial" pitchFamily="34" charset="0"/>
              </a:rPr>
              <a:t>: self-descriptive constructs, meaningful keywords.</a:t>
            </a:r>
          </a:p>
          <a:p>
            <a:pPr marL="342900" lvl="0" indent="-342900">
              <a:lnSpc>
                <a:spcPct val="150000"/>
              </a:lnSpc>
              <a:spcBef>
                <a:spcPct val="20000"/>
              </a:spcBef>
              <a:buClr>
                <a:srgbClr val="101141"/>
              </a:buClr>
              <a:buFont typeface="Arial" panose="020B0604020202020204" pitchFamily="34" charset="0"/>
              <a:buChar char="•"/>
            </a:pPr>
            <a:r>
              <a:rPr lang="en-US" sz="2400" dirty="0">
                <a:solidFill>
                  <a:prstClr val="black"/>
                </a:solidFill>
                <a:latin typeface="Arial" pitchFamily="34" charset="0"/>
                <a:cs typeface="Arial" pitchFamily="34" charset="0"/>
              </a:rPr>
              <a:t>Semantics, or meaning, should follow directly from syntax, or form.</a:t>
            </a:r>
          </a:p>
          <a:p>
            <a:pPr marL="342900" lvl="0" indent="-342900">
              <a:lnSpc>
                <a:spcPct val="150000"/>
              </a:lnSpc>
              <a:spcBef>
                <a:spcPct val="20000"/>
              </a:spcBef>
              <a:buClr>
                <a:srgbClr val="101141"/>
              </a:buClr>
              <a:buFont typeface="Arial" panose="020B0604020202020204" pitchFamily="34" charset="0"/>
              <a:buChar char="•"/>
            </a:pPr>
            <a:r>
              <a:rPr lang="en-US" sz="2400" dirty="0">
                <a:latin typeface="Arial" panose="020B0604020202020204" pitchFamily="34" charset="0"/>
                <a:cs typeface="Arial" panose="020B0604020202020204" pitchFamily="34" charset="0"/>
              </a:rPr>
              <a:t>The appearance of the command </a:t>
            </a:r>
            <a:r>
              <a:rPr lang="en-US" sz="2400" dirty="0">
                <a:solidFill>
                  <a:srgbClr val="FF0000"/>
                </a:solidFill>
                <a:latin typeface="Arial" panose="020B0604020202020204" pitchFamily="34" charset="0"/>
                <a:cs typeface="Arial" panose="020B0604020202020204" pitchFamily="34" charset="0"/>
              </a:rPr>
              <a:t>grep</a:t>
            </a:r>
            <a:r>
              <a:rPr lang="en-US" sz="2400" dirty="0">
                <a:latin typeface="Arial" panose="020B0604020202020204" pitchFamily="34" charset="0"/>
                <a:cs typeface="Arial" panose="020B0604020202020204" pitchFamily="34" charset="0"/>
              </a:rPr>
              <a:t> indicates nothing to UNIX beginners. </a:t>
            </a:r>
          </a:p>
          <a:p>
            <a:pPr marL="342900" lvl="0" indent="-342900">
              <a:lnSpc>
                <a:spcPct val="150000"/>
              </a:lnSpc>
              <a:spcBef>
                <a:spcPct val="20000"/>
              </a:spcBef>
              <a:buClr>
                <a:srgbClr val="101141"/>
              </a:buClr>
              <a:buFont typeface="Arial" panose="020B0604020202020204" pitchFamily="34" charset="0"/>
              <a:buChar char="•"/>
            </a:pPr>
            <a:r>
              <a:rPr lang="en-US" sz="2400" dirty="0">
                <a:solidFill>
                  <a:srgbClr val="FF0000"/>
                </a:solidFill>
                <a:latin typeface="Arial" panose="020B0604020202020204" pitchFamily="34" charset="0"/>
                <a:cs typeface="Arial" panose="020B0604020202020204" pitchFamily="34" charset="0"/>
              </a:rPr>
              <a:t>g/</a:t>
            </a:r>
            <a:r>
              <a:rPr lang="en-US" sz="2400" dirty="0" err="1">
                <a:solidFill>
                  <a:srgbClr val="FF0000"/>
                </a:solidFill>
                <a:latin typeface="Arial" panose="020B0604020202020204" pitchFamily="34" charset="0"/>
                <a:cs typeface="Arial" panose="020B0604020202020204" pitchFamily="34" charset="0"/>
              </a:rPr>
              <a:t>r</a:t>
            </a:r>
            <a:r>
              <a:rPr lang="en-US" sz="2400" dirty="0" err="1">
                <a:latin typeface="Arial" panose="020B0604020202020204" pitchFamily="34" charset="0"/>
                <a:cs typeface="Arial" panose="020B0604020202020204" pitchFamily="34" charset="0"/>
              </a:rPr>
              <a:t>egular_</a:t>
            </a:r>
            <a:r>
              <a:rPr lang="en-US" sz="2400" dirty="0" err="1">
                <a:solidFill>
                  <a:srgbClr val="FF0000"/>
                </a:solidFill>
                <a:latin typeface="Arial" panose="020B0604020202020204" pitchFamily="34" charset="0"/>
                <a:cs typeface="Arial" panose="020B0604020202020204" pitchFamily="34" charset="0"/>
              </a:rPr>
              <a:t>e</a:t>
            </a:r>
            <a:r>
              <a:rPr lang="en-US" sz="2400" dirty="0" err="1">
                <a:latin typeface="Arial" panose="020B0604020202020204" pitchFamily="34" charset="0"/>
                <a:cs typeface="Arial" panose="020B0604020202020204" pitchFamily="34" charset="0"/>
              </a:rPr>
              <a:t>xpression</a:t>
            </a:r>
            <a:r>
              <a:rPr lang="en-US" sz="2400" dirty="0">
                <a:latin typeface="Arial" panose="020B0604020202020204" pitchFamily="34" charset="0"/>
                <a:cs typeface="Arial" panose="020B0604020202020204" pitchFamily="34" charset="0"/>
              </a:rPr>
              <a:t>/</a:t>
            </a:r>
            <a:r>
              <a:rPr lang="en-US" sz="2400" dirty="0">
                <a:solidFill>
                  <a:srgbClr val="FF0000"/>
                </a:solidFill>
                <a:latin typeface="Arial" panose="020B0604020202020204" pitchFamily="34" charset="0"/>
                <a:cs typeface="Arial" panose="020B0604020202020204" pitchFamily="34" charset="0"/>
              </a:rPr>
              <a:t>p</a:t>
            </a:r>
            <a:r>
              <a:rPr lang="en-US" sz="2400" dirty="0">
                <a:latin typeface="Arial" panose="020B0604020202020204" pitchFamily="34" charset="0"/>
                <a:cs typeface="Arial" panose="020B0604020202020204" pitchFamily="34" charset="0"/>
              </a:rPr>
              <a:t>, which can obviously be abbreviated as </a:t>
            </a:r>
            <a:r>
              <a:rPr lang="en-US" sz="2400" dirty="0" err="1">
                <a:latin typeface="Arial" panose="020B0604020202020204" pitchFamily="34" charset="0"/>
                <a:cs typeface="Arial" panose="020B0604020202020204" pitchFamily="34" charset="0"/>
              </a:rPr>
              <a:t>grep</a:t>
            </a:r>
            <a:r>
              <a:rPr lang="en-US" sz="2400" dirty="0">
                <a:latin typeface="Arial" panose="020B0604020202020204" pitchFamily="34" charset="0"/>
                <a:cs typeface="Arial" panose="020B0604020202020204" pitchFamily="34" charset="0"/>
              </a:rPr>
              <a:t>, prints all lines in a file that contain substrings that match the regular expression.</a:t>
            </a:r>
            <a:endParaRPr lang="en-US" sz="2400" dirty="0">
              <a:solidFill>
                <a:prstClr val="black"/>
              </a:solidFill>
              <a:latin typeface="Arial" pitchFamily="34" charset="0"/>
              <a:cs typeface="Arial" pitchFamily="34" charset="0"/>
            </a:endParaRPr>
          </a:p>
          <a:p>
            <a:pPr lvl="0">
              <a:spcBef>
                <a:spcPct val="20000"/>
              </a:spcBef>
              <a:buClr>
                <a:srgbClr val="101141"/>
              </a:buClr>
            </a:pPr>
            <a:endParaRPr lang="en-US" sz="2400" dirty="0">
              <a:solidFill>
                <a:prstClr val="black"/>
              </a:solidFill>
              <a:latin typeface="Arial" pitchFamily="34" charset="0"/>
              <a:cs typeface="Arial" pitchFamily="34" charset="0"/>
            </a:endParaRPr>
          </a:p>
          <a:p>
            <a:pPr marL="342900" lvl="0" indent="-342900">
              <a:spcBef>
                <a:spcPct val="20000"/>
              </a:spcBef>
              <a:buClr>
                <a:srgbClr val="101141"/>
              </a:buClr>
              <a:buFont typeface="Arial" panose="020B0604020202020204" pitchFamily="34" charset="0"/>
              <a:buChar char="•"/>
            </a:pPr>
            <a:endParaRPr lang="en-US" sz="2400" dirty="0">
              <a:solidFill>
                <a:prstClr val="black"/>
              </a:solidFill>
              <a:latin typeface="Arial" pitchFamily="34" charset="0"/>
              <a:cs typeface="Arial" pitchFamily="34" charset="0"/>
            </a:endParaRPr>
          </a:p>
          <a:p>
            <a:pPr marL="342900" lvl="0" indent="-342900">
              <a:spcBef>
                <a:spcPct val="20000"/>
              </a:spcBef>
              <a:buClr>
                <a:srgbClr val="101141"/>
              </a:buClr>
              <a:buFont typeface="Arial" panose="020B0604020202020204" pitchFamily="34" charset="0"/>
              <a:buChar char="•"/>
            </a:pPr>
            <a:endParaRPr lang="en-US" sz="2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885395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1928" y="789337"/>
            <a:ext cx="8779672" cy="5899108"/>
          </a:xfrm>
        </p:spPr>
        <p:txBody>
          <a:bodyPr>
            <a:normAutofit/>
          </a:bodyPr>
          <a:lstStyle/>
          <a:p>
            <a:r>
              <a:rPr lang="en-US" b="1" u="sng" dirty="0"/>
              <a:t>1. Support for abstraction:</a:t>
            </a:r>
          </a:p>
          <a:p>
            <a:pPr algn="just">
              <a:buFont typeface="Arial" panose="020B0604020202020204" pitchFamily="34" charset="0"/>
              <a:buChar char="•"/>
            </a:pPr>
            <a:r>
              <a:rPr lang="en-US" dirty="0"/>
              <a:t>Ability to define and use complex structures  or operations in ways that allow details to be ignored</a:t>
            </a:r>
          </a:p>
          <a:p>
            <a:pPr algn="just">
              <a:buFont typeface="Arial" panose="020B0604020202020204" pitchFamily="34" charset="0"/>
              <a:buChar char="•"/>
            </a:pPr>
            <a:r>
              <a:rPr lang="en-US" dirty="0"/>
              <a:t>Abstraction in process (e.g. subprogram), data</a:t>
            </a:r>
          </a:p>
          <a:p>
            <a:pPr algn="just">
              <a:buFont typeface="Arial" panose="020B0604020202020204" pitchFamily="34" charset="0"/>
              <a:buChar char="•"/>
            </a:pPr>
            <a:r>
              <a:rPr lang="en-US" b="1" dirty="0"/>
              <a:t>A. </a:t>
            </a:r>
            <a:r>
              <a:rPr lang="en-US" b="1" dirty="0">
                <a:solidFill>
                  <a:srgbClr val="FF0000"/>
                </a:solidFill>
              </a:rPr>
              <a:t>Process Abstraction</a:t>
            </a:r>
          </a:p>
          <a:p>
            <a:pPr lvl="1" algn="just">
              <a:buFont typeface="Arial" panose="020B0604020202020204" pitchFamily="34" charset="0"/>
              <a:buChar char="•"/>
            </a:pPr>
            <a:r>
              <a:rPr lang="en-US" sz="2000" dirty="0"/>
              <a:t>Example is the use of a subprogram to implement a sort algorithm that is required several times in a program. </a:t>
            </a:r>
          </a:p>
          <a:p>
            <a:pPr algn="just">
              <a:buFont typeface="Arial" panose="020B0604020202020204" pitchFamily="34" charset="0"/>
              <a:buChar char="•"/>
            </a:pPr>
            <a:r>
              <a:rPr lang="en-US" b="1" dirty="0"/>
              <a:t>B. </a:t>
            </a:r>
            <a:r>
              <a:rPr lang="en-US" b="1" dirty="0">
                <a:solidFill>
                  <a:srgbClr val="00B0F0"/>
                </a:solidFill>
              </a:rPr>
              <a:t>Data Abstraction</a:t>
            </a:r>
          </a:p>
          <a:p>
            <a:pPr lvl="1" algn="just">
              <a:buFont typeface="Arial" panose="020B0604020202020204" pitchFamily="34" charset="0"/>
              <a:buChar char="•"/>
            </a:pPr>
            <a:r>
              <a:rPr lang="en-US" sz="2000" dirty="0"/>
              <a:t>Consider a </a:t>
            </a:r>
            <a:r>
              <a:rPr lang="en-US" sz="2000" b="1" dirty="0"/>
              <a:t>binary tree </a:t>
            </a:r>
            <a:r>
              <a:rPr lang="en-US" sz="2000" dirty="0"/>
              <a:t>that stores integer data in its nodes. </a:t>
            </a:r>
            <a:r>
              <a:rPr lang="en-GB" sz="2000" dirty="0"/>
              <a:t>In C++ and Java, theses trees can be implemented by using an abstraction of a tree node in the form of a simple class with </a:t>
            </a:r>
            <a:r>
              <a:rPr lang="en-GB" sz="2000" b="1" dirty="0"/>
              <a:t>two pointers </a:t>
            </a:r>
            <a:r>
              <a:rPr lang="en-GB" sz="2000" dirty="0"/>
              <a:t>(or references) and an integer.</a:t>
            </a:r>
          </a:p>
          <a:p>
            <a:pPr algn="just">
              <a:buFont typeface="Arial" panose="020B0604020202020204" pitchFamily="34" charset="0"/>
              <a:buChar char="•"/>
            </a:pPr>
            <a:r>
              <a:rPr lang="en-US" dirty="0"/>
              <a:t>But languages such as Fortran 77 uses three parallel integer arrays, where two of the integers are used as subscripts to specify offspring nodes. </a:t>
            </a:r>
          </a:p>
          <a:p>
            <a:pPr>
              <a:buFont typeface="Arial" panose="020B0604020202020204" pitchFamily="34" charset="0"/>
              <a:buChar char="•"/>
            </a:pPr>
            <a:endParaRPr lang="en-US" dirty="0"/>
          </a:p>
          <a:p>
            <a:endParaRPr lang="en-US" dirty="0"/>
          </a:p>
        </p:txBody>
      </p:sp>
      <p:sp>
        <p:nvSpPr>
          <p:cNvPr id="3" name="Content Placeholder 2"/>
          <p:cNvSpPr>
            <a:spLocks noGrp="1"/>
          </p:cNvSpPr>
          <p:nvPr>
            <p:ph sz="quarter" idx="10"/>
          </p:nvPr>
        </p:nvSpPr>
        <p:spPr/>
        <p:txBody>
          <a:bodyPr>
            <a:noAutofit/>
          </a:bodyPr>
          <a:lstStyle/>
          <a:p>
            <a:r>
              <a:rPr lang="en-US" altLang="zh-TW" sz="3000" dirty="0">
                <a:latin typeface="Times New Roman" panose="02020603050405020304" pitchFamily="18" charset="0"/>
                <a:cs typeface="Times New Roman" panose="02020603050405020304" pitchFamily="18" charset="0"/>
              </a:rPr>
              <a:t>Features Related to </a:t>
            </a:r>
            <a:r>
              <a:rPr lang="en-US" altLang="zh-TW" sz="3000" dirty="0" err="1">
                <a:latin typeface="Times New Roman" panose="02020603050405020304" pitchFamily="18" charset="0"/>
                <a:cs typeface="Times New Roman" panose="02020603050405020304" pitchFamily="18" charset="0"/>
              </a:rPr>
              <a:t>Writability</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842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u="sng" dirty="0"/>
              <a:t>2. Expressivity</a:t>
            </a:r>
          </a:p>
          <a:p>
            <a:pPr>
              <a:lnSpc>
                <a:spcPct val="150000"/>
              </a:lnSpc>
              <a:buFont typeface="Arial" panose="020B0604020202020204" pitchFamily="34" charset="0"/>
              <a:buChar char="•"/>
            </a:pPr>
            <a:r>
              <a:rPr lang="en-US" dirty="0"/>
              <a:t>A set of relatively convenient ways of specifying operations</a:t>
            </a:r>
          </a:p>
          <a:p>
            <a:pPr>
              <a:lnSpc>
                <a:spcPct val="150000"/>
              </a:lnSpc>
              <a:buFont typeface="Arial" panose="020B0604020202020204" pitchFamily="34" charset="0"/>
              <a:buChar char="•"/>
            </a:pPr>
            <a:r>
              <a:rPr lang="en-US" dirty="0"/>
              <a:t>Example 1: in C, the notation </a:t>
            </a:r>
            <a:r>
              <a:rPr lang="en-US" b="1" dirty="0"/>
              <a:t>count++ </a:t>
            </a:r>
            <a:r>
              <a:rPr lang="en-US" dirty="0"/>
              <a:t>is more convenient and shorter than </a:t>
            </a:r>
            <a:r>
              <a:rPr lang="en-US" b="1" dirty="0"/>
              <a:t>count = count + 1. </a:t>
            </a:r>
          </a:p>
          <a:p>
            <a:pPr>
              <a:lnSpc>
                <a:spcPct val="150000"/>
              </a:lnSpc>
              <a:buFont typeface="Arial" panose="020B0604020202020204" pitchFamily="34" charset="0"/>
              <a:buChar char="•"/>
            </a:pPr>
            <a:r>
              <a:rPr lang="en-US" dirty="0"/>
              <a:t>Example 2: The inclusion of the </a:t>
            </a:r>
            <a:r>
              <a:rPr lang="en-US" b="1" dirty="0"/>
              <a:t>for </a:t>
            </a:r>
            <a:r>
              <a:rPr lang="en-US" dirty="0"/>
              <a:t>statement in Java makes writing counting loops easier than with the use of </a:t>
            </a:r>
            <a:r>
              <a:rPr lang="en-US" b="1" dirty="0"/>
              <a:t>while</a:t>
            </a:r>
          </a:p>
          <a:p>
            <a:pPr>
              <a:lnSpc>
                <a:spcPct val="150000"/>
              </a:lnSpc>
              <a:buFont typeface="Arial" panose="020B0604020202020204" pitchFamily="34" charset="0"/>
              <a:buChar char="•"/>
            </a:pPr>
            <a:endParaRPr lang="en-US" dirty="0"/>
          </a:p>
          <a:p>
            <a:endParaRPr lang="en-US" dirty="0"/>
          </a:p>
        </p:txBody>
      </p:sp>
      <p:sp>
        <p:nvSpPr>
          <p:cNvPr id="3" name="Content Placeholder 2"/>
          <p:cNvSpPr>
            <a:spLocks noGrp="1"/>
          </p:cNvSpPr>
          <p:nvPr>
            <p:ph sz="quarter" idx="10"/>
          </p:nvPr>
        </p:nvSpPr>
        <p:spPr/>
        <p:txBody>
          <a:bodyPr>
            <a:noAutofit/>
          </a:bodyPr>
          <a:lstStyle/>
          <a:p>
            <a:r>
              <a:rPr lang="en-US" altLang="zh-TW" sz="3000" dirty="0">
                <a:latin typeface="Times New Roman" panose="02020603050405020304" pitchFamily="18" charset="0"/>
                <a:cs typeface="Times New Roman" panose="02020603050405020304" pitchFamily="18" charset="0"/>
              </a:rPr>
              <a:t>Features Related to </a:t>
            </a:r>
            <a:r>
              <a:rPr lang="en-US" altLang="zh-TW" sz="3000" dirty="0" err="1">
                <a:latin typeface="Times New Roman" panose="02020603050405020304" pitchFamily="18" charset="0"/>
                <a:cs typeface="Times New Roman" panose="02020603050405020304" pitchFamily="18" charset="0"/>
              </a:rPr>
              <a:t>Writability</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7896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u="sng" dirty="0"/>
              <a:t>1. Type checking:</a:t>
            </a:r>
          </a:p>
          <a:p>
            <a:pPr>
              <a:buFont typeface="Arial" panose="020B0604020202020204" pitchFamily="34" charset="0"/>
              <a:buChar char="•"/>
            </a:pPr>
            <a:r>
              <a:rPr lang="en-US" dirty="0"/>
              <a:t>Testing for type errors, </a:t>
            </a:r>
          </a:p>
          <a:p>
            <a:pPr>
              <a:buFont typeface="Arial" panose="020B0604020202020204" pitchFamily="34" charset="0"/>
              <a:buChar char="•"/>
            </a:pPr>
            <a:r>
              <a:rPr lang="en-US" dirty="0"/>
              <a:t>Run-time type checking is expensive, compile-time type checking is more desirable. </a:t>
            </a:r>
          </a:p>
          <a:p>
            <a:pPr>
              <a:buFont typeface="Arial" panose="020B0604020202020204" pitchFamily="34" charset="0"/>
              <a:buChar char="•"/>
            </a:pPr>
            <a:r>
              <a:rPr lang="en-GB" dirty="0"/>
              <a:t>It ensures that the operands of operator are of compatible type.</a:t>
            </a:r>
          </a:p>
          <a:p>
            <a:pPr marL="0" indent="0"/>
            <a:r>
              <a:rPr lang="en-GB" dirty="0"/>
              <a:t>		For example </a:t>
            </a:r>
            <a:r>
              <a:rPr lang="en-GB" sz="2800" dirty="0"/>
              <a:t>c=a+3*b</a:t>
            </a:r>
          </a:p>
          <a:p>
            <a:pPr marL="0" indent="0"/>
            <a:r>
              <a:rPr lang="en-GB" dirty="0"/>
              <a:t>There </a:t>
            </a:r>
            <a:r>
              <a:rPr lang="en-GB" b="1" dirty="0"/>
              <a:t>b</a:t>
            </a:r>
            <a:r>
              <a:rPr lang="en-GB" dirty="0"/>
              <a:t> must be a type that permits multiplication by an integers.</a:t>
            </a:r>
          </a:p>
          <a:p>
            <a:pPr marL="0" indent="0"/>
            <a:r>
              <a:rPr lang="en-GB" dirty="0"/>
              <a:t> Similarly operands for assignment can be evaluated.</a:t>
            </a:r>
            <a:endParaRPr lang="en-US" dirty="0"/>
          </a:p>
          <a:p>
            <a:pPr marL="0" indent="0"/>
            <a:r>
              <a:rPr lang="en-US" b="1" dirty="0">
                <a:solidFill>
                  <a:srgbClr val="7030A0"/>
                </a:solidFill>
              </a:rPr>
              <a:t>S</a:t>
            </a:r>
            <a:r>
              <a:rPr lang="en-GB" b="1" dirty="0" err="1">
                <a:solidFill>
                  <a:srgbClr val="7030A0"/>
                </a:solidFill>
              </a:rPr>
              <a:t>tatically</a:t>
            </a:r>
            <a:r>
              <a:rPr lang="en-GB" b="1" dirty="0">
                <a:solidFill>
                  <a:srgbClr val="7030A0"/>
                </a:solidFill>
              </a:rPr>
              <a:t>-typed </a:t>
            </a:r>
            <a:r>
              <a:rPr lang="en-GB" dirty="0"/>
              <a:t>languages: C, C++, C#, Java, Fortran etc.</a:t>
            </a:r>
          </a:p>
          <a:p>
            <a:pPr marL="0" indent="0"/>
            <a:r>
              <a:rPr lang="en-US" b="1" dirty="0">
                <a:solidFill>
                  <a:srgbClr val="002060"/>
                </a:solidFill>
              </a:rPr>
              <a:t>Dynamically-typed</a:t>
            </a:r>
            <a:r>
              <a:rPr lang="en-US" dirty="0">
                <a:solidFill>
                  <a:srgbClr val="002060"/>
                </a:solidFill>
              </a:rPr>
              <a:t> </a:t>
            </a:r>
            <a:r>
              <a:rPr lang="en-US" dirty="0"/>
              <a:t>languages: Groovy, JavaScript, Lisp, Lua, Objective-C, PHP, Prolog, Python, Ruby, Smalltalk and </a:t>
            </a:r>
            <a:r>
              <a:rPr lang="en-US" dirty="0" err="1"/>
              <a:t>Tcl</a:t>
            </a:r>
            <a:r>
              <a:rPr lang="en-US" dirty="0"/>
              <a:t>, etc.</a:t>
            </a:r>
          </a:p>
          <a:p>
            <a:endParaRPr lang="en-US" dirty="0"/>
          </a:p>
          <a:p>
            <a:endParaRPr lang="en-US" dirty="0"/>
          </a:p>
        </p:txBody>
      </p:sp>
      <p:sp>
        <p:nvSpPr>
          <p:cNvPr id="3" name="Content Placeholder 2"/>
          <p:cNvSpPr>
            <a:spLocks noGrp="1"/>
          </p:cNvSpPr>
          <p:nvPr>
            <p:ph sz="quarter" idx="10"/>
          </p:nvPr>
        </p:nvSpPr>
        <p:spPr/>
        <p:txBody>
          <a:bodyPr>
            <a:noAutofit/>
          </a:bodyPr>
          <a:lstStyle/>
          <a:p>
            <a:r>
              <a:rPr lang="en-US" altLang="zh-TW" sz="3000" dirty="0">
                <a:latin typeface="Times New Roman" panose="02020603050405020304" pitchFamily="18" charset="0"/>
                <a:cs typeface="Times New Roman" panose="02020603050405020304" pitchFamily="18" charset="0"/>
              </a:rPr>
              <a:t>Features Related to Reliability</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427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u="sng" dirty="0"/>
              <a:t>2. Exception handling:</a:t>
            </a:r>
          </a:p>
          <a:p>
            <a:pPr>
              <a:buFont typeface="Arial" panose="020B0604020202020204" pitchFamily="34" charset="0"/>
              <a:buChar char="•"/>
            </a:pPr>
            <a:r>
              <a:rPr lang="en-US" dirty="0"/>
              <a:t>Intercept run-time errors &amp; take corrective measures</a:t>
            </a:r>
          </a:p>
          <a:p>
            <a:pPr>
              <a:buFont typeface="Arial" panose="020B0604020202020204" pitchFamily="34" charset="0"/>
              <a:buChar char="•"/>
            </a:pPr>
            <a:r>
              <a:rPr lang="en-US" dirty="0"/>
              <a:t>Ada, C++, Java, and C# include extensive capabilities for exception handling.</a:t>
            </a:r>
          </a:p>
          <a:p>
            <a:endParaRPr lang="en-US" dirty="0"/>
          </a:p>
          <a:p>
            <a:r>
              <a:rPr lang="en-US" b="1" u="sng" dirty="0"/>
              <a:t>3. Aliasing:</a:t>
            </a:r>
          </a:p>
          <a:p>
            <a:pPr>
              <a:buFont typeface="Arial" panose="020B0604020202020204" pitchFamily="34" charset="0"/>
              <a:buChar char="•"/>
            </a:pPr>
            <a:r>
              <a:rPr lang="en-US" dirty="0"/>
              <a:t>Presence of two or more distinct names for the same memory location.</a:t>
            </a:r>
          </a:p>
          <a:p>
            <a:pPr>
              <a:buFont typeface="Arial" panose="020B0604020202020204" pitchFamily="34" charset="0"/>
              <a:buChar char="•"/>
            </a:pPr>
            <a:r>
              <a:rPr lang="en-US" dirty="0"/>
              <a:t>Programmer must always remember that changing the value pointed to by one of the two, changes the value referenced by the other.</a:t>
            </a:r>
          </a:p>
          <a:p>
            <a:pPr>
              <a:buFont typeface="Arial" panose="020B0604020202020204" pitchFamily="34" charset="0"/>
              <a:buChar char="•"/>
            </a:pPr>
            <a:r>
              <a:rPr lang="en-GB" dirty="0"/>
              <a:t>In C, </a:t>
            </a:r>
            <a:r>
              <a:rPr lang="en-GB" dirty="0">
                <a:solidFill>
                  <a:srgbClr val="7030A0"/>
                </a:solidFill>
              </a:rPr>
              <a:t>union members </a:t>
            </a:r>
            <a:r>
              <a:rPr lang="en-GB" dirty="0"/>
              <a:t>and </a:t>
            </a:r>
            <a:r>
              <a:rPr lang="en-GB" dirty="0">
                <a:solidFill>
                  <a:srgbClr val="7030A0"/>
                </a:solidFill>
              </a:rPr>
              <a:t>pointers</a:t>
            </a:r>
            <a:r>
              <a:rPr lang="en-GB" dirty="0"/>
              <a:t> set to point to the same variable. </a:t>
            </a:r>
            <a:endParaRPr lang="en-US" dirty="0"/>
          </a:p>
          <a:p>
            <a:endParaRPr lang="en-US" dirty="0"/>
          </a:p>
        </p:txBody>
      </p:sp>
      <p:sp>
        <p:nvSpPr>
          <p:cNvPr id="3" name="Content Placeholder 2"/>
          <p:cNvSpPr>
            <a:spLocks noGrp="1"/>
          </p:cNvSpPr>
          <p:nvPr>
            <p:ph sz="quarter" idx="10"/>
          </p:nvPr>
        </p:nvSpPr>
        <p:spPr/>
        <p:txBody>
          <a:bodyPr>
            <a:noAutofit/>
          </a:bodyPr>
          <a:lstStyle/>
          <a:p>
            <a:r>
              <a:rPr lang="en-US" altLang="zh-TW" sz="3000" dirty="0">
                <a:latin typeface="Times New Roman" panose="02020603050405020304" pitchFamily="18" charset="0"/>
                <a:cs typeface="Times New Roman" panose="02020603050405020304" pitchFamily="18" charset="0"/>
              </a:rPr>
              <a:t>Features Related to Reliability</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528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dirty="0"/>
              <a:t>Training programmers to use language</a:t>
            </a:r>
          </a:p>
          <a:p>
            <a:pPr>
              <a:buFont typeface="Arial" panose="020B0604020202020204" pitchFamily="34" charset="0"/>
              <a:buChar char="•"/>
            </a:pPr>
            <a:r>
              <a:rPr lang="en-US" dirty="0"/>
              <a:t>Writing programs (closeness to particular applications)</a:t>
            </a:r>
          </a:p>
          <a:p>
            <a:pPr>
              <a:buFont typeface="Arial" panose="020B0604020202020204" pitchFamily="34" charset="0"/>
              <a:buChar char="•"/>
            </a:pPr>
            <a:r>
              <a:rPr lang="en-US" dirty="0"/>
              <a:t>Compiling programs</a:t>
            </a:r>
          </a:p>
          <a:p>
            <a:pPr>
              <a:buFont typeface="Arial" panose="020B0604020202020204" pitchFamily="34" charset="0"/>
              <a:buChar char="•"/>
            </a:pPr>
            <a:r>
              <a:rPr lang="en-US" dirty="0"/>
              <a:t>Executing programs: run-time type checking</a:t>
            </a:r>
          </a:p>
          <a:p>
            <a:pPr>
              <a:buFont typeface="Arial" panose="020B0604020202020204" pitchFamily="34" charset="0"/>
              <a:buChar char="•"/>
            </a:pPr>
            <a:r>
              <a:rPr lang="en-US" dirty="0"/>
              <a:t>Language implementation system: availability of free compilers</a:t>
            </a:r>
          </a:p>
          <a:p>
            <a:pPr>
              <a:buFont typeface="Arial" panose="020B0604020202020204" pitchFamily="34" charset="0"/>
              <a:buChar char="•"/>
            </a:pPr>
            <a:r>
              <a:rPr lang="en-US" dirty="0"/>
              <a:t>Reliability: poor reliability leads to high costs</a:t>
            </a:r>
          </a:p>
          <a:p>
            <a:pPr>
              <a:buFont typeface="Arial" panose="020B0604020202020204" pitchFamily="34" charset="0"/>
              <a:buChar char="•"/>
            </a:pPr>
            <a:r>
              <a:rPr lang="en-US" dirty="0"/>
              <a:t>Maintaining programs.</a:t>
            </a:r>
          </a:p>
          <a:p>
            <a:pPr>
              <a:buFont typeface="Arial" panose="020B0604020202020204" pitchFamily="34" charset="0"/>
              <a:buChar char="•"/>
            </a:pPr>
            <a:r>
              <a:rPr lang="en-US" dirty="0"/>
              <a:t>Portability (“standardization of the language” )</a:t>
            </a:r>
          </a:p>
          <a:p>
            <a:pPr>
              <a:buFont typeface="Arial" panose="020B0604020202020204" pitchFamily="34" charset="0"/>
              <a:buChar char="•"/>
            </a:pPr>
            <a:r>
              <a:rPr lang="en-US" dirty="0"/>
              <a:t>Generality </a:t>
            </a:r>
            <a:r>
              <a:rPr lang="en-GB" dirty="0"/>
              <a:t>(the applicability to a wide range of applications)</a:t>
            </a:r>
            <a:endParaRPr lang="en-US" dirty="0"/>
          </a:p>
          <a:p>
            <a:endParaRPr lang="en-US" dirty="0"/>
          </a:p>
        </p:txBody>
      </p:sp>
      <p:sp>
        <p:nvSpPr>
          <p:cNvPr id="3" name="Content Placeholder 2"/>
          <p:cNvSpPr>
            <a:spLocks noGrp="1"/>
          </p:cNvSpPr>
          <p:nvPr>
            <p:ph sz="quarter" idx="10"/>
          </p:nvPr>
        </p:nvSpPr>
        <p:spPr/>
        <p:txBody>
          <a:bodyPr>
            <a:noAutofit/>
          </a:bodyPr>
          <a:lstStyle/>
          <a:p>
            <a:r>
              <a:rPr lang="en-US" altLang="zh-TW" sz="3000" dirty="0"/>
              <a:t>Cost</a:t>
            </a:r>
            <a:endParaRPr lang="en-US" sz="3000" dirty="0"/>
          </a:p>
        </p:txBody>
      </p:sp>
    </p:spTree>
    <p:extLst>
      <p:ext uri="{BB962C8B-B14F-4D97-AF65-F5344CB8AC3E}">
        <p14:creationId xmlns:p14="http://schemas.microsoft.com/office/powerpoint/2010/main" val="842176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EF446F-ACB3-4C5F-8A91-1C71F87BD8A6}"/>
              </a:ext>
            </a:extLst>
          </p:cNvPr>
          <p:cNvSpPr>
            <a:spLocks noGrp="1"/>
          </p:cNvSpPr>
          <p:nvPr>
            <p:ph idx="1"/>
          </p:nvPr>
        </p:nvSpPr>
        <p:spPr/>
        <p:txBody>
          <a:bodyPr/>
          <a:lstStyle/>
          <a:p>
            <a:pPr>
              <a:buFont typeface="Arial" panose="020B0604020202020204" pitchFamily="34" charset="0"/>
              <a:buChar char="•"/>
            </a:pPr>
            <a:r>
              <a:rPr lang="en-US" dirty="0"/>
              <a:t>Chapter 2, Ravi </a:t>
            </a:r>
            <a:r>
              <a:rPr lang="en-US" dirty="0" err="1"/>
              <a:t>Sethi</a:t>
            </a:r>
            <a:r>
              <a:rPr lang="en-US" dirty="0"/>
              <a:t>,  "Programming Languages: Concepts and Constructs" 2nd Edition by Addison Wesley, 2006.</a:t>
            </a:r>
          </a:p>
          <a:p>
            <a:pPr>
              <a:buFont typeface="Arial" panose="020B0604020202020204" pitchFamily="34" charset="0"/>
              <a:buChar char="•"/>
            </a:pPr>
            <a:r>
              <a:rPr lang="en-US" dirty="0"/>
              <a:t>David A Watt, William Findlay, “Programming Language Design Concepts”, John Wiley &amp; Sons, Ltd., 2004 </a:t>
            </a:r>
            <a:endParaRPr lang="en-GB" dirty="0"/>
          </a:p>
        </p:txBody>
      </p:sp>
      <p:sp>
        <p:nvSpPr>
          <p:cNvPr id="3" name="Content Placeholder 2">
            <a:extLst>
              <a:ext uri="{FF2B5EF4-FFF2-40B4-BE49-F238E27FC236}">
                <a16:creationId xmlns:a16="http://schemas.microsoft.com/office/drawing/2014/main" id="{0AF4864B-8724-46B2-AD46-487442A233CC}"/>
              </a:ext>
            </a:extLst>
          </p:cNvPr>
          <p:cNvSpPr>
            <a:spLocks noGrp="1"/>
          </p:cNvSpPr>
          <p:nvPr>
            <p:ph sz="quarter" idx="10"/>
          </p:nvPr>
        </p:nvSpPr>
        <p:spPr/>
        <p:txBody>
          <a:bodyPr>
            <a:noAutofit/>
          </a:bodyPr>
          <a:lstStyle/>
          <a:p>
            <a:r>
              <a:rPr lang="en-GB" sz="3200" dirty="0"/>
              <a:t>References</a:t>
            </a:r>
          </a:p>
        </p:txBody>
      </p:sp>
    </p:spTree>
    <p:extLst>
      <p:ext uri="{BB962C8B-B14F-4D97-AF65-F5344CB8AC3E}">
        <p14:creationId xmlns:p14="http://schemas.microsoft.com/office/powerpoint/2010/main" val="28022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5105400"/>
            <a:ext cx="8458200" cy="685800"/>
          </a:xfrm>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571500" indent="-571500" algn="just">
              <a:buFont typeface="Arial" panose="020B0604020202020204" pitchFamily="34" charset="0"/>
              <a:buChar char="•"/>
            </a:pPr>
            <a:r>
              <a:rPr lang="en-US" altLang="en-US" sz="3200" dirty="0"/>
              <a:t>Language Evaluation Criteria</a:t>
            </a:r>
          </a:p>
          <a:p>
            <a:pPr marL="571500" indent="-571500" algn="just">
              <a:buFont typeface="Arial" panose="020B0604020202020204" pitchFamily="34" charset="0"/>
              <a:buChar char="•"/>
            </a:pPr>
            <a:r>
              <a:rPr lang="en-US" sz="3200" dirty="0"/>
              <a:t>Features related to</a:t>
            </a:r>
          </a:p>
          <a:p>
            <a:pPr marL="971550" lvl="1" indent="-571500" algn="just">
              <a:buFont typeface="Arial" panose="020B0604020202020204" pitchFamily="34" charset="0"/>
              <a:buChar char="•"/>
            </a:pPr>
            <a:r>
              <a:rPr lang="en-US" sz="2400" dirty="0"/>
              <a:t>Readability</a:t>
            </a:r>
          </a:p>
          <a:p>
            <a:pPr marL="971550" lvl="1" indent="-571500" algn="just">
              <a:buFont typeface="Arial" panose="020B0604020202020204" pitchFamily="34" charset="0"/>
              <a:buChar char="•"/>
            </a:pPr>
            <a:r>
              <a:rPr lang="en-US" sz="2400" dirty="0"/>
              <a:t>Writability</a:t>
            </a:r>
          </a:p>
          <a:p>
            <a:pPr marL="971550" lvl="1" indent="-571500" algn="just">
              <a:buFont typeface="Arial" panose="020B0604020202020204" pitchFamily="34" charset="0"/>
              <a:buChar char="•"/>
            </a:pPr>
            <a:r>
              <a:rPr lang="en-US" sz="2400" dirty="0"/>
              <a:t>Reliability</a:t>
            </a:r>
          </a:p>
          <a:p>
            <a:pPr marL="571500" indent="-571500" algn="just">
              <a:buFont typeface="Arial" panose="020B0604020202020204" pitchFamily="34" charset="0"/>
              <a:buChar char="•"/>
            </a:pPr>
            <a:r>
              <a:rPr lang="en-US" sz="3200" dirty="0"/>
              <a:t>Cost</a:t>
            </a:r>
          </a:p>
          <a:p>
            <a:pPr marL="0" indent="0" algn="just"/>
            <a:endParaRPr lang="en-US" sz="3600" dirty="0"/>
          </a:p>
        </p:txBody>
      </p:sp>
      <p:sp>
        <p:nvSpPr>
          <p:cNvPr id="4" name="Content Placeholder 3"/>
          <p:cNvSpPr>
            <a:spLocks noGrp="1"/>
          </p:cNvSpPr>
          <p:nvPr>
            <p:ph sz="quarter" idx="10"/>
          </p:nvPr>
        </p:nvSpPr>
        <p:spPr>
          <a:xfrm>
            <a:off x="211928" y="37376"/>
            <a:ext cx="6324600" cy="619782"/>
          </a:xfrm>
        </p:spPr>
        <p:txBody>
          <a:bodyPr>
            <a:normAutofit/>
          </a:bodyPr>
          <a:lstStyle/>
          <a:p>
            <a:r>
              <a:rPr lang="en-US" dirty="0"/>
              <a:t>Contents</a:t>
            </a:r>
          </a:p>
        </p:txBody>
      </p:sp>
    </p:spTree>
    <p:extLst>
      <p:ext uri="{BB962C8B-B14F-4D97-AF65-F5344CB8AC3E}">
        <p14:creationId xmlns:p14="http://schemas.microsoft.com/office/powerpoint/2010/main" val="19876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500" b="1" dirty="0"/>
              <a:t>Readability:</a:t>
            </a:r>
            <a:r>
              <a:rPr lang="en-US" sz="2500" dirty="0"/>
              <a:t> the ease with which programs can be read and understood</a:t>
            </a:r>
          </a:p>
          <a:p>
            <a:pPr>
              <a:buFont typeface="Arial" panose="020B0604020202020204" pitchFamily="34" charset="0"/>
              <a:buChar char="•"/>
            </a:pPr>
            <a:endParaRPr lang="en-US" sz="2500" dirty="0"/>
          </a:p>
          <a:p>
            <a:pPr>
              <a:buFont typeface="Arial" panose="020B0604020202020204" pitchFamily="34" charset="0"/>
              <a:buChar char="•"/>
            </a:pPr>
            <a:r>
              <a:rPr lang="en-US" sz="2500" b="1" dirty="0" err="1"/>
              <a:t>Writability</a:t>
            </a:r>
            <a:r>
              <a:rPr lang="en-US" sz="2500" b="1" dirty="0"/>
              <a:t>:</a:t>
            </a:r>
            <a:r>
              <a:rPr lang="en-US" sz="2500" dirty="0"/>
              <a:t> the ease with which a language can be used to create programs</a:t>
            </a:r>
          </a:p>
          <a:p>
            <a:pPr>
              <a:buFont typeface="Arial" panose="020B0604020202020204" pitchFamily="34" charset="0"/>
              <a:buChar char="•"/>
            </a:pPr>
            <a:endParaRPr lang="en-US" sz="2500" dirty="0"/>
          </a:p>
          <a:p>
            <a:pPr>
              <a:buFont typeface="Arial" panose="020B0604020202020204" pitchFamily="34" charset="0"/>
              <a:buChar char="•"/>
            </a:pPr>
            <a:r>
              <a:rPr lang="en-US" sz="2500" b="1" dirty="0"/>
              <a:t>Reliability:</a:t>
            </a:r>
            <a:r>
              <a:rPr lang="en-US" sz="2500" dirty="0"/>
              <a:t> a program performs to its specifications under all conditions </a:t>
            </a:r>
          </a:p>
          <a:p>
            <a:pPr>
              <a:buFont typeface="Arial" panose="020B0604020202020204" pitchFamily="34" charset="0"/>
              <a:buChar char="•"/>
            </a:pPr>
            <a:endParaRPr lang="en-US" sz="2500" dirty="0"/>
          </a:p>
          <a:p>
            <a:pPr>
              <a:buFont typeface="Arial" panose="020B0604020202020204" pitchFamily="34" charset="0"/>
              <a:buChar char="•"/>
            </a:pPr>
            <a:r>
              <a:rPr lang="en-US" sz="2500" b="1" dirty="0"/>
              <a:t>Cost: </a:t>
            </a:r>
            <a:r>
              <a:rPr lang="en-US" sz="2500" dirty="0"/>
              <a:t>Cost efficient</a:t>
            </a:r>
          </a:p>
          <a:p>
            <a:endParaRPr lang="en-US" sz="20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0"/>
          </p:nvPr>
        </p:nvSpPr>
        <p:spPr>
          <a:xfrm>
            <a:off x="211928" y="37376"/>
            <a:ext cx="6324600" cy="619782"/>
          </a:xfrm>
        </p:spPr>
        <p:txBody>
          <a:bodyPr>
            <a:normAutofit/>
          </a:bodyPr>
          <a:lstStyle/>
          <a:p>
            <a:r>
              <a:rPr lang="en-US" altLang="en-US" dirty="0"/>
              <a:t>Language Evaluation Criteria</a:t>
            </a:r>
            <a:endParaRPr lang="en-US" dirty="0"/>
          </a:p>
        </p:txBody>
      </p:sp>
    </p:spTree>
    <p:extLst>
      <p:ext uri="{BB962C8B-B14F-4D97-AF65-F5344CB8AC3E}">
        <p14:creationId xmlns:p14="http://schemas.microsoft.com/office/powerpoint/2010/main" val="214865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211928" y="1219200"/>
            <a:ext cx="8627272" cy="4953000"/>
          </a:xfrm>
          <a:prstGeom prst="rect">
            <a:avLst/>
          </a:prstGeom>
        </p:spPr>
      </p:pic>
      <p:sp>
        <p:nvSpPr>
          <p:cNvPr id="4" name="Content Placeholder 3"/>
          <p:cNvSpPr>
            <a:spLocks noGrp="1"/>
          </p:cNvSpPr>
          <p:nvPr>
            <p:ph sz="quarter" idx="10"/>
          </p:nvPr>
        </p:nvSpPr>
        <p:spPr>
          <a:xfrm>
            <a:off x="211928" y="37376"/>
            <a:ext cx="6324600" cy="619782"/>
          </a:xfrm>
        </p:spPr>
        <p:txBody>
          <a:bodyPr>
            <a:normAutofit/>
          </a:bodyPr>
          <a:lstStyle/>
          <a:p>
            <a:r>
              <a:rPr lang="en-US" altLang="en-US" dirty="0"/>
              <a:t>Language Evaluation Criteria</a:t>
            </a:r>
            <a:endParaRPr lang="en-US" dirty="0"/>
          </a:p>
        </p:txBody>
      </p:sp>
    </p:spTree>
    <p:extLst>
      <p:ext uri="{BB962C8B-B14F-4D97-AF65-F5344CB8AC3E}">
        <p14:creationId xmlns:p14="http://schemas.microsoft.com/office/powerpoint/2010/main" val="270205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1928" y="789337"/>
            <a:ext cx="8779672" cy="5899108"/>
          </a:xfrm>
        </p:spPr>
        <p:txBody>
          <a:bodyPr>
            <a:normAutofit lnSpcReduction="10000"/>
          </a:bodyPr>
          <a:lstStyle/>
          <a:p>
            <a:r>
              <a:rPr lang="en-US" b="1" u="sng" dirty="0"/>
              <a:t>1. Simplicity:</a:t>
            </a:r>
            <a:r>
              <a:rPr lang="en-US" dirty="0"/>
              <a:t> </a:t>
            </a:r>
          </a:p>
          <a:p>
            <a:pPr>
              <a:buFont typeface="Arial" panose="020B0604020202020204" pitchFamily="34" charset="0"/>
              <a:buChar char="•"/>
            </a:pPr>
            <a:r>
              <a:rPr lang="en-US" sz="2000" dirty="0"/>
              <a:t>Fewer features and basic constructs</a:t>
            </a:r>
          </a:p>
          <a:p>
            <a:pPr>
              <a:buFont typeface="Arial" panose="020B0604020202020204" pitchFamily="34" charset="0"/>
              <a:buChar char="•"/>
            </a:pPr>
            <a:r>
              <a:rPr lang="en-US" sz="2000" dirty="0"/>
              <a:t>Readability problems occur whenever program’s author uses a subset different from that familiar to reader</a:t>
            </a:r>
          </a:p>
          <a:p>
            <a:pPr>
              <a:buFont typeface="Arial" panose="020B0604020202020204" pitchFamily="34" charset="0"/>
              <a:buChar char="•"/>
            </a:pPr>
            <a:r>
              <a:rPr lang="en-US" sz="2000" dirty="0"/>
              <a:t>Fewer feature multiplicity (i.e., doing the same operation with different ways) </a:t>
            </a:r>
            <a:r>
              <a:rPr lang="en-US" sz="2000" dirty="0" err="1"/>
              <a:t>Eg</a:t>
            </a:r>
            <a:r>
              <a:rPr lang="en-US" sz="2000" dirty="0"/>
              <a:t>. Incrementing a variable in Java</a:t>
            </a:r>
          </a:p>
          <a:p>
            <a:pPr marL="0" indent="0"/>
            <a:r>
              <a:rPr lang="en-US" sz="2000" dirty="0"/>
              <a:t>			Count=count+1	</a:t>
            </a:r>
          </a:p>
          <a:p>
            <a:pPr marL="0" indent="0"/>
            <a:r>
              <a:rPr lang="en-US" sz="2000" dirty="0"/>
              <a:t>			Count+=1</a:t>
            </a:r>
          </a:p>
          <a:p>
            <a:pPr marL="0" indent="0"/>
            <a:r>
              <a:rPr lang="en-US" sz="2000" dirty="0"/>
              <a:t>			Count++</a:t>
            </a:r>
          </a:p>
          <a:p>
            <a:pPr marL="0" indent="0"/>
            <a:r>
              <a:rPr lang="en-US" sz="2000" dirty="0"/>
              <a:t>			++Count</a:t>
            </a:r>
          </a:p>
          <a:p>
            <a:pPr>
              <a:buFont typeface="Arial" panose="020B0604020202020204" pitchFamily="34" charset="0"/>
              <a:buChar char="•"/>
            </a:pPr>
            <a:r>
              <a:rPr lang="en-US" sz="2000" dirty="0"/>
              <a:t>Minimal </a:t>
            </a:r>
            <a:r>
              <a:rPr lang="en-US" sz="2000" dirty="0">
                <a:solidFill>
                  <a:srgbClr val="FF0000"/>
                </a:solidFill>
              </a:rPr>
              <a:t>operator overloading: </a:t>
            </a:r>
            <a:r>
              <a:rPr lang="en-US" sz="2000" dirty="0"/>
              <a:t>Here</a:t>
            </a:r>
            <a:r>
              <a:rPr lang="en-GB" sz="2000" dirty="0"/>
              <a:t>  a single operator symbol has more than one meaning. </a:t>
            </a:r>
            <a:endParaRPr lang="en-US" sz="2000" dirty="0"/>
          </a:p>
          <a:p>
            <a:pPr lvl="1">
              <a:buFont typeface="Arial" panose="020B0604020202020204" pitchFamily="34" charset="0"/>
              <a:buChar char="•"/>
            </a:pPr>
            <a:r>
              <a:rPr lang="en-US" sz="1800" dirty="0"/>
              <a:t>Example:  </a:t>
            </a:r>
            <a:r>
              <a:rPr lang="en-GB" sz="1800" dirty="0"/>
              <a:t>A </a:t>
            </a:r>
            <a:r>
              <a:rPr lang="en-GB" sz="1800" dirty="0">
                <a:solidFill>
                  <a:srgbClr val="FF0000"/>
                </a:solidFill>
              </a:rPr>
              <a:t>Vector operand </a:t>
            </a:r>
            <a:r>
              <a:rPr lang="en-GB" sz="1800" dirty="0"/>
              <a:t>contains an ordered set of </a:t>
            </a:r>
            <a:r>
              <a:rPr lang="en-GB" sz="1800" dirty="0">
                <a:solidFill>
                  <a:srgbClr val="FF0000"/>
                </a:solidFill>
              </a:rPr>
              <a:t>n </a:t>
            </a:r>
            <a:r>
              <a:rPr lang="en-GB" sz="1800" dirty="0"/>
              <a:t>elements, where</a:t>
            </a:r>
            <a:r>
              <a:rPr lang="en-GB" sz="1800" dirty="0">
                <a:solidFill>
                  <a:srgbClr val="FF0000"/>
                </a:solidFill>
              </a:rPr>
              <a:t> n </a:t>
            </a:r>
            <a:r>
              <a:rPr lang="en-GB" sz="1800" dirty="0"/>
              <a:t>is called the length of the vector. All elements in a vector are same type scalar quantities, which may be a floating point number, an integer, a logical value, or a character.</a:t>
            </a:r>
          </a:p>
          <a:p>
            <a:pPr>
              <a:buFont typeface="Arial" panose="020B0604020202020204" pitchFamily="34" charset="0"/>
              <a:buChar char="•"/>
            </a:pPr>
            <a:r>
              <a:rPr lang="en-US" sz="2000" dirty="0"/>
              <a:t>Ambiguity: An  user defining </a:t>
            </a:r>
            <a:r>
              <a:rPr lang="en-US" sz="2000" b="1" dirty="0">
                <a:solidFill>
                  <a:srgbClr val="FF0000"/>
                </a:solidFill>
              </a:rPr>
              <a:t>+</a:t>
            </a:r>
            <a:r>
              <a:rPr lang="en-US" sz="2000" dirty="0"/>
              <a:t> between </a:t>
            </a:r>
            <a:r>
              <a:rPr lang="en-US" sz="2000" b="1" dirty="0"/>
              <a:t>two</a:t>
            </a:r>
            <a:r>
              <a:rPr lang="en-US" sz="2000" dirty="0"/>
              <a:t> </a:t>
            </a:r>
            <a:r>
              <a:rPr lang="en-US" sz="2000" b="1" dirty="0"/>
              <a:t>vector operands. </a:t>
            </a:r>
            <a:r>
              <a:rPr lang="en-US" sz="2000" dirty="0"/>
              <a:t>Actually the user, wanted  to add only their </a:t>
            </a:r>
            <a:r>
              <a:rPr lang="en-US" sz="2000" i="1" dirty="0">
                <a:solidFill>
                  <a:srgbClr val="FF0000"/>
                </a:solidFill>
              </a:rPr>
              <a:t>respective first elements of the operands.</a:t>
            </a:r>
          </a:p>
        </p:txBody>
      </p:sp>
      <p:sp>
        <p:nvSpPr>
          <p:cNvPr id="3" name="Content Placeholder 2"/>
          <p:cNvSpPr>
            <a:spLocks noGrp="1"/>
          </p:cNvSpPr>
          <p:nvPr>
            <p:ph sz="quarter" idx="10"/>
          </p:nvPr>
        </p:nvSpPr>
        <p:spPr/>
        <p:txBody>
          <a:bodyPr>
            <a:noAutofit/>
          </a:bodyPr>
          <a:lstStyle/>
          <a:p>
            <a:r>
              <a:rPr lang="en-US" altLang="zh-TW" sz="3000" dirty="0">
                <a:latin typeface="Times New Roman" panose="02020603050405020304" pitchFamily="18" charset="0"/>
                <a:cs typeface="Times New Roman" panose="02020603050405020304" pitchFamily="18" charset="0"/>
              </a:rPr>
              <a:t>Features Related to Readability</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55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2. Orthogonality:</a:t>
            </a:r>
          </a:p>
          <a:p>
            <a:pPr>
              <a:buFont typeface="Arial" panose="020B0604020202020204" pitchFamily="34" charset="0"/>
              <a:buChar char="•"/>
            </a:pPr>
            <a:r>
              <a:rPr lang="en-US" sz="2000" dirty="0"/>
              <a:t>Constructs in programming languages should be </a:t>
            </a:r>
            <a:r>
              <a:rPr lang="en-US" sz="2000" dirty="0">
                <a:solidFill>
                  <a:srgbClr val="FF0000"/>
                </a:solidFill>
              </a:rPr>
              <a:t>independent of each other. </a:t>
            </a:r>
            <a:r>
              <a:rPr lang="en-US" sz="2000" dirty="0"/>
              <a:t>Should </a:t>
            </a:r>
            <a:r>
              <a:rPr lang="en-US" sz="2000" dirty="0">
                <a:solidFill>
                  <a:srgbClr val="FF0000"/>
                </a:solidFill>
              </a:rPr>
              <a:t>not</a:t>
            </a:r>
            <a:r>
              <a:rPr lang="en-US" sz="2000" dirty="0"/>
              <a:t> be </a:t>
            </a:r>
            <a:r>
              <a:rPr lang="en-US" sz="2000" dirty="0">
                <a:solidFill>
                  <a:srgbClr val="FF0000"/>
                </a:solidFill>
              </a:rPr>
              <a:t>redundant</a:t>
            </a:r>
            <a:r>
              <a:rPr lang="en-US" sz="2000" dirty="0"/>
              <a:t>. </a:t>
            </a:r>
          </a:p>
          <a:p>
            <a:pPr>
              <a:buFont typeface="Arial" panose="020B0604020202020204" pitchFamily="34" charset="0"/>
              <a:buChar char="•"/>
            </a:pPr>
            <a:r>
              <a:rPr lang="en-GB" sz="2000" dirty="0"/>
              <a:t>every </a:t>
            </a:r>
            <a:r>
              <a:rPr lang="en-GB" sz="2000" dirty="0">
                <a:solidFill>
                  <a:srgbClr val="FF0000"/>
                </a:solidFill>
              </a:rPr>
              <a:t>combination of features </a:t>
            </a:r>
            <a:r>
              <a:rPr lang="en-GB" sz="2000" dirty="0"/>
              <a:t>is meaningful</a:t>
            </a:r>
            <a:endParaRPr lang="en-US" sz="2000" dirty="0"/>
          </a:p>
          <a:p>
            <a:r>
              <a:rPr lang="en-US" sz="2000" b="1" dirty="0"/>
              <a:t>Example</a:t>
            </a:r>
          </a:p>
          <a:p>
            <a:r>
              <a:rPr lang="en-US" sz="2000" dirty="0"/>
              <a:t>The IBM mainframes have </a:t>
            </a:r>
            <a:r>
              <a:rPr lang="en-US" sz="2000" dirty="0">
                <a:solidFill>
                  <a:srgbClr val="FF0000"/>
                </a:solidFill>
              </a:rPr>
              <a:t>two instructions </a:t>
            </a:r>
            <a:r>
              <a:rPr lang="en-US" sz="2000" dirty="0"/>
              <a:t>for </a:t>
            </a:r>
            <a:r>
              <a:rPr lang="en-US" sz="2000" dirty="0">
                <a:solidFill>
                  <a:srgbClr val="FF0000"/>
                </a:solidFill>
              </a:rPr>
              <a:t>adding</a:t>
            </a:r>
            <a:r>
              <a:rPr lang="en-US" sz="2000" dirty="0"/>
              <a:t> two 32-bit integer values that reside in either </a:t>
            </a:r>
            <a:r>
              <a:rPr lang="en-US" sz="2000" dirty="0">
                <a:solidFill>
                  <a:srgbClr val="FF0000"/>
                </a:solidFill>
              </a:rPr>
              <a:t>memory</a:t>
            </a:r>
            <a:r>
              <a:rPr lang="en-US" sz="2000" dirty="0"/>
              <a:t> or </a:t>
            </a:r>
            <a:r>
              <a:rPr lang="en-US" sz="2000" dirty="0">
                <a:solidFill>
                  <a:srgbClr val="FF0000"/>
                </a:solidFill>
              </a:rPr>
              <a:t>registers</a:t>
            </a:r>
            <a:r>
              <a:rPr lang="en-US" sz="2000" dirty="0"/>
              <a:t> and replacing one of the two values with the sum.</a:t>
            </a:r>
          </a:p>
          <a:p>
            <a:endParaRPr lang="en-US" dirty="0"/>
          </a:p>
        </p:txBody>
      </p:sp>
      <p:sp>
        <p:nvSpPr>
          <p:cNvPr id="3" name="Content Placeholder 2"/>
          <p:cNvSpPr>
            <a:spLocks noGrp="1"/>
          </p:cNvSpPr>
          <p:nvPr>
            <p:ph sz="quarter" idx="10"/>
          </p:nvPr>
        </p:nvSpPr>
        <p:spPr/>
        <p:txBody>
          <a:bodyPr>
            <a:noAutofit/>
          </a:bodyPr>
          <a:lstStyle/>
          <a:p>
            <a:r>
              <a:rPr lang="en-US" altLang="zh-TW" sz="3000" dirty="0">
                <a:latin typeface="Times New Roman" panose="02020603050405020304" pitchFamily="18" charset="0"/>
                <a:cs typeface="Times New Roman" panose="02020603050405020304" pitchFamily="18" charset="0"/>
              </a:rPr>
              <a:t>Features Related to Readability</a:t>
            </a:r>
            <a:endParaRPr lang="en-US" sz="3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91146" y="4190999"/>
            <a:ext cx="8476445" cy="2306221"/>
          </a:xfrm>
          <a:prstGeom prst="rect">
            <a:avLst/>
          </a:prstGeom>
        </p:spPr>
      </p:pic>
    </p:spTree>
    <p:extLst>
      <p:ext uri="{BB962C8B-B14F-4D97-AF65-F5344CB8AC3E}">
        <p14:creationId xmlns:p14="http://schemas.microsoft.com/office/powerpoint/2010/main" val="27271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Orthogonality:</a:t>
            </a:r>
          </a:p>
          <a:p>
            <a:endParaRPr lang="en-US" b="1" u="sng" dirty="0"/>
          </a:p>
          <a:p>
            <a:endParaRPr lang="en-US" b="1" u="sng" dirty="0"/>
          </a:p>
          <a:p>
            <a:endParaRPr lang="en-US" b="1" u="sng" dirty="0"/>
          </a:p>
          <a:p>
            <a:endParaRPr lang="en-US" b="1" u="sng" dirty="0"/>
          </a:p>
          <a:p>
            <a:endParaRPr lang="en-US" b="1" u="sng" dirty="0"/>
          </a:p>
          <a:p>
            <a:endParaRPr lang="en-US" b="1" u="sng" dirty="0"/>
          </a:p>
          <a:p>
            <a:endParaRPr lang="en-US" b="1" u="sng" dirty="0"/>
          </a:p>
          <a:p>
            <a:pPr algn="just"/>
            <a:r>
              <a:rPr lang="en-US" dirty="0"/>
              <a:t>The VAX instruction design is orthogonal in that a </a:t>
            </a:r>
            <a:r>
              <a:rPr lang="en-US" dirty="0">
                <a:solidFill>
                  <a:srgbClr val="FF0000"/>
                </a:solidFill>
              </a:rPr>
              <a:t>single</a:t>
            </a:r>
          </a:p>
          <a:p>
            <a:r>
              <a:rPr lang="en-US" dirty="0">
                <a:solidFill>
                  <a:srgbClr val="FF0000"/>
                </a:solidFill>
              </a:rPr>
              <a:t>instruction</a:t>
            </a:r>
            <a:r>
              <a:rPr lang="en-US" dirty="0"/>
              <a:t> can use either </a:t>
            </a:r>
            <a:r>
              <a:rPr lang="en-US" dirty="0">
                <a:solidFill>
                  <a:srgbClr val="FF0000"/>
                </a:solidFill>
              </a:rPr>
              <a:t>registers</a:t>
            </a:r>
            <a:r>
              <a:rPr lang="en-US" dirty="0"/>
              <a:t> or </a:t>
            </a:r>
            <a:r>
              <a:rPr lang="en-US" dirty="0">
                <a:solidFill>
                  <a:srgbClr val="FF0000"/>
                </a:solidFill>
              </a:rPr>
              <a:t>memory</a:t>
            </a:r>
            <a:r>
              <a:rPr lang="en-US" dirty="0"/>
              <a:t> cells as the </a:t>
            </a:r>
          </a:p>
          <a:p>
            <a:r>
              <a:rPr lang="en-US" dirty="0"/>
              <a:t>operands. </a:t>
            </a:r>
            <a:br>
              <a:rPr lang="en-US" dirty="0"/>
            </a:br>
            <a:endParaRPr lang="en-US" dirty="0"/>
          </a:p>
          <a:p>
            <a:pPr algn="just"/>
            <a:endParaRPr lang="en-US" dirty="0"/>
          </a:p>
        </p:txBody>
      </p:sp>
      <p:sp>
        <p:nvSpPr>
          <p:cNvPr id="3" name="Content Placeholder 2"/>
          <p:cNvSpPr>
            <a:spLocks noGrp="1"/>
          </p:cNvSpPr>
          <p:nvPr>
            <p:ph sz="quarter" idx="10"/>
          </p:nvPr>
        </p:nvSpPr>
        <p:spPr/>
        <p:txBody>
          <a:bodyPr>
            <a:noAutofit/>
          </a:bodyPr>
          <a:lstStyle/>
          <a:p>
            <a:r>
              <a:rPr lang="en-US" altLang="zh-TW" sz="3000" dirty="0">
                <a:latin typeface="Times New Roman" panose="02020603050405020304" pitchFamily="18" charset="0"/>
                <a:cs typeface="Times New Roman" panose="02020603050405020304" pitchFamily="18" charset="0"/>
              </a:rPr>
              <a:t>Features Related to Readability</a:t>
            </a:r>
            <a:endParaRPr lang="en-US" sz="3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28657" y="1371600"/>
            <a:ext cx="8346214" cy="2466975"/>
          </a:xfrm>
          <a:prstGeom prst="rect">
            <a:avLst/>
          </a:prstGeom>
        </p:spPr>
      </p:pic>
    </p:spTree>
    <p:extLst>
      <p:ext uri="{BB962C8B-B14F-4D97-AF65-F5344CB8AC3E}">
        <p14:creationId xmlns:p14="http://schemas.microsoft.com/office/powerpoint/2010/main" val="2328464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u="sng" dirty="0"/>
              <a:t>3. Data types and structures:</a:t>
            </a:r>
            <a:r>
              <a:rPr lang="en-US" dirty="0"/>
              <a:t> </a:t>
            </a:r>
            <a:endParaRPr lang="en-US" sz="2400" dirty="0"/>
          </a:p>
          <a:p>
            <a:pPr marL="457200" indent="-457200">
              <a:buFont typeface="Arial" panose="020B0604020202020204" pitchFamily="34" charset="0"/>
              <a:buChar char="•"/>
            </a:pPr>
            <a:r>
              <a:rPr lang="en-US" sz="2600" dirty="0"/>
              <a:t>Adequate facilities for defining </a:t>
            </a:r>
            <a:r>
              <a:rPr lang="en-US" sz="2600" dirty="0">
                <a:solidFill>
                  <a:srgbClr val="FF0000"/>
                </a:solidFill>
              </a:rPr>
              <a:t>data type </a:t>
            </a:r>
            <a:r>
              <a:rPr lang="en-US" sz="2600" dirty="0"/>
              <a:t>&amp; </a:t>
            </a:r>
            <a:r>
              <a:rPr lang="en-US" sz="2600" dirty="0">
                <a:solidFill>
                  <a:srgbClr val="FF0000"/>
                </a:solidFill>
              </a:rPr>
              <a:t>structure</a:t>
            </a:r>
          </a:p>
          <a:p>
            <a:pPr marL="457200" indent="-457200">
              <a:buFont typeface="Arial" panose="020B0604020202020204" pitchFamily="34" charset="0"/>
              <a:buChar char="•"/>
            </a:pPr>
            <a:r>
              <a:rPr lang="en-US" dirty="0"/>
              <a:t>For example, suppose a </a:t>
            </a:r>
            <a:r>
              <a:rPr lang="en-US" b="1" dirty="0">
                <a:solidFill>
                  <a:srgbClr val="FF0000"/>
                </a:solidFill>
              </a:rPr>
              <a:t>numeric type</a:t>
            </a:r>
            <a:r>
              <a:rPr lang="en-US" dirty="0">
                <a:solidFill>
                  <a:srgbClr val="FF0000"/>
                </a:solidFill>
              </a:rPr>
              <a:t> </a:t>
            </a:r>
            <a:r>
              <a:rPr lang="en-US" dirty="0"/>
              <a:t>is used for an indicator flag because there is </a:t>
            </a:r>
            <a:r>
              <a:rPr lang="en-US" b="1" dirty="0">
                <a:solidFill>
                  <a:srgbClr val="FF0000"/>
                </a:solidFill>
              </a:rPr>
              <a:t>no Boolean type </a:t>
            </a:r>
            <a:r>
              <a:rPr lang="en-US" dirty="0"/>
              <a:t>in the language</a:t>
            </a:r>
            <a:r>
              <a:rPr lang="en-US" sz="2800" dirty="0"/>
              <a:t>. </a:t>
            </a:r>
          </a:p>
          <a:p>
            <a:pPr marL="457200" indent="-457200">
              <a:buFont typeface="Arial" panose="020B0604020202020204" pitchFamily="34" charset="0"/>
              <a:buChar char="•"/>
            </a:pPr>
            <a:endParaRPr lang="en-US" sz="2600" dirty="0"/>
          </a:p>
          <a:p>
            <a:pPr marL="0" indent="0"/>
            <a:endParaRPr lang="en-US" dirty="0"/>
          </a:p>
          <a:p>
            <a:pPr>
              <a:buFont typeface="Arial" panose="020B0604020202020204" pitchFamily="34" charset="0"/>
              <a:buChar char="•"/>
            </a:pPr>
            <a:endParaRPr lang="en-US" dirty="0"/>
          </a:p>
          <a:p>
            <a:endParaRPr lang="en-US" dirty="0"/>
          </a:p>
        </p:txBody>
      </p:sp>
      <p:sp>
        <p:nvSpPr>
          <p:cNvPr id="3" name="Content Placeholder 2"/>
          <p:cNvSpPr>
            <a:spLocks noGrp="1"/>
          </p:cNvSpPr>
          <p:nvPr>
            <p:ph sz="quarter" idx="10"/>
          </p:nvPr>
        </p:nvSpPr>
        <p:spPr/>
        <p:txBody>
          <a:bodyPr>
            <a:noAutofit/>
          </a:bodyPr>
          <a:lstStyle/>
          <a:p>
            <a:r>
              <a:rPr lang="en-US" altLang="zh-TW" sz="3000" dirty="0">
                <a:latin typeface="Times New Roman" panose="02020603050405020304" pitchFamily="18" charset="0"/>
                <a:cs typeface="Times New Roman" panose="02020603050405020304" pitchFamily="18" charset="0"/>
              </a:rPr>
              <a:t>Features Related to Readability</a:t>
            </a:r>
            <a:endParaRPr lang="en-US" sz="3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33400" y="3429000"/>
            <a:ext cx="7778351" cy="2590800"/>
          </a:xfrm>
          <a:prstGeom prst="rect">
            <a:avLst/>
          </a:prstGeom>
        </p:spPr>
      </p:pic>
    </p:spTree>
    <p:extLst>
      <p:ext uri="{BB962C8B-B14F-4D97-AF65-F5344CB8AC3E}">
        <p14:creationId xmlns:p14="http://schemas.microsoft.com/office/powerpoint/2010/main" val="3225341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Autofit/>
          </a:bodyPr>
          <a:lstStyle/>
          <a:p>
            <a:r>
              <a:rPr lang="en-US" altLang="zh-TW" sz="3000" dirty="0">
                <a:latin typeface="Times New Roman" panose="02020603050405020304" pitchFamily="18" charset="0"/>
                <a:cs typeface="Times New Roman" panose="02020603050405020304" pitchFamily="18" charset="0"/>
              </a:rPr>
              <a:t>Features Related to Readability</a:t>
            </a:r>
            <a:endParaRPr lang="en-US" sz="3000" dirty="0">
              <a:latin typeface="Times New Roman" panose="02020603050405020304" pitchFamily="18" charset="0"/>
              <a:cs typeface="Times New Roman" panose="02020603050405020304" pitchFamily="18" charset="0"/>
            </a:endParaRPr>
          </a:p>
        </p:txBody>
      </p:sp>
      <p:sp>
        <p:nvSpPr>
          <p:cNvPr id="6" name="Rectangle 5"/>
          <p:cNvSpPr/>
          <p:nvPr/>
        </p:nvSpPr>
        <p:spPr>
          <a:xfrm>
            <a:off x="457200" y="838200"/>
            <a:ext cx="8686800" cy="6004721"/>
          </a:xfrm>
          <a:prstGeom prst="rect">
            <a:avLst/>
          </a:prstGeom>
        </p:spPr>
        <p:txBody>
          <a:bodyPr wrap="square">
            <a:spAutoFit/>
          </a:bodyPr>
          <a:lstStyle/>
          <a:p>
            <a:pPr marL="342900" lvl="0" indent="-342900">
              <a:spcBef>
                <a:spcPct val="20000"/>
              </a:spcBef>
              <a:buClr>
                <a:srgbClr val="101141"/>
              </a:buClr>
            </a:pPr>
            <a:r>
              <a:rPr lang="en-US" sz="2400" b="1" u="sng" dirty="0">
                <a:solidFill>
                  <a:prstClr val="black"/>
                </a:solidFill>
                <a:latin typeface="Arial" pitchFamily="34" charset="0"/>
                <a:cs typeface="Arial" pitchFamily="34" charset="0"/>
              </a:rPr>
              <a:t>4. Syntax considerations:</a:t>
            </a:r>
          </a:p>
          <a:p>
            <a:pPr lvl="0" algn="just">
              <a:lnSpc>
                <a:spcPct val="150000"/>
              </a:lnSpc>
              <a:spcBef>
                <a:spcPct val="20000"/>
              </a:spcBef>
              <a:buClr>
                <a:srgbClr val="101141"/>
              </a:buClr>
            </a:pPr>
            <a:r>
              <a:rPr lang="en-US" sz="2400" dirty="0">
                <a:solidFill>
                  <a:prstClr val="black"/>
                </a:solidFill>
                <a:latin typeface="Arial" pitchFamily="34" charset="0"/>
                <a:cs typeface="Arial" pitchFamily="34" charset="0"/>
              </a:rPr>
              <a:t>a. </a:t>
            </a:r>
            <a:r>
              <a:rPr lang="en-US" sz="2200" b="1" dirty="0">
                <a:solidFill>
                  <a:prstClr val="black"/>
                </a:solidFill>
                <a:latin typeface="Arial" pitchFamily="34" charset="0"/>
                <a:cs typeface="Arial" pitchFamily="34" charset="0"/>
              </a:rPr>
              <a:t>Identifiers/Variables: </a:t>
            </a:r>
            <a:r>
              <a:rPr lang="en-US" sz="2200" dirty="0">
                <a:solidFill>
                  <a:prstClr val="black"/>
                </a:solidFill>
                <a:latin typeface="Arial" pitchFamily="34" charset="0"/>
                <a:cs typeface="Arial" pitchFamily="34" charset="0"/>
              </a:rPr>
              <a:t>Give meaningful names to your variables. </a:t>
            </a:r>
            <a:r>
              <a:rPr lang="en-GB" sz="2200" dirty="0">
                <a:solidFill>
                  <a:srgbClr val="0070C0"/>
                </a:solidFill>
                <a:latin typeface="Arial" pitchFamily="34" charset="0"/>
                <a:cs typeface="Arial" pitchFamily="34" charset="0"/>
              </a:rPr>
              <a:t>C identifiers </a:t>
            </a:r>
            <a:r>
              <a:rPr lang="en-GB" sz="2200" dirty="0">
                <a:solidFill>
                  <a:prstClr val="black"/>
                </a:solidFill>
                <a:latin typeface="Arial" pitchFamily="34" charset="0"/>
                <a:cs typeface="Arial" pitchFamily="34" charset="0"/>
              </a:rPr>
              <a:t>represent </a:t>
            </a:r>
            <a:r>
              <a:rPr lang="en-GB" sz="2200" dirty="0">
                <a:solidFill>
                  <a:srgbClr val="7030A0"/>
                </a:solidFill>
                <a:latin typeface="Arial" pitchFamily="34" charset="0"/>
                <a:cs typeface="Arial" pitchFamily="34" charset="0"/>
              </a:rPr>
              <a:t>variables, functions, arrays, structures, unions, labels, </a:t>
            </a:r>
            <a:r>
              <a:rPr lang="en-GB" sz="2200" dirty="0">
                <a:solidFill>
                  <a:prstClr val="black"/>
                </a:solidFill>
                <a:latin typeface="Arial" pitchFamily="34" charset="0"/>
                <a:cs typeface="Arial" pitchFamily="34" charset="0"/>
              </a:rPr>
              <a:t>etc. An identifier can be composed of letters such as uppercase, lowercase letters, underscore, digits, but the starting letter should be either an alphabet or an underscore. Max length of an identifier 31 characters.</a:t>
            </a:r>
          </a:p>
          <a:p>
            <a:pPr lvl="0" algn="just">
              <a:lnSpc>
                <a:spcPct val="150000"/>
              </a:lnSpc>
              <a:spcBef>
                <a:spcPct val="20000"/>
              </a:spcBef>
              <a:buClr>
                <a:srgbClr val="101141"/>
              </a:buClr>
            </a:pPr>
            <a:r>
              <a:rPr lang="en-US" sz="2200" dirty="0">
                <a:solidFill>
                  <a:prstClr val="black"/>
                </a:solidFill>
                <a:latin typeface="Arial" pitchFamily="34" charset="0"/>
                <a:cs typeface="Arial" pitchFamily="34" charset="0"/>
              </a:rPr>
              <a:t>b. </a:t>
            </a:r>
            <a:r>
              <a:rPr lang="en-US" sz="2200" b="1" dirty="0">
                <a:solidFill>
                  <a:prstClr val="black"/>
                </a:solidFill>
                <a:latin typeface="Arial" pitchFamily="34" charset="0"/>
                <a:cs typeface="Arial" pitchFamily="34" charset="0"/>
              </a:rPr>
              <a:t>Key Words</a:t>
            </a:r>
            <a:r>
              <a:rPr lang="en-US" sz="2200" dirty="0">
                <a:solidFill>
                  <a:prstClr val="black"/>
                </a:solidFill>
                <a:latin typeface="Arial" pitchFamily="34" charset="0"/>
                <a:cs typeface="Arial" pitchFamily="34" charset="0"/>
              </a:rPr>
              <a:t>: </a:t>
            </a:r>
            <a:r>
              <a:rPr lang="en-US" sz="2200" b="1" dirty="0">
                <a:solidFill>
                  <a:prstClr val="black"/>
                </a:solidFill>
                <a:latin typeface="Arial" pitchFamily="34" charset="0"/>
                <a:cs typeface="Arial" pitchFamily="34" charset="0"/>
              </a:rPr>
              <a:t>while, class, for  - </a:t>
            </a:r>
            <a:r>
              <a:rPr lang="en-GB" sz="2200" dirty="0">
                <a:solidFill>
                  <a:prstClr val="black"/>
                </a:solidFill>
                <a:latin typeface="Arial" pitchFamily="34" charset="0"/>
                <a:cs typeface="Arial" pitchFamily="34" charset="0"/>
              </a:rPr>
              <a:t>C uses braces for pairing control structures.</a:t>
            </a:r>
          </a:p>
          <a:p>
            <a:pPr lvl="0" algn="just">
              <a:spcBef>
                <a:spcPct val="20000"/>
              </a:spcBef>
              <a:buClr>
                <a:srgbClr val="101141"/>
              </a:buClr>
            </a:pPr>
            <a:endParaRPr lang="en-GB" sz="2200" dirty="0">
              <a:solidFill>
                <a:prstClr val="black"/>
              </a:solidFill>
              <a:latin typeface="Arial" pitchFamily="34" charset="0"/>
              <a:cs typeface="Arial" pitchFamily="34" charset="0"/>
            </a:endParaRPr>
          </a:p>
          <a:p>
            <a:pPr lvl="0" algn="just">
              <a:spcBef>
                <a:spcPct val="20000"/>
              </a:spcBef>
              <a:buClr>
                <a:srgbClr val="101141"/>
              </a:buClr>
            </a:pPr>
            <a:endParaRPr lang="en-US" sz="2400" dirty="0">
              <a:solidFill>
                <a:prstClr val="black"/>
              </a:solidFill>
              <a:latin typeface="Arial" pitchFamily="34" charset="0"/>
              <a:cs typeface="Arial" pitchFamily="34" charset="0"/>
            </a:endParaRPr>
          </a:p>
          <a:p>
            <a:pPr marL="342900" lvl="0" indent="-342900">
              <a:spcBef>
                <a:spcPct val="20000"/>
              </a:spcBef>
              <a:buClr>
                <a:srgbClr val="101141"/>
              </a:buClr>
              <a:buFont typeface="Arial" panose="020B0604020202020204" pitchFamily="34" charset="0"/>
              <a:buChar char="•"/>
            </a:pPr>
            <a:endParaRPr lang="en-US" sz="2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546829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2137</TotalTime>
  <Words>1181</Words>
  <Application>Microsoft Office PowerPoint</Application>
  <PresentationFormat>On-screen Show (4:3)</PresentationFormat>
  <Paragraphs>122</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新細明體</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Nand Kumar</dc:creator>
  <cp:lastModifiedBy>Pranav Mothabhau Pawar</cp:lastModifiedBy>
  <cp:revision>188</cp:revision>
  <dcterms:created xsi:type="dcterms:W3CDTF">2011-09-14T09:42:05Z</dcterms:created>
  <dcterms:modified xsi:type="dcterms:W3CDTF">2021-09-03T05:42:52Z</dcterms:modified>
</cp:coreProperties>
</file>