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51"/>
  </p:notesMasterIdLst>
  <p:handoutMasterIdLst>
    <p:handoutMasterId r:id="rId52"/>
  </p:handoutMasterIdLst>
  <p:sldIdLst>
    <p:sldId id="260" r:id="rId3"/>
    <p:sldId id="370" r:id="rId4"/>
    <p:sldId id="371" r:id="rId5"/>
    <p:sldId id="372" r:id="rId6"/>
    <p:sldId id="373" r:id="rId7"/>
    <p:sldId id="374" r:id="rId8"/>
    <p:sldId id="409" r:id="rId9"/>
    <p:sldId id="376" r:id="rId10"/>
    <p:sldId id="377" r:id="rId11"/>
    <p:sldId id="378" r:id="rId12"/>
    <p:sldId id="381" r:id="rId13"/>
    <p:sldId id="382" r:id="rId14"/>
    <p:sldId id="388" r:id="rId15"/>
    <p:sldId id="393" r:id="rId16"/>
    <p:sldId id="390" r:id="rId17"/>
    <p:sldId id="391" r:id="rId18"/>
    <p:sldId id="392" r:id="rId19"/>
    <p:sldId id="396" r:id="rId20"/>
    <p:sldId id="384" r:id="rId21"/>
    <p:sldId id="397" r:id="rId22"/>
    <p:sldId id="385" r:id="rId23"/>
    <p:sldId id="386" r:id="rId24"/>
    <p:sldId id="398" r:id="rId25"/>
    <p:sldId id="269" r:id="rId26"/>
    <p:sldId id="421" r:id="rId27"/>
    <p:sldId id="422" r:id="rId28"/>
    <p:sldId id="423" r:id="rId29"/>
    <p:sldId id="424" r:id="rId30"/>
    <p:sldId id="429" r:id="rId31"/>
    <p:sldId id="439" r:id="rId32"/>
    <p:sldId id="440" r:id="rId33"/>
    <p:sldId id="442" r:id="rId34"/>
    <p:sldId id="443" r:id="rId35"/>
    <p:sldId id="445" r:id="rId36"/>
    <p:sldId id="435" r:id="rId37"/>
    <p:sldId id="436" r:id="rId38"/>
    <p:sldId id="451" r:id="rId39"/>
    <p:sldId id="446" r:id="rId40"/>
    <p:sldId id="447" r:id="rId41"/>
    <p:sldId id="448" r:id="rId42"/>
    <p:sldId id="399" r:id="rId43"/>
    <p:sldId id="401" r:id="rId44"/>
    <p:sldId id="452" r:id="rId45"/>
    <p:sldId id="453" r:id="rId46"/>
    <p:sldId id="402" r:id="rId47"/>
    <p:sldId id="403" r:id="rId48"/>
    <p:sldId id="454" r:id="rId49"/>
    <p:sldId id="45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41FE0D-3F10-4C2A-9884-8DCE52244B3B}">
          <p14:sldIdLst>
            <p14:sldId id="260"/>
            <p14:sldId id="370"/>
            <p14:sldId id="371"/>
            <p14:sldId id="372"/>
            <p14:sldId id="373"/>
            <p14:sldId id="374"/>
            <p14:sldId id="409"/>
            <p14:sldId id="376"/>
            <p14:sldId id="377"/>
            <p14:sldId id="378"/>
            <p14:sldId id="381"/>
            <p14:sldId id="382"/>
            <p14:sldId id="388"/>
            <p14:sldId id="393"/>
            <p14:sldId id="390"/>
            <p14:sldId id="391"/>
            <p14:sldId id="392"/>
            <p14:sldId id="396"/>
            <p14:sldId id="384"/>
            <p14:sldId id="397"/>
            <p14:sldId id="385"/>
            <p14:sldId id="386"/>
            <p14:sldId id="398"/>
            <p14:sldId id="269"/>
            <p14:sldId id="421"/>
            <p14:sldId id="422"/>
            <p14:sldId id="423"/>
            <p14:sldId id="424"/>
            <p14:sldId id="429"/>
            <p14:sldId id="439"/>
            <p14:sldId id="440"/>
            <p14:sldId id="442"/>
            <p14:sldId id="443"/>
            <p14:sldId id="445"/>
            <p14:sldId id="435"/>
            <p14:sldId id="436"/>
            <p14:sldId id="451"/>
            <p14:sldId id="446"/>
            <p14:sldId id="447"/>
            <p14:sldId id="448"/>
            <p14:sldId id="399"/>
            <p14:sldId id="401"/>
            <p14:sldId id="452"/>
            <p14:sldId id="453"/>
            <p14:sldId id="402"/>
            <p14:sldId id="403"/>
            <p14:sldId id="454"/>
            <p14:sldId id="4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4D08"/>
    <a:srgbClr val="A8589D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2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C96EE-324B-45E0-9CE8-CDA9A116AD8C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B5FE6-831A-4ED0-A598-0981F1CD3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21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7D432-A164-4EAD-99A1-52814ED9B571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68B68-EA06-4AC9-9208-923AED05B3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1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8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FF610B57-6304-4BA4-B8EA-6B664A75BAB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 Unicode MS" panose="020B0604020202020204" pitchFamily="34" charset="-128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 Unicode MS" panose="020B0604020202020204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12A4ABED-530A-4E2C-AFE9-B31C9D853DA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8938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284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FF610B57-6304-4BA4-B8EA-6B664A75BAB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 Unicode MS" panose="020B0604020202020204" pitchFamily="34" charset="-128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 Unicode MS" panose="020B0604020202020204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12A4ABED-530A-4E2C-AFE9-B31C9D853DA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8938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0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E870457C-42D6-4B69-86A9-B2B6E0E5110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 Unicode MS" panose="020B0604020202020204" pitchFamily="34" charset="-128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 Unicode MS" panose="020B0604020202020204" pitchFamily="34" charset="-128"/>
            </a:endParaRPr>
          </a:p>
        </p:txBody>
      </p:sp>
      <p:sp>
        <p:nvSpPr>
          <p:cNvPr id="3072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75884AF5-B134-43C2-8D3A-6801F5EB941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8938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621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968B68-EA06-4AC9-9208-923AED05B3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779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FF610B57-6304-4BA4-B8EA-6B664A75BAB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 Unicode MS" panose="020B0604020202020204" pitchFamily="34" charset="-128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 Unicode MS" panose="020B0604020202020204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12A4ABED-530A-4E2C-AFE9-B31C9D853DA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8938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342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FF610B57-6304-4BA4-B8EA-6B664A75BAB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 Unicode MS" panose="020B0604020202020204" pitchFamily="34" charset="-128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 Unicode MS" panose="020B0604020202020204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12A4ABED-530A-4E2C-AFE9-B31C9D853DA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8938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8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FF610B57-6304-4BA4-B8EA-6B664A75BAB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 Unicode MS" panose="020B0604020202020204" pitchFamily="34" charset="-128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 Unicode MS" panose="020B0604020202020204" pitchFamily="34" charset="-128"/>
            </a:endParaRPr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703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12A4ABED-530A-4E2C-AFE9-B31C9D853DA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8938" cy="419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55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BF703F-3702-491C-A09F-F2266110EF51}" type="datetime1">
              <a:rPr lang="en-US" smtClean="0"/>
              <a:t>10/12/2023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708571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6200" y="87091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1EA6967-CE25-4332-9381-CB0B858F44A3}" type="datetime1">
              <a:rPr lang="en-US" smtClean="0"/>
              <a:t>10/12/2023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598230C-A219-4B5E-A453-08788C5E481B}" type="datetime1">
              <a:rPr lang="en-US" smtClean="0"/>
              <a:t>10/12/2023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F4DE49A-587D-4081-B361-5A81E6F298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468BF-8FA3-4F58-AC9E-7A5F0DA27429}" type="datetime1">
              <a:rPr lang="en-US" altLang="zh-CN" smtClean="0"/>
              <a:t>10/12/2023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565A102-4F0B-4394-B36F-09214449C1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 F301 PoPL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5F92E71-1A8C-45D2-A2B5-D1E29427A1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C68F8-F768-4F0C-B720-0813AC3349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59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9379-9AA7-464E-8A09-CF36FF3F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BA60-BA15-40C7-9F76-00598D8A7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86EA1D-66A7-4E8B-B37E-5ECB9B06CD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2081E-692B-45E0-8C8E-A981FDF8A6E0}" type="datetime1">
              <a:rPr lang="en-US" altLang="zh-CN" smtClean="0"/>
              <a:t>10/12/2023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15B6C4-8E8C-4932-BBAF-B63C14C85D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CS F301 PoPL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2123A8-8291-4C1B-8153-734BA5E503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EDC9A-0EF1-4F70-9488-6CB4C25451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414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05C818-2205-49AF-AEC5-5AA60AD6409E}" type="datetime1">
              <a:rPr lang="en-US" smtClean="0"/>
              <a:t>10/12/2023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F964F42-D405-4524-9603-C36CE364F19C}" type="datetime1">
              <a:rPr lang="en-US" smtClean="0"/>
              <a:t>10/12/2023</a:t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86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321291B-0BF2-46A5-98DD-AA376C1951CE}" type="datetime1">
              <a:rPr lang="en-US" smtClean="0"/>
              <a:t>10/12/2023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3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959721"/>
            <a:ext cx="8229600" cy="551983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870811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69301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2928A6C-E3C4-4D3D-8FC4-25DDD0730D59}" type="datetime1">
              <a:rPr lang="en-US" smtClean="0"/>
              <a:t>10/12/2023</a:t>
            </a:fld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97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152400" y="904189"/>
            <a:ext cx="4343400" cy="5588685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05130" y="901660"/>
            <a:ext cx="4386470" cy="559121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8348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43070" y="85847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5BAB82E-B758-42DC-AAFA-87DE6B3E65AE}" type="datetime1">
              <a:rPr lang="en-US" smtClean="0"/>
              <a:t>10/12/2023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04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74587"/>
            <a:ext cx="43449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844865"/>
            <a:ext cx="4344988" cy="46480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04889"/>
            <a:ext cx="4346575" cy="796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01675"/>
            <a:ext cx="4346575" cy="43244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700087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899499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FFC6594-DDAD-43A7-9F0D-F515329F9A2D}" type="datetime1">
              <a:rPr lang="en-US" smtClean="0"/>
              <a:t>10/12/2023</a:t>
            </a:fld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5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0A7B6D-4D32-4393-9E29-9144627B817F}" type="datetime1">
              <a:rPr lang="en-US" smtClean="0"/>
              <a:t>10/12/2023</a:t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8348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911478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263DEB3-B160-4C9B-96A0-55FCB2CCA597}" type="datetime1">
              <a:rPr lang="en-US" smtClean="0"/>
              <a:t>10/12/2023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52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06692"/>
            <a:ext cx="5416550" cy="55861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906691"/>
            <a:ext cx="3236913" cy="55861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9850" y="845097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4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2E53E4F-9D79-4F45-B85A-66F468EC6DA9}" type="datetime1">
              <a:rPr lang="en-US" smtClean="0"/>
              <a:t>10/12/2023</a:t>
            </a:fld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06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D5A192E-6EDF-476A-996F-639671E38790}" type="datetime1">
              <a:rPr lang="en-US" smtClean="0"/>
              <a:t>10/12/2023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27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708571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6200" y="87091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B0F9244-100E-4FB8-B13E-594574901031}" type="datetime1">
              <a:rPr lang="en-US" smtClean="0"/>
              <a:t>10/12/2023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014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9B04082-A253-49C8-B824-11B74A0EBDBF}" type="datetime1">
              <a:rPr lang="en-US" smtClean="0"/>
              <a:t>10/12/2023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3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4E564B6-11A5-44A3-93C2-B8086ACFE7FA}" type="datetime1">
              <a:rPr lang="en-US" smtClean="0"/>
              <a:t>10/12/2023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959721"/>
            <a:ext cx="8229600" cy="551983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870811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69301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ABD64BF-5AD2-4F48-B358-370DDC23C2DE}" type="datetime1">
              <a:rPr lang="en-US" smtClean="0"/>
              <a:t>10/12/2023</a:t>
            </a:fld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152400" y="904189"/>
            <a:ext cx="4343400" cy="5588685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05130" y="901660"/>
            <a:ext cx="4386470" cy="559121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8348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43070" y="85847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0B673FB-136B-4BFC-B7D1-73CF496008DC}" type="datetime1">
              <a:rPr lang="en-US" smtClean="0"/>
              <a:t>10/12/2023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74587"/>
            <a:ext cx="43449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844865"/>
            <a:ext cx="4344988" cy="46480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04889"/>
            <a:ext cx="4346575" cy="796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01675"/>
            <a:ext cx="4346575" cy="43244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700087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899499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70E9ACE-62CD-42CE-993B-CD7F59B5B9BC}" type="datetime1">
              <a:rPr lang="en-US" smtClean="0"/>
              <a:t>10/12/2023</a:t>
            </a:fld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8348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911478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BB753CB-F13D-440B-A81E-D7912F8B71E5}" type="datetime1">
              <a:rPr lang="en-US" smtClean="0"/>
              <a:t>10/12/2023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06692"/>
            <a:ext cx="5416550" cy="55861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906691"/>
            <a:ext cx="3236913" cy="55861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9850" y="845097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4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DCFF1D8-F6B1-4C14-BE55-45DB943EFC73}" type="datetime1">
              <a:rPr lang="en-US" smtClean="0"/>
              <a:t>10/12/2023</a:t>
            </a:fld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DACAC42-815B-4077-9ABB-61389FB3A6CE}" type="datetime1">
              <a:rPr lang="en-US" smtClean="0"/>
              <a:t>10/12/2023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13252"/>
            <a:ext cx="8610600" cy="69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8991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183766A-23AE-4679-AF3C-AFDBCB894F2E}" type="datetime1">
              <a:rPr lang="en-US" smtClean="0"/>
              <a:t>10/12/2023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CS F301 PoPL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2300" indent="-225425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2013" indent="-17303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39825" indent="-22542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31925" indent="-2921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13252"/>
            <a:ext cx="8610600" cy="69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8991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32D24F6-B05A-4BFC-A486-F901216FF60F}" type="datetime1">
              <a:rPr lang="en-US" smtClean="0"/>
              <a:t>10/12/2023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Freshers Welcom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6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2300" indent="-225425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2013" indent="-17303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39825" indent="-22542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31925" indent="-2921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828800" y="5638800"/>
            <a:ext cx="6934200" cy="533400"/>
          </a:xfrm>
        </p:spPr>
        <p:txBody>
          <a:bodyPr/>
          <a:lstStyle/>
          <a:p>
            <a:pPr algn="ctr"/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2057400" y="4080908"/>
            <a:ext cx="6705600" cy="9308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  <a:defRPr/>
            </a:pPr>
            <a:r>
              <a:rPr lang="en-US" sz="4000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CS F301: Principles of Programing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3D96F9-25D6-482B-9AB3-E7C8F3C35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59721"/>
            <a:ext cx="8229600" cy="5609354"/>
          </a:xfrm>
        </p:spPr>
        <p:txBody>
          <a:bodyPr>
            <a:normAutofit fontScale="92500" lnSpcReduction="20000"/>
          </a:bodyPr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GB" dirty="0"/>
              <a:t>Changes the value of the actual Parameter                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GB" dirty="0"/>
              <a:t>Shares the memory location of the actual Parameter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GB" dirty="0"/>
              <a:t>Must match in type                                                     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GB" dirty="0"/>
              <a:t>The Actual Reference Parameter must have Location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Example:</a:t>
            </a:r>
          </a:p>
          <a:p>
            <a:r>
              <a:rPr lang="en-US" altLang="en-US" dirty="0"/>
              <a:t>	procedure swap(var x : integer; var y : integer );</a:t>
            </a:r>
          </a:p>
          <a:p>
            <a:r>
              <a:rPr lang="en-US" altLang="en-US" dirty="0"/>
              <a:t>	var z : integer;                                                        </a:t>
            </a:r>
          </a:p>
          <a:p>
            <a:r>
              <a:rPr lang="en-US" altLang="en-US" dirty="0"/>
              <a:t>	begin                                                                       </a:t>
            </a:r>
          </a:p>
          <a:p>
            <a:r>
              <a:rPr lang="en-US" altLang="en-US" dirty="0"/>
              <a:t>		z :=  x;  x := y; y := z;                                    </a:t>
            </a:r>
          </a:p>
          <a:p>
            <a:r>
              <a:rPr lang="en-US" altLang="en-US" dirty="0"/>
              <a:t>	end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dirty="0"/>
              <a:t>A Call swap(</a:t>
            </a:r>
            <a:r>
              <a:rPr lang="en-GB" altLang="en-US" dirty="0" err="1"/>
              <a:t>i</a:t>
            </a:r>
            <a:r>
              <a:rPr lang="en-GB" altLang="en-US" dirty="0"/>
              <a:t>, A[</a:t>
            </a:r>
            <a:r>
              <a:rPr lang="en-GB" altLang="en-US" dirty="0" err="1"/>
              <a:t>i</a:t>
            </a:r>
            <a:r>
              <a:rPr lang="en-GB" altLang="en-US" dirty="0"/>
              <a:t>]) does the following,            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dirty="0"/>
              <a:t>make the location of x the same as that of </a:t>
            </a:r>
            <a:r>
              <a:rPr lang="en-GB" altLang="en-US" dirty="0" err="1"/>
              <a:t>i</a:t>
            </a:r>
            <a:r>
              <a:rPr lang="en-GB" altLang="en-US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dirty="0"/>
              <a:t>make the location of y the same as that of A[</a:t>
            </a:r>
            <a:r>
              <a:rPr lang="en-GB" altLang="en-US" dirty="0" err="1"/>
              <a:t>i</a:t>
            </a:r>
            <a:r>
              <a:rPr lang="en-GB" altLang="en-US" dirty="0"/>
              <a:t>];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dirty="0"/>
              <a:t>if </a:t>
            </a:r>
            <a:r>
              <a:rPr lang="en-GB" altLang="en-US" dirty="0" err="1"/>
              <a:t>i</a:t>
            </a:r>
            <a:r>
              <a:rPr lang="en-GB" altLang="en-US" dirty="0"/>
              <a:t>=2 and A[</a:t>
            </a:r>
            <a:r>
              <a:rPr lang="en-GB" altLang="en-US" dirty="0" err="1"/>
              <a:t>i</a:t>
            </a:r>
            <a:r>
              <a:rPr lang="en-GB" altLang="en-US" dirty="0"/>
              <a:t>] = 99</a:t>
            </a:r>
          </a:p>
          <a:p>
            <a:pPr marL="0" indent="0"/>
            <a:r>
              <a:rPr lang="en-GB" altLang="en-US" dirty="0"/>
              <a:t>	</a:t>
            </a:r>
            <a:r>
              <a:rPr lang="en-GB" altLang="en-US" sz="2000" dirty="0"/>
              <a:t>z := 2; </a:t>
            </a:r>
            <a:r>
              <a:rPr lang="en-GB" altLang="en-US" sz="2000" dirty="0" err="1"/>
              <a:t>i</a:t>
            </a:r>
            <a:r>
              <a:rPr lang="en-GB" altLang="en-US" sz="2000" dirty="0"/>
              <a:t> := 99; A[2] := z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dirty="0"/>
              <a:t>Thus these assignments exchange values in </a:t>
            </a:r>
            <a:r>
              <a:rPr lang="en-GB" altLang="en-US" dirty="0" err="1"/>
              <a:t>i</a:t>
            </a:r>
            <a:r>
              <a:rPr lang="en-GB" altLang="en-US" dirty="0"/>
              <a:t> and A[</a:t>
            </a:r>
            <a:r>
              <a:rPr lang="en-GB" altLang="en-US" dirty="0" err="1"/>
              <a:t>i</a:t>
            </a:r>
            <a:r>
              <a:rPr lang="en-GB" altLang="en-US" dirty="0"/>
              <a:t>]</a:t>
            </a:r>
          </a:p>
          <a:p>
            <a:pPr marL="0" indent="0"/>
            <a:r>
              <a:rPr lang="en-US" altLang="en-US" dirty="0"/>
              <a:t>                                                                       </a:t>
            </a:r>
          </a:p>
          <a:p>
            <a:pPr marL="57150" indent="0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75F2-7E04-4101-8EDD-AB38091C11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Call by reference</a:t>
            </a:r>
          </a:p>
        </p:txBody>
      </p:sp>
    </p:spTree>
    <p:extLst>
      <p:ext uri="{BB962C8B-B14F-4D97-AF65-F5344CB8AC3E}">
        <p14:creationId xmlns:p14="http://schemas.microsoft.com/office/powerpoint/2010/main" val="38245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E530E2-17B7-46E1-81C2-0989E60B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dirty="0"/>
              <a:t>The language C supports only the call by value as parameter passing.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/>
              <a:t>Instead, </a:t>
            </a:r>
            <a:r>
              <a:rPr kumimoji="1" lang="en-US" altLang="ja-JP" dirty="0"/>
              <a:t>C provides pointers so that we can simulate call by reference by passing pointers to functions as their parameters.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rgbClr val="FF0000"/>
                </a:solidFill>
              </a:rPr>
              <a:t>Example: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		</a:t>
            </a:r>
            <a:r>
              <a:rPr lang="en-US" altLang="ja-JP" sz="1800" b="1" dirty="0"/>
              <a:t>v</a:t>
            </a:r>
            <a:r>
              <a:rPr kumimoji="1" lang="en-US" altLang="ja-JP" sz="1800" b="1" dirty="0"/>
              <a:t>oid</a:t>
            </a:r>
            <a:r>
              <a:rPr kumimoji="1" lang="en-US" altLang="ja-JP" sz="1800" dirty="0"/>
              <a:t> swap (</a:t>
            </a:r>
            <a:r>
              <a:rPr kumimoji="1" lang="en-US" altLang="ja-JP" sz="1800" b="1" dirty="0"/>
              <a:t>int </a:t>
            </a:r>
            <a:r>
              <a:rPr kumimoji="1" lang="en-US" altLang="ja-JP" sz="1800" dirty="0"/>
              <a:t>* px, </a:t>
            </a:r>
            <a:r>
              <a:rPr kumimoji="1" lang="en-US" altLang="ja-JP" sz="1800" b="1" dirty="0"/>
              <a:t>int</a:t>
            </a:r>
            <a:r>
              <a:rPr kumimoji="1" lang="en-US" altLang="ja-JP" sz="1800" dirty="0"/>
              <a:t> * </a:t>
            </a:r>
            <a:r>
              <a:rPr kumimoji="1" lang="en-US" altLang="ja-JP" sz="1800" dirty="0" err="1"/>
              <a:t>py</a:t>
            </a:r>
            <a:r>
              <a:rPr kumimoji="1" lang="en-US" altLang="ja-JP" sz="1800" dirty="0"/>
              <a:t>) {</a:t>
            </a:r>
          </a:p>
          <a:p>
            <a:r>
              <a:rPr lang="en-US" altLang="ja-JP" sz="1800" dirty="0"/>
              <a:t>       		 </a:t>
            </a:r>
            <a:r>
              <a:rPr lang="en-US" altLang="ja-JP" sz="1800" b="1" dirty="0"/>
              <a:t>int</a:t>
            </a:r>
            <a:r>
              <a:rPr lang="en-US" altLang="ja-JP" sz="1800" dirty="0"/>
              <a:t> z;</a:t>
            </a:r>
          </a:p>
          <a:p>
            <a:r>
              <a:rPr kumimoji="1" lang="en-US" altLang="ja-JP" sz="1800" dirty="0"/>
              <a:t>       		 z = *px; *px = *</a:t>
            </a:r>
            <a:r>
              <a:rPr kumimoji="1" lang="en-US" altLang="ja-JP" sz="1800" dirty="0" err="1"/>
              <a:t>py</a:t>
            </a:r>
            <a:r>
              <a:rPr kumimoji="1" lang="en-US" altLang="ja-JP" sz="1800" dirty="0"/>
              <a:t>; *</a:t>
            </a:r>
            <a:r>
              <a:rPr kumimoji="1" lang="en-US" altLang="ja-JP" sz="1800" dirty="0" err="1"/>
              <a:t>py</a:t>
            </a:r>
            <a:r>
              <a:rPr lang="en-US" altLang="ja-JP" sz="1800" dirty="0"/>
              <a:t> = z;</a:t>
            </a:r>
          </a:p>
          <a:p>
            <a:r>
              <a:rPr kumimoji="1" lang="en-US" altLang="ja-JP" sz="1800" dirty="0"/>
              <a:t>    		}</a:t>
            </a:r>
            <a:endParaRPr lang="en-US" altLang="ja-JP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/>
              <a:t>The following program fragment swaps the values of variables a and b.</a:t>
            </a:r>
          </a:p>
          <a:p>
            <a:r>
              <a:rPr lang="en-US" altLang="ja-JP" dirty="0"/>
              <a:t>   		</a:t>
            </a:r>
            <a:r>
              <a:rPr lang="en-US" altLang="ja-JP" sz="2000" b="1" dirty="0"/>
              <a:t>int</a:t>
            </a:r>
            <a:r>
              <a:rPr lang="en-US" altLang="ja-JP" sz="2000" dirty="0"/>
              <a:t> a = 1, b = 2;</a:t>
            </a:r>
          </a:p>
          <a:p>
            <a:r>
              <a:rPr kumimoji="1" lang="en-US" altLang="ja-JP" sz="2000" dirty="0"/>
              <a:t>    		swap (&amp;a, &amp;b);</a:t>
            </a:r>
          </a:p>
          <a:p>
            <a:pPr>
              <a:buFont typeface="Arial" panose="020B0604020202020204" pitchFamily="34" charset="0"/>
              <a:buChar char="•"/>
            </a:pPr>
            <a:endParaRPr kumimoji="1" lang="en-US" altLang="ja-JP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8480D-7F2C-4193-BE70-A244E7A19B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In C language</a:t>
            </a:r>
          </a:p>
        </p:txBody>
      </p:sp>
    </p:spTree>
    <p:extLst>
      <p:ext uri="{BB962C8B-B14F-4D97-AF65-F5344CB8AC3E}">
        <p14:creationId xmlns:p14="http://schemas.microsoft.com/office/powerpoint/2010/main" val="32544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Procedure Activation: Scope rules for names, Nested scope</a:t>
            </a:r>
          </a:p>
        </p:txBody>
      </p:sp>
    </p:spTree>
    <p:extLst>
      <p:ext uri="{BB962C8B-B14F-4D97-AF65-F5344CB8AC3E}">
        <p14:creationId xmlns:p14="http://schemas.microsoft.com/office/powerpoint/2010/main" val="60759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7EFC6A-ECA0-4FA5-85ED-39DDB3790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Scope of a variable </a:t>
            </a:r>
            <a:r>
              <a:rPr lang="en-GB" dirty="0">
                <a:solidFill>
                  <a:srgbClr val="7030A0"/>
                </a:solidFill>
              </a:rPr>
              <a:t>x</a:t>
            </a:r>
            <a:r>
              <a:rPr lang="en-GB" dirty="0"/>
              <a:t>:  is the region of the program in which </a:t>
            </a:r>
            <a:r>
              <a:rPr lang="en-GB" b="1" dirty="0">
                <a:solidFill>
                  <a:srgbClr val="7030A0"/>
                </a:solidFill>
              </a:rPr>
              <a:t>uses of x </a:t>
            </a:r>
            <a:r>
              <a:rPr lang="en-GB" dirty="0"/>
              <a:t>refers to its </a:t>
            </a:r>
            <a:r>
              <a:rPr lang="en-GB" dirty="0">
                <a:solidFill>
                  <a:srgbClr val="7030A0"/>
                </a:solidFill>
              </a:rPr>
              <a:t>declaration.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Scope rules define the </a:t>
            </a:r>
            <a:r>
              <a:rPr lang="en-GB" dirty="0">
                <a:solidFill>
                  <a:srgbClr val="7030A0"/>
                </a:solidFill>
              </a:rPr>
              <a:t>visibility rules </a:t>
            </a:r>
            <a:r>
              <a:rPr lang="en-GB" dirty="0"/>
              <a:t>for </a:t>
            </a:r>
            <a:r>
              <a:rPr lang="en-GB" dirty="0">
                <a:solidFill>
                  <a:srgbClr val="7030A0"/>
                </a:solidFill>
              </a:rPr>
              <a:t>names</a:t>
            </a:r>
            <a:r>
              <a:rPr lang="en-GB" dirty="0"/>
              <a:t> in  a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if you have references to a variable named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in </a:t>
            </a:r>
            <a:r>
              <a:rPr lang="en-GB" dirty="0">
                <a:solidFill>
                  <a:srgbClr val="7030A0"/>
                </a:solidFill>
              </a:rPr>
              <a:t>different parts </a:t>
            </a:r>
            <a:r>
              <a:rPr lang="en-GB" dirty="0"/>
              <a:t>of the program? Do these refer to the </a:t>
            </a:r>
            <a:r>
              <a:rPr lang="en-GB" dirty="0">
                <a:solidFill>
                  <a:srgbClr val="7030A0"/>
                </a:solidFill>
              </a:rPr>
              <a:t>same variable </a:t>
            </a:r>
            <a:r>
              <a:rPr lang="en-GB" dirty="0"/>
              <a:t>or to </a:t>
            </a:r>
            <a:r>
              <a:rPr lang="en-GB" dirty="0">
                <a:solidFill>
                  <a:srgbClr val="7030A0"/>
                </a:solidFill>
              </a:rPr>
              <a:t>different ones</a:t>
            </a:r>
            <a:r>
              <a:rPr lang="en-GB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7030A0"/>
                </a:solidFill>
              </a:rPr>
              <a:t>Static scope </a:t>
            </a:r>
            <a:r>
              <a:rPr lang="en-GB" dirty="0"/>
              <a:t>(lexical scope). </a:t>
            </a:r>
            <a:r>
              <a:rPr lang="fr-FR" dirty="0"/>
              <a:t>Example </a:t>
            </a:r>
            <a:r>
              <a:rPr lang="fr-FR" dirty="0" err="1"/>
              <a:t>Language</a:t>
            </a:r>
            <a:r>
              <a:rPr lang="fr-FR" dirty="0"/>
              <a:t>: C, Pascal,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7030A0"/>
                </a:solidFill>
              </a:rPr>
              <a:t>Dynamic Scope : </a:t>
            </a:r>
            <a:r>
              <a:rPr lang="fr-FR" dirty="0"/>
              <a:t>Example </a:t>
            </a:r>
            <a:r>
              <a:rPr lang="fr-FR" dirty="0" err="1"/>
              <a:t>Language</a:t>
            </a:r>
            <a:r>
              <a:rPr lang="fr-FR" dirty="0"/>
              <a:t>: LISP, PYTHON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GB" dirty="0"/>
              <a:t>Static scoping also makes it much easier to make a modular code as programmer can figure out the scope just by looking at the code. 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GB" dirty="0"/>
              <a:t>In contrast, dynamic scope requires the programmer to anticipate all possible dynamic contexts.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A1FC-E10D-4E92-9F1D-C94E453CEB9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1793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063D92-763A-4049-B0D6-4346B223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Names in programming language denote procedures, types, constants, and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Binding requires between each </a:t>
            </a:r>
            <a:r>
              <a:rPr lang="en-GB" i="1" dirty="0"/>
              <a:t>use</a:t>
            </a:r>
            <a:r>
              <a:rPr lang="en-GB" dirty="0"/>
              <a:t> of a name and declaration.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kumimoji="1" lang="en-US" altLang="ja-JP" dirty="0"/>
              <a:t>The </a:t>
            </a:r>
            <a:r>
              <a:rPr kumimoji="1" lang="en-US" altLang="ja-JP" dirty="0">
                <a:solidFill>
                  <a:srgbClr val="FF0000"/>
                </a:solidFill>
              </a:rPr>
              <a:t>scope rules </a:t>
            </a:r>
            <a:r>
              <a:rPr kumimoji="1" lang="en-US" altLang="ja-JP" dirty="0"/>
              <a:t>of a language determine the correspondence between an occurrence of a name (such as variables, types, procedures, etc.) and its declaration. </a:t>
            </a:r>
          </a:p>
          <a:p>
            <a:pPr marL="0" indent="0" algn="just"/>
            <a:endParaRPr kumimoji="1" lang="en-US" altLang="ja-JP" dirty="0"/>
          </a:p>
          <a:p>
            <a:pPr marL="0" indent="0" algn="just"/>
            <a:endParaRPr kumimoji="1"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Two types of scope 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1" lang="en-US" altLang="ja-JP" dirty="0"/>
              <a:t>In </a:t>
            </a:r>
            <a:r>
              <a:rPr kumimoji="1" lang="en-US" altLang="ja-JP" i="1" dirty="0">
                <a:solidFill>
                  <a:srgbClr val="FF0000"/>
                </a:solidFill>
              </a:rPr>
              <a:t>static scope </a:t>
            </a:r>
            <a:r>
              <a:rPr kumimoji="1" lang="en-US" altLang="ja-JP" dirty="0"/>
              <a:t>(also called as </a:t>
            </a:r>
            <a:r>
              <a:rPr kumimoji="1" lang="en-US" altLang="ja-JP" i="1" dirty="0">
                <a:solidFill>
                  <a:srgbClr val="FF0000"/>
                </a:solidFill>
              </a:rPr>
              <a:t>lexical scope</a:t>
            </a:r>
            <a:r>
              <a:rPr kumimoji="1" lang="en-US" altLang="ja-JP" dirty="0"/>
              <a:t>), scopes of names can be determined statically (i.e., in </a:t>
            </a:r>
            <a:r>
              <a:rPr kumimoji="1" lang="en-US" altLang="ja-JP" dirty="0">
                <a:solidFill>
                  <a:srgbClr val="FF0000"/>
                </a:solidFill>
              </a:rPr>
              <a:t>compile-time</a:t>
            </a:r>
            <a:r>
              <a:rPr kumimoji="1" lang="en-US" altLang="ja-JP" dirty="0"/>
              <a:t>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dirty="0"/>
              <a:t>In </a:t>
            </a:r>
            <a:r>
              <a:rPr lang="en-US" altLang="ja-JP" i="1" dirty="0">
                <a:solidFill>
                  <a:srgbClr val="FF0000"/>
                </a:solidFill>
              </a:rPr>
              <a:t>dynamic scope</a:t>
            </a:r>
            <a:r>
              <a:rPr lang="en-US" altLang="ja-JP" dirty="0"/>
              <a:t>, the binding of name occurrences to declarations is done dynamically (i.e., at </a:t>
            </a:r>
            <a:r>
              <a:rPr lang="en-US" altLang="ja-JP" dirty="0">
                <a:solidFill>
                  <a:srgbClr val="FF0000"/>
                </a:solidFill>
              </a:rPr>
              <a:t>run time</a:t>
            </a:r>
            <a:r>
              <a:rPr lang="en-US" altLang="ja-JP" dirty="0"/>
              <a:t>). </a:t>
            </a:r>
          </a:p>
          <a:p>
            <a:pPr lvl="1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70946-62F7-4D58-8162-B99310CF3E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Scope rules for name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97D812-07FE-4A08-8656-539B076EBEAD}"/>
              </a:ext>
            </a:extLst>
          </p:cNvPr>
          <p:cNvGrpSpPr/>
          <p:nvPr/>
        </p:nvGrpSpPr>
        <p:grpSpPr>
          <a:xfrm>
            <a:off x="990600" y="3860800"/>
            <a:ext cx="6781800" cy="635000"/>
            <a:chOff x="990600" y="4140200"/>
            <a:chExt cx="6781800" cy="635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59C81A-9095-42DE-B624-8C2ECF051779}"/>
                </a:ext>
              </a:extLst>
            </p:cNvPr>
            <p:cNvSpPr/>
            <p:nvPr/>
          </p:nvSpPr>
          <p:spPr>
            <a:xfrm>
              <a:off x="990600" y="4273452"/>
              <a:ext cx="2286000" cy="501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Name occurrence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EF9D9E5-C1AA-4AE1-BB61-70331F2E86EB}"/>
                </a:ext>
              </a:extLst>
            </p:cNvPr>
            <p:cNvSpPr/>
            <p:nvPr/>
          </p:nvSpPr>
          <p:spPr>
            <a:xfrm>
              <a:off x="5486400" y="4273452"/>
              <a:ext cx="2286000" cy="501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Declaration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FB41781-2E93-49B4-88F4-E65894AC780F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3276600" y="4524326"/>
              <a:ext cx="2209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A19B04-5F71-45A3-AF88-358268D38BA8}"/>
                </a:ext>
              </a:extLst>
            </p:cNvPr>
            <p:cNvSpPr txBox="1"/>
            <p:nvPr/>
          </p:nvSpPr>
          <p:spPr>
            <a:xfrm>
              <a:off x="3581400" y="4140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Scope rule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6EABEB-9FA0-4547-AD56-9D52291837F1}"/>
              </a:ext>
            </a:extLst>
          </p:cNvPr>
          <p:cNvSpPr/>
          <p:nvPr/>
        </p:nvSpPr>
        <p:spPr>
          <a:xfrm>
            <a:off x="57150" y="6300934"/>
            <a:ext cx="87249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85800" algn="l"/>
              </a:tabLst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 for slides 3-14: Ravi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Sethi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"Programming Languages: Concepts and Constructs" 2nd Edition by Addison Wesley, 2006 (Reprint 2010).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87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7EFC6A-ECA0-4FA5-85ED-39DDB3790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dirty="0">
                <a:solidFill>
                  <a:srgbClr val="7030A0"/>
                </a:solidFill>
              </a:rPr>
              <a:t>block</a:t>
            </a:r>
            <a:r>
              <a:rPr lang="en-GB" dirty="0"/>
              <a:t> defines a new scope. Variables can be declared in that scope, and are </a:t>
            </a:r>
            <a:r>
              <a:rPr lang="en-GB" dirty="0">
                <a:solidFill>
                  <a:srgbClr val="7030A0"/>
                </a:solidFill>
              </a:rPr>
              <a:t>not  visible </a:t>
            </a:r>
            <a:r>
              <a:rPr lang="en-GB" dirty="0"/>
              <a:t>from the outside. However, variables outside the scope – (in enclosing scopes) are visible unless they are overridden. </a:t>
            </a:r>
          </a:p>
          <a:p>
            <a:pPr marL="0">
              <a:buFont typeface="Arial" panose="020B0604020202020204" pitchFamily="34" charset="0"/>
              <a:buChar char="•"/>
            </a:pPr>
            <a:r>
              <a:rPr lang="en-GB" dirty="0"/>
              <a:t> A variable always refers to its </a:t>
            </a:r>
            <a:r>
              <a:rPr lang="en-GB" i="1" dirty="0"/>
              <a:t>top level environment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Binding of a variable can be determined by program text and is independent of the run-time function call stack.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compiler first searches in the current block, then in global variables, then in successively smaller scopes.</a:t>
            </a:r>
          </a:p>
          <a:p>
            <a:pPr marL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A1FC-E10D-4E92-9F1D-C94E453CEB9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Static Scope (Lexical Scope)</a:t>
            </a:r>
          </a:p>
        </p:txBody>
      </p:sp>
    </p:spTree>
    <p:extLst>
      <p:ext uri="{BB962C8B-B14F-4D97-AF65-F5344CB8AC3E}">
        <p14:creationId xmlns:p14="http://schemas.microsoft.com/office/powerpoint/2010/main" val="4215033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D57A2F-F03F-4BFE-9D49-CDD393917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Dynamic scoping does not care how the code is written, but instead how it executes. Each time a </a:t>
            </a:r>
            <a:r>
              <a:rPr lang="en-GB" dirty="0">
                <a:solidFill>
                  <a:srgbClr val="7030A0"/>
                </a:solidFill>
              </a:rPr>
              <a:t>new function </a:t>
            </a:r>
            <a:r>
              <a:rPr lang="en-GB" dirty="0"/>
              <a:t>is executed, a </a:t>
            </a:r>
            <a:r>
              <a:rPr lang="en-GB" dirty="0">
                <a:solidFill>
                  <a:srgbClr val="7030A0"/>
                </a:solidFill>
              </a:rPr>
              <a:t>new scope </a:t>
            </a:r>
            <a:r>
              <a:rPr lang="en-GB" dirty="0"/>
              <a:t>is pushed onto the stack.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7030A0"/>
                </a:solidFill>
              </a:rPr>
              <a:t>With dynamic scope, </a:t>
            </a:r>
            <a:r>
              <a:rPr lang="en-GB" dirty="0"/>
              <a:t>a global identifier refers to the identifier associated with the </a:t>
            </a:r>
            <a:r>
              <a:rPr lang="en-GB" dirty="0">
                <a:solidFill>
                  <a:srgbClr val="7030A0"/>
                </a:solidFill>
              </a:rPr>
              <a:t>most recent environment.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The occurrence of a </a:t>
            </a:r>
            <a:r>
              <a:rPr lang="en-GB" dirty="0">
                <a:solidFill>
                  <a:srgbClr val="7030A0"/>
                </a:solidFill>
              </a:rPr>
              <a:t>identifier </a:t>
            </a:r>
            <a:r>
              <a:rPr lang="en-GB" dirty="0"/>
              <a:t>is searched in the</a:t>
            </a:r>
            <a:r>
              <a:rPr lang="en-GB" dirty="0">
                <a:solidFill>
                  <a:srgbClr val="7030A0"/>
                </a:solidFill>
              </a:rPr>
              <a:t> most recent binding.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The compiler first searches the </a:t>
            </a:r>
            <a:r>
              <a:rPr lang="en-GB" dirty="0">
                <a:solidFill>
                  <a:srgbClr val="7030A0"/>
                </a:solidFill>
              </a:rPr>
              <a:t>current block </a:t>
            </a:r>
            <a:r>
              <a:rPr lang="en-GB" dirty="0"/>
              <a:t>and then successively all the</a:t>
            </a:r>
            <a:r>
              <a:rPr lang="en-GB" dirty="0">
                <a:solidFill>
                  <a:srgbClr val="7030A0"/>
                </a:solidFill>
              </a:rPr>
              <a:t> calling functions.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7030A0"/>
                </a:solidFill>
              </a:rPr>
              <a:t>Perl </a:t>
            </a:r>
            <a:r>
              <a:rPr lang="en-GB" dirty="0"/>
              <a:t>supports</a:t>
            </a:r>
            <a:r>
              <a:rPr lang="en-GB" dirty="0">
                <a:solidFill>
                  <a:srgbClr val="7030A0"/>
                </a:solidFill>
              </a:rPr>
              <a:t> both dynamic </a:t>
            </a:r>
            <a:r>
              <a:rPr lang="en-GB" dirty="0"/>
              <a:t>and</a:t>
            </a:r>
            <a:r>
              <a:rPr lang="en-GB" dirty="0">
                <a:solidFill>
                  <a:srgbClr val="7030A0"/>
                </a:solidFill>
              </a:rPr>
              <a:t> static scoping. </a:t>
            </a:r>
            <a:r>
              <a:rPr lang="en-GB" dirty="0"/>
              <a:t>Perl’s keyword </a:t>
            </a:r>
            <a:r>
              <a:rPr lang="en-GB" dirty="0">
                <a:solidFill>
                  <a:srgbClr val="7030A0"/>
                </a:solidFill>
              </a:rPr>
              <a:t>“my” </a:t>
            </a:r>
            <a:r>
              <a:rPr lang="en-GB" dirty="0"/>
              <a:t>defines a</a:t>
            </a:r>
            <a:r>
              <a:rPr lang="en-GB" dirty="0">
                <a:solidFill>
                  <a:srgbClr val="7030A0"/>
                </a:solidFill>
              </a:rPr>
              <a:t> statically scoped </a:t>
            </a:r>
            <a:r>
              <a:rPr lang="en-GB" dirty="0"/>
              <a:t>local variable</a:t>
            </a:r>
            <a:r>
              <a:rPr lang="en-GB" dirty="0">
                <a:solidFill>
                  <a:srgbClr val="7030A0"/>
                </a:solidFill>
              </a:rPr>
              <a:t>, </a:t>
            </a:r>
            <a:r>
              <a:rPr lang="en-GB" dirty="0"/>
              <a:t>while the keyword </a:t>
            </a:r>
            <a:r>
              <a:rPr lang="en-GB" dirty="0">
                <a:solidFill>
                  <a:srgbClr val="7030A0"/>
                </a:solidFill>
              </a:rPr>
              <a:t>“local” </a:t>
            </a:r>
            <a:r>
              <a:rPr lang="en-GB" dirty="0"/>
              <a:t>defines</a:t>
            </a:r>
            <a:r>
              <a:rPr lang="en-GB" dirty="0">
                <a:solidFill>
                  <a:srgbClr val="7030A0"/>
                </a:solidFill>
              </a:rPr>
              <a:t> dynamically scoped </a:t>
            </a:r>
            <a:r>
              <a:rPr lang="en-GB" dirty="0"/>
              <a:t>local variable.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7310-4833-4D4A-96EB-261FCB3BB2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Dynamic Scope</a:t>
            </a:r>
          </a:p>
        </p:txBody>
      </p:sp>
    </p:spTree>
    <p:extLst>
      <p:ext uri="{BB962C8B-B14F-4D97-AF65-F5344CB8AC3E}">
        <p14:creationId xmlns:p14="http://schemas.microsoft.com/office/powerpoint/2010/main" val="1901838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E756-DDA2-462C-9547-EF6530A356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Example for Static and Dynamic Scope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F41B4F-1E99-40BD-BCDD-798B6569CD1C}"/>
              </a:ext>
            </a:extLst>
          </p:cNvPr>
          <p:cNvSpPr/>
          <p:nvPr/>
        </p:nvSpPr>
        <p:spPr>
          <a:xfrm>
            <a:off x="152400" y="878352"/>
            <a:ext cx="4572000" cy="53553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 A C program to demonstrate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static scoping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#include&lt;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stdio.h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 x = 10;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 Called by g()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 f()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 return x;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 g() has its own variable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 named as x and calls f()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 g()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 x = 20;  return f();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 main()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printf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("%d", g());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printf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("\n");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return 0;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232DA1-D8C6-4AB1-BF5F-4A7055B66411}"/>
              </a:ext>
            </a:extLst>
          </p:cNvPr>
          <p:cNvSpPr/>
          <p:nvPr/>
        </p:nvSpPr>
        <p:spPr>
          <a:xfrm>
            <a:off x="5103055" y="936764"/>
            <a:ext cx="3662289" cy="56323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//Dynamic Scope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 x = 10;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 Called by g()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 f()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return x;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 g() has its own variable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 named as x and calls f()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 g()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 x = 20; return f();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main()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printf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(g());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1B4285-5564-4EC9-B5D7-998A219CD567}"/>
              </a:ext>
            </a:extLst>
          </p:cNvPr>
          <p:cNvSpPr/>
          <p:nvPr/>
        </p:nvSpPr>
        <p:spPr>
          <a:xfrm>
            <a:off x="114300" y="635412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Source: https://www.geeksforgeeks.org/static-and-dynamic-scoping/</a:t>
            </a:r>
          </a:p>
        </p:txBody>
      </p:sp>
    </p:spTree>
    <p:extLst>
      <p:ext uri="{BB962C8B-B14F-4D97-AF65-F5344CB8AC3E}">
        <p14:creationId xmlns:p14="http://schemas.microsoft.com/office/powerpoint/2010/main" val="2983868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C6817A-3ED3-4167-B3D5-85B21E4CB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If a procedure body is simply copied or substituted at the point of call, we get dynamic scope. A macro processor does: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Actual parameters are textually substituted for the formals.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The resulting procedure body is textually substituted for the 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Textual substitution in 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Example: </a:t>
            </a:r>
            <a:r>
              <a:rPr lang="en-GB" dirty="0"/>
              <a:t>#define MAXBUF 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Every occurrence of MAXBUF is replaced by 4 before the program is compiled.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BB8CF-2AB4-4189-B2C6-44AB874D20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Macro expansion and dynamic scope</a:t>
            </a:r>
          </a:p>
        </p:txBody>
      </p:sp>
    </p:spTree>
    <p:extLst>
      <p:ext uri="{BB962C8B-B14F-4D97-AF65-F5344CB8AC3E}">
        <p14:creationId xmlns:p14="http://schemas.microsoft.com/office/powerpoint/2010/main" val="1021101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0B1067-99BE-41ED-8B31-9BE8C73F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Macro expansion uses textual substitution for parameter passing.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Example: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In case of </a:t>
            </a:r>
            <a:r>
              <a:rPr lang="en-GB" i="1" dirty="0">
                <a:solidFill>
                  <a:srgbClr val="7030A0"/>
                </a:solidFill>
              </a:rPr>
              <a:t>swap(</a:t>
            </a:r>
            <a:r>
              <a:rPr lang="en-GB" i="1" dirty="0" err="1">
                <a:solidFill>
                  <a:srgbClr val="7030A0"/>
                </a:solidFill>
              </a:rPr>
              <a:t>i,A</a:t>
            </a:r>
            <a:r>
              <a:rPr lang="en-GB" i="1" dirty="0">
                <a:solidFill>
                  <a:srgbClr val="7030A0"/>
                </a:solidFill>
              </a:rPr>
              <a:t>[</a:t>
            </a:r>
            <a:r>
              <a:rPr lang="en-GB" i="1" dirty="0" err="1">
                <a:solidFill>
                  <a:srgbClr val="7030A0"/>
                </a:solidFill>
              </a:rPr>
              <a:t>i</a:t>
            </a:r>
            <a:r>
              <a:rPr lang="en-GB" i="1" dirty="0">
                <a:solidFill>
                  <a:srgbClr val="7030A0"/>
                </a:solidFill>
              </a:rPr>
              <a:t>]) </a:t>
            </a:r>
            <a:r>
              <a:rPr lang="en-GB" dirty="0"/>
              <a:t>does not simply exchange the </a:t>
            </a:r>
            <a:r>
              <a:rPr lang="en-GB" dirty="0">
                <a:solidFill>
                  <a:srgbClr val="7030A0"/>
                </a:solidFill>
              </a:rPr>
              <a:t>values of </a:t>
            </a:r>
            <a:r>
              <a:rPr lang="en-GB" i="1" dirty="0" err="1">
                <a:solidFill>
                  <a:srgbClr val="7030A0"/>
                </a:solidFill>
              </a:rPr>
              <a:t>i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and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i="1" dirty="0">
                <a:solidFill>
                  <a:srgbClr val="7030A0"/>
                </a:solidFill>
              </a:rPr>
              <a:t>A[</a:t>
            </a:r>
            <a:r>
              <a:rPr lang="en-GB" i="1" dirty="0" err="1">
                <a:solidFill>
                  <a:srgbClr val="7030A0"/>
                </a:solidFill>
              </a:rPr>
              <a:t>i</a:t>
            </a:r>
            <a:r>
              <a:rPr lang="en-GB" i="1" dirty="0">
                <a:solidFill>
                  <a:srgbClr val="7030A0"/>
                </a:solidFill>
              </a:rPr>
              <a:t>]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under </a:t>
            </a:r>
            <a:r>
              <a:rPr lang="en-GB" dirty="0">
                <a:solidFill>
                  <a:srgbClr val="7030A0"/>
                </a:solidFill>
              </a:rPr>
              <a:t>macro expansion</a:t>
            </a:r>
            <a:r>
              <a:rPr lang="en-GB" dirty="0"/>
              <a:t>. Textual substitution of the actuals into the procedure body yields</a:t>
            </a:r>
          </a:p>
          <a:p>
            <a:pPr marL="0" indent="0"/>
            <a:r>
              <a:rPr lang="en-GB" i="1" dirty="0">
                <a:solidFill>
                  <a:srgbClr val="FF0000"/>
                </a:solidFill>
              </a:rPr>
              <a:t>	</a:t>
            </a:r>
            <a:r>
              <a:rPr lang="en-GB" i="1" dirty="0"/>
              <a:t>z := </a:t>
            </a:r>
            <a:r>
              <a:rPr lang="en-GB" i="1" dirty="0" err="1"/>
              <a:t>i</a:t>
            </a:r>
            <a:r>
              <a:rPr lang="en-GB" i="1" dirty="0"/>
              <a:t>, </a:t>
            </a:r>
            <a:r>
              <a:rPr lang="en-GB" i="1" dirty="0" err="1"/>
              <a:t>i</a:t>
            </a:r>
            <a:r>
              <a:rPr lang="en-GB" i="1" dirty="0"/>
              <a:t> := A[</a:t>
            </a:r>
            <a:r>
              <a:rPr lang="en-GB" i="1" dirty="0" err="1"/>
              <a:t>i</a:t>
            </a:r>
            <a:r>
              <a:rPr lang="en-GB" i="1" dirty="0"/>
              <a:t>]; A[</a:t>
            </a:r>
            <a:r>
              <a:rPr lang="en-GB" i="1" dirty="0" err="1"/>
              <a:t>i</a:t>
            </a:r>
            <a:r>
              <a:rPr lang="en-GB" i="1" dirty="0"/>
              <a:t>] =z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If </a:t>
            </a:r>
            <a:r>
              <a:rPr lang="en-GB" dirty="0" err="1"/>
              <a:t>i</a:t>
            </a:r>
            <a:r>
              <a:rPr lang="en-GB" dirty="0"/>
              <a:t> is initially 2 and A[2] is initially 99, this sequence is equivalent to, swap(</a:t>
            </a:r>
            <a:r>
              <a:rPr lang="en-GB" dirty="0" err="1"/>
              <a:t>i</a:t>
            </a:r>
            <a:r>
              <a:rPr lang="en-GB" dirty="0"/>
              <a:t>, A[</a:t>
            </a:r>
            <a:r>
              <a:rPr lang="en-GB" dirty="0" err="1"/>
              <a:t>i</a:t>
            </a:r>
            <a:r>
              <a:rPr lang="en-GB" dirty="0"/>
              <a:t>]) </a:t>
            </a:r>
            <a:r>
              <a:rPr lang="en-GB" dirty="0">
                <a:sym typeface="Wingdings" panose="05000000000000000000" pitchFamily="2" charset="2"/>
              </a:rPr>
              <a:t>  </a:t>
            </a:r>
            <a:endParaRPr lang="en-GB" dirty="0"/>
          </a:p>
          <a:p>
            <a:pPr marL="688975" lvl="2" indent="0">
              <a:buNone/>
            </a:pPr>
            <a:r>
              <a:rPr lang="en-GB" dirty="0"/>
              <a:t>   </a:t>
            </a:r>
            <a:r>
              <a:rPr lang="en-GB" i="1" dirty="0"/>
              <a:t>z := 2, </a:t>
            </a:r>
            <a:r>
              <a:rPr lang="en-GB" i="1" dirty="0" err="1">
                <a:solidFill>
                  <a:srgbClr val="FF0000"/>
                </a:solidFill>
              </a:rPr>
              <a:t>i</a:t>
            </a:r>
            <a:r>
              <a:rPr lang="en-GB" i="1" dirty="0">
                <a:solidFill>
                  <a:srgbClr val="FF0000"/>
                </a:solidFill>
              </a:rPr>
              <a:t> </a:t>
            </a:r>
            <a:r>
              <a:rPr lang="en-GB" i="1" dirty="0"/>
              <a:t>:= 99; A[</a:t>
            </a:r>
            <a:r>
              <a:rPr lang="en-GB" i="1" dirty="0" err="1">
                <a:solidFill>
                  <a:srgbClr val="FF0000"/>
                </a:solidFill>
              </a:rPr>
              <a:t>i</a:t>
            </a:r>
            <a:r>
              <a:rPr lang="en-GB" i="1" dirty="0"/>
              <a:t>] =2         output is </a:t>
            </a:r>
            <a:r>
              <a:rPr lang="en-GB" i="1" dirty="0">
                <a:solidFill>
                  <a:srgbClr val="FF0000"/>
                </a:solidFill>
              </a:rPr>
              <a:t>: </a:t>
            </a:r>
            <a:r>
              <a:rPr lang="en-GB" i="1" dirty="0" err="1">
                <a:solidFill>
                  <a:srgbClr val="FF0000"/>
                </a:solidFill>
              </a:rPr>
              <a:t>i</a:t>
            </a:r>
            <a:r>
              <a:rPr lang="en-GB" i="1" dirty="0">
                <a:solidFill>
                  <a:srgbClr val="FF0000"/>
                </a:solidFill>
              </a:rPr>
              <a:t>= 99 </a:t>
            </a:r>
            <a:r>
              <a:rPr lang="en-GB" i="1" dirty="0"/>
              <a:t>and </a:t>
            </a:r>
            <a:r>
              <a:rPr lang="en-GB" i="1" dirty="0">
                <a:solidFill>
                  <a:srgbClr val="FF0000"/>
                </a:solidFill>
              </a:rPr>
              <a:t>A[99]= 2</a:t>
            </a:r>
          </a:p>
          <a:p>
            <a:pPr marL="688975" lvl="2" indent="0">
              <a:buNone/>
            </a:pPr>
            <a:r>
              <a:rPr lang="en-GB" i="1" dirty="0"/>
              <a:t>The final assignment uses the </a:t>
            </a:r>
            <a:r>
              <a:rPr lang="en-GB" i="1" dirty="0">
                <a:solidFill>
                  <a:srgbClr val="7030A0"/>
                </a:solidFill>
              </a:rPr>
              <a:t>modified value </a:t>
            </a:r>
            <a:r>
              <a:rPr lang="en-GB" i="1" dirty="0"/>
              <a:t>of </a:t>
            </a:r>
            <a:r>
              <a:rPr lang="en-GB" sz="2800" b="1" i="1" dirty="0" err="1">
                <a:solidFill>
                  <a:srgbClr val="7030A0"/>
                </a:solidFill>
              </a:rPr>
              <a:t>i</a:t>
            </a:r>
            <a:r>
              <a:rPr lang="en-GB" sz="2800" b="1" i="1" dirty="0">
                <a:solidFill>
                  <a:srgbClr val="7030A0"/>
                </a:solidFill>
              </a:rPr>
              <a:t>.</a:t>
            </a:r>
          </a:p>
          <a:p>
            <a:pPr marL="688975" lvl="2" indent="0">
              <a:buNone/>
            </a:pPr>
            <a:endParaRPr lang="en-GB" sz="1800" b="1" i="1" dirty="0"/>
          </a:p>
          <a:p>
            <a:pPr marL="688975" lvl="2" indent="0">
              <a:buNone/>
            </a:pPr>
            <a:r>
              <a:rPr lang="en-GB" sz="1800" b="1" i="1" dirty="0"/>
              <a:t>(compare this with Call by Reference: </a:t>
            </a:r>
            <a:r>
              <a:rPr lang="en-GB" sz="1800" b="1" i="1"/>
              <a:t>slide 10:</a:t>
            </a:r>
            <a:endParaRPr lang="en-GB" sz="1800" b="1" i="1" dirty="0"/>
          </a:p>
          <a:p>
            <a:pPr marL="688975" lvl="2" indent="0">
              <a:buNone/>
            </a:pPr>
            <a:r>
              <a:rPr lang="en-GB" sz="1800" b="1" i="1" dirty="0"/>
              <a:t>There when we did swap(</a:t>
            </a:r>
            <a:r>
              <a:rPr lang="en-GB" sz="1800" b="1" i="1" dirty="0" err="1"/>
              <a:t>i</a:t>
            </a:r>
            <a:r>
              <a:rPr lang="en-GB" sz="1800" b="1" i="1" dirty="0"/>
              <a:t>, A[</a:t>
            </a:r>
            <a:r>
              <a:rPr lang="en-GB" sz="1800" b="1" i="1" dirty="0" err="1"/>
              <a:t>i</a:t>
            </a:r>
            <a:r>
              <a:rPr lang="en-GB" sz="1800" b="1" i="1" dirty="0"/>
              <a:t>]), i.e. swap(2, 99), we got output as </a:t>
            </a:r>
            <a:r>
              <a:rPr lang="en-GB" sz="1800" b="1" i="1" dirty="0" err="1">
                <a:solidFill>
                  <a:srgbClr val="FF0000"/>
                </a:solidFill>
              </a:rPr>
              <a:t>i</a:t>
            </a:r>
            <a:r>
              <a:rPr lang="en-GB" sz="1800" b="1" i="1" dirty="0">
                <a:solidFill>
                  <a:srgbClr val="FF0000"/>
                </a:solidFill>
              </a:rPr>
              <a:t> = 99 and A[2]= 2</a:t>
            </a:r>
            <a:r>
              <a:rPr lang="en-GB" sz="1800" b="1" i="1" dirty="0"/>
              <a:t>)</a:t>
            </a:r>
          </a:p>
          <a:p>
            <a:pPr marL="688975" lvl="2" indent="0">
              <a:buNone/>
            </a:pPr>
            <a:endParaRPr lang="en-GB" i="1" dirty="0"/>
          </a:p>
          <a:p>
            <a:pPr marL="688975" lvl="2" indent="0">
              <a:buNone/>
            </a:pPr>
            <a:endParaRPr lang="en-GB" dirty="0"/>
          </a:p>
          <a:p>
            <a:pPr marL="0" indent="0"/>
            <a:endParaRPr lang="en-GB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E215-93FD-4B86-9F9F-BE125C67BC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Parameter passing (Textual Substitution)</a:t>
            </a:r>
          </a:p>
        </p:txBody>
      </p:sp>
    </p:spTree>
    <p:extLst>
      <p:ext uri="{BB962C8B-B14F-4D97-AF65-F5344CB8AC3E}">
        <p14:creationId xmlns:p14="http://schemas.microsoft.com/office/powerpoint/2010/main" val="278926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Procedure Activation: Introduction to Procedure, Recursion, Parameter passing methods</a:t>
            </a:r>
          </a:p>
        </p:txBody>
      </p:sp>
    </p:spTree>
    <p:extLst>
      <p:ext uri="{BB962C8B-B14F-4D97-AF65-F5344CB8AC3E}">
        <p14:creationId xmlns:p14="http://schemas.microsoft.com/office/powerpoint/2010/main" val="3170494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97670A-9EEB-40B4-BCC4-8A852CC7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Variable declarations can appear within any grouping of statements in 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Compound statements are grouped within braces { and 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{ &lt; declaration-list&gt; &lt;statement-list&gt;}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Example: </a:t>
            </a:r>
          </a:p>
          <a:p>
            <a:pPr marL="457200" lvl="1" indent="0">
              <a:buNone/>
            </a:pPr>
            <a:r>
              <a:rPr lang="en-US" altLang="en-US" dirty="0"/>
              <a:t>	{ </a:t>
            </a:r>
          </a:p>
          <a:p>
            <a:pPr marL="457200" lvl="1" indent="0">
              <a:buNone/>
            </a:pPr>
            <a:r>
              <a:rPr lang="en-US" altLang="en-US" dirty="0"/>
              <a:t>		int I=0;</a:t>
            </a:r>
          </a:p>
          <a:p>
            <a:pPr marL="457200" lvl="1" indent="0">
              <a:buNone/>
            </a:pPr>
            <a:r>
              <a:rPr lang="en-US" altLang="en-US" dirty="0"/>
              <a:t>			while (I &lt;= limit)</a:t>
            </a:r>
          </a:p>
          <a:p>
            <a:pPr marL="457200" lvl="1" indent="0">
              <a:buNone/>
            </a:pPr>
            <a:r>
              <a:rPr lang="en-US" altLang="en-US" dirty="0"/>
              <a:t>			{ …..</a:t>
            </a:r>
          </a:p>
          <a:p>
            <a:pPr marL="457200" lvl="1" indent="0">
              <a:buNone/>
            </a:pPr>
            <a:r>
              <a:rPr lang="en-US" altLang="en-US" dirty="0"/>
              <a:t>				I++;</a:t>
            </a:r>
          </a:p>
          <a:p>
            <a:pPr marL="457200" lvl="1" indent="0">
              <a:buNone/>
            </a:pPr>
            <a:r>
              <a:rPr lang="en-US" altLang="en-US" dirty="0"/>
              <a:t>			}</a:t>
            </a:r>
          </a:p>
          <a:p>
            <a:pPr marL="457200" lvl="1" indent="0">
              <a:buNone/>
            </a:pPr>
            <a:r>
              <a:rPr lang="en-US" altLang="en-US" dirty="0"/>
              <a:t>	}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		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D75C-AEB7-4CBF-B836-ECA2620B61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Nested scopes: Variable declarations in C</a:t>
            </a:r>
          </a:p>
        </p:txBody>
      </p:sp>
    </p:spTree>
    <p:extLst>
      <p:ext uri="{BB962C8B-B14F-4D97-AF65-F5344CB8AC3E}">
        <p14:creationId xmlns:p14="http://schemas.microsoft.com/office/powerpoint/2010/main" val="3239943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F4FDFB-7DB5-48FC-8D8E-BB2C06274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55AA-01E0-445E-9B02-ACE2B25919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Nested compound statements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1E3EEF-F74F-4525-8E0B-3F6E04FDF831}"/>
              </a:ext>
            </a:extLst>
          </p:cNvPr>
          <p:cNvSpPr txBox="1"/>
          <p:nvPr/>
        </p:nvSpPr>
        <p:spPr>
          <a:xfrm>
            <a:off x="609600" y="9837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 main(…) {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C2410-2C56-434C-8F9B-6C7C18F7A76D}"/>
              </a:ext>
            </a:extLst>
          </p:cNvPr>
          <p:cNvSpPr txBox="1"/>
          <p:nvPr/>
        </p:nvSpPr>
        <p:spPr>
          <a:xfrm>
            <a:off x="609600" y="1378111"/>
            <a:ext cx="3124200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int </a:t>
            </a:r>
            <a:r>
              <a:rPr lang="en-GB" dirty="0" err="1">
                <a:solidFill>
                  <a:srgbClr val="FF0000"/>
                </a:solidFill>
              </a:rPr>
              <a:t>i</a:t>
            </a:r>
            <a:r>
              <a:rPr lang="en-GB" dirty="0">
                <a:solidFill>
                  <a:srgbClr val="FF0000"/>
                </a:solidFill>
              </a:rPr>
              <a:t>;</a:t>
            </a:r>
          </a:p>
          <a:p>
            <a:r>
              <a:rPr lang="en-GB" dirty="0">
                <a:solidFill>
                  <a:srgbClr val="FF0000"/>
                </a:solidFill>
              </a:rPr>
              <a:t>for(…)</a:t>
            </a:r>
          </a:p>
          <a:p>
            <a:r>
              <a:rPr lang="en-GB" dirty="0">
                <a:solidFill>
                  <a:srgbClr val="00B050"/>
                </a:solidFill>
              </a:rPr>
              <a:t>{</a:t>
            </a:r>
          </a:p>
          <a:p>
            <a:r>
              <a:rPr lang="en-GB" dirty="0">
                <a:solidFill>
                  <a:srgbClr val="00B050"/>
                </a:solidFill>
              </a:rPr>
              <a:t>	int c;</a:t>
            </a:r>
          </a:p>
          <a:p>
            <a:r>
              <a:rPr lang="en-GB" dirty="0">
                <a:solidFill>
                  <a:srgbClr val="00B050"/>
                </a:solidFill>
              </a:rPr>
              <a:t>	if(…)</a:t>
            </a:r>
          </a:p>
          <a:p>
            <a:r>
              <a:rPr lang="en-GB" dirty="0"/>
              <a:t>	</a:t>
            </a:r>
            <a:r>
              <a:rPr lang="en-GB" dirty="0">
                <a:solidFill>
                  <a:srgbClr val="002060"/>
                </a:solidFill>
              </a:rPr>
              <a:t>{</a:t>
            </a:r>
          </a:p>
          <a:p>
            <a:r>
              <a:rPr lang="en-GB" dirty="0">
                <a:solidFill>
                  <a:srgbClr val="002060"/>
                </a:solidFill>
              </a:rPr>
              <a:t>		int </a:t>
            </a:r>
            <a:r>
              <a:rPr lang="en-GB" dirty="0" err="1">
                <a:solidFill>
                  <a:srgbClr val="002060"/>
                </a:solidFill>
              </a:rPr>
              <a:t>i</a:t>
            </a:r>
            <a:r>
              <a:rPr lang="en-GB" dirty="0">
                <a:solidFill>
                  <a:srgbClr val="002060"/>
                </a:solidFill>
              </a:rPr>
              <a:t>;</a:t>
            </a:r>
          </a:p>
          <a:p>
            <a:r>
              <a:rPr lang="en-GB" dirty="0">
                <a:solidFill>
                  <a:srgbClr val="002060"/>
                </a:solidFill>
              </a:rPr>
              <a:t>		…</a:t>
            </a:r>
          </a:p>
          <a:p>
            <a:r>
              <a:rPr lang="en-GB" dirty="0">
                <a:solidFill>
                  <a:srgbClr val="002060"/>
                </a:solidFill>
              </a:rPr>
              <a:t>	}</a:t>
            </a:r>
          </a:p>
          <a:p>
            <a:r>
              <a:rPr lang="en-GB" dirty="0"/>
              <a:t>	</a:t>
            </a:r>
            <a:r>
              <a:rPr lang="en-GB" dirty="0">
                <a:solidFill>
                  <a:srgbClr val="00B050"/>
                </a:solidFill>
              </a:rPr>
              <a:t>…</a:t>
            </a:r>
          </a:p>
          <a:p>
            <a:r>
              <a:rPr lang="en-GB" dirty="0">
                <a:solidFill>
                  <a:srgbClr val="00B050"/>
                </a:solidFill>
              </a:rPr>
              <a:t>}</a:t>
            </a:r>
          </a:p>
          <a:p>
            <a:r>
              <a:rPr lang="en-GB" dirty="0">
                <a:solidFill>
                  <a:srgbClr val="FF0000"/>
                </a:solidFill>
              </a:rPr>
              <a:t>while(…)</a:t>
            </a:r>
          </a:p>
          <a:p>
            <a:r>
              <a:rPr lang="en-GB" dirty="0">
                <a:solidFill>
                  <a:srgbClr val="7030A0"/>
                </a:solidFill>
              </a:rPr>
              <a:t>{</a:t>
            </a:r>
          </a:p>
          <a:p>
            <a:r>
              <a:rPr lang="en-GB" dirty="0">
                <a:solidFill>
                  <a:srgbClr val="7030A0"/>
                </a:solidFill>
              </a:rPr>
              <a:t>	int </a:t>
            </a:r>
            <a:r>
              <a:rPr lang="en-GB" dirty="0" err="1">
                <a:solidFill>
                  <a:srgbClr val="7030A0"/>
                </a:solidFill>
              </a:rPr>
              <a:t>i</a:t>
            </a:r>
            <a:r>
              <a:rPr lang="en-GB" dirty="0">
                <a:solidFill>
                  <a:srgbClr val="7030A0"/>
                </a:solidFill>
              </a:rPr>
              <a:t>;</a:t>
            </a:r>
          </a:p>
          <a:p>
            <a:r>
              <a:rPr lang="en-GB" dirty="0">
                <a:solidFill>
                  <a:srgbClr val="7030A0"/>
                </a:solidFill>
              </a:rPr>
              <a:t>	….</a:t>
            </a:r>
          </a:p>
          <a:p>
            <a:r>
              <a:rPr lang="en-GB" dirty="0">
                <a:solidFill>
                  <a:srgbClr val="7030A0"/>
                </a:solidFill>
              </a:rPr>
              <a:t>}</a:t>
            </a:r>
          </a:p>
          <a:p>
            <a:r>
              <a:rPr lang="en-GB" dirty="0">
                <a:solidFill>
                  <a:srgbClr val="FF0000"/>
                </a:solidFill>
              </a:rPr>
              <a:t>…}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0348FD-F10F-424E-9781-7FB3AFE71E85}"/>
              </a:ext>
            </a:extLst>
          </p:cNvPr>
          <p:cNvSpPr txBox="1"/>
          <p:nvPr/>
        </p:nvSpPr>
        <p:spPr>
          <a:xfrm>
            <a:off x="546100" y="6177906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(a) Nested compound 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5256D-E956-49AD-9EA6-A2D273BEA14F}"/>
              </a:ext>
            </a:extLst>
          </p:cNvPr>
          <p:cNvSpPr txBox="1"/>
          <p:nvPr/>
        </p:nvSpPr>
        <p:spPr>
          <a:xfrm>
            <a:off x="4984750" y="91158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 main(…) {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8C9220-91D7-45A2-8B03-0415D094A815}"/>
              </a:ext>
            </a:extLst>
          </p:cNvPr>
          <p:cNvSpPr txBox="1"/>
          <p:nvPr/>
        </p:nvSpPr>
        <p:spPr>
          <a:xfrm>
            <a:off x="4984750" y="1305957"/>
            <a:ext cx="3124200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int i</a:t>
            </a:r>
            <a:r>
              <a:rPr lang="en-GB" baseline="-25000" dirty="0">
                <a:solidFill>
                  <a:srgbClr val="FF0000"/>
                </a:solidFill>
              </a:rPr>
              <a:t>1</a:t>
            </a:r>
            <a:r>
              <a:rPr lang="en-GB" dirty="0">
                <a:solidFill>
                  <a:srgbClr val="FF0000"/>
                </a:solidFill>
              </a:rPr>
              <a:t>;</a:t>
            </a:r>
          </a:p>
          <a:p>
            <a:r>
              <a:rPr lang="en-GB" dirty="0">
                <a:solidFill>
                  <a:srgbClr val="FF0000"/>
                </a:solidFill>
              </a:rPr>
              <a:t>for(…)</a:t>
            </a:r>
          </a:p>
          <a:p>
            <a:r>
              <a:rPr lang="en-GB" dirty="0">
                <a:solidFill>
                  <a:srgbClr val="FF0000"/>
                </a:solidFill>
              </a:rPr>
              <a:t>{</a:t>
            </a:r>
          </a:p>
          <a:p>
            <a:r>
              <a:rPr lang="en-GB" dirty="0">
                <a:solidFill>
                  <a:srgbClr val="FF0000"/>
                </a:solidFill>
              </a:rPr>
              <a:t>	int c;</a:t>
            </a:r>
          </a:p>
          <a:p>
            <a:r>
              <a:rPr lang="en-GB" dirty="0">
                <a:solidFill>
                  <a:srgbClr val="FF0000"/>
                </a:solidFill>
              </a:rPr>
              <a:t>	if(…)</a:t>
            </a:r>
          </a:p>
          <a:p>
            <a:r>
              <a:rPr lang="en-GB" dirty="0"/>
              <a:t>	</a:t>
            </a:r>
            <a:r>
              <a:rPr lang="en-GB" dirty="0">
                <a:solidFill>
                  <a:srgbClr val="002060"/>
                </a:solidFill>
              </a:rPr>
              <a:t>{</a:t>
            </a:r>
          </a:p>
          <a:p>
            <a:r>
              <a:rPr lang="en-GB" dirty="0">
                <a:solidFill>
                  <a:srgbClr val="002060"/>
                </a:solidFill>
              </a:rPr>
              <a:t>		int i</a:t>
            </a:r>
            <a:r>
              <a:rPr lang="en-GB" baseline="-25000" dirty="0">
                <a:solidFill>
                  <a:srgbClr val="002060"/>
                </a:solidFill>
              </a:rPr>
              <a:t>2</a:t>
            </a:r>
            <a:r>
              <a:rPr lang="en-GB" dirty="0">
                <a:solidFill>
                  <a:srgbClr val="002060"/>
                </a:solidFill>
              </a:rPr>
              <a:t>;</a:t>
            </a:r>
          </a:p>
          <a:p>
            <a:r>
              <a:rPr lang="en-GB" dirty="0">
                <a:solidFill>
                  <a:srgbClr val="002060"/>
                </a:solidFill>
              </a:rPr>
              <a:t>		…</a:t>
            </a:r>
          </a:p>
          <a:p>
            <a:r>
              <a:rPr lang="en-GB" dirty="0">
                <a:solidFill>
                  <a:srgbClr val="002060"/>
                </a:solidFill>
              </a:rPr>
              <a:t>	}</a:t>
            </a:r>
          </a:p>
          <a:p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…</a:t>
            </a:r>
          </a:p>
          <a:p>
            <a:r>
              <a:rPr lang="en-GB" dirty="0">
                <a:solidFill>
                  <a:srgbClr val="FF0000"/>
                </a:solidFill>
              </a:rPr>
              <a:t>}</a:t>
            </a:r>
          </a:p>
          <a:p>
            <a:r>
              <a:rPr lang="en-GB" dirty="0">
                <a:solidFill>
                  <a:srgbClr val="FF0000"/>
                </a:solidFill>
              </a:rPr>
              <a:t>while(…)</a:t>
            </a:r>
          </a:p>
          <a:p>
            <a:r>
              <a:rPr lang="en-GB" dirty="0">
                <a:solidFill>
                  <a:srgbClr val="7030A0"/>
                </a:solidFill>
              </a:rPr>
              <a:t>{</a:t>
            </a:r>
          </a:p>
          <a:p>
            <a:r>
              <a:rPr lang="en-GB" dirty="0">
                <a:solidFill>
                  <a:srgbClr val="7030A0"/>
                </a:solidFill>
              </a:rPr>
              <a:t>	int i</a:t>
            </a:r>
            <a:r>
              <a:rPr lang="en-GB" baseline="-25000" dirty="0">
                <a:solidFill>
                  <a:srgbClr val="7030A0"/>
                </a:solidFill>
              </a:rPr>
              <a:t>3</a:t>
            </a:r>
            <a:r>
              <a:rPr lang="en-GB" dirty="0">
                <a:solidFill>
                  <a:srgbClr val="7030A0"/>
                </a:solidFill>
              </a:rPr>
              <a:t>;</a:t>
            </a:r>
          </a:p>
          <a:p>
            <a:r>
              <a:rPr lang="en-GB" dirty="0">
                <a:solidFill>
                  <a:srgbClr val="7030A0"/>
                </a:solidFill>
              </a:rPr>
              <a:t>	….</a:t>
            </a:r>
          </a:p>
          <a:p>
            <a:r>
              <a:rPr lang="en-GB" dirty="0">
                <a:solidFill>
                  <a:srgbClr val="7030A0"/>
                </a:solidFill>
              </a:rPr>
              <a:t>}</a:t>
            </a:r>
          </a:p>
          <a:p>
            <a:r>
              <a:rPr lang="en-GB" dirty="0">
                <a:solidFill>
                  <a:srgbClr val="FF0000"/>
                </a:solidFill>
              </a:rPr>
              <a:t>…}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BC544F-1388-42E6-B0BF-1DFD64573176}"/>
              </a:ext>
            </a:extLst>
          </p:cNvPr>
          <p:cNvSpPr txBox="1"/>
          <p:nvPr/>
        </p:nvSpPr>
        <p:spPr>
          <a:xfrm>
            <a:off x="4921250" y="6105752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(b) Scope of i1</a:t>
            </a:r>
          </a:p>
        </p:txBody>
      </p:sp>
    </p:spTree>
    <p:extLst>
      <p:ext uri="{BB962C8B-B14F-4D97-AF65-F5344CB8AC3E}">
        <p14:creationId xmlns:p14="http://schemas.microsoft.com/office/powerpoint/2010/main" val="3494961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EDBF45-2592-4DBA-8B15-4F524AEC5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2B4C-DBFC-4DBC-9170-C8DA5E5937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Nested Scope: Procedure declaration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FD1368C-395F-48D8-8A38-671C6DC7D5D7}"/>
              </a:ext>
            </a:extLst>
          </p:cNvPr>
          <p:cNvGrpSpPr/>
          <p:nvPr/>
        </p:nvGrpSpPr>
        <p:grpSpPr>
          <a:xfrm>
            <a:off x="685800" y="1447800"/>
            <a:ext cx="3886200" cy="4572000"/>
            <a:chOff x="685800" y="1447800"/>
            <a:chExt cx="3886200" cy="4572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E9074F-44A0-46E4-AA66-3BA25D186E79}"/>
                </a:ext>
              </a:extLst>
            </p:cNvPr>
            <p:cNvSpPr/>
            <p:nvPr/>
          </p:nvSpPr>
          <p:spPr>
            <a:xfrm>
              <a:off x="685800" y="1447800"/>
              <a:ext cx="3886200" cy="45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88CACE-B5C9-4E50-B535-D063A7DF02CD}"/>
                </a:ext>
              </a:extLst>
            </p:cNvPr>
            <p:cNvSpPr txBox="1"/>
            <p:nvPr/>
          </p:nvSpPr>
          <p:spPr>
            <a:xfrm>
              <a:off x="838200" y="1600200"/>
              <a:ext cx="2743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Program mymain1()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423882-9ED5-441D-B9D8-F2EE4605F97C}"/>
                </a:ext>
              </a:extLst>
            </p:cNvPr>
            <p:cNvSpPr/>
            <p:nvPr/>
          </p:nvSpPr>
          <p:spPr>
            <a:xfrm>
              <a:off x="1066800" y="2514600"/>
              <a:ext cx="3276600" cy="20447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4C71AB7-5FEB-4211-8DCC-C3B651407A4C}"/>
                </a:ext>
              </a:extLst>
            </p:cNvPr>
            <p:cNvSpPr txBox="1"/>
            <p:nvPr/>
          </p:nvSpPr>
          <p:spPr>
            <a:xfrm>
              <a:off x="1143000" y="2654300"/>
              <a:ext cx="1981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procedure A;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6936305-A7E9-4F10-ADFE-AAFE52C53A63}"/>
                </a:ext>
              </a:extLst>
            </p:cNvPr>
            <p:cNvSpPr/>
            <p:nvPr/>
          </p:nvSpPr>
          <p:spPr>
            <a:xfrm>
              <a:off x="1295400" y="3124200"/>
              <a:ext cx="2895600" cy="444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procedure A1;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4956B8-21C6-4769-8CF5-CFB4F1A78F1F}"/>
                </a:ext>
              </a:extLst>
            </p:cNvPr>
            <p:cNvSpPr/>
            <p:nvPr/>
          </p:nvSpPr>
          <p:spPr>
            <a:xfrm>
              <a:off x="1257300" y="3714750"/>
              <a:ext cx="2895600" cy="444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procedure A2;</a:t>
              </a:r>
              <a:endParaRPr lang="en-GB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A500F7-2061-4473-86C1-F7E66E26A944}"/>
                </a:ext>
              </a:extLst>
            </p:cNvPr>
            <p:cNvSpPr/>
            <p:nvPr/>
          </p:nvSpPr>
          <p:spPr>
            <a:xfrm>
              <a:off x="1066800" y="4724400"/>
              <a:ext cx="3276600" cy="1219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A7FE69-4BF0-4001-BED5-7A4EA8B385F9}"/>
                </a:ext>
              </a:extLst>
            </p:cNvPr>
            <p:cNvSpPr txBox="1"/>
            <p:nvPr/>
          </p:nvSpPr>
          <p:spPr>
            <a:xfrm>
              <a:off x="1143000" y="483870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procedure B;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43901C-4C8A-4F6B-A762-3A9880A3E981}"/>
              </a:ext>
            </a:extLst>
          </p:cNvPr>
          <p:cNvGrpSpPr/>
          <p:nvPr/>
        </p:nvGrpSpPr>
        <p:grpSpPr>
          <a:xfrm>
            <a:off x="4838700" y="1435100"/>
            <a:ext cx="3886200" cy="4572000"/>
            <a:chOff x="685800" y="1447800"/>
            <a:chExt cx="3886200" cy="4572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8D6E9BB-4BA1-4D13-8F18-0128146D1ABA}"/>
                </a:ext>
              </a:extLst>
            </p:cNvPr>
            <p:cNvSpPr/>
            <p:nvPr/>
          </p:nvSpPr>
          <p:spPr>
            <a:xfrm>
              <a:off x="685800" y="1447800"/>
              <a:ext cx="3886200" cy="45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48FE4FA-4C3C-4FA9-80BB-53D62A853781}"/>
                </a:ext>
              </a:extLst>
            </p:cNvPr>
            <p:cNvSpPr txBox="1"/>
            <p:nvPr/>
          </p:nvSpPr>
          <p:spPr>
            <a:xfrm>
              <a:off x="838200" y="1600200"/>
              <a:ext cx="2743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Program mymain2()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43C11BF-FF05-4BA5-B397-13CB3B0C121D}"/>
                </a:ext>
              </a:extLst>
            </p:cNvPr>
            <p:cNvSpPr/>
            <p:nvPr/>
          </p:nvSpPr>
          <p:spPr>
            <a:xfrm>
              <a:off x="1066800" y="2514599"/>
              <a:ext cx="3276600" cy="238760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5482E0-1BCB-4177-A47F-C10F0456272D}"/>
                </a:ext>
              </a:extLst>
            </p:cNvPr>
            <p:cNvSpPr txBox="1"/>
            <p:nvPr/>
          </p:nvSpPr>
          <p:spPr>
            <a:xfrm>
              <a:off x="1143000" y="2654300"/>
              <a:ext cx="19812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procedure C;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36FBB3F-0A3F-48B0-B8BA-582AD6B00881}"/>
                </a:ext>
              </a:extLst>
            </p:cNvPr>
            <p:cNvSpPr/>
            <p:nvPr/>
          </p:nvSpPr>
          <p:spPr>
            <a:xfrm>
              <a:off x="1295400" y="3124200"/>
              <a:ext cx="2895600" cy="16129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9000FE7-03E2-4AEB-8FE6-0CAD376EBDFF}"/>
              </a:ext>
            </a:extLst>
          </p:cNvPr>
          <p:cNvSpPr txBox="1"/>
          <p:nvPr/>
        </p:nvSpPr>
        <p:spPr>
          <a:xfrm>
            <a:off x="5638800" y="316230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procedure C1;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61ACB5-DB09-45E9-8781-D7EF0AB5D6E5}"/>
              </a:ext>
            </a:extLst>
          </p:cNvPr>
          <p:cNvSpPr/>
          <p:nvPr/>
        </p:nvSpPr>
        <p:spPr>
          <a:xfrm>
            <a:off x="5638800" y="3568700"/>
            <a:ext cx="2590800" cy="990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F9F60C-4C0D-49F0-9D00-F816C002402D}"/>
              </a:ext>
            </a:extLst>
          </p:cNvPr>
          <p:cNvSpPr txBox="1"/>
          <p:nvPr/>
        </p:nvSpPr>
        <p:spPr>
          <a:xfrm>
            <a:off x="5791200" y="364594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procedure C2;</a:t>
            </a:r>
          </a:p>
        </p:txBody>
      </p:sp>
    </p:spTree>
    <p:extLst>
      <p:ext uri="{BB962C8B-B14F-4D97-AF65-F5344CB8AC3E}">
        <p14:creationId xmlns:p14="http://schemas.microsoft.com/office/powerpoint/2010/main" val="950625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Procedure Activation: Run-Time Environment, Activation Record, Tail Recursion Elimination</a:t>
            </a:r>
          </a:p>
        </p:txBody>
      </p:sp>
    </p:spTree>
    <p:extLst>
      <p:ext uri="{BB962C8B-B14F-4D97-AF65-F5344CB8AC3E}">
        <p14:creationId xmlns:p14="http://schemas.microsoft.com/office/powerpoint/2010/main" val="381681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sz="quarter" idx="10"/>
          </p:nvPr>
        </p:nvSpPr>
        <p:spPr>
          <a:xfrm>
            <a:off x="76200" y="76200"/>
            <a:ext cx="89916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Runtime Environments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997651"/>
            <a:ext cx="8991600" cy="551983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Why understand runtime environments?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Goal is to study/design </a:t>
            </a:r>
            <a:r>
              <a:rPr lang="en-US" dirty="0" err="1"/>
              <a:t>prog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 features related 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Procedures : defined and accesses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Same variable appears in different parts of the program.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Parameter passing to procedures and accessed in procedures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Recursion 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Procedure Activations : What happens during procedure is executed.</a:t>
            </a:r>
          </a:p>
          <a:p>
            <a:pPr marL="0" indent="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10; y;</a:t>
            </a:r>
          </a:p>
          <a:p>
            <a:pPr marL="0" indent="0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*b) {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x; x = a + *b; return x; }</a:t>
            </a:r>
          </a:p>
          <a:p>
            <a:pPr marL="0" indent="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main() {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10;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(3, &amp;y);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Global &amp; Local data : How are they stored and access.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Code : x = a + *b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Dynamic memory allocation : Heaps </a:t>
            </a:r>
          </a:p>
          <a:p>
            <a:pPr marL="0" indent="0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Run Time Mem Models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4312" y="822579"/>
            <a:ext cx="5016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3905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-3905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Layout of executable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388" y="1348533"/>
            <a:ext cx="2286000" cy="3896264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26074" y="1345799"/>
            <a:ext cx="380665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3905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a[10], b, c;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main()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x , y, *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x = x + 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malloc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(..);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426843" y="1649013"/>
            <a:ext cx="1333824" cy="91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350593" y="2550739"/>
            <a:ext cx="2691632" cy="215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556994" y="2962730"/>
            <a:ext cx="2583054" cy="333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90500" y="4968246"/>
            <a:ext cx="9220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390525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-3905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Code: machine code of the program</a:t>
            </a:r>
          </a:p>
          <a:p>
            <a:pPr marL="0" marR="0" lvl="0" indent="-3905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Static : data that is live through out program execution</a:t>
            </a:r>
          </a:p>
          <a:p>
            <a:pPr marL="0" marR="0" lvl="0" indent="-3905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Heap : dynamic memory (data)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eg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malloc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</a:t>
            </a:r>
          </a:p>
          <a:p>
            <a:pPr marL="0" marR="0" lvl="0" indent="-3905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Stack: Data (activation record) allocated during procedure calls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467100" y="1864350"/>
            <a:ext cx="2949821" cy="121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47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Run Time Mem Models</a:t>
            </a:r>
          </a:p>
        </p:txBody>
      </p:sp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473075" y="920750"/>
            <a:ext cx="821372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3905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108585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3263900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3263900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8653" y="839808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3905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-3905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Layout of executable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32918"/>
            <a:ext cx="2286000" cy="3896264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08549" y="1363028"/>
            <a:ext cx="493712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3905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a[10], b, c;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main()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x , y, *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malloc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(..);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90800" y="1600200"/>
            <a:ext cx="10668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070448" y="2466584"/>
            <a:ext cx="2044352" cy="2257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488200" y="2842984"/>
            <a:ext cx="3226800" cy="15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170129" y="3905488"/>
            <a:ext cx="566907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3905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-3905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Stack Storage : local variables of a proc are allocated in stack</a:t>
            </a:r>
          </a:p>
          <a:p>
            <a:pPr marL="0" marR="0" lvl="0" indent="-3905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-3905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Heap Storage: dynamic mem allocation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malloc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new)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etc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31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Stack Allocation of Space</a:t>
            </a:r>
          </a:p>
        </p:txBody>
      </p:sp>
      <p:sp>
        <p:nvSpPr>
          <p:cNvPr id="16388" name="TextBox 7"/>
          <p:cNvSpPr txBox="1">
            <a:spLocks noChangeArrowheads="1"/>
          </p:cNvSpPr>
          <p:nvPr/>
        </p:nvSpPr>
        <p:spPr bwMode="auto">
          <a:xfrm>
            <a:off x="152400" y="868363"/>
            <a:ext cx="89916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390525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stack allocation happens when procedures/functions are called (activated, executed)</a:t>
            </a:r>
          </a:p>
          <a:p>
            <a:pPr marL="4572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Space for local variables are allocated on stack </a:t>
            </a:r>
          </a:p>
          <a:p>
            <a:pPr marL="4572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Reclaimed when the procedure terminates</a:t>
            </a:r>
          </a:p>
          <a:p>
            <a:pPr marL="4572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Allows sharing of spaces between procedures that don’t nest in time</a:t>
            </a:r>
          </a:p>
          <a:p>
            <a:pPr marL="4572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Relative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addr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variable are same..</a:t>
            </a:r>
          </a:p>
          <a:p>
            <a:pPr marL="4572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Pascal and C held activation records on stack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-3905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Activation Trees : procedure activations of a program can be represented in the form of a tree. </a:t>
            </a:r>
          </a:p>
        </p:txBody>
      </p:sp>
    </p:spTree>
    <p:extLst>
      <p:ext uri="{BB962C8B-B14F-4D97-AF65-F5344CB8AC3E}">
        <p14:creationId xmlns:p14="http://schemas.microsoft.com/office/powerpoint/2010/main" val="2197786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3AA6A8-57DC-451A-A1F3-9A27E61AE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Heap</a:t>
            </a:r>
            <a:r>
              <a:rPr lang="en-US" altLang="en-US" dirty="0"/>
              <a:t> is a storage spot for activation records.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.Dynamic Memory is allocated using Heap.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Garbage collection </a:t>
            </a:r>
            <a:r>
              <a:rPr lang="en-US" altLang="en-US" dirty="0"/>
              <a:t>- technique to reclaim storage that is no longer needed</a:t>
            </a:r>
            <a:r>
              <a:rPr lang="en-GB" altLang="en-US" dirty="0"/>
              <a:t>. (you will study later in Compilers Course: Reference Counting, Mark and Sweep Algorithm etc)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dirty="0"/>
              <a:t>Lifetimes of activation records need not be tied to the last-in/first-out flow of control between activations. The activation records stay here as long as they are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48581-2BF2-4FE0-8F06-148878B7EB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Heap allocation and deallocation</a:t>
            </a:r>
          </a:p>
        </p:txBody>
      </p:sp>
    </p:spTree>
    <p:extLst>
      <p:ext uri="{BB962C8B-B14F-4D97-AF65-F5344CB8AC3E}">
        <p14:creationId xmlns:p14="http://schemas.microsoft.com/office/powerpoint/2010/main" val="3292819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sz="quarter" idx="10"/>
          </p:nvPr>
        </p:nvSpPr>
        <p:spPr>
          <a:xfrm>
            <a:off x="76200" y="76200"/>
            <a:ext cx="89916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Procedure Activations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9050" y="918365"/>
            <a:ext cx="8991600" cy="551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2013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39825" indent="-2254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31925" indent="-2921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997651"/>
            <a:ext cx="8001000" cy="1593149"/>
          </a:xfrm>
          <a:prstGeom prst="rect">
            <a:avLst/>
          </a:prstGeom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171450" y="3047999"/>
            <a:ext cx="8991600" cy="35425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2013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39825" indent="-2254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31925" indent="-2921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lvl="1" indent="-457200">
              <a:buFont typeface="+mj-lt"/>
              <a:buAutoNum type="alphaLcPeriod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From Name to declaration : Scope rules for names :      name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x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 be used to store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different data type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in the same program. </a:t>
            </a:r>
            <a:r>
              <a:rPr lang="en-GB" dirty="0">
                <a:solidFill>
                  <a:prstClr val="black"/>
                </a:solidFill>
              </a:rPr>
              <a:t>Binding of name occurrences to declarations is defined in terms of lexical context.</a:t>
            </a:r>
          </a:p>
          <a:p>
            <a:pPr marL="457200" lvl="1" indent="-457200">
              <a:buFont typeface="+mj-lt"/>
              <a:buAutoNum type="alphaLcPeriod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From declarations to storage location: When procedure executed or activated , variable get bound to (memory) locations. </a:t>
            </a:r>
            <a:r>
              <a:rPr lang="en-GB" dirty="0">
                <a:solidFill>
                  <a:prstClr val="black"/>
                </a:solidFill>
              </a:rPr>
              <a:t>Binding of declarations to locations is done at activation time. Important for Recursive Procedures.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lvl="1" indent="-457200">
              <a:buFont typeface="+mj-lt"/>
              <a:buAutoNum type="alphaLcPeriod"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From location to value: What does the occurrence of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variable 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refer to (its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value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location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). </a:t>
            </a:r>
            <a:r>
              <a:rPr lang="en-GB" dirty="0">
                <a:solidFill>
                  <a:prstClr val="black"/>
                </a:solidFill>
              </a:rPr>
              <a:t>The binding of locations to values is done dynamically at run time and can be changed by assignments.</a:t>
            </a:r>
          </a:p>
          <a:p>
            <a:pPr marL="4572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88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53B9B-9F7E-49B5-B4C4-E17A93DA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Procedures</a:t>
            </a:r>
            <a:r>
              <a:rPr lang="en-US" altLang="en-US" dirty="0"/>
              <a:t> are constructs for giving a name to a piece of coding (body).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When the name is called , the body is executed.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Forms of procedures</a:t>
            </a:r>
          </a:p>
          <a:p>
            <a:pPr lvl="1">
              <a:buFontTx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Function Procedures </a:t>
            </a:r>
            <a:r>
              <a:rPr lang="en-US" altLang="en-US" dirty="0"/>
              <a:t>(Functions)</a:t>
            </a:r>
          </a:p>
          <a:p>
            <a:pPr lvl="3">
              <a:buFontTx/>
              <a:buChar char="•"/>
            </a:pPr>
            <a:r>
              <a:rPr lang="en-US" altLang="en-US" dirty="0"/>
              <a:t>Extend built-in operators of a language.</a:t>
            </a:r>
          </a:p>
          <a:p>
            <a:pPr lvl="3">
              <a:buFontTx/>
              <a:buChar char="•"/>
            </a:pPr>
            <a:r>
              <a:rPr lang="en-US" altLang="en-US" dirty="0"/>
              <a:t>Return a single value.</a:t>
            </a:r>
          </a:p>
          <a:p>
            <a:pPr lvl="1"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Proper Procedures </a:t>
            </a:r>
            <a:r>
              <a:rPr lang="en-US" altLang="en-US" dirty="0"/>
              <a:t>(Procedures)</a:t>
            </a:r>
          </a:p>
          <a:p>
            <a:pPr lvl="3">
              <a:buFontTx/>
              <a:buChar char="•"/>
            </a:pPr>
            <a:r>
              <a:rPr lang="en-US" altLang="en-US" dirty="0"/>
              <a:t>Extends built in actions or statements.</a:t>
            </a:r>
          </a:p>
          <a:p>
            <a:pPr lvl="3">
              <a:buFontTx/>
              <a:buChar char="•"/>
            </a:pPr>
            <a:r>
              <a:rPr lang="en-US" altLang="en-US" dirty="0"/>
              <a:t>Have a side effect such as setting variables or performing output and returns no value.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22FB99-0BC9-416A-A437-3A2E9AB672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Introduction to Procedure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6A1116-862B-4570-8607-E16FBC954A89}"/>
              </a:ext>
            </a:extLst>
          </p:cNvPr>
          <p:cNvSpPr/>
          <p:nvPr/>
        </p:nvSpPr>
        <p:spPr>
          <a:xfrm>
            <a:off x="57150" y="6300934"/>
            <a:ext cx="87249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tabLst>
                <a:tab pos="685800" algn="l"/>
              </a:tabLst>
            </a:pPr>
            <a:r>
              <a:rPr lang="en-US" sz="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 for slides 3-13: Ravi </a:t>
            </a:r>
            <a:r>
              <a:rPr lang="en-US" sz="8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Sethi</a:t>
            </a:r>
            <a:r>
              <a:rPr lang="en-US" sz="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"Programming Languages: Concepts and Constructs" 2nd Edition by Addison Wesley, 2006 (Reprint 2010).</a:t>
            </a:r>
            <a:endParaRPr lang="en-GB" sz="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01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642F7E99-EA10-4BFC-A168-0B83A4A21643}"/>
              </a:ext>
            </a:extLst>
          </p:cNvPr>
          <p:cNvGraphicFramePr>
            <a:graphicFrameLocks noGrp="1" noChangeAspect="1"/>
          </p:cNvGraphicFramePr>
          <p:nvPr>
            <p:ph idx="4294967295"/>
            <p:extLst/>
          </p:nvPr>
        </p:nvGraphicFramePr>
        <p:xfrm>
          <a:off x="255588" y="412750"/>
          <a:ext cx="8308975" cy="573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Document" r:id="rId3" imgW="4610235" imgH="3182874" progId="Word.Document.8">
                  <p:embed/>
                </p:oleObj>
              </mc:Choice>
              <mc:Fallback>
                <p:oleObj name="Document" r:id="rId3" imgW="4610235" imgH="3182874" progId="Word.Document.8">
                  <p:embed/>
                  <p:pic>
                    <p:nvPicPr>
                      <p:cNvPr id="4098" name="Object 4">
                        <a:extLst>
                          <a:ext uri="{FF2B5EF4-FFF2-40B4-BE49-F238E27FC236}">
                            <a16:creationId xmlns:a16="http://schemas.microsoft.com/office/drawing/2014/main" id="{642F7E99-EA10-4BFC-A168-0B83A4A216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412750"/>
                        <a:ext cx="8308975" cy="573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27052AC-4615-4F37-AA52-F9745A50C6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65175"/>
            <a:ext cx="7772400" cy="5330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The global and/or static data of a program can be </a:t>
            </a:r>
            <a:r>
              <a:rPr lang="en-US" altLang="zh-CN" sz="2800" b="1"/>
              <a:t>fixed in memory prior to execution</a:t>
            </a:r>
            <a:endParaRPr lang="en-US" altLang="zh-CN" sz="280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Data are allocated separately in a fixed area in a similar fashion to the code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In Fortran77, all data are in this class;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In Pascal, global variables are in this class;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In C, the external and static variables are in this class</a:t>
            </a:r>
          </a:p>
          <a:p>
            <a:pPr lvl="2" eaLnBrk="1" hangingPunct="1">
              <a:lnSpc>
                <a:spcPct val="90000"/>
              </a:lnSpc>
            </a:pPr>
            <a:endParaRPr lang="en-US" altLang="zh-CN" sz="2000"/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The </a:t>
            </a:r>
            <a:r>
              <a:rPr lang="en-US" altLang="zh-CN" sz="2800" b="1"/>
              <a:t>constants</a:t>
            </a:r>
            <a:r>
              <a:rPr lang="en-US" altLang="zh-CN" sz="2800"/>
              <a:t> are usually allocated memory </a:t>
            </a:r>
            <a:r>
              <a:rPr lang="en-US" altLang="zh-CN" sz="2800" b="1"/>
              <a:t>in the global/static area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Const declarations of C and Pascal;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Literal values used in the code,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such as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Hello%D\n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and Integer value 12345: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Printf(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Hello %d\n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,12345);</a:t>
            </a:r>
          </a:p>
          <a:p>
            <a:pPr lvl="2" eaLnBrk="1" hangingPunct="1">
              <a:lnSpc>
                <a:spcPct val="90000"/>
              </a:lnSpc>
            </a:pPr>
            <a:endParaRPr lang="zh-CN" alt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F8677366-5E32-4344-98C6-951302D4F2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04813"/>
          <a:ext cx="8183563" cy="521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文档" r:id="rId3" imgW="4090415" imgH="3009810" progId="Word.Document.8">
                  <p:embed/>
                </p:oleObj>
              </mc:Choice>
              <mc:Fallback>
                <p:oleObj name="文档" r:id="rId3" imgW="4090415" imgH="3009810" progId="Word.Document.8">
                  <p:embed/>
                  <p:pic>
                    <p:nvPicPr>
                      <p:cNvPr id="6146" name="Object 4">
                        <a:extLst>
                          <a:ext uri="{FF2B5EF4-FFF2-40B4-BE49-F238E27FC236}">
                            <a16:creationId xmlns:a16="http://schemas.microsoft.com/office/drawing/2014/main" id="{F8677366-5E32-4344-98C6-951302D4F2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4813"/>
                        <a:ext cx="8183563" cy="521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15E06765-C0B0-4E00-932B-14D46EEDB1F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8777" y="152401"/>
          <a:ext cx="9037638" cy="647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Document" r:id="rId3" imgW="5487449" imgH="4383157" progId="Word.Document.8">
                  <p:embed/>
                </p:oleObj>
              </mc:Choice>
              <mc:Fallback>
                <p:oleObj name="Document" r:id="rId3" imgW="5487449" imgH="4383157" progId="Word.Document.8">
                  <p:embed/>
                  <p:pic>
                    <p:nvPicPr>
                      <p:cNvPr id="7170" name="Object 4">
                        <a:extLst>
                          <a:ext uri="{FF2B5EF4-FFF2-40B4-BE49-F238E27FC236}">
                            <a16:creationId xmlns:a16="http://schemas.microsoft.com/office/drawing/2014/main" id="{15E06765-C0B0-4E00-932B-14D46EEDB1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77" y="152401"/>
                        <a:ext cx="9037638" cy="647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F470B77F-2E89-4385-8099-A57E94AFB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8601"/>
            <a:ext cx="7772400" cy="64770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zh-CN" sz="2800" b="1" dirty="0">
                <a:solidFill>
                  <a:srgbClr val="7030A0"/>
                </a:solidFill>
              </a:rPr>
              <a:t>Processor Registers</a:t>
            </a:r>
            <a:r>
              <a:rPr lang="en-US" altLang="zh-CN" sz="2800" b="1" dirty="0"/>
              <a:t> </a:t>
            </a:r>
          </a:p>
          <a:p>
            <a:pPr eaLnBrk="1" hangingPunct="1"/>
            <a:r>
              <a:rPr lang="en-US" altLang="zh-CN" sz="2800" b="1" dirty="0"/>
              <a:t>part of the structure of the runtime environment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Registers may be used to store temporaries, local variables, or even global variables;</a:t>
            </a:r>
          </a:p>
          <a:p>
            <a:pPr lvl="1" eaLnBrk="1" hangingPunct="1"/>
            <a:r>
              <a:rPr lang="en-US" altLang="zh-CN" sz="2400" dirty="0"/>
              <a:t>Special-purpose registers to keep track of execution</a:t>
            </a:r>
          </a:p>
          <a:p>
            <a:pPr lvl="2" eaLnBrk="1" hangingPunct="1"/>
            <a:r>
              <a:rPr lang="en-US" altLang="zh-CN" dirty="0">
                <a:solidFill>
                  <a:srgbClr val="7030A0"/>
                </a:solidFill>
              </a:rPr>
              <a:t>PC 	program counter</a:t>
            </a:r>
            <a:r>
              <a:rPr lang="en-US" altLang="zh-CN" dirty="0"/>
              <a:t>: </a:t>
            </a:r>
            <a:r>
              <a:rPr lang="en-GB" altLang="zh-CN" dirty="0"/>
              <a:t>hold the address of the next instruction to be executed.</a:t>
            </a:r>
            <a:endParaRPr lang="en-US" altLang="zh-CN" dirty="0"/>
          </a:p>
          <a:p>
            <a:pPr lvl="2" eaLnBrk="1" hangingPunct="1"/>
            <a:r>
              <a:rPr lang="en-US" altLang="zh-CN" dirty="0">
                <a:solidFill>
                  <a:srgbClr val="7030A0"/>
                </a:solidFill>
              </a:rPr>
              <a:t>SP	stack pointer</a:t>
            </a:r>
            <a:r>
              <a:rPr lang="en-US" altLang="zh-CN" dirty="0"/>
              <a:t>;</a:t>
            </a:r>
            <a:r>
              <a:rPr lang="en-GB" altLang="zh-CN" dirty="0"/>
              <a:t> a point to the last location 	allocated on the call stack</a:t>
            </a:r>
            <a:endParaRPr lang="en-US" altLang="zh-CN" dirty="0"/>
          </a:p>
          <a:p>
            <a:pPr lvl="2" eaLnBrk="1" hangingPunct="1"/>
            <a:r>
              <a:rPr lang="en-US" altLang="zh-CN" dirty="0">
                <a:solidFill>
                  <a:srgbClr val="7030A0"/>
                </a:solidFill>
              </a:rPr>
              <a:t>FP	frame pointer</a:t>
            </a:r>
            <a:r>
              <a:rPr lang="en-US" altLang="zh-CN" dirty="0"/>
              <a:t>;</a:t>
            </a:r>
            <a:r>
              <a:rPr lang="en-GB" altLang="zh-CN" dirty="0"/>
              <a:t> a pointer to the current activation record to allow access to local variable;</a:t>
            </a:r>
            <a:endParaRPr lang="en-US" altLang="zh-CN" dirty="0"/>
          </a:p>
          <a:p>
            <a:pPr lvl="2" eaLnBrk="1" hangingPunct="1"/>
            <a:r>
              <a:rPr lang="en-US" altLang="zh-CN" dirty="0">
                <a:solidFill>
                  <a:srgbClr val="7030A0"/>
                </a:solidFill>
              </a:rPr>
              <a:t>AP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7030A0"/>
                </a:solidFill>
              </a:rPr>
              <a:t>argument pointer</a:t>
            </a:r>
            <a:r>
              <a:rPr lang="en-US" altLang="zh-CN" dirty="0"/>
              <a:t>:  points to the current argument (parameter).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90501" y="194367"/>
            <a:ext cx="6324600" cy="583486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Stack Allocation &amp; Deallocation</a:t>
            </a:r>
          </a:p>
        </p:txBody>
      </p:sp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473075" y="920750"/>
            <a:ext cx="821372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3905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108585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3263900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3263900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8653" y="839808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3905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-3905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Layout of executable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32918"/>
            <a:ext cx="2286000" cy="3300209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352801" y="1363028"/>
            <a:ext cx="5092874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3905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Q();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R();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main()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49" y="2441639"/>
            <a:ext cx="1458702" cy="1013976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3" y="4591006"/>
            <a:ext cx="7696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191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Layout of activation record</a:t>
            </a:r>
          </a:p>
        </p:txBody>
      </p:sp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473075" y="920750"/>
            <a:ext cx="821372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3905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108585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3263900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3263900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293">
            <a:off x="356393" y="1103747"/>
            <a:ext cx="8447088" cy="5170062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838200" y="1374520"/>
            <a:ext cx="228600" cy="37308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05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sz="quarter" idx="10"/>
          </p:nvPr>
        </p:nvSpPr>
        <p:spPr>
          <a:xfrm>
            <a:off x="76200" y="76200"/>
            <a:ext cx="89916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Activation Record &amp; </a:t>
            </a:r>
            <a:r>
              <a:rPr lang="en-US" sz="2800" dirty="0" err="1"/>
              <a:t>Func</a:t>
            </a:r>
            <a:r>
              <a:rPr lang="en-US" sz="2800" dirty="0"/>
              <a:t> Parameters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B5F82-FD17-46C9-9E98-3FE49840E6B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Slide No.</a:t>
            </a:r>
            <a:fld id="{BC8D7E44-7D4F-4942-A8C9-2DF6BF8399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CS F301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PoPL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9050" y="918365"/>
            <a:ext cx="8991600" cy="551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2013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39825" indent="-2254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31925" indent="-2921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76200" y="777964"/>
            <a:ext cx="8991600" cy="5791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62013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39825" indent="-2254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31925" indent="-2921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How variables are referenced. 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Recursive functions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Functions as parameters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Variable no of arguments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Static variables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func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b)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x, y, z;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z =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func(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x, y);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main()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y;    y=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func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(2, 3);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836">
            <a:off x="5238425" y="1247264"/>
            <a:ext cx="2581635" cy="227679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905000" y="1524000"/>
            <a:ext cx="396240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438400" y="2362200"/>
            <a:ext cx="3429000" cy="176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438400" y="3276600"/>
            <a:ext cx="3429000" cy="118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836">
            <a:off x="6810339" y="3003821"/>
            <a:ext cx="2581635" cy="227679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1752600" y="1676400"/>
            <a:ext cx="4114800" cy="419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209800" y="1997075"/>
            <a:ext cx="3657600" cy="3798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235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C584-4DAE-4380-B7DE-EA667544E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0E228-F833-4D14-8DE8-2AAFD0EF37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pc="0" dirty="0">
                <a:solidFill>
                  <a:srgbClr val="000000"/>
                </a:solidFill>
                <a:latin typeface="Arial" charset="0"/>
                <a:cs typeface="Arial" charset="0"/>
              </a:rPr>
              <a:t>Stack Allocation: Activation Trees</a:t>
            </a:r>
            <a:endParaRPr lang="en-GB" dirty="0"/>
          </a:p>
        </p:txBody>
      </p:sp>
      <p:sp>
        <p:nvSpPr>
          <p:cNvPr id="16389" name="TextBox 7"/>
          <p:cNvSpPr txBox="1">
            <a:spLocks noChangeArrowheads="1"/>
          </p:cNvSpPr>
          <p:nvPr/>
        </p:nvSpPr>
        <p:spPr bwMode="auto">
          <a:xfrm>
            <a:off x="473075" y="920750"/>
            <a:ext cx="8213725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390525"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108585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3263900" algn="l"/>
              </a:tabLst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3263900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19" y="983354"/>
            <a:ext cx="4724400" cy="4953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563" y="978106"/>
            <a:ext cx="3597274" cy="37742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708529"/>
            <a:ext cx="47244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565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66327E-62CD-4940-99D7-C54D9BD7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Static variables </a:t>
            </a:r>
            <a:r>
              <a:rPr lang="en-GB" dirty="0"/>
              <a:t>retains their values between activations.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Local variables are bound to distinct storage in each activations.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Storage is allocated at compile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Languages without recursive procedure treat all variables as static.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Lifetime of static variable is the entire computation, which retains value from activation to activation.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Static variable declaration is 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Example: </a:t>
            </a:r>
            <a:r>
              <a:rPr lang="en-GB" dirty="0"/>
              <a:t>static int count = 0;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3FEC9-CE97-4F95-A018-8460E0FC8A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Allocating static variables at compile time</a:t>
            </a:r>
          </a:p>
        </p:txBody>
      </p:sp>
    </p:spTree>
    <p:extLst>
      <p:ext uri="{BB962C8B-B14F-4D97-AF65-F5344CB8AC3E}">
        <p14:creationId xmlns:p14="http://schemas.microsoft.com/office/powerpoint/2010/main" val="56960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97670A-9EEB-40B4-BCC4-8A852CC7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Use of a Procedure is referred to as a call of Procedure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i="1" dirty="0">
                <a:solidFill>
                  <a:srgbClr val="FF0000"/>
                </a:solidFill>
              </a:rPr>
              <a:t>&lt; Procedure-name &gt; ( &lt; parameters&gt;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dirty="0"/>
              <a:t>Functions are called from within expressions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dirty="0"/>
              <a:t>example:  </a:t>
            </a:r>
            <a:r>
              <a:rPr lang="en-GB" altLang="en-US" i="1" dirty="0"/>
              <a:t>r *  sin( angle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Procedures are treated as Atomic statements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example:  </a:t>
            </a:r>
            <a:r>
              <a:rPr lang="en-US" altLang="en-US" i="1" dirty="0"/>
              <a:t>read(</a:t>
            </a:r>
            <a:r>
              <a:rPr lang="en-US" altLang="en-US" i="1" dirty="0" err="1"/>
              <a:t>ch</a:t>
            </a:r>
            <a:r>
              <a:rPr lang="en-US" altLang="en-US" i="1" dirty="0"/>
              <a:t>) 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Difference between function and procedure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Procedure cannot be called from a function, function can be called from a procedure.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Pascal have procedures and C, C++ </a:t>
            </a:r>
            <a:r>
              <a:rPr lang="en-GB"/>
              <a:t>use functions.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D75C-AEB7-4CBF-B836-ECA2620B61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Procedure Call</a:t>
            </a:r>
          </a:p>
        </p:txBody>
      </p:sp>
    </p:spTree>
    <p:extLst>
      <p:ext uri="{BB962C8B-B14F-4D97-AF65-F5344CB8AC3E}">
        <p14:creationId xmlns:p14="http://schemas.microsoft.com/office/powerpoint/2010/main" val="2937587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BCED71-8E7E-456F-8E03-E07FB301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 use stack to organize storage for local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With last-in/first-out flow, necessary to use following principal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Principle: </a:t>
            </a:r>
            <a:r>
              <a:rPr lang="en-GB" dirty="0"/>
              <a:t>Storage for a variable declared within a procedure is local to a procedure activation. </a:t>
            </a:r>
            <a:r>
              <a:rPr lang="en-GB" dirty="0">
                <a:solidFill>
                  <a:srgbClr val="FF0000"/>
                </a:solidFill>
              </a:rPr>
              <a:t>(Lifetime of local)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Storage allocated when activation is set and deallocated when activations 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Activation records on stack called as </a:t>
            </a:r>
            <a:r>
              <a:rPr lang="en-GB" dirty="0">
                <a:solidFill>
                  <a:srgbClr val="FF0000"/>
                </a:solidFill>
              </a:rPr>
              <a:t>stack frame</a:t>
            </a:r>
            <a:r>
              <a:rPr lang="en-GB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 does not allows procedure bodies to be nested, so uses control links only.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There are two places two look for declaration of procedure 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Within the same procedure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Outside all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6FA24-49E9-4D47-8BF4-7B7C626A67B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Lexical Scope: Procedures as in C</a:t>
            </a:r>
          </a:p>
        </p:txBody>
      </p:sp>
    </p:spTree>
    <p:extLst>
      <p:ext uri="{BB962C8B-B14F-4D97-AF65-F5344CB8AC3E}">
        <p14:creationId xmlns:p14="http://schemas.microsoft.com/office/powerpoint/2010/main" val="374528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B7BA4C-B224-4322-8C29-016A8A58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Variables declared within a block are local to an execution of the block.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Example:</a:t>
            </a:r>
            <a:r>
              <a:rPr lang="en-GB" dirty="0"/>
              <a:t> { </a:t>
            </a:r>
            <a:r>
              <a:rPr lang="en-GB" b="1" dirty="0"/>
              <a:t>int</a:t>
            </a:r>
            <a:r>
              <a:rPr lang="en-GB" dirty="0"/>
              <a:t> c;…}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Stack frame for each block, frame is allocated upon entry and deallocated upon block entry.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 treats procedure activations as the unit for storage allocation.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Variables in disjoint blocks within a procedure can share storage because they are not needed simultaneously.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Example: </a:t>
            </a:r>
            <a:r>
              <a:rPr lang="en-GB" dirty="0"/>
              <a:t>{ int c;</a:t>
            </a:r>
          </a:p>
          <a:p>
            <a:pPr marL="457200" lvl="1" indent="0">
              <a:buNone/>
            </a:pPr>
            <a:r>
              <a:rPr lang="en-GB" dirty="0"/>
              <a:t>			{ int </a:t>
            </a:r>
            <a:r>
              <a:rPr lang="en-GB" dirty="0" err="1"/>
              <a:t>i</a:t>
            </a:r>
            <a:r>
              <a:rPr lang="en-GB" dirty="0"/>
              <a:t>; …</a:t>
            </a:r>
          </a:p>
          <a:p>
            <a:pPr marL="457200" lvl="1" indent="0">
              <a:buNone/>
            </a:pPr>
            <a:r>
              <a:rPr lang="en-GB" dirty="0"/>
              <a:t>			}</a:t>
            </a:r>
          </a:p>
          <a:p>
            <a:pPr marL="457200" lvl="1" indent="0">
              <a:buNone/>
            </a:pPr>
            <a:r>
              <a:rPr lang="en-GB" dirty="0"/>
              <a:t>			….</a:t>
            </a:r>
          </a:p>
          <a:p>
            <a:pPr marL="457200" lvl="1" indent="0">
              <a:buNone/>
            </a:pPr>
            <a:r>
              <a:rPr lang="en-GB" dirty="0"/>
              <a:t>			{ int j; …</a:t>
            </a:r>
          </a:p>
          <a:p>
            <a:pPr marL="457200" lvl="1" indent="0">
              <a:buNone/>
            </a:pPr>
            <a:r>
              <a:rPr lang="en-GB" dirty="0"/>
              <a:t>			}</a:t>
            </a:r>
          </a:p>
          <a:p>
            <a:pPr marL="457200" lvl="1" indent="0">
              <a:buNone/>
            </a:pPr>
            <a:r>
              <a:rPr lang="en-GB" dirty="0"/>
              <a:t>		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5E074-B2A1-468E-BC4E-700124CB2F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Storage for local variables in C</a:t>
            </a:r>
          </a:p>
        </p:txBody>
      </p:sp>
    </p:spTree>
    <p:extLst>
      <p:ext uri="{BB962C8B-B14F-4D97-AF65-F5344CB8AC3E}">
        <p14:creationId xmlns:p14="http://schemas.microsoft.com/office/powerpoint/2010/main" val="339731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181C9C-4D77-414A-B2A2-6ECF1DF1B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Layout of activation is known at run time.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Frame is put on the stack and storage within is accessed relative to the frame pointer.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values of variables in an activation, accessed as,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frame pointer + displacement (or offset)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Displacement is calculated at run time.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5AA81-703A-4925-AD22-F80DF9284F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Variable access at run time</a:t>
            </a:r>
          </a:p>
        </p:txBody>
      </p:sp>
    </p:spTree>
    <p:extLst>
      <p:ext uri="{BB962C8B-B14F-4D97-AF65-F5344CB8AC3E}">
        <p14:creationId xmlns:p14="http://schemas.microsoft.com/office/powerpoint/2010/main" val="1256552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9B1B6C-7DC5-4A17-A71A-5038F2DD2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algn="just" fontAlgn="base">
              <a:lnSpc>
                <a:spcPct val="150000"/>
              </a:lnSpc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In traditional recursion, the typical model is that you </a:t>
            </a:r>
            <a:r>
              <a:rPr lang="en-US" dirty="0">
                <a:solidFill>
                  <a:srgbClr val="FF0000"/>
                </a:solidFill>
                <a:ea typeface="Times New Roman" panose="02020603050405020304" pitchFamily="18" charset="0"/>
              </a:rPr>
              <a:t>perform your recursive calls first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and </a:t>
            </a:r>
            <a:r>
              <a:rPr lang="en-US" dirty="0">
                <a:solidFill>
                  <a:srgbClr val="FF0000"/>
                </a:solidFill>
                <a:ea typeface="Times New Roman" panose="02020603050405020304" pitchFamily="18" charset="0"/>
              </a:rPr>
              <a:t>then you take the return value of the recursive call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ea typeface="Times New Roman" panose="02020603050405020304" pitchFamily="18" charset="0"/>
              </a:rPr>
              <a:t>calculate the result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. In this manner, you don't get the result of your calculation until you have returned from every recursive call.</a:t>
            </a:r>
          </a:p>
          <a:p>
            <a:pPr marL="0" algn="just" fontAlgn="base">
              <a:lnSpc>
                <a:spcPct val="150000"/>
              </a:lnSpc>
              <a:spcAft>
                <a:spcPts val="1200"/>
              </a:spcAft>
            </a:pP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In tail recursion, you </a:t>
            </a:r>
            <a:r>
              <a:rPr lang="en-GB" dirty="0">
                <a:solidFill>
                  <a:srgbClr val="FF0000"/>
                </a:solidFill>
                <a:ea typeface="Times New Roman" panose="02020603050405020304" pitchFamily="18" charset="0"/>
              </a:rPr>
              <a:t>perform your calculations first</a:t>
            </a: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, and </a:t>
            </a:r>
            <a:r>
              <a:rPr lang="en-GB" dirty="0">
                <a:solidFill>
                  <a:srgbClr val="FF0000"/>
                </a:solidFill>
                <a:ea typeface="Times New Roman" panose="02020603050405020304" pitchFamily="18" charset="0"/>
              </a:rPr>
              <a:t>then</a:t>
            </a: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 you </a:t>
            </a:r>
            <a:r>
              <a:rPr lang="en-GB" dirty="0">
                <a:solidFill>
                  <a:srgbClr val="FF0000"/>
                </a:solidFill>
                <a:ea typeface="Times New Roman" panose="02020603050405020304" pitchFamily="18" charset="0"/>
              </a:rPr>
              <a:t>execute the recursive call</a:t>
            </a: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FF0000"/>
                </a:solidFill>
                <a:ea typeface="Times New Roman" panose="02020603050405020304" pitchFamily="18" charset="0"/>
              </a:rPr>
              <a:t>passing the results of your current step to the next recursive step</a:t>
            </a: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. </a:t>
            </a:r>
          </a:p>
          <a:p>
            <a:pPr marL="0" algn="just" fontAlgn="base">
              <a:lnSpc>
                <a:spcPct val="150000"/>
              </a:lnSpc>
              <a:spcAft>
                <a:spcPts val="1200"/>
              </a:spcAft>
            </a:pPr>
            <a:r>
              <a:rPr lang="en-GB" dirty="0">
                <a:solidFill>
                  <a:srgbClr val="000000"/>
                </a:solidFill>
                <a:ea typeface="Times New Roman" panose="02020603050405020304" pitchFamily="18" charset="0"/>
              </a:rPr>
              <a:t>Once you are ready to perform your next recursive step, you don't need the current stack frame any more. Reuse the current stack frame for the next recursive step.</a:t>
            </a:r>
          </a:p>
          <a:p>
            <a:pPr marL="0" algn="just" fontAlgn="base">
              <a:lnSpc>
                <a:spcPct val="150000"/>
              </a:lnSpc>
              <a:spcAft>
                <a:spcPts val="1200"/>
              </a:spcAf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0" algn="just" fontAlgn="base">
              <a:lnSpc>
                <a:spcPct val="150000"/>
              </a:lnSpc>
              <a:spcAft>
                <a:spcPts val="1200"/>
              </a:spcAft>
            </a:pPr>
            <a:endParaRPr lang="en-GB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F535A-186A-482E-B940-7CED7B8510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>
                <a:solidFill>
                  <a:srgbClr val="7030A0"/>
                </a:solidFill>
              </a:rPr>
              <a:t>Recursion </a:t>
            </a:r>
            <a:r>
              <a:rPr lang="en-GB" sz="2400" dirty="0"/>
              <a:t>vs </a:t>
            </a:r>
            <a:r>
              <a:rPr lang="en-GB" sz="2400" dirty="0">
                <a:solidFill>
                  <a:srgbClr val="0070C0"/>
                </a:solidFill>
              </a:rPr>
              <a:t>Tail Recursion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5DED9-320E-4D34-AC96-7B34C0DD4EC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28A6C-E3C4-4D3D-8FC4-25DDD0730D5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10/12/2023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49F05-7DC3-491D-BB31-77973A344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Slide No.</a:t>
            </a:r>
            <a:fld id="{BC8D7E44-7D4F-4942-A8C9-2DF6BF8399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FC317-0C37-4AE6-A4F9-9C89F40D3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CS F301 PoPL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109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0D2ECE-05E5-4240-8089-51CE3A4A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A function call is said to be tail recursive if there is nothing to do after the function returns except return its value.</a:t>
            </a:r>
            <a:r>
              <a:rPr lang="en-US" dirty="0"/>
              <a:t> </a:t>
            </a:r>
          </a:p>
          <a:p>
            <a:r>
              <a:rPr lang="en-GB" dirty="0"/>
              <a:t>A compiler replaces the </a:t>
            </a:r>
            <a:r>
              <a:rPr lang="en-GB" dirty="0">
                <a:solidFill>
                  <a:srgbClr val="FF0000"/>
                </a:solidFill>
              </a:rPr>
              <a:t>caller </a:t>
            </a:r>
            <a:r>
              <a:rPr lang="en-GB" dirty="0"/>
              <a:t>in place with the </a:t>
            </a:r>
            <a:r>
              <a:rPr lang="en-GB" dirty="0" err="1">
                <a:solidFill>
                  <a:srgbClr val="FF0000"/>
                </a:solidFill>
              </a:rPr>
              <a:t>callee</a:t>
            </a:r>
            <a:r>
              <a:rPr lang="en-GB" dirty="0"/>
              <a:t>, so that instead of nesting the stack deeper, the current stack frame is reused.</a:t>
            </a:r>
          </a:p>
          <a:p>
            <a:r>
              <a:rPr lang="en-GB" dirty="0"/>
              <a:t>Consider this recursive definition of the factorial function in C:  </a:t>
            </a:r>
          </a:p>
          <a:p>
            <a:r>
              <a:rPr lang="en-GB" dirty="0"/>
              <a:t>factorial(n) {</a:t>
            </a:r>
          </a:p>
          <a:p>
            <a:r>
              <a:rPr lang="en-GB" dirty="0"/>
              <a:t>    if (n == 0) return 1;</a:t>
            </a:r>
          </a:p>
          <a:p>
            <a:r>
              <a:rPr lang="en-GB" dirty="0"/>
              <a:t>    return </a:t>
            </a:r>
            <a:r>
              <a:rPr lang="en-GB" dirty="0">
                <a:solidFill>
                  <a:srgbClr val="FF0000"/>
                </a:solidFill>
              </a:rPr>
              <a:t>n</a:t>
            </a:r>
            <a:r>
              <a:rPr lang="en-GB" dirty="0"/>
              <a:t> * factorial(n - 1);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---------------------------------------------------------</a:t>
            </a:r>
          </a:p>
          <a:p>
            <a:r>
              <a:rPr lang="en-GB" dirty="0"/>
              <a:t>Tail Recursive form is below:</a:t>
            </a:r>
          </a:p>
          <a:p>
            <a:r>
              <a:rPr lang="pt-BR" dirty="0"/>
              <a:t>factorial1(n, </a:t>
            </a:r>
            <a:r>
              <a:rPr lang="pt-BR" dirty="0">
                <a:solidFill>
                  <a:srgbClr val="FF0000"/>
                </a:solidFill>
              </a:rPr>
              <a:t>accumulator</a:t>
            </a:r>
            <a:r>
              <a:rPr lang="pt-BR" dirty="0"/>
              <a:t>) {</a:t>
            </a:r>
          </a:p>
          <a:p>
            <a:r>
              <a:rPr lang="pt-BR" dirty="0"/>
              <a:t>    if (n == 0) return accumulator;</a:t>
            </a:r>
          </a:p>
          <a:p>
            <a:r>
              <a:rPr lang="pt-BR" dirty="0"/>
              <a:t>    return factorial1(n - 1, n * accumulator);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factorial(n) {</a:t>
            </a:r>
          </a:p>
          <a:p>
            <a:r>
              <a:rPr lang="pt-BR" dirty="0"/>
              <a:t>    return factorial1(n, </a:t>
            </a:r>
            <a:r>
              <a:rPr lang="pt-BR" dirty="0">
                <a:solidFill>
                  <a:srgbClr val="FF0000"/>
                </a:solidFill>
              </a:rPr>
              <a:t>1</a:t>
            </a:r>
            <a:r>
              <a:rPr lang="pt-BR" dirty="0"/>
              <a:t>);</a:t>
            </a:r>
          </a:p>
          <a:p>
            <a:r>
              <a:rPr lang="pt-BR" dirty="0"/>
              <a:t>  }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C6BC-6006-4A6A-B68F-0D877C4CCC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A0B0C-EEAD-4A28-BBAC-C3B62FAF05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28A6C-E3C4-4D3D-8FC4-25DDD0730D5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A0D73-6E67-43E4-A503-AD5CF4351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Slide No.</a:t>
            </a:r>
            <a:fld id="{BC8D7E44-7D4F-4942-A8C9-2DF6BF8399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E198D-FAED-4B98-8995-68E572D19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CS F301 PoPL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477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0CDCFF-8461-4715-AAC5-A2B30909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59721"/>
            <a:ext cx="8229600" cy="54973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If the last statement executed in the body of a procedure P is a recursive call, the call is said to be </a:t>
            </a:r>
            <a:r>
              <a:rPr lang="en-GB" dirty="0">
                <a:solidFill>
                  <a:srgbClr val="FF0000"/>
                </a:solidFill>
              </a:rPr>
              <a:t>tail recursive</a:t>
            </a:r>
            <a:r>
              <a:rPr lang="en-GB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Procedure is tail recursive if all its recursive calls are tail recursive.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Tail recursive call can be eliminated and replaced by control flow within procedure.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Example: </a:t>
            </a:r>
          </a:p>
          <a:p>
            <a:pPr marL="0" indent="0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53BDF-D718-45F0-9B9C-C348D9B402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Tail-recursion elimination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3C364-4306-467B-A4C1-77577996811D}"/>
              </a:ext>
            </a:extLst>
          </p:cNvPr>
          <p:cNvSpPr txBox="1"/>
          <p:nvPr/>
        </p:nvSpPr>
        <p:spPr>
          <a:xfrm>
            <a:off x="76201" y="3714258"/>
            <a:ext cx="44958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void</a:t>
            </a:r>
            <a:r>
              <a:rPr lang="en-GB" dirty="0"/>
              <a:t> print(</a:t>
            </a:r>
            <a:r>
              <a:rPr lang="en-GB" b="1" dirty="0"/>
              <a:t>int</a:t>
            </a:r>
            <a:r>
              <a:rPr lang="en-GB" dirty="0"/>
              <a:t> n)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	</a:t>
            </a:r>
            <a:r>
              <a:rPr lang="en-GB" b="1" dirty="0"/>
              <a:t>if</a:t>
            </a:r>
            <a:r>
              <a:rPr lang="en-GB" dirty="0"/>
              <a:t> (n &lt; 0) </a:t>
            </a:r>
          </a:p>
          <a:p>
            <a:r>
              <a:rPr lang="en-GB" dirty="0"/>
              <a:t>	</a:t>
            </a:r>
            <a:r>
              <a:rPr lang="en-GB" b="1" dirty="0"/>
              <a:t>return</a:t>
            </a:r>
            <a:r>
              <a:rPr lang="en-GB" dirty="0"/>
              <a:t>; </a:t>
            </a:r>
          </a:p>
          <a:p>
            <a:r>
              <a:rPr lang="en-GB" dirty="0"/>
              <a:t>	</a:t>
            </a:r>
            <a:r>
              <a:rPr lang="en-GB" dirty="0" err="1"/>
              <a:t>cout</a:t>
            </a:r>
            <a:r>
              <a:rPr lang="en-GB" dirty="0"/>
              <a:t> &lt;&lt; " " &lt;&lt; n; </a:t>
            </a:r>
          </a:p>
          <a:p>
            <a:r>
              <a:rPr lang="en-GB" dirty="0"/>
              <a:t>// The last executed statement is recursive call </a:t>
            </a:r>
          </a:p>
          <a:p>
            <a:r>
              <a:rPr lang="en-GB" dirty="0"/>
              <a:t>	print(n-1); </a:t>
            </a:r>
          </a:p>
          <a:p>
            <a:r>
              <a:rPr lang="en-GB" dirty="0"/>
              <a:t>}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ABBA4A-CC10-41A6-8174-2EE80ED3141D}"/>
              </a:ext>
            </a:extLst>
          </p:cNvPr>
          <p:cNvSpPr/>
          <p:nvPr/>
        </p:nvSpPr>
        <p:spPr>
          <a:xfrm>
            <a:off x="4914900" y="3344926"/>
            <a:ext cx="4038600" cy="28623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b="1" dirty="0"/>
              <a:t>void</a:t>
            </a:r>
            <a:r>
              <a:rPr lang="en-GB" dirty="0"/>
              <a:t> print(int n) </a:t>
            </a:r>
          </a:p>
          <a:p>
            <a:r>
              <a:rPr lang="en-GB" dirty="0"/>
              <a:t>{ </a:t>
            </a:r>
            <a:r>
              <a:rPr lang="en-GB" dirty="0">
                <a:solidFill>
                  <a:srgbClr val="FF0000"/>
                </a:solidFill>
              </a:rPr>
              <a:t>start: </a:t>
            </a:r>
          </a:p>
          <a:p>
            <a:r>
              <a:rPr lang="en-GB" dirty="0"/>
              <a:t>	</a:t>
            </a:r>
            <a:r>
              <a:rPr lang="en-GB" b="1" dirty="0"/>
              <a:t>if</a:t>
            </a:r>
            <a:r>
              <a:rPr lang="en-GB" dirty="0"/>
              <a:t> (n &lt; 0) </a:t>
            </a:r>
          </a:p>
          <a:p>
            <a:r>
              <a:rPr lang="en-GB" dirty="0"/>
              <a:t>	return</a:t>
            </a:r>
            <a:r>
              <a:rPr lang="en-GB" b="1" dirty="0"/>
              <a:t>; </a:t>
            </a:r>
          </a:p>
          <a:p>
            <a:r>
              <a:rPr lang="en-GB" b="1" dirty="0"/>
              <a:t>	</a:t>
            </a:r>
            <a:r>
              <a:rPr lang="en-GB" dirty="0" err="1"/>
              <a:t>cout</a:t>
            </a:r>
            <a:r>
              <a:rPr lang="en-GB" dirty="0"/>
              <a:t> &lt;&lt; " " &lt;&lt; n; </a:t>
            </a:r>
          </a:p>
          <a:p>
            <a:r>
              <a:rPr lang="en-GB" dirty="0"/>
              <a:t>// Update parameters of recursive call </a:t>
            </a:r>
          </a:p>
          <a:p>
            <a:r>
              <a:rPr lang="en-GB" dirty="0"/>
              <a:t>// and replace recursive call with </a:t>
            </a:r>
            <a:r>
              <a:rPr lang="en-GB" dirty="0" err="1"/>
              <a:t>goto</a:t>
            </a:r>
            <a:r>
              <a:rPr lang="en-GB" dirty="0"/>
              <a:t> </a:t>
            </a:r>
          </a:p>
          <a:p>
            <a:r>
              <a:rPr lang="en-GB" dirty="0"/>
              <a:t>	n = n-1 </a:t>
            </a:r>
          </a:p>
          <a:p>
            <a:r>
              <a:rPr lang="en-GB" dirty="0"/>
              <a:t>	</a:t>
            </a:r>
            <a:r>
              <a:rPr lang="en-GB" b="1" dirty="0" err="1"/>
              <a:t>goto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start</a:t>
            </a:r>
            <a:r>
              <a:rPr lang="en-GB" dirty="0"/>
              <a:t>; </a:t>
            </a:r>
          </a:p>
          <a:p>
            <a:r>
              <a:rPr lang="en-GB" dirty="0"/>
              <a:t>}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EC817B-0545-4AAB-8CF8-C118A4309EAC}"/>
              </a:ext>
            </a:extLst>
          </p:cNvPr>
          <p:cNvSpPr txBox="1"/>
          <p:nvPr/>
        </p:nvSpPr>
        <p:spPr>
          <a:xfrm>
            <a:off x="304800" y="6022582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(a) Before tail-recursion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91AF16-881E-4A79-8FB2-1CB7CBF067A2}"/>
              </a:ext>
            </a:extLst>
          </p:cNvPr>
          <p:cNvSpPr txBox="1"/>
          <p:nvPr/>
        </p:nvSpPr>
        <p:spPr>
          <a:xfrm>
            <a:off x="4947725" y="611871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(b) After tail-recursion elimination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21D9A1-FBF3-4865-A029-582EEC05F1C8}"/>
              </a:ext>
            </a:extLst>
          </p:cNvPr>
          <p:cNvSpPr txBox="1"/>
          <p:nvPr/>
        </p:nvSpPr>
        <p:spPr>
          <a:xfrm>
            <a:off x="135988" y="6331464"/>
            <a:ext cx="426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Source: https://www.geeksforgeeks.org/tail-call-elimination/</a:t>
            </a:r>
          </a:p>
        </p:txBody>
      </p:sp>
    </p:spTree>
    <p:extLst>
      <p:ext uri="{BB962C8B-B14F-4D97-AF65-F5344CB8AC3E}">
        <p14:creationId xmlns:p14="http://schemas.microsoft.com/office/powerpoint/2010/main" val="3321717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7C1D20-FDF6-4F43-B56B-EC0400D4D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DBD5-9AFD-4941-B316-3E328F2728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Tail-recursion elimination (cont..)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E75CF1-21DE-4E0F-82A0-241557E55D69}"/>
              </a:ext>
            </a:extLst>
          </p:cNvPr>
          <p:cNvSpPr/>
          <p:nvPr/>
        </p:nvSpPr>
        <p:spPr>
          <a:xfrm>
            <a:off x="152400" y="1443841"/>
            <a:ext cx="4419600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void </a:t>
            </a:r>
            <a:r>
              <a:rPr lang="en-GB" dirty="0" err="1"/>
              <a:t>quickSort</a:t>
            </a:r>
            <a:r>
              <a:rPr lang="en-GB" dirty="0"/>
              <a:t>(int </a:t>
            </a:r>
            <a:r>
              <a:rPr lang="en-GB" dirty="0" err="1"/>
              <a:t>arr</a:t>
            </a:r>
            <a:r>
              <a:rPr lang="en-GB" dirty="0"/>
              <a:t>[], int low, int high)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	if (low &lt; high) </a:t>
            </a:r>
          </a:p>
          <a:p>
            <a:r>
              <a:rPr lang="en-GB" dirty="0"/>
              <a:t>	{ </a:t>
            </a:r>
          </a:p>
          <a:p>
            <a:r>
              <a:rPr lang="en-GB" dirty="0"/>
              <a:t>/* pi is partitioning index, </a:t>
            </a:r>
            <a:r>
              <a:rPr lang="en-GB" dirty="0" err="1"/>
              <a:t>arr</a:t>
            </a:r>
            <a:r>
              <a:rPr lang="en-GB" dirty="0"/>
              <a:t>[p] is now at right place */</a:t>
            </a:r>
          </a:p>
          <a:p>
            <a:r>
              <a:rPr lang="en-GB" dirty="0"/>
              <a:t>	int pi = partition(</a:t>
            </a:r>
            <a:r>
              <a:rPr lang="en-GB" dirty="0" err="1"/>
              <a:t>arr</a:t>
            </a:r>
            <a:r>
              <a:rPr lang="en-GB" dirty="0"/>
              <a:t>, low, high); </a:t>
            </a:r>
          </a:p>
          <a:p>
            <a:endParaRPr lang="en-GB" dirty="0"/>
          </a:p>
          <a:p>
            <a:r>
              <a:rPr lang="en-GB" dirty="0"/>
              <a:t>// Separately sort elements before </a:t>
            </a:r>
          </a:p>
          <a:p>
            <a:r>
              <a:rPr lang="en-GB" dirty="0"/>
              <a:t>// partition and after partition </a:t>
            </a:r>
          </a:p>
          <a:p>
            <a:r>
              <a:rPr lang="en-GB" dirty="0"/>
              <a:t>	</a:t>
            </a:r>
            <a:r>
              <a:rPr lang="en-GB" dirty="0" err="1"/>
              <a:t>quickSort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, low, pi - 1); </a:t>
            </a:r>
          </a:p>
          <a:p>
            <a:r>
              <a:rPr lang="en-GB" dirty="0"/>
              <a:t>	</a:t>
            </a:r>
            <a:r>
              <a:rPr lang="en-GB" dirty="0" err="1"/>
              <a:t>quickSort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, pi + 1, high); </a:t>
            </a:r>
          </a:p>
          <a:p>
            <a:r>
              <a:rPr lang="en-GB" dirty="0"/>
              <a:t>	} </a:t>
            </a:r>
          </a:p>
          <a:p>
            <a:r>
              <a:rPr lang="en-GB" dirty="0"/>
              <a:t>}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EA106-1783-4D74-826A-1CD7A8BA0DAA}"/>
              </a:ext>
            </a:extLst>
          </p:cNvPr>
          <p:cNvSpPr/>
          <p:nvPr/>
        </p:nvSpPr>
        <p:spPr>
          <a:xfrm>
            <a:off x="4724400" y="985710"/>
            <a:ext cx="4114800" cy="507831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dirty="0"/>
              <a:t>void </a:t>
            </a:r>
            <a:r>
              <a:rPr lang="en-GB" dirty="0" err="1"/>
              <a:t>quickSort</a:t>
            </a:r>
            <a:r>
              <a:rPr lang="en-GB" dirty="0"/>
              <a:t>(int </a:t>
            </a:r>
            <a:r>
              <a:rPr lang="en-GB" dirty="0" err="1"/>
              <a:t>arr</a:t>
            </a:r>
            <a:r>
              <a:rPr lang="en-GB" dirty="0"/>
              <a:t>[], int low, int high)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start: </a:t>
            </a:r>
          </a:p>
          <a:p>
            <a:r>
              <a:rPr lang="en-GB" dirty="0"/>
              <a:t>	if (low &lt; high) </a:t>
            </a:r>
          </a:p>
          <a:p>
            <a:r>
              <a:rPr lang="en-GB" dirty="0"/>
              <a:t>	{ </a:t>
            </a:r>
          </a:p>
          <a:p>
            <a:r>
              <a:rPr lang="en-GB" dirty="0"/>
              <a:t>/* pi is partitioning index, </a:t>
            </a:r>
            <a:r>
              <a:rPr lang="en-GB" dirty="0" err="1"/>
              <a:t>arr</a:t>
            </a:r>
            <a:r>
              <a:rPr lang="en-GB" dirty="0"/>
              <a:t>[p] is now at</a:t>
            </a:r>
          </a:p>
          <a:p>
            <a:r>
              <a:rPr lang="en-GB" dirty="0"/>
              <a:t> right place */</a:t>
            </a:r>
          </a:p>
          <a:p>
            <a:r>
              <a:rPr lang="en-GB" dirty="0"/>
              <a:t>	int pi = partition(</a:t>
            </a:r>
            <a:r>
              <a:rPr lang="en-GB" dirty="0" err="1"/>
              <a:t>arr</a:t>
            </a:r>
            <a:r>
              <a:rPr lang="en-GB" dirty="0"/>
              <a:t>, low, high); </a:t>
            </a:r>
          </a:p>
          <a:p>
            <a:r>
              <a:rPr lang="en-GB" dirty="0"/>
              <a:t>// Separately sort elements before </a:t>
            </a:r>
          </a:p>
          <a:p>
            <a:r>
              <a:rPr lang="en-GB" dirty="0"/>
              <a:t>// partition and after partition </a:t>
            </a:r>
          </a:p>
          <a:p>
            <a:r>
              <a:rPr lang="en-GB" dirty="0"/>
              <a:t>	</a:t>
            </a:r>
            <a:r>
              <a:rPr lang="en-GB" dirty="0" err="1"/>
              <a:t>quickSort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, low, pi - 1); </a:t>
            </a:r>
          </a:p>
          <a:p>
            <a:r>
              <a:rPr lang="en-GB" dirty="0"/>
              <a:t>// Update parameters of recursive call </a:t>
            </a:r>
          </a:p>
          <a:p>
            <a:r>
              <a:rPr lang="en-GB" dirty="0"/>
              <a:t>// and replace recursive call with </a:t>
            </a:r>
            <a:r>
              <a:rPr lang="en-GB" dirty="0" err="1"/>
              <a:t>goto</a:t>
            </a:r>
            <a:r>
              <a:rPr lang="en-GB" dirty="0"/>
              <a:t> </a:t>
            </a:r>
          </a:p>
          <a:p>
            <a:r>
              <a:rPr lang="en-GB" dirty="0"/>
              <a:t>	low = pi+1; </a:t>
            </a:r>
          </a:p>
          <a:p>
            <a:r>
              <a:rPr lang="en-GB" dirty="0"/>
              <a:t>	high = high; </a:t>
            </a:r>
          </a:p>
          <a:p>
            <a:r>
              <a:rPr lang="en-GB" dirty="0"/>
              <a:t>	</a:t>
            </a:r>
            <a:r>
              <a:rPr lang="en-GB" dirty="0" err="1"/>
              <a:t>goto</a:t>
            </a:r>
            <a:r>
              <a:rPr lang="en-GB" dirty="0"/>
              <a:t> start; </a:t>
            </a:r>
          </a:p>
          <a:p>
            <a:r>
              <a:rPr lang="en-GB" dirty="0"/>
              <a:t>	} </a:t>
            </a:r>
          </a:p>
          <a:p>
            <a:r>
              <a:rPr lang="en-GB" dirty="0"/>
              <a:t>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A60A2-01CA-448C-9BA5-B0B49CBCC072}"/>
              </a:ext>
            </a:extLst>
          </p:cNvPr>
          <p:cNvSpPr txBox="1"/>
          <p:nvPr/>
        </p:nvSpPr>
        <p:spPr>
          <a:xfrm>
            <a:off x="276665" y="5528466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(a) Before tail-recursion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4A419F-38DD-4E8D-A9DF-847448E0D4EB}"/>
              </a:ext>
            </a:extLst>
          </p:cNvPr>
          <p:cNvSpPr txBox="1"/>
          <p:nvPr/>
        </p:nvSpPr>
        <p:spPr>
          <a:xfrm>
            <a:off x="4947725" y="6065844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(b) After tail-recursion elimination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9E7ADB-AA3F-491F-B457-67AD0BF96DAC}"/>
              </a:ext>
            </a:extLst>
          </p:cNvPr>
          <p:cNvSpPr txBox="1"/>
          <p:nvPr/>
        </p:nvSpPr>
        <p:spPr>
          <a:xfrm>
            <a:off x="135988" y="6331464"/>
            <a:ext cx="426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Source: https://www.geeksforgeeks.org/tail-call-elimination/</a:t>
            </a:r>
          </a:p>
        </p:txBody>
      </p:sp>
    </p:spTree>
    <p:extLst>
      <p:ext uri="{BB962C8B-B14F-4D97-AF65-F5344CB8AC3E}">
        <p14:creationId xmlns:p14="http://schemas.microsoft.com/office/powerpoint/2010/main" val="33682584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96638D-A868-464F-8AFB-961B8F6C6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	Q()</a:t>
            </a:r>
          </a:p>
          <a:p>
            <a:r>
              <a:rPr lang="en-GB" dirty="0"/>
              <a:t>		{</a:t>
            </a:r>
          </a:p>
          <a:p>
            <a:r>
              <a:rPr lang="en-GB" dirty="0"/>
              <a:t>			R();</a:t>
            </a:r>
          </a:p>
          <a:p>
            <a:r>
              <a:rPr lang="en-GB" dirty="0"/>
              <a:t>		}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T(){}</a:t>
            </a:r>
          </a:p>
          <a:p>
            <a:r>
              <a:rPr lang="en-GB" dirty="0"/>
              <a:t>Main()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	T();</a:t>
            </a:r>
          </a:p>
          <a:p>
            <a:r>
              <a:rPr lang="en-GB" dirty="0"/>
              <a:t>	P();</a:t>
            </a:r>
          </a:p>
          <a:p>
            <a:r>
              <a:rPr lang="en-GB" dirty="0"/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3194-C151-4B46-AE41-D64A0DEA67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B17FA3-2990-4DCA-981A-805CDA726695}"/>
              </a:ext>
            </a:extLst>
          </p:cNvPr>
          <p:cNvSpPr/>
          <p:nvPr/>
        </p:nvSpPr>
        <p:spPr>
          <a:xfrm>
            <a:off x="5943600" y="17526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E40C46-1682-4E0A-A1ED-241C75EAF3B5}"/>
              </a:ext>
            </a:extLst>
          </p:cNvPr>
          <p:cNvSpPr/>
          <p:nvPr/>
        </p:nvSpPr>
        <p:spPr>
          <a:xfrm>
            <a:off x="4603955" y="25146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8AA18E-1DD9-438E-8690-3C96AFCD61DF}"/>
              </a:ext>
            </a:extLst>
          </p:cNvPr>
          <p:cNvSpPr/>
          <p:nvPr/>
        </p:nvSpPr>
        <p:spPr>
          <a:xfrm>
            <a:off x="7315200" y="25146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99875B-2030-4AF0-90EA-BC83A15972AE}"/>
              </a:ext>
            </a:extLst>
          </p:cNvPr>
          <p:cNvSpPr/>
          <p:nvPr/>
        </p:nvSpPr>
        <p:spPr>
          <a:xfrm>
            <a:off x="6336890" y="3452938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FB45F2-B1A0-4E12-B8A0-59FCDA142701}"/>
              </a:ext>
            </a:extLst>
          </p:cNvPr>
          <p:cNvSpPr/>
          <p:nvPr/>
        </p:nvSpPr>
        <p:spPr>
          <a:xfrm>
            <a:off x="5321710" y="4305301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3550173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9F03F8-E670-4EF2-BD01-5463EF7B75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89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3D96F9-25D6-482B-9AB3-E7C8F3C35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Elements of procedure are,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A name for the declared Procedure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A body consisting of local declaration and statements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The formal parameters which are place holders for actuals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An optional result type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r>
              <a:rPr lang="en-US" altLang="en-US" dirty="0"/>
              <a:t>Example            function  square ( x : integer): integer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(pascal)               </a:t>
            </a:r>
            <a:r>
              <a:rPr lang="en-US" altLang="en-US" dirty="0"/>
              <a:t>begin</a:t>
            </a:r>
          </a:p>
          <a:p>
            <a:r>
              <a:rPr lang="en-US" altLang="en-US" dirty="0"/>
              <a:t>                                  square :=  x *  x</a:t>
            </a:r>
          </a:p>
          <a:p>
            <a:r>
              <a:rPr lang="en-US" altLang="en-US" dirty="0"/>
              <a:t>                            end ;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r>
              <a:rPr lang="en-US" altLang="en-US" dirty="0"/>
              <a:t>Example             int square ( int x)</a:t>
            </a:r>
          </a:p>
          <a:p>
            <a:r>
              <a:rPr lang="en-US" altLang="en-US" dirty="0">
                <a:solidFill>
                  <a:srgbClr val="00B0F0"/>
                </a:solidFill>
              </a:rPr>
              <a:t>(C)                    </a:t>
            </a:r>
            <a:r>
              <a:rPr lang="en-US" altLang="en-US" dirty="0"/>
              <a:t>{</a:t>
            </a:r>
          </a:p>
          <a:p>
            <a:r>
              <a:rPr lang="en-US" altLang="en-US" dirty="0"/>
              <a:t>                               int </a:t>
            </a:r>
            <a:r>
              <a:rPr lang="en-US" altLang="en-US" dirty="0" err="1"/>
              <a:t>sq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                                </a:t>
            </a:r>
            <a:r>
              <a:rPr lang="en-US" altLang="en-US" dirty="0" err="1"/>
              <a:t>sq</a:t>
            </a:r>
            <a:r>
              <a:rPr lang="en-US" altLang="en-US" dirty="0"/>
              <a:t> = x * x;</a:t>
            </a:r>
          </a:p>
          <a:p>
            <a:r>
              <a:rPr lang="en-US" altLang="en-US" dirty="0"/>
              <a:t>                                 return  </a:t>
            </a:r>
            <a:r>
              <a:rPr lang="en-US" altLang="en-US" dirty="0" err="1"/>
              <a:t>sq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                             }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75F2-7E04-4101-8EDD-AB38091C11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Elements of Procedure</a:t>
            </a:r>
          </a:p>
        </p:txBody>
      </p:sp>
    </p:spTree>
    <p:extLst>
      <p:ext uri="{BB962C8B-B14F-4D97-AF65-F5344CB8AC3E}">
        <p14:creationId xmlns:p14="http://schemas.microsoft.com/office/powerpoint/2010/main" val="338574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F52D6D-6C00-4971-AB8B-94648D826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Each execution of a procedure body is referred to as an </a:t>
            </a:r>
            <a:r>
              <a:rPr lang="en-GB" dirty="0">
                <a:solidFill>
                  <a:srgbClr val="FF0000"/>
                </a:solidFill>
              </a:rPr>
              <a:t>activation of the procedure.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procedure is </a:t>
            </a:r>
            <a:r>
              <a:rPr lang="en-GB" dirty="0">
                <a:solidFill>
                  <a:srgbClr val="FF0000"/>
                </a:solidFill>
              </a:rPr>
              <a:t>recursive</a:t>
            </a:r>
            <a:r>
              <a:rPr lang="en-GB" dirty="0"/>
              <a:t> if it can be activated from within its own procedure body.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 Factorial function</a:t>
            </a:r>
          </a:p>
          <a:p>
            <a:r>
              <a:rPr lang="en-US" altLang="en-US" dirty="0"/>
              <a:t>		function f( n : integer) : integer;                 </a:t>
            </a:r>
          </a:p>
          <a:p>
            <a:r>
              <a:rPr lang="en-US" altLang="en-US" dirty="0"/>
              <a:t>		begin                                                         </a:t>
            </a:r>
          </a:p>
          <a:p>
            <a:r>
              <a:rPr lang="en-US" altLang="en-US" dirty="0"/>
              <a:t>			if  n = 0 then f := 1  else                 </a:t>
            </a:r>
          </a:p>
          <a:p>
            <a:r>
              <a:rPr lang="en-US" altLang="en-US" dirty="0"/>
              <a:t>				f :=  n * f ( n - 1 )                          </a:t>
            </a:r>
          </a:p>
          <a:p>
            <a:r>
              <a:rPr lang="en-US" altLang="en-US" dirty="0"/>
              <a:t>		end ;                                              </a:t>
            </a:r>
          </a:p>
          <a:p>
            <a:r>
              <a:rPr lang="en-US" altLang="en-US" dirty="0"/>
              <a:t>	f(n) is computed in terms of  f(n-1), f(n-1) in terms of f(n-2) and so on</a:t>
            </a:r>
          </a:p>
          <a:p>
            <a:r>
              <a:rPr lang="en-US" altLang="en-US" dirty="0"/>
              <a:t>	for n = 3 the sequence of activation is a s follows                                  </a:t>
            </a:r>
          </a:p>
          <a:p>
            <a:r>
              <a:rPr lang="en-US" altLang="en-US" dirty="0"/>
              <a:t>	f(3) = 3 * f(2)                                                                          </a:t>
            </a:r>
          </a:p>
          <a:p>
            <a:r>
              <a:rPr lang="en-US" altLang="en-US" dirty="0"/>
              <a:t>		f(2) = 2 * f(1)                                       </a:t>
            </a:r>
          </a:p>
          <a:p>
            <a:r>
              <a:rPr lang="en-US" altLang="en-US" dirty="0"/>
              <a:t>			f(1) = 1 * f(0)      </a:t>
            </a:r>
          </a:p>
          <a:p>
            <a:r>
              <a:rPr lang="en-US" altLang="en-US" dirty="0"/>
              <a:t>                 		 f(0) = 1</a:t>
            </a:r>
          </a:p>
          <a:p>
            <a:r>
              <a:rPr lang="en-US" altLang="en-US" dirty="0"/>
              <a:t>			f(1) = 1              </a:t>
            </a:r>
          </a:p>
          <a:p>
            <a:r>
              <a:rPr lang="en-US" altLang="en-US" dirty="0"/>
              <a:t>		f(2) = 2                                              </a:t>
            </a:r>
          </a:p>
          <a:p>
            <a:r>
              <a:rPr lang="en-US" altLang="en-US" dirty="0"/>
              <a:t>	f(3) = 6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2FCA-221C-4415-8295-ABDE3B5315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Recursion: Multiple Activation</a:t>
            </a:r>
          </a:p>
        </p:txBody>
      </p:sp>
    </p:spTree>
    <p:extLst>
      <p:ext uri="{BB962C8B-B14F-4D97-AF65-F5344CB8AC3E}">
        <p14:creationId xmlns:p14="http://schemas.microsoft.com/office/powerpoint/2010/main" val="53539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sz="quarter" idx="10"/>
          </p:nvPr>
        </p:nvSpPr>
        <p:spPr>
          <a:xfrm>
            <a:off x="76200" y="76200"/>
            <a:ext cx="89916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Benefits of  Procedures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1B5F82-FD17-46C9-9E98-3FE49840E6B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Slide No.</a:t>
            </a:r>
            <a:fld id="{BC8D7E44-7D4F-4942-A8C9-2DF6BF8399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CS F301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PoPL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997651"/>
            <a:ext cx="8991600" cy="551983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Procedure Abstractions.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Procedure name abstracts the implementation details.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Make the programs more readable and maintainable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Implementation Hiding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Allows the procedure implementation to be changed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Rest of program is not affected.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Modular Programs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 isolation of parts of programs for easy understanding.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Libraries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Math libraries. </a:t>
            </a:r>
            <a:r>
              <a:rPr lang="en-US" dirty="0" err="1"/>
              <a:t>Sqrt</a:t>
            </a:r>
            <a:r>
              <a:rPr lang="en-US" dirty="0"/>
              <a:t>(),  string libraries,  </a:t>
            </a:r>
            <a:r>
              <a:rPr lang="en-US" dirty="0" err="1"/>
              <a:t>strcpy</a:t>
            </a:r>
            <a:r>
              <a:rPr lang="en-US" dirty="0"/>
              <a:t>(),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4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53B9B-9F7E-49B5-B4C4-E17A93DA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altLang="en-US" dirty="0"/>
              <a:t>If communication is desired between the caller and the </a:t>
            </a:r>
            <a:r>
              <a:rPr lang="en-GB" altLang="en-US" dirty="0" err="1"/>
              <a:t>callee</a:t>
            </a:r>
            <a:r>
              <a:rPr lang="en-GB" altLang="en-US" dirty="0"/>
              <a:t>, arrangements must be made for passing values back and forth through the procedures parameters.</a:t>
            </a:r>
          </a:p>
          <a:p>
            <a:pPr>
              <a:buFontTx/>
              <a:buChar char="•"/>
            </a:pPr>
            <a:r>
              <a:rPr lang="en-GB" altLang="en-US" dirty="0"/>
              <a:t>Parameter passing refers to the matching of actuals with  formals when a Procedure call occurs.</a:t>
            </a:r>
          </a:p>
          <a:p>
            <a:pPr>
              <a:buFontTx/>
              <a:buChar char="•"/>
            </a:pPr>
            <a:r>
              <a:rPr lang="en-GB" altLang="en-US" dirty="0"/>
              <a:t>Different interpretations of what a parameter stands for leads to different parameter passing methods. The Parameter passing methods are,</a:t>
            </a:r>
          </a:p>
          <a:p>
            <a:pPr lvl="1">
              <a:buFontTx/>
              <a:buChar char="•"/>
            </a:pPr>
            <a:r>
              <a:rPr lang="en-GB" altLang="en-US" dirty="0"/>
              <a:t>Call by values</a:t>
            </a:r>
          </a:p>
          <a:p>
            <a:pPr lvl="1">
              <a:buFontTx/>
              <a:buChar char="•"/>
            </a:pPr>
            <a:r>
              <a:rPr lang="en-GB" altLang="en-US" dirty="0"/>
              <a:t>Call by reference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22FB99-0BC9-416A-A437-3A2E9AB672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Parameter Passing Methods</a:t>
            </a:r>
          </a:p>
        </p:txBody>
      </p:sp>
    </p:spTree>
    <p:extLst>
      <p:ext uri="{BB962C8B-B14F-4D97-AF65-F5344CB8AC3E}">
        <p14:creationId xmlns:p14="http://schemas.microsoft.com/office/powerpoint/2010/main" val="403868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97670A-9EEB-40B4-BCC4-8A852CC7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altLang="en-US" dirty="0"/>
              <a:t>Gets Own Memory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dirty="0"/>
              <a:t>Gets initial value from corresponding actual 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dirty="0"/>
              <a:t>Uses but does not change the actual parameter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dirty="0"/>
              <a:t>Actual parameters can be variables or expressions of a              return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FF0000"/>
                </a:solidFill>
              </a:rPr>
              <a:t>Example:</a:t>
            </a:r>
          </a:p>
          <a:p>
            <a:r>
              <a:rPr lang="en-US" altLang="en-US" dirty="0"/>
              <a:t>	SI = Interest(PA,R,NY);</a:t>
            </a:r>
          </a:p>
          <a:p>
            <a:r>
              <a:rPr lang="en-US" altLang="en-US" dirty="0"/>
              <a:t>	float Interest(int PA, float R, int NY)</a:t>
            </a:r>
          </a:p>
          <a:p>
            <a:r>
              <a:rPr lang="en-US" altLang="en-US" dirty="0"/>
              <a:t>    		{</a:t>
            </a:r>
          </a:p>
          <a:p>
            <a:r>
              <a:rPr lang="en-US" altLang="en-US" dirty="0"/>
              <a:t>			float </a:t>
            </a:r>
            <a:r>
              <a:rPr lang="pt-BR" dirty="0"/>
              <a:t>SI=PA*R*NY/100.0;</a:t>
            </a:r>
            <a:endParaRPr lang="en-US" altLang="en-US" dirty="0"/>
          </a:p>
          <a:p>
            <a:r>
              <a:rPr lang="en-US" altLang="en-US" dirty="0"/>
              <a:t>			return SI;</a:t>
            </a:r>
          </a:p>
          <a:p>
            <a:r>
              <a:rPr lang="en-US" altLang="en-US" dirty="0"/>
              <a:t>       	}</a:t>
            </a:r>
          </a:p>
          <a:p>
            <a:endParaRPr lang="en-US" alt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D75C-AEB7-4CBF-B836-ECA2620B61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Call by value</a:t>
            </a:r>
          </a:p>
        </p:txBody>
      </p:sp>
    </p:spTree>
    <p:extLst>
      <p:ext uri="{BB962C8B-B14F-4D97-AF65-F5344CB8AC3E}">
        <p14:creationId xmlns:p14="http://schemas.microsoft.com/office/powerpoint/2010/main" val="185133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9168</TotalTime>
  <Words>4042</Words>
  <Application>Microsoft Office PowerPoint</Application>
  <PresentationFormat>On-screen Show (4:3)</PresentationFormat>
  <Paragraphs>577</Paragraphs>
  <Slides>48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ＭＳ Ｐゴシック</vt:lpstr>
      <vt:lpstr>宋体</vt:lpstr>
      <vt:lpstr>Arial</vt:lpstr>
      <vt:lpstr>Arial Unicode MS</vt:lpstr>
      <vt:lpstr>Calibri</vt:lpstr>
      <vt:lpstr>Courier New</vt:lpstr>
      <vt:lpstr>Times New Roman</vt:lpstr>
      <vt:lpstr>Wingdings</vt:lpstr>
      <vt:lpstr>Office Theme</vt:lpstr>
      <vt:lpstr>1_Office Theme</vt:lpstr>
      <vt:lpstr>Document</vt:lpstr>
      <vt:lpstr>文档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Pranav Mothabhau Pawar</cp:lastModifiedBy>
  <cp:revision>563</cp:revision>
  <dcterms:created xsi:type="dcterms:W3CDTF">2011-09-14T09:42:05Z</dcterms:created>
  <dcterms:modified xsi:type="dcterms:W3CDTF">2023-10-12T03:50:41Z</dcterms:modified>
</cp:coreProperties>
</file>