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0" r:id="rId2"/>
    <p:sldId id="370" r:id="rId3"/>
    <p:sldId id="268" r:id="rId4"/>
    <p:sldId id="270" r:id="rId5"/>
    <p:sldId id="271" r:id="rId6"/>
    <p:sldId id="273" r:id="rId7"/>
    <p:sldId id="272" r:id="rId8"/>
    <p:sldId id="403" r:id="rId9"/>
    <p:sldId id="40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41FE0D-3F10-4C2A-9884-8DCE52244B3B}">
          <p14:sldIdLst>
            <p14:sldId id="260"/>
            <p14:sldId id="370"/>
            <p14:sldId id="268"/>
            <p14:sldId id="270"/>
            <p14:sldId id="271"/>
            <p14:sldId id="273"/>
            <p14:sldId id="272"/>
            <p14:sldId id="403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4D08"/>
    <a:srgbClr val="A8589D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2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C96EE-324B-45E0-9CE8-CDA9A116AD8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B5FE6-831A-4ED0-A598-0981F1CD3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21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7D432-A164-4EAD-99A1-52814ED9B571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68B68-EA06-4AC9-9208-923AED05B3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1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8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A2114693-8F96-428A-BFC4-7C2994B39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696913"/>
            <a:ext cx="4573587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601" tIns="46301" rIns="92601" bIns="46301" anchor="ctr"/>
          <a:lstStyle/>
          <a:p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BC82878-71F1-47BB-82F2-FB45A8EA1EB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414838"/>
            <a:ext cx="5022850" cy="4273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>
            <a:extLst>
              <a:ext uri="{FF2B5EF4-FFF2-40B4-BE49-F238E27FC236}">
                <a16:creationId xmlns:a16="http://schemas.microsoft.com/office/drawing/2014/main" id="{40B114C9-062F-4AD5-BA46-BEB8B09EB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696913"/>
            <a:ext cx="4573587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601" tIns="46301" rIns="92601" bIns="46301" anchor="ctr"/>
          <a:lstStyle/>
          <a:p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CF2CEFE-B86D-4548-9911-B91675A7B7B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414838"/>
            <a:ext cx="5022850" cy="4273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621DA03B-1F2F-48DB-BDE4-2B2628E4F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696913"/>
            <a:ext cx="4573587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601" tIns="46301" rIns="92601" bIns="46301" anchor="ctr"/>
          <a:lstStyle/>
          <a:p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A8DAD50-2E9E-4EAB-914C-2627CCEE747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414838"/>
            <a:ext cx="5022850" cy="4273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8B82A154-47BC-4FFE-BD24-923F8D27B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696913"/>
            <a:ext cx="4573587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601" tIns="46301" rIns="92601" bIns="46301" anchor="ctr"/>
          <a:lstStyle/>
          <a:p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50B7460-EB8C-47CD-A5CA-B03FBB36FDE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414838"/>
            <a:ext cx="5022850" cy="4273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A030C321-D379-4829-A7EA-7DB9F74C2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696913"/>
            <a:ext cx="4573587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601" tIns="46301" rIns="92601" bIns="46301" anchor="ctr"/>
          <a:lstStyle/>
          <a:p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F07D411-C369-4879-99F6-C1C2EFF8AB7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414838"/>
            <a:ext cx="5022850" cy="4273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05C818-2205-49AF-AEC5-5AA60AD6409E}" type="datetime1">
              <a:rPr lang="en-US" smtClean="0"/>
              <a:t>11/20/2021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708571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6200" y="87091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B0F9244-100E-4FB8-B13E-594574901031}" type="datetime1">
              <a:rPr lang="en-US" smtClean="0"/>
              <a:t>11/20/2021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9B04082-A253-49C8-B824-11B74A0EBDBF}" type="datetime1">
              <a:rPr lang="en-US" smtClean="0"/>
              <a:t>11/20/2021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457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F964F42-D405-4524-9603-C36CE364F19C}" type="datetime1">
              <a:rPr lang="en-US" smtClean="0"/>
              <a:t>11/20/2021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321291B-0BF2-46A5-98DD-AA376C1951CE}" type="datetime1">
              <a:rPr lang="en-US" smtClean="0"/>
              <a:t>11/20/2021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959721"/>
            <a:ext cx="8229600" cy="551983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870811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69301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2928A6C-E3C4-4D3D-8FC4-25DDD0730D59}" type="datetime1">
              <a:rPr lang="en-US" smtClean="0"/>
              <a:t>11/20/2021</a:t>
            </a:fld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152400" y="904189"/>
            <a:ext cx="4343400" cy="5588685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05130" y="901660"/>
            <a:ext cx="4386470" cy="559121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8348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43070" y="85847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5BAB82E-B758-42DC-AAFA-87DE6B3E65AE}" type="datetime1">
              <a:rPr lang="en-US" smtClean="0"/>
              <a:t>11/20/2021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74587"/>
            <a:ext cx="43449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844865"/>
            <a:ext cx="4344988" cy="46480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04889"/>
            <a:ext cx="4346575" cy="796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01675"/>
            <a:ext cx="4346575" cy="43244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700087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899499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FFC6594-DDAD-43A7-9F0D-F515329F9A2D}" type="datetime1">
              <a:rPr lang="en-US" smtClean="0"/>
              <a:t>11/20/2021</a:t>
            </a:fld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8348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911478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263DEB3-B160-4C9B-96A0-55FCB2CCA597}" type="datetime1">
              <a:rPr lang="en-US" smtClean="0"/>
              <a:t>11/20/2021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06692"/>
            <a:ext cx="5416550" cy="55861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06691"/>
            <a:ext cx="3236913" cy="55861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9850" y="845097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4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2E53E4F-9D79-4F45-B85A-66F468EC6DA9}" type="datetime1">
              <a:rPr lang="en-US" smtClean="0"/>
              <a:t>11/20/2021</a:t>
            </a:fld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D5A192E-6EDF-476A-996F-639671E38790}" type="datetime1">
              <a:rPr lang="en-US" smtClean="0"/>
              <a:t>11/20/2021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13252"/>
            <a:ext cx="8610600" cy="69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8991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32D24F6-B05A-4BFC-A486-F901216FF60F}" type="datetime1">
              <a:rPr lang="en-US" smtClean="0"/>
              <a:t>11/20/2021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Freshers Welcom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2300" indent="-225425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2013" indent="-17303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39825" indent="-22542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31925" indent="-2921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828800" y="5638800"/>
            <a:ext cx="6934200" cy="533400"/>
          </a:xfrm>
        </p:spPr>
        <p:txBody>
          <a:bodyPr/>
          <a:lstStyle/>
          <a:p>
            <a:pPr algn="ctr"/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Freshers Welcom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00FD64-DC82-419F-9EAF-07173DEC417F}" type="datetime1">
              <a:rPr lang="en-US" smtClean="0">
                <a:solidFill>
                  <a:srgbClr val="002060"/>
                </a:solidFill>
              </a:rPr>
              <a:t>11/20/2021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105400" y="655320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Slide No.</a:t>
            </a:r>
            <a:fld id="{BC8D7E44-7D4F-4942-A8C9-2DF6BF8399E8}" type="slidenum">
              <a:rPr lang="en-US" smtClean="0">
                <a:solidFill>
                  <a:srgbClr val="002060"/>
                </a:solidFill>
              </a:rPr>
              <a:pPr/>
              <a:t>1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828800" y="3412516"/>
            <a:ext cx="7315200" cy="9308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  <a:defRPr/>
            </a:pPr>
            <a:r>
              <a:rPr lang="en-US" sz="4000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CS F301: </a:t>
            </a:r>
            <a:r>
              <a:rPr lang="en-US" sz="4000" b="1" spc="-1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Princples</a:t>
            </a:r>
            <a:r>
              <a:rPr lang="en-US" sz="4000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of Programing Languages</a:t>
            </a:r>
          </a:p>
        </p:txBody>
      </p:sp>
      <p:pic>
        <p:nvPicPr>
          <p:cNvPr id="1026" name="Picture 2" descr="D:\AY 2012_13\BPDC Front views for ppts\GVJ 4348 cropped frm Dir BPDC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0377" y="4267200"/>
            <a:ext cx="6510223" cy="15837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4648200"/>
            <a:ext cx="8915400" cy="1600200"/>
          </a:xfrm>
        </p:spPr>
        <p:txBody>
          <a:bodyPr/>
          <a:lstStyle/>
          <a:p>
            <a:r>
              <a:rPr lang="en-US" dirty="0"/>
              <a:t>Logical Programming: Prolog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21291B-0BF2-46A5-98DD-AA376C1951CE}" type="datetime1">
              <a:rPr lang="en-US" smtClean="0"/>
              <a:t>11/20/2021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F301 PoPL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9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BFF02A35-A758-4F94-9B12-4FDD349D38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5000"/>
              </a:lnSpc>
              <a:spcBef>
                <a:spcPts val="700"/>
              </a:spcBef>
              <a:buClrTx/>
              <a:buSzPct val="75000"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sz="2800" dirty="0"/>
              <a:t>A Logic program is expressed as a set of atomic sentences (FACTS) and HORN clauses(RULES)</a:t>
            </a:r>
          </a:p>
          <a:p>
            <a:pPr marL="457200" indent="-457200">
              <a:lnSpc>
                <a:spcPct val="85000"/>
              </a:lnSpc>
              <a:spcBef>
                <a:spcPts val="700"/>
              </a:spcBef>
              <a:buClrTx/>
              <a:buSzPct val="75000"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sz="2800" dirty="0"/>
              <a:t>We can ask questions in the form of conjectures (like FACTS but with variables) to find out what values will make the conjecture true.</a:t>
            </a:r>
          </a:p>
          <a:p>
            <a:pPr marL="457200" indent="-457200">
              <a:lnSpc>
                <a:spcPct val="85000"/>
              </a:lnSpc>
              <a:spcBef>
                <a:spcPts val="700"/>
              </a:spcBef>
              <a:buClrTx/>
              <a:buSzPct val="75000"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sz="2800" dirty="0" err="1"/>
              <a:t>Eg.</a:t>
            </a:r>
            <a:r>
              <a:rPr lang="en-US" altLang="en-US" sz="2800" dirty="0"/>
              <a:t> </a:t>
            </a:r>
          </a:p>
          <a:p>
            <a:pPr marL="1484313" lvl="1" indent="-568325"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 err="1"/>
              <a:t>Ramu</a:t>
            </a:r>
            <a:r>
              <a:rPr lang="en-US" altLang="en-US" dirty="0"/>
              <a:t> is a boy  → FACT</a:t>
            </a:r>
          </a:p>
          <a:p>
            <a:pPr marL="1484313" lvl="1" indent="-568325"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 err="1"/>
              <a:t>Ramu's</a:t>
            </a:r>
            <a:r>
              <a:rPr lang="en-US" altLang="en-US" dirty="0"/>
              <a:t> father is </a:t>
            </a:r>
            <a:r>
              <a:rPr lang="en-US" altLang="en-US" dirty="0" err="1"/>
              <a:t>Kicha</a:t>
            </a:r>
            <a:r>
              <a:rPr lang="en-US" altLang="en-US" dirty="0"/>
              <a:t> → Relationship</a:t>
            </a:r>
          </a:p>
          <a:p>
            <a:pPr marL="1484313" lvl="1" indent="-568325"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 err="1"/>
              <a:t>Ramu</a:t>
            </a:r>
            <a:r>
              <a:rPr lang="en-US" altLang="en-US" dirty="0"/>
              <a:t> eats </a:t>
            </a:r>
            <a:r>
              <a:rPr lang="en-US" altLang="en-US" dirty="0" err="1"/>
              <a:t>choclates</a:t>
            </a:r>
            <a:r>
              <a:rPr lang="en-US" altLang="en-US" dirty="0"/>
              <a:t> if chocolates have nuts and chocolates are available → HORN CLAUSE</a:t>
            </a:r>
          </a:p>
          <a:p>
            <a:pPr>
              <a:lnSpc>
                <a:spcPct val="85000"/>
              </a:lnSpc>
              <a:spcBef>
                <a:spcPts val="700"/>
              </a:spcBef>
              <a:buClrTx/>
              <a:buSzPct val="75000"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Computation is done by a separate inference engine. (Hidden from programmer).</a:t>
            </a:r>
          </a:p>
          <a:p>
            <a:pPr>
              <a:lnSpc>
                <a:spcPct val="85000"/>
              </a:lnSpc>
              <a:spcBef>
                <a:spcPts val="700"/>
              </a:spcBef>
              <a:buClrTx/>
              <a:buSzPct val="75000"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altLang="en-US" dirty="0"/>
          </a:p>
          <a:p>
            <a:pPr>
              <a:lnSpc>
                <a:spcPct val="85000"/>
              </a:lnSpc>
              <a:spcBef>
                <a:spcPts val="700"/>
              </a:spcBef>
              <a:buClrTx/>
              <a:buSzPct val="75000"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LIPS : Logical Inferences Per Second.</a:t>
            </a:r>
          </a:p>
          <a:p>
            <a:pPr marL="334963" indent="-334963">
              <a:lnSpc>
                <a:spcPct val="85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30383-5A29-4085-AE85-CB43F9CF2A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LOGIC PROGRAMMING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63F482D7-3E88-4589-8C62-F91EF71D9D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85000"/>
              </a:lnSpc>
              <a:spcBef>
                <a:spcPts val="700"/>
              </a:spcBef>
              <a:buClrTx/>
              <a:buSzPct val="75000"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sz="2800" dirty="0"/>
              <a:t>PROLOG – Programming in Logic</a:t>
            </a:r>
          </a:p>
          <a:p>
            <a:pPr marL="514350" indent="-514350">
              <a:lnSpc>
                <a:spcPct val="85000"/>
              </a:lnSpc>
              <a:spcBef>
                <a:spcPts val="700"/>
              </a:spcBef>
              <a:buClrTx/>
              <a:buSzPct val="75000"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GB" sz="2800" b="1" dirty="0"/>
              <a:t>SWI</a:t>
            </a:r>
            <a:r>
              <a:rPr lang="en-GB" sz="2800" dirty="0"/>
              <a:t>-</a:t>
            </a:r>
            <a:r>
              <a:rPr lang="en-GB" sz="2800" b="1" dirty="0" err="1"/>
              <a:t>Prolog</a:t>
            </a:r>
            <a:endParaRPr lang="en-GB" sz="2800" b="1" dirty="0"/>
          </a:p>
          <a:p>
            <a:pPr marL="857250" lvl="1" indent="-457200">
              <a:lnSpc>
                <a:spcPct val="85000"/>
              </a:lnSpc>
              <a:spcBef>
                <a:spcPts val="700"/>
              </a:spcBef>
              <a:buSzPct val="75000"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GB" dirty="0"/>
              <a:t>Continuous development since 1987. </a:t>
            </a:r>
          </a:p>
          <a:p>
            <a:pPr marL="857250" lvl="1" indent="-457200">
              <a:lnSpc>
                <a:spcPct val="85000"/>
              </a:lnSpc>
              <a:spcBef>
                <a:spcPts val="700"/>
              </a:spcBef>
              <a:buSzPct val="75000"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GB" dirty="0"/>
              <a:t>Jan </a:t>
            </a:r>
            <a:r>
              <a:rPr lang="en-GB" dirty="0" err="1"/>
              <a:t>Wielemaker</a:t>
            </a:r>
            <a:r>
              <a:rPr lang="en-GB" dirty="0"/>
              <a:t> at University of Amsterdam.</a:t>
            </a:r>
          </a:p>
          <a:p>
            <a:pPr marL="857250" lvl="1" indent="-457200">
              <a:lnSpc>
                <a:spcPct val="85000"/>
              </a:lnSpc>
              <a:spcBef>
                <a:spcPts val="700"/>
              </a:spcBef>
              <a:buSzPct val="75000"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GB" b="1" dirty="0"/>
              <a:t>SWI: </a:t>
            </a:r>
            <a:r>
              <a:rPr lang="en-GB" dirty="0"/>
              <a:t>Social Science Informatics </a:t>
            </a:r>
            <a:endParaRPr lang="en-US" altLang="en-US" sz="2400" dirty="0"/>
          </a:p>
          <a:p>
            <a:pPr marL="514350" indent="-514350">
              <a:lnSpc>
                <a:spcPct val="85000"/>
              </a:lnSpc>
              <a:spcBef>
                <a:spcPts val="700"/>
              </a:spcBef>
              <a:buClrTx/>
              <a:buSzPct val="75000"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sz="2800" dirty="0"/>
              <a:t>A Prolog program consists of a database of predicates composed of FACTS and RULES involving CONSTANTS and VARIABLES</a:t>
            </a:r>
          </a:p>
          <a:p>
            <a:pPr marL="514350" indent="-514350">
              <a:lnSpc>
                <a:spcPct val="85000"/>
              </a:lnSpc>
              <a:spcBef>
                <a:spcPts val="700"/>
              </a:spcBef>
              <a:buClrTx/>
              <a:buSzPct val="75000"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sz="2800" dirty="0"/>
              <a:t>Constants (ATOMS) begin with lowercase letters </a:t>
            </a:r>
          </a:p>
          <a:p>
            <a:pPr marL="1484313" lvl="1" indent="-568325"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 err="1"/>
              <a:t>Eg</a:t>
            </a:r>
            <a:r>
              <a:rPr lang="en-US" altLang="en-US" dirty="0"/>
              <a:t>: tom, bill, a1, x, y, 217, -32, 2.76</a:t>
            </a:r>
          </a:p>
          <a:p>
            <a:pPr marL="514350" indent="-514350">
              <a:buClrTx/>
              <a:buSzPct val="75000"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sz="2800" dirty="0"/>
              <a:t>Variables begin with uppercase letter or underscore.</a:t>
            </a:r>
          </a:p>
          <a:p>
            <a:pPr marL="1484313" lvl="1" indent="-568325"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 err="1"/>
              <a:t>Eg</a:t>
            </a:r>
            <a:r>
              <a:rPr lang="en-US" altLang="en-US" dirty="0"/>
              <a:t>: X, U, _x1, Tom, A1</a:t>
            </a:r>
          </a:p>
          <a:p>
            <a:pPr marL="514350" indent="-514350">
              <a:buClrTx/>
              <a:buSzPct val="75000"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sz="2800" dirty="0"/>
              <a:t>A Fact is true about some constant.</a:t>
            </a:r>
          </a:p>
          <a:p>
            <a:pPr marL="514350" indent="-514350">
              <a:buClrTx/>
              <a:buSzPct val="75000"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sz="2800" dirty="0"/>
              <a:t>A Predicate is a function result is either TRUE or FALSE.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430AA1-AB91-4AF6-9046-931474ADC8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PROLOG OVERVIEW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D9C93104-72CE-4B95-A2F7-8B411C4DB3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85000"/>
              </a:lnSpc>
              <a:spcBef>
                <a:spcPts val="700"/>
              </a:spcBef>
              <a:buClrTx/>
              <a:buSzPct val="75000"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sz="2800" dirty="0"/>
              <a:t>Consider the following relationship in Prolog.</a:t>
            </a:r>
          </a:p>
          <a:p>
            <a:pPr marL="1484313" lvl="1" indent="-568325"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Mother (</a:t>
            </a:r>
            <a:r>
              <a:rPr lang="en-US" altLang="en-US" dirty="0" err="1"/>
              <a:t>peggy</a:t>
            </a:r>
            <a:r>
              <a:rPr lang="en-US" altLang="en-US" dirty="0"/>
              <a:t>, </a:t>
            </a:r>
            <a:r>
              <a:rPr lang="en-US" altLang="en-US" dirty="0" err="1"/>
              <a:t>george</a:t>
            </a:r>
            <a:r>
              <a:rPr lang="en-US" altLang="en-US" dirty="0"/>
              <a:t>).</a:t>
            </a:r>
          </a:p>
          <a:p>
            <a:pPr marL="1484313" lvl="1" indent="-568325"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Peggy is the mother of </a:t>
            </a:r>
            <a:r>
              <a:rPr lang="en-US" altLang="en-US" dirty="0" err="1"/>
              <a:t>george</a:t>
            </a:r>
            <a:endParaRPr lang="en-US" altLang="en-US" dirty="0"/>
          </a:p>
          <a:p>
            <a:pPr marL="457200" indent="-457200">
              <a:lnSpc>
                <a:spcPct val="85000"/>
              </a:lnSpc>
              <a:spcBef>
                <a:spcPts val="700"/>
              </a:spcBef>
              <a:buClrTx/>
              <a:buSzPct val="75000"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sz="2800" dirty="0"/>
              <a:t>Rules in Prolog</a:t>
            </a:r>
          </a:p>
          <a:p>
            <a:pPr marL="1484313" lvl="1" indent="-568325"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grandmother(</a:t>
            </a:r>
            <a:r>
              <a:rPr lang="en-US" altLang="en-US" dirty="0" err="1"/>
              <a:t>x,z</a:t>
            </a:r>
            <a:r>
              <a:rPr lang="en-US" altLang="en-US" dirty="0"/>
              <a:t>) :- mother(</a:t>
            </a:r>
            <a:r>
              <a:rPr lang="en-US" altLang="en-US" dirty="0" err="1"/>
              <a:t>x,y</a:t>
            </a:r>
            <a:r>
              <a:rPr lang="en-US" altLang="en-US" dirty="0"/>
              <a:t>), parent(</a:t>
            </a:r>
            <a:r>
              <a:rPr lang="en-US" altLang="en-US" dirty="0" err="1"/>
              <a:t>y,z</a:t>
            </a:r>
            <a:r>
              <a:rPr lang="en-US" altLang="en-US" dirty="0"/>
              <a:t>)</a:t>
            </a:r>
          </a:p>
          <a:p>
            <a:pPr marL="1484313" lvl="1" indent="-568325"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:- refer to “provided that” = “if” part in rule</a:t>
            </a:r>
          </a:p>
          <a:p>
            <a:pPr marL="1484313" lvl="1" indent="-568325"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, refers to “and” in the rule.</a:t>
            </a:r>
          </a:p>
          <a:p>
            <a:pPr marL="1484313" lvl="1" indent="-568325"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; </a:t>
            </a:r>
            <a:r>
              <a:rPr lang="en-US" altLang="en-US" dirty="0" err="1"/>
              <a:t>referes</a:t>
            </a:r>
            <a:r>
              <a:rPr lang="en-US" altLang="en-US" dirty="0"/>
              <a:t> to “or” in the rule.</a:t>
            </a:r>
          </a:p>
          <a:p>
            <a:pPr marL="457200" indent="-457200">
              <a:buClrTx/>
              <a:buSzPct val="75000"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sz="2800" dirty="0"/>
              <a:t>If x is the mother of y and y is the parent of z then x is the grandmother of z</a:t>
            </a:r>
          </a:p>
          <a:p>
            <a:pPr marL="457200" indent="-457200">
              <a:buClrTx/>
              <a:buSzPct val="75000"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sz="2800" dirty="0"/>
              <a:t>Goals in Prolog are entered by the user following the  ?- prompt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9F3C92-99B6-482F-8A18-F20A7526E3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PROLOG OVERVIEW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5E60EB01-5CC2-48B7-89BF-BAAAACDC5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$vi ancestor.pro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 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ancestor(bob, </a:t>
            </a:r>
            <a:r>
              <a:rPr lang="en-US" altLang="en-US" sz="2000" dirty="0" err="1"/>
              <a:t>susan</a:t>
            </a:r>
            <a:r>
              <a:rPr lang="en-US" altLang="en-US" sz="2000" dirty="0"/>
              <a:t>).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ancestor(A, X) :- parent(A, X).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ancestor(A, X) :- parent(A, C), ancestor(C, X).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 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parent(</a:t>
            </a:r>
            <a:r>
              <a:rPr lang="en-US" altLang="en-US" sz="2000" dirty="0" err="1"/>
              <a:t>fred</a:t>
            </a:r>
            <a:r>
              <a:rPr lang="en-US" altLang="en-US" sz="2000" dirty="0"/>
              <a:t>, sally).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parent(</a:t>
            </a:r>
            <a:r>
              <a:rPr lang="en-US" altLang="en-US" sz="2000" dirty="0" err="1"/>
              <a:t>tina</a:t>
            </a:r>
            <a:r>
              <a:rPr lang="en-US" altLang="en-US" sz="2000" dirty="0"/>
              <a:t>, sally).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parent(sally, john).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parent(sally, </a:t>
            </a:r>
            <a:r>
              <a:rPr lang="en-US" altLang="en-US" sz="2000" dirty="0" err="1"/>
              <a:t>diana</a:t>
            </a:r>
            <a:r>
              <a:rPr lang="en-US" altLang="en-US" sz="2000" dirty="0"/>
              <a:t>).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parent(</a:t>
            </a:r>
            <a:r>
              <a:rPr lang="en-US" altLang="en-US" sz="2000" dirty="0" err="1"/>
              <a:t>sam</a:t>
            </a:r>
            <a:r>
              <a:rPr lang="en-US" altLang="en-US" sz="2000" dirty="0"/>
              <a:t>, bill).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 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00BBC4-4546-42E3-9B8C-DFDBA9974A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693014"/>
          </a:xfrm>
        </p:spPr>
        <p:txBody>
          <a:bodyPr/>
          <a:lstStyle/>
          <a:p>
            <a:r>
              <a:rPr lang="en-US" altLang="en-US" dirty="0"/>
              <a:t>SWI PROLOG TUTORIAL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581783F9-4881-416B-AC4C-DA361375EA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z="2000" dirty="0"/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$pl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?- help.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?- [’ancestor.pro’].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?- listing.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?- halt.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 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$pl –o ancestor –c ancestor.pro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 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$ancestor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?- ancestor(</a:t>
            </a:r>
            <a:r>
              <a:rPr lang="en-US" altLang="en-US" sz="2000" dirty="0" err="1"/>
              <a:t>bv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bv</a:t>
            </a:r>
            <a:r>
              <a:rPr lang="en-US" altLang="en-US" sz="2000" dirty="0"/>
              <a:t>).               No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?- ancestor(</a:t>
            </a:r>
            <a:r>
              <a:rPr lang="en-US" altLang="en-US" sz="2000" dirty="0" err="1"/>
              <a:t>fred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diana</a:t>
            </a:r>
            <a:r>
              <a:rPr lang="en-US" altLang="en-US" sz="2000" dirty="0"/>
              <a:t>).          Yes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?- parent(</a:t>
            </a:r>
            <a:r>
              <a:rPr lang="en-US" altLang="en-US" sz="2000" dirty="0" err="1"/>
              <a:t>tina</a:t>
            </a:r>
            <a:r>
              <a:rPr lang="en-US" altLang="en-US" sz="2000" dirty="0"/>
              <a:t>, sally).            Yes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?- parent(bill, sally).            No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F83FC6-E866-43FB-9826-A9EFDFFD37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SWI PROLOG TUTORIAL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EFF593-2E04-4A37-86FF-83C580E7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food(burger).	% burger is a food</a:t>
            </a:r>
          </a:p>
          <a:p>
            <a:r>
              <a:rPr lang="en-GB" dirty="0"/>
              <a:t>food(sandwich).	% sandwich is a food</a:t>
            </a:r>
          </a:p>
          <a:p>
            <a:r>
              <a:rPr lang="en-GB" dirty="0"/>
              <a:t>food(pizza).	% pizza is a food</a:t>
            </a:r>
          </a:p>
          <a:p>
            <a:r>
              <a:rPr lang="en-GB" dirty="0"/>
              <a:t>lunch(sandwich).	% sandwich is a lunch</a:t>
            </a:r>
          </a:p>
          <a:p>
            <a:r>
              <a:rPr lang="en-GB" dirty="0"/>
              <a:t>dinner(pizza).	% pizza is a dinner</a:t>
            </a:r>
          </a:p>
          <a:p>
            <a:r>
              <a:rPr lang="en-GB" dirty="0"/>
              <a:t>meal(X) :- food(X). % Every food is a meal OR Anything is a meal if it is a food</a:t>
            </a:r>
          </a:p>
          <a:p>
            <a:r>
              <a:rPr lang="en-GB" dirty="0"/>
              <a:t>?- food(pizza). % Is pizza a food?</a:t>
            </a:r>
          </a:p>
          <a:p>
            <a:r>
              <a:rPr lang="en-GB" dirty="0"/>
              <a:t>yes</a:t>
            </a:r>
          </a:p>
          <a:p>
            <a:r>
              <a:rPr lang="en-GB" dirty="0"/>
              <a:t>?- meal(X), lunch(X). % Which food is meal and lunch? </a:t>
            </a:r>
          </a:p>
          <a:p>
            <a:r>
              <a:rPr lang="en-GB" dirty="0"/>
              <a:t>X = sandwich.</a:t>
            </a:r>
          </a:p>
          <a:p>
            <a:r>
              <a:rPr lang="en-GB" dirty="0"/>
              <a:t>?- dinner(sandwich).</a:t>
            </a:r>
          </a:p>
          <a:p>
            <a:r>
              <a:rPr lang="en-GB" dirty="0"/>
              <a:t>no.</a:t>
            </a:r>
          </a:p>
          <a:p>
            <a:r>
              <a:rPr lang="en-GB" dirty="0"/>
              <a:t>?- meal(X), dinner(X).</a:t>
            </a:r>
          </a:p>
          <a:p>
            <a:r>
              <a:rPr lang="en-GB" dirty="0"/>
              <a:t>X = pizza.</a:t>
            </a:r>
          </a:p>
          <a:p>
            <a:r>
              <a:rPr lang="en-GB" dirty="0"/>
              <a:t>?- meal(What).</a:t>
            </a:r>
          </a:p>
          <a:p>
            <a:r>
              <a:rPr lang="en-GB" dirty="0"/>
              <a:t>What = burger</a:t>
            </a:r>
          </a:p>
          <a:p>
            <a:r>
              <a:rPr lang="en-GB" dirty="0"/>
              <a:t>What = sandwich</a:t>
            </a:r>
          </a:p>
          <a:p>
            <a:r>
              <a:rPr lang="en-GB" dirty="0"/>
              <a:t>What = pizza</a:t>
            </a:r>
          </a:p>
          <a:p>
            <a:r>
              <a:rPr lang="en-GB" dirty="0"/>
              <a:t>?- meal(X), dinner(Y).</a:t>
            </a:r>
          </a:p>
          <a:p>
            <a:r>
              <a:rPr lang="en-GB" dirty="0"/>
              <a:t>X = burger,</a:t>
            </a:r>
          </a:p>
          <a:p>
            <a:r>
              <a:rPr lang="en-GB" dirty="0"/>
              <a:t>Y = pizza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5D594-C1D3-4808-916B-4E972DC1428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E075A-97B4-4F98-A041-91435730F5D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928A6C-E3C4-4D3D-8FC4-25DDD0730D59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62C1F-4E42-4571-BA04-AECF70A8B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81691-9C37-4433-986E-2B11BE896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F301 PoPL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9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E9773F-4431-4897-9C83-B0DBA5B84BA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CC9CD-4320-4C53-9D37-37BBC0C8A20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928A6C-E3C4-4D3D-8FC4-25DDD0730D59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E49B8-C102-409C-AC99-71110B87E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FFB64-98CD-4521-B513-17F498084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F301 PoPL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9192</TotalTime>
  <Words>666</Words>
  <Application>Microsoft Office PowerPoint</Application>
  <PresentationFormat>On-screen Show (4:3)</PresentationFormat>
  <Paragraphs>99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Pranav Mothabhau Pawar</cp:lastModifiedBy>
  <cp:revision>632</cp:revision>
  <dcterms:created xsi:type="dcterms:W3CDTF">2011-09-14T09:42:05Z</dcterms:created>
  <dcterms:modified xsi:type="dcterms:W3CDTF">2021-11-20T17:44:35Z</dcterms:modified>
</cp:coreProperties>
</file>