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0" r:id="rId2"/>
    <p:sldId id="370" r:id="rId3"/>
    <p:sldId id="417" r:id="rId4"/>
    <p:sldId id="268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9" r:id="rId15"/>
    <p:sldId id="413" r:id="rId16"/>
    <p:sldId id="414" r:id="rId17"/>
    <p:sldId id="415" r:id="rId18"/>
    <p:sldId id="418" r:id="rId19"/>
    <p:sldId id="40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41FE0D-3F10-4C2A-9884-8DCE52244B3B}">
          <p14:sldIdLst>
            <p14:sldId id="260"/>
            <p14:sldId id="370"/>
            <p14:sldId id="417"/>
            <p14:sldId id="268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9"/>
            <p14:sldId id="413"/>
            <p14:sldId id="414"/>
            <p14:sldId id="415"/>
            <p14:sldId id="418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4D08"/>
    <a:srgbClr val="A8589D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26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C96EE-324B-45E0-9CE8-CDA9A116AD8C}" type="datetimeFigureOut">
              <a:rPr lang="en-US" smtClean="0"/>
              <a:t>11/20/2021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B5FE6-831A-4ED0-A598-0981F1CD3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21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7D432-A164-4EAD-99A1-52814ED9B571}" type="datetimeFigureOut">
              <a:rPr lang="en-US" smtClean="0"/>
              <a:pPr/>
              <a:t>11/20/2021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68B68-EA06-4AC9-9208-923AED05B3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10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8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A2114693-8F96-428A-BFC4-7C2994B39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696913"/>
            <a:ext cx="4573587" cy="348456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2601" tIns="46301" rIns="92601" bIns="46301" anchor="ctr"/>
          <a:lstStyle/>
          <a:p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BC82878-71F1-47BB-82F2-FB45A8EA1EB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414838"/>
            <a:ext cx="5022850" cy="4273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CD05C818-2205-49AF-AEC5-5AA60AD6409E}" type="datetime1">
              <a:rPr lang="en-US" smtClean="0"/>
              <a:t>11/20/2021</a:t>
            </a:fld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708571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6200" y="87091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B0F9244-100E-4FB8-B13E-594574901031}" type="datetime1">
              <a:rPr lang="en-US" smtClean="0"/>
              <a:t>11/20/2021</a:t>
            </a:fld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9B04082-A253-49C8-B824-11B74A0EBDBF}" type="datetime1">
              <a:rPr lang="en-US" smtClean="0"/>
              <a:t>11/20/2021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457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F964F42-D405-4524-9603-C36CE364F19C}" type="datetime1">
              <a:rPr lang="en-US" smtClean="0"/>
              <a:t>11/20/2021</a:t>
            </a:fld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321291B-0BF2-46A5-98DD-AA376C1951CE}" type="datetime1">
              <a:rPr lang="en-US" smtClean="0"/>
              <a:t>11/20/2021</a:t>
            </a:fld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959721"/>
            <a:ext cx="8229600" cy="551983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870811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69301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2928A6C-E3C4-4D3D-8FC4-25DDD0730D59}" type="datetime1">
              <a:rPr lang="en-US" smtClean="0"/>
              <a:t>11/20/2021</a:t>
            </a:fld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152400" y="904189"/>
            <a:ext cx="4343400" cy="5588685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05130" y="901660"/>
            <a:ext cx="4386470" cy="559121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8348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43070" y="85847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5BAB82E-B758-42DC-AAFA-87DE6B3E65AE}" type="datetime1">
              <a:rPr lang="en-US" smtClean="0"/>
              <a:t>11/20/2021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74587"/>
            <a:ext cx="43449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844865"/>
            <a:ext cx="4344988" cy="46480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04889"/>
            <a:ext cx="4346575" cy="796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01675"/>
            <a:ext cx="4346575" cy="43244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700087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899499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FFC6594-DDAD-43A7-9F0D-F515329F9A2D}" type="datetime1">
              <a:rPr lang="en-US" smtClean="0"/>
              <a:t>11/20/2021</a:t>
            </a:fld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8348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911478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263DEB3-B160-4C9B-96A0-55FCB2CCA597}" type="datetime1">
              <a:rPr lang="en-US" smtClean="0"/>
              <a:t>11/20/2021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06692"/>
            <a:ext cx="5416550" cy="55861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906691"/>
            <a:ext cx="3236913" cy="55861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9850" y="845097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4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2E53E4F-9D79-4F45-B85A-66F468EC6DA9}" type="datetime1">
              <a:rPr lang="en-US" smtClean="0"/>
              <a:t>11/20/2021</a:t>
            </a:fld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D5A192E-6EDF-476A-996F-639671E38790}" type="datetime1">
              <a:rPr lang="en-US" smtClean="0"/>
              <a:t>11/20/2021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F301 </a:t>
            </a:r>
            <a:r>
              <a:rPr lang="en-US" dirty="0" err="1"/>
              <a:t>PoPL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13252"/>
            <a:ext cx="8610600" cy="69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8991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32D24F6-B05A-4BFC-A486-F901216FF60F}" type="datetime1">
              <a:rPr lang="en-US" smtClean="0"/>
              <a:t>11/20/2021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Freshers Welcom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2300" indent="-225425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2013" indent="-17303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39825" indent="-22542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31925" indent="-2921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828800" y="5638800"/>
            <a:ext cx="6934200" cy="533400"/>
          </a:xfrm>
        </p:spPr>
        <p:txBody>
          <a:bodyPr/>
          <a:lstStyle/>
          <a:p>
            <a:pPr algn="ctr"/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</a:rPr>
              <a:t>Freshers Welcom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00FD64-DC82-419F-9EAF-07173DEC417F}" type="datetime1">
              <a:rPr lang="en-US" smtClean="0">
                <a:solidFill>
                  <a:srgbClr val="002060"/>
                </a:solidFill>
              </a:rPr>
              <a:t>11/20/2021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105400" y="655320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Slide No.</a:t>
            </a:r>
            <a:fld id="{BC8D7E44-7D4F-4942-A8C9-2DF6BF8399E8}" type="slidenum">
              <a:rPr lang="en-US" smtClean="0">
                <a:solidFill>
                  <a:srgbClr val="002060"/>
                </a:solidFill>
              </a:rPr>
              <a:pPr/>
              <a:t>1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2209800" y="4139902"/>
            <a:ext cx="7315200" cy="93088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  <a:defRPr/>
            </a:pPr>
            <a:r>
              <a:rPr lang="en-US" sz="4000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CS F301: Principles of Programing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1F182C-8FE4-41C7-8B38-FDC972C6A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59720"/>
            <a:ext cx="8229600" cy="6203080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400" dirty="0"/>
              <a:t>Two terms </a:t>
            </a:r>
            <a:r>
              <a:rPr lang="en-GB" sz="3400" dirty="0">
                <a:solidFill>
                  <a:srgbClr val="FF0000"/>
                </a:solidFill>
              </a:rPr>
              <a:t>unify</a:t>
            </a:r>
            <a:r>
              <a:rPr lang="en-GB" sz="3400" dirty="0"/>
              <a:t>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900" dirty="0"/>
              <a:t>if they are the same term, 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900" dirty="0"/>
              <a:t>if they contain variables that can be uniformly instantiated with terms in such a way that the resulting terms are equal.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900" b="1" dirty="0" err="1"/>
              <a:t>mia</a:t>
            </a:r>
            <a:r>
              <a:rPr lang="en-GB" sz="2900" b="1" dirty="0"/>
              <a:t> </a:t>
            </a:r>
            <a:r>
              <a:rPr lang="en-GB" sz="2900" dirty="0"/>
              <a:t>and </a:t>
            </a:r>
            <a:r>
              <a:rPr lang="en-GB" sz="2900" b="1" dirty="0" err="1"/>
              <a:t>mia</a:t>
            </a:r>
            <a:r>
              <a:rPr lang="en-GB" sz="2900" b="1" dirty="0"/>
              <a:t> </a:t>
            </a:r>
            <a:r>
              <a:rPr lang="en-GB" sz="2900" dirty="0"/>
              <a:t>unify</a:t>
            </a:r>
            <a:br>
              <a:rPr lang="en-GB" sz="2900" dirty="0"/>
            </a:br>
            <a:r>
              <a:rPr lang="en-GB" sz="2900" b="1" dirty="0"/>
              <a:t>42 </a:t>
            </a:r>
            <a:r>
              <a:rPr lang="en-GB" sz="2900" dirty="0"/>
              <a:t>and </a:t>
            </a:r>
            <a:r>
              <a:rPr lang="en-GB" sz="2900" b="1" dirty="0"/>
              <a:t>42 </a:t>
            </a:r>
            <a:r>
              <a:rPr lang="en-GB" sz="2900" dirty="0"/>
              <a:t>unify</a:t>
            </a:r>
            <a:br>
              <a:rPr lang="en-GB" sz="2900" dirty="0"/>
            </a:br>
            <a:r>
              <a:rPr lang="en-GB" sz="2900" b="1" dirty="0"/>
              <a:t>woman(</a:t>
            </a:r>
            <a:r>
              <a:rPr lang="en-GB" sz="2900" b="1" dirty="0" err="1"/>
              <a:t>mia</a:t>
            </a:r>
            <a:r>
              <a:rPr lang="en-GB" sz="2900" b="1" dirty="0"/>
              <a:t>) </a:t>
            </a:r>
            <a:r>
              <a:rPr lang="en-GB" sz="2900" dirty="0"/>
              <a:t>and </a:t>
            </a:r>
            <a:r>
              <a:rPr lang="en-GB" sz="2900" b="1" dirty="0"/>
              <a:t>woman(</a:t>
            </a:r>
            <a:r>
              <a:rPr lang="en-GB" sz="2900" b="1" dirty="0" err="1"/>
              <a:t>mia</a:t>
            </a:r>
            <a:r>
              <a:rPr lang="en-GB" sz="2900" b="1" dirty="0"/>
              <a:t>) </a:t>
            </a:r>
            <a:r>
              <a:rPr lang="en-GB" sz="2900" dirty="0"/>
              <a:t>unify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900" b="1" dirty="0" err="1"/>
              <a:t>vincent</a:t>
            </a:r>
            <a:r>
              <a:rPr lang="en-GB" sz="2900" b="1" dirty="0"/>
              <a:t> </a:t>
            </a:r>
            <a:r>
              <a:rPr lang="en-GB" sz="2900" dirty="0"/>
              <a:t>and </a:t>
            </a:r>
            <a:r>
              <a:rPr lang="en-GB" sz="2900" b="1" dirty="0" err="1"/>
              <a:t>mia</a:t>
            </a:r>
            <a:r>
              <a:rPr lang="en-GB" sz="2900" b="1" dirty="0"/>
              <a:t> </a:t>
            </a:r>
            <a:r>
              <a:rPr lang="en-GB" sz="2900" dirty="0"/>
              <a:t>do not unify</a:t>
            </a:r>
            <a:br>
              <a:rPr lang="en-GB" sz="2900" dirty="0"/>
            </a:br>
            <a:r>
              <a:rPr lang="en-GB" sz="2900" b="1" dirty="0"/>
              <a:t>woman(</a:t>
            </a:r>
            <a:r>
              <a:rPr lang="en-GB" sz="2900" b="1" dirty="0" err="1"/>
              <a:t>mia</a:t>
            </a:r>
            <a:r>
              <a:rPr lang="en-GB" sz="2900" b="1" dirty="0"/>
              <a:t>) </a:t>
            </a:r>
            <a:r>
              <a:rPr lang="en-GB" sz="2900" dirty="0"/>
              <a:t>and </a:t>
            </a:r>
            <a:r>
              <a:rPr lang="en-GB" sz="2900" b="1" dirty="0"/>
              <a:t>woman(</a:t>
            </a:r>
            <a:r>
              <a:rPr lang="en-GB" sz="2900" b="1" dirty="0" err="1"/>
              <a:t>jody</a:t>
            </a:r>
            <a:r>
              <a:rPr lang="en-GB" sz="2900" b="1" dirty="0"/>
              <a:t>) </a:t>
            </a:r>
            <a:r>
              <a:rPr lang="en-GB" sz="2900" dirty="0"/>
              <a:t>do not unify 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GB" sz="3400" dirty="0">
                <a:solidFill>
                  <a:srgbClr val="FF0000"/>
                </a:solidFill>
              </a:rPr>
              <a:t>Definition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GB" sz="2900" dirty="0"/>
              <a:t>If T1 and T2 are constants, then T1 and T2 unify if they are the same atom, or the same number.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GB" sz="2900" dirty="0"/>
              <a:t> If T 1 is a variable and T2 is any type of term, then T1 and T2 unify, and T1 is instantiated to T2 (and vice versa).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GB" sz="2900" dirty="0"/>
              <a:t>If T1 and T2 are complex terms then they unify if:</a:t>
            </a:r>
            <a:br>
              <a:rPr lang="en-GB" sz="2900" dirty="0"/>
            </a:br>
            <a:r>
              <a:rPr lang="en-GB" sz="2900" dirty="0"/>
              <a:t>1. They have the same </a:t>
            </a:r>
            <a:r>
              <a:rPr lang="en-GB" sz="2900" dirty="0" err="1"/>
              <a:t>functor</a:t>
            </a:r>
            <a:r>
              <a:rPr lang="en-GB" sz="2900" dirty="0"/>
              <a:t> and arity, and</a:t>
            </a:r>
            <a:br>
              <a:rPr lang="en-GB" sz="2900" dirty="0"/>
            </a:br>
            <a:r>
              <a:rPr lang="en-GB" sz="2900" dirty="0"/>
              <a:t>2.  all their corresponding arguments unify, and</a:t>
            </a:r>
            <a:br>
              <a:rPr lang="en-GB" sz="2900" dirty="0"/>
            </a:br>
            <a:r>
              <a:rPr lang="en-GB" sz="2900" dirty="0"/>
              <a:t>3.  the variable instantiations are compatible. </a:t>
            </a:r>
            <a:br>
              <a:rPr lang="en-GB" sz="2900" dirty="0"/>
            </a:br>
            <a:r>
              <a:rPr lang="en-GB" sz="2900" dirty="0"/>
              <a:t> 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AA149-D8FC-438B-99B0-2EA71AEE508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Unification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F2A35-18B5-4E5F-8378-B2D5FB44CBB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928A6C-E3C4-4D3D-8FC4-25DDD0730D59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D41A0-0155-4183-93DA-58B312366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A939D-5C6B-4438-A60C-F1F64B8D2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F301 PoPL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2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D4B51D-0C7C-4546-AFE6-090DB31A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Examples with simple terms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rgbClr val="FF0000"/>
                </a:solidFill>
              </a:rPr>
              <a:t>?- </a:t>
            </a:r>
            <a:r>
              <a:rPr lang="en-GB" i="1" dirty="0" err="1">
                <a:solidFill>
                  <a:srgbClr val="FF0000"/>
                </a:solidFill>
              </a:rPr>
              <a:t>mia</a:t>
            </a:r>
            <a:r>
              <a:rPr lang="en-GB" i="1" dirty="0">
                <a:solidFill>
                  <a:srgbClr val="FF0000"/>
                </a:solidFill>
              </a:rPr>
              <a:t> = </a:t>
            </a:r>
            <a:r>
              <a:rPr lang="en-GB" i="1" dirty="0" err="1">
                <a:solidFill>
                  <a:srgbClr val="FF0000"/>
                </a:solidFill>
              </a:rPr>
              <a:t>mia</a:t>
            </a:r>
            <a:r>
              <a:rPr lang="en-GB" i="1" dirty="0">
                <a:solidFill>
                  <a:srgbClr val="FF0000"/>
                </a:solidFill>
              </a:rPr>
              <a:t>.</a:t>
            </a:r>
            <a:br>
              <a:rPr lang="en-GB" i="1" dirty="0"/>
            </a:br>
            <a:r>
              <a:rPr lang="en-GB" i="1" dirty="0">
                <a:solidFill>
                  <a:srgbClr val="7030A0"/>
                </a:solidFill>
              </a:rPr>
              <a:t>yes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rgbClr val="FF0000"/>
                </a:solidFill>
              </a:rPr>
              <a:t>?- </a:t>
            </a:r>
            <a:r>
              <a:rPr lang="en-GB" i="1" dirty="0" err="1">
                <a:solidFill>
                  <a:srgbClr val="FF0000"/>
                </a:solidFill>
              </a:rPr>
              <a:t>mia</a:t>
            </a:r>
            <a:r>
              <a:rPr lang="en-GB" i="1" dirty="0">
                <a:solidFill>
                  <a:srgbClr val="FF0000"/>
                </a:solidFill>
              </a:rPr>
              <a:t> = </a:t>
            </a:r>
            <a:r>
              <a:rPr lang="en-GB" i="1" dirty="0" err="1">
                <a:solidFill>
                  <a:srgbClr val="FF0000"/>
                </a:solidFill>
              </a:rPr>
              <a:t>vincent</a:t>
            </a:r>
            <a:r>
              <a:rPr lang="en-GB" i="1" dirty="0">
                <a:solidFill>
                  <a:srgbClr val="FF0000"/>
                </a:solidFill>
              </a:rPr>
              <a:t>.</a:t>
            </a:r>
            <a:br>
              <a:rPr lang="en-GB" i="1" dirty="0"/>
            </a:br>
            <a:r>
              <a:rPr lang="en-GB" i="1" dirty="0">
                <a:solidFill>
                  <a:srgbClr val="7030A0"/>
                </a:solidFill>
              </a:rPr>
              <a:t>no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rgbClr val="FF0000"/>
                </a:solidFill>
              </a:rPr>
              <a:t>?- mia = X.</a:t>
            </a:r>
            <a:br>
              <a:rPr lang="it-IT" i="1" dirty="0"/>
            </a:br>
            <a:r>
              <a:rPr lang="it-IT" i="1" dirty="0">
                <a:solidFill>
                  <a:srgbClr val="7030A0"/>
                </a:solidFill>
              </a:rPr>
              <a:t>X=mia</a:t>
            </a:r>
            <a:br>
              <a:rPr lang="it-IT" i="1" dirty="0">
                <a:solidFill>
                  <a:srgbClr val="7030A0"/>
                </a:solidFill>
              </a:rPr>
            </a:br>
            <a:r>
              <a:rPr lang="it-IT" i="1" dirty="0">
                <a:solidFill>
                  <a:srgbClr val="7030A0"/>
                </a:solidFill>
              </a:rPr>
              <a:t>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i="1" dirty="0">
                <a:solidFill>
                  <a:srgbClr val="FF0000"/>
                </a:solidFill>
              </a:rPr>
              <a:t>?- X=mia, X=vincent.</a:t>
            </a:r>
            <a:br>
              <a:rPr lang="it-IT" i="1" dirty="0"/>
            </a:br>
            <a:r>
              <a:rPr lang="it-IT" i="1" dirty="0">
                <a:solidFill>
                  <a:srgbClr val="7030A0"/>
                </a:solidFill>
              </a:rPr>
              <a:t>no</a:t>
            </a:r>
          </a:p>
          <a:p>
            <a:pPr marL="0" indent="0"/>
            <a:br>
              <a:rPr lang="it-IT" dirty="0"/>
            </a:br>
            <a:r>
              <a:rPr lang="it-IT" i="1" dirty="0"/>
              <a:t> </a:t>
            </a:r>
            <a:br>
              <a:rPr lang="it-IT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70DC6-ED6B-402D-834D-869318130D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Unification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0EB2D-DD96-4519-B916-BAE0ECDFA60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928A6C-E3C4-4D3D-8FC4-25DDD0730D59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5FC1D-4141-4C8C-AEBD-018A3D32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06C7C-FD39-4AF0-8DF0-337A985AA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F301 PoPL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B54F3D-1771-4C26-AB25-2BCC25A9FB88}"/>
              </a:ext>
            </a:extLst>
          </p:cNvPr>
          <p:cNvSpPr txBox="1"/>
          <p:nvPr/>
        </p:nvSpPr>
        <p:spPr>
          <a:xfrm>
            <a:off x="4648200" y="2895601"/>
            <a:ext cx="4419600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Why? After working through the first goal, </a:t>
            </a:r>
            <a:r>
              <a:rPr lang="en-GB" sz="2000" dirty="0" err="1"/>
              <a:t>Prolog</a:t>
            </a:r>
            <a:r>
              <a:rPr lang="en-GB" sz="2000" dirty="0"/>
              <a:t> has instantiated X with </a:t>
            </a:r>
            <a:r>
              <a:rPr lang="en-GB" sz="2000" b="1" dirty="0" err="1"/>
              <a:t>mia</a:t>
            </a:r>
            <a:r>
              <a:rPr lang="en-GB" sz="2000" dirty="0"/>
              <a:t>, so that it cannot unify it with </a:t>
            </a:r>
            <a:r>
              <a:rPr lang="en-GB" sz="2000" b="1" dirty="0" err="1"/>
              <a:t>vincent</a:t>
            </a:r>
            <a:br>
              <a:rPr lang="en-GB" sz="2000" b="1" dirty="0"/>
            </a:br>
            <a:r>
              <a:rPr lang="en-GB" sz="2000" dirty="0"/>
              <a:t>anymore. Hence the second goal fails. 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DEB682-1215-4FE4-A5DE-A6FDDF6F845D}"/>
              </a:ext>
            </a:extLst>
          </p:cNvPr>
          <p:cNvCxnSpPr>
            <a:cxnSpLocks/>
          </p:cNvCxnSpPr>
          <p:nvPr/>
        </p:nvCxnSpPr>
        <p:spPr>
          <a:xfrm flipV="1">
            <a:off x="3124200" y="3429000"/>
            <a:ext cx="1524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48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BA7425-5B06-4F15-8E38-10C83C1AA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 of Complex Terms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rgbClr val="FF0000"/>
                </a:solidFill>
              </a:rPr>
              <a:t>?- k(s(g),Y) = k(</a:t>
            </a:r>
            <a:r>
              <a:rPr lang="en-GB" i="1" dirty="0" err="1">
                <a:solidFill>
                  <a:srgbClr val="FF0000"/>
                </a:solidFill>
              </a:rPr>
              <a:t>X,t</a:t>
            </a:r>
            <a:r>
              <a:rPr lang="en-GB" i="1" dirty="0">
                <a:solidFill>
                  <a:srgbClr val="FF0000"/>
                </a:solidFill>
              </a:rPr>
              <a:t>(k)).</a:t>
            </a:r>
            <a:br>
              <a:rPr lang="en-GB" i="1" dirty="0"/>
            </a:br>
            <a:r>
              <a:rPr lang="en-GB" i="1" dirty="0">
                <a:solidFill>
                  <a:srgbClr val="7030A0"/>
                </a:solidFill>
              </a:rPr>
              <a:t>X=s(g)</a:t>
            </a:r>
            <a:br>
              <a:rPr lang="en-GB" i="1" dirty="0">
                <a:solidFill>
                  <a:srgbClr val="7030A0"/>
                </a:solidFill>
              </a:rPr>
            </a:br>
            <a:r>
              <a:rPr lang="en-GB" i="1" dirty="0">
                <a:solidFill>
                  <a:srgbClr val="7030A0"/>
                </a:solidFill>
              </a:rPr>
              <a:t>Y=t(k)</a:t>
            </a:r>
            <a:br>
              <a:rPr lang="en-GB" i="1" dirty="0">
                <a:solidFill>
                  <a:srgbClr val="7030A0"/>
                </a:solidFill>
              </a:rPr>
            </a:br>
            <a:r>
              <a:rPr lang="en-GB" i="1" dirty="0">
                <a:solidFill>
                  <a:srgbClr val="7030A0"/>
                </a:solidFill>
              </a:rPr>
              <a:t>yes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rgbClr val="FF0000"/>
                </a:solidFill>
              </a:rPr>
              <a:t>?- k(s(g),t(k)) = k(</a:t>
            </a:r>
            <a:r>
              <a:rPr lang="en-GB" i="1" dirty="0" err="1">
                <a:solidFill>
                  <a:srgbClr val="FF0000"/>
                </a:solidFill>
              </a:rPr>
              <a:t>X,t</a:t>
            </a:r>
            <a:r>
              <a:rPr lang="en-GB" i="1" dirty="0">
                <a:solidFill>
                  <a:srgbClr val="FF0000"/>
                </a:solidFill>
              </a:rPr>
              <a:t>(Y)).</a:t>
            </a:r>
            <a:br>
              <a:rPr lang="en-GB" i="1" dirty="0"/>
            </a:br>
            <a:r>
              <a:rPr lang="en-GB" i="1" dirty="0">
                <a:solidFill>
                  <a:srgbClr val="7030A0"/>
                </a:solidFill>
              </a:rPr>
              <a:t>X=s(g)</a:t>
            </a:r>
            <a:br>
              <a:rPr lang="en-GB" i="1" dirty="0">
                <a:solidFill>
                  <a:srgbClr val="7030A0"/>
                </a:solidFill>
              </a:rPr>
            </a:br>
            <a:r>
              <a:rPr lang="en-GB" i="1" dirty="0">
                <a:solidFill>
                  <a:srgbClr val="7030A0"/>
                </a:solidFill>
              </a:rPr>
              <a:t>Y=k</a:t>
            </a:r>
            <a:br>
              <a:rPr lang="en-GB" i="1" dirty="0">
                <a:solidFill>
                  <a:srgbClr val="7030A0"/>
                </a:solidFill>
              </a:rPr>
            </a:br>
            <a:r>
              <a:rPr lang="en-GB" i="1" dirty="0">
                <a:solidFill>
                  <a:srgbClr val="7030A0"/>
                </a:solidFill>
              </a:rPr>
              <a:t>yes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rgbClr val="FF0000"/>
                </a:solidFill>
              </a:rPr>
              <a:t>?- loves(X,X) = loves(</a:t>
            </a:r>
            <a:r>
              <a:rPr lang="en-GB" i="1" dirty="0" err="1">
                <a:solidFill>
                  <a:srgbClr val="FF0000"/>
                </a:solidFill>
              </a:rPr>
              <a:t>marsellus,mia</a:t>
            </a:r>
            <a:r>
              <a:rPr lang="en-GB" i="1" dirty="0">
                <a:solidFill>
                  <a:srgbClr val="FF0000"/>
                </a:solidFill>
              </a:rPr>
              <a:t>).</a:t>
            </a:r>
            <a:br>
              <a:rPr lang="en-GB" i="1" dirty="0"/>
            </a:br>
            <a:r>
              <a:rPr lang="en-GB" i="1" dirty="0">
                <a:solidFill>
                  <a:srgbClr val="7030A0"/>
                </a:solidFill>
              </a:rPr>
              <a:t>no</a:t>
            </a:r>
          </a:p>
          <a:p>
            <a:pPr marL="0" indent="0"/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C048C-D741-41F0-B836-174482E2D47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Unification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3FD9E-9245-49E8-8AEF-8053D95EEC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928A6C-E3C4-4D3D-8FC4-25DDD0730D59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17AF6-8B8B-47DC-AEA7-A8814C8D2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07B38-0189-4A62-A3A0-03A656046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F301 PoPL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88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BDF51C-561C-4701-A783-8C46D8D06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Programming with Unification</a:t>
            </a:r>
          </a:p>
          <a:p>
            <a:pPr marL="519113" lvl="2" indent="0">
              <a:buNone/>
            </a:pPr>
            <a:r>
              <a:rPr lang="en-GB" i="1" dirty="0">
                <a:solidFill>
                  <a:srgbClr val="FF0000"/>
                </a:solidFill>
              </a:rPr>
              <a:t>vertical( line(point(X,Y), point(X,Z))).</a:t>
            </a:r>
            <a:br>
              <a:rPr lang="en-GB" i="1" dirty="0">
                <a:solidFill>
                  <a:srgbClr val="FF0000"/>
                </a:solidFill>
              </a:rPr>
            </a:br>
            <a:r>
              <a:rPr lang="en-GB" i="1" dirty="0">
                <a:solidFill>
                  <a:srgbClr val="FF0000"/>
                </a:solidFill>
              </a:rPr>
              <a:t>horizontal( line(point(X,Y), point(Z,Y))). </a:t>
            </a:r>
          </a:p>
          <a:p>
            <a:pPr marL="796925" lvl="3" indent="0">
              <a:buNone/>
            </a:pPr>
            <a:r>
              <a:rPr lang="en-GB" i="1" dirty="0">
                <a:solidFill>
                  <a:srgbClr val="7030A0"/>
                </a:solidFill>
              </a:rPr>
              <a:t>?- vertical(line(point(1,1),point(1,3))).</a:t>
            </a:r>
            <a:br>
              <a:rPr lang="en-GB" i="1" dirty="0">
                <a:solidFill>
                  <a:srgbClr val="7030A0"/>
                </a:solidFill>
              </a:rPr>
            </a:br>
            <a:r>
              <a:rPr lang="en-GB" i="1" dirty="0">
                <a:solidFill>
                  <a:srgbClr val="7030A0"/>
                </a:solidFill>
              </a:rPr>
              <a:t>yes</a:t>
            </a:r>
            <a:br>
              <a:rPr lang="en-GB" i="1" dirty="0">
                <a:solidFill>
                  <a:srgbClr val="7030A0"/>
                </a:solidFill>
              </a:rPr>
            </a:br>
            <a:r>
              <a:rPr lang="en-GB" i="1" dirty="0">
                <a:solidFill>
                  <a:srgbClr val="7030A0"/>
                </a:solidFill>
              </a:rPr>
              <a:t>?- vertical(line(point(1,1),point(3,2))).</a:t>
            </a:r>
            <a:br>
              <a:rPr lang="en-GB" i="1" dirty="0">
                <a:solidFill>
                  <a:srgbClr val="7030A0"/>
                </a:solidFill>
              </a:rPr>
            </a:br>
            <a:r>
              <a:rPr lang="en-GB" i="1" dirty="0">
                <a:solidFill>
                  <a:srgbClr val="7030A0"/>
                </a:solidFill>
              </a:rPr>
              <a:t>no </a:t>
            </a:r>
            <a:br>
              <a:rPr lang="en-GB" dirty="0"/>
            </a:br>
            <a:r>
              <a:rPr lang="en-GB" i="1" dirty="0">
                <a:solidFill>
                  <a:srgbClr val="7030A0"/>
                </a:solidFill>
              </a:rPr>
              <a:t>?- horizontal(line(point(1,1),point(1,Y))).</a:t>
            </a:r>
          </a:p>
          <a:p>
            <a:pPr marL="796925" lvl="3" indent="0">
              <a:buNone/>
            </a:pPr>
            <a:r>
              <a:rPr lang="en-GB" i="1" dirty="0">
                <a:solidFill>
                  <a:srgbClr val="7030A0"/>
                </a:solidFill>
              </a:rPr>
              <a:t>Y = 1;</a:t>
            </a:r>
          </a:p>
          <a:p>
            <a:pPr marL="796925" lvl="3" indent="0">
              <a:buNone/>
            </a:pPr>
            <a:r>
              <a:rPr lang="en-GB" i="1" dirty="0">
                <a:solidFill>
                  <a:srgbClr val="7030A0"/>
                </a:solidFill>
              </a:rPr>
              <a:t>yes</a:t>
            </a:r>
          </a:p>
          <a:p>
            <a:pPr marL="796925" lvl="3" indent="0">
              <a:buNone/>
            </a:pPr>
            <a:r>
              <a:rPr lang="en-GB" i="1" dirty="0">
                <a:solidFill>
                  <a:srgbClr val="7030A0"/>
                </a:solidFill>
              </a:rPr>
              <a:t>?- horizontal(line(point(2,3),Point)).</a:t>
            </a:r>
            <a:br>
              <a:rPr lang="en-GB" i="1" dirty="0">
                <a:solidFill>
                  <a:srgbClr val="7030A0"/>
                </a:solidFill>
              </a:rPr>
            </a:br>
            <a:r>
              <a:rPr lang="en-GB" i="1" dirty="0">
                <a:solidFill>
                  <a:srgbClr val="7030A0"/>
                </a:solidFill>
              </a:rPr>
              <a:t>Point = point(_554,3);</a:t>
            </a:r>
            <a:br>
              <a:rPr lang="en-GB" i="1" dirty="0">
                <a:solidFill>
                  <a:srgbClr val="7030A0"/>
                </a:solidFill>
              </a:rPr>
            </a:br>
            <a:r>
              <a:rPr lang="en-GB" i="1" dirty="0">
                <a:solidFill>
                  <a:srgbClr val="7030A0"/>
                </a:solidFill>
              </a:rPr>
              <a:t>no 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F4B8-4D75-4C51-839B-8A8817F559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Unification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2EA25-EE8A-43CC-BDBB-54C38CD559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928A6C-E3C4-4D3D-8FC4-25DDD0730D59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34238-B2F2-4475-8C10-8D0FF76CD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BCCC2-84BE-45FC-9F4D-2C9F71568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F301 PoPL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69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531406-5881-4A99-987F-4F00282F2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SYMBOL 	OPERATION 	ACTION </a:t>
            </a:r>
          </a:p>
          <a:p>
            <a:r>
              <a:rPr lang="en-GB" dirty="0"/>
              <a:t>A =:= B 	equal (value) 	evaluates A and B </a:t>
            </a:r>
          </a:p>
          <a:p>
            <a:r>
              <a:rPr lang="en-GB" dirty="0"/>
              <a:t>                                                   to determine if equal 	</a:t>
            </a:r>
          </a:p>
          <a:p>
            <a:r>
              <a:rPr lang="en-GB" dirty="0"/>
              <a:t>A =\+= B 	not equal (value) 	</a:t>
            </a:r>
          </a:p>
          <a:p>
            <a:r>
              <a:rPr lang="en-GB" dirty="0"/>
              <a:t>A &lt; B 	           less than (numeric) 	</a:t>
            </a:r>
          </a:p>
          <a:p>
            <a:r>
              <a:rPr lang="en-GB" dirty="0"/>
              <a:t>A =&lt; B 	less or equal (numeric)	</a:t>
            </a:r>
          </a:p>
          <a:p>
            <a:r>
              <a:rPr lang="en-GB" dirty="0"/>
              <a:t>A &gt; B 	           greater than (numeric)	</a:t>
            </a:r>
          </a:p>
          <a:p>
            <a:r>
              <a:rPr lang="en-GB" dirty="0"/>
              <a:t>A &gt;= B 	greater or equal (numeric)	</a:t>
            </a:r>
          </a:p>
          <a:p>
            <a:r>
              <a:rPr lang="en-GB" dirty="0"/>
              <a:t>A @&lt; B 	less than (terms) 	</a:t>
            </a:r>
          </a:p>
          <a:p>
            <a:r>
              <a:rPr lang="en-GB" dirty="0"/>
              <a:t>A @=&lt; B 	less or equal (terms) 	</a:t>
            </a:r>
          </a:p>
          <a:p>
            <a:r>
              <a:rPr lang="en-GB" dirty="0"/>
              <a:t>A @&gt; B 	greater than (terms) 	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A2873-B94C-409F-BABF-506A24A8DF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GB" dirty="0"/>
              <a:t>Boolean Predicates</a:t>
            </a:r>
          </a:p>
          <a:p>
            <a:pPr algn="ctr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F800-F7E9-4EAC-A4FE-D1F3EFCF42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928A6C-E3C4-4D3D-8FC4-25DDD0730D59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B6F4F-B940-4CBE-BE2D-498BF8DFF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1B52A-D7E5-4F1A-978A-DD278905A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F301 PoPL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34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08C595-EC3F-402E-9F41-0DC00EBB3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Examples</a:t>
            </a:r>
          </a:p>
          <a:p>
            <a:pPr marL="457200" lvl="1" indent="0">
              <a:buNone/>
            </a:pPr>
            <a:r>
              <a:rPr lang="fr-FR" i="1" dirty="0">
                <a:solidFill>
                  <a:srgbClr val="FF0000"/>
                </a:solidFill>
              </a:rPr>
              <a:t>3 @&lt; 4</a:t>
            </a:r>
          </a:p>
          <a:p>
            <a:pPr marL="457200" lvl="1" indent="0">
              <a:buNone/>
            </a:pPr>
            <a:r>
              <a:rPr lang="fr-FR" i="1" dirty="0">
                <a:solidFill>
                  <a:srgbClr val="FF0000"/>
                </a:solidFill>
              </a:rPr>
              <a:t>3 @&lt; a</a:t>
            </a:r>
          </a:p>
          <a:p>
            <a:pPr marL="457200" lvl="1" indent="0">
              <a:buNone/>
            </a:pPr>
            <a:r>
              <a:rPr lang="fr-FR" i="1" dirty="0">
                <a:solidFill>
                  <a:srgbClr val="FF0000"/>
                </a:solidFill>
              </a:rPr>
              <a:t>a @&lt; abc6</a:t>
            </a:r>
          </a:p>
          <a:p>
            <a:pPr marL="457200" lvl="1" indent="0">
              <a:buNone/>
            </a:pPr>
            <a:endParaRPr lang="fr-FR" i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fr-FR" i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i="1" dirty="0">
                <a:solidFill>
                  <a:srgbClr val="FF0000"/>
                </a:solidFill>
              </a:rPr>
              <a:t>natural_number(N) :- integer(N), N &gt;= 0.</a:t>
            </a:r>
          </a:p>
          <a:p>
            <a:pPr marL="457200" lvl="1" indent="0">
              <a:buNone/>
            </a:pPr>
            <a:r>
              <a:rPr lang="pt-BR" i="1" dirty="0">
                <a:solidFill>
                  <a:srgbClr val="7030A0"/>
                </a:solidFill>
              </a:rPr>
              <a:t>?- natural_number(3).</a:t>
            </a:r>
          </a:p>
          <a:p>
            <a:pPr marL="457200" lvl="1" indent="0">
              <a:buNone/>
            </a:pPr>
            <a:r>
              <a:rPr lang="pt-BR" i="1" dirty="0">
                <a:solidFill>
                  <a:srgbClr val="7030A0"/>
                </a:solidFill>
              </a:rPr>
              <a:t>yes</a:t>
            </a:r>
          </a:p>
          <a:p>
            <a:pPr marL="457200" lvl="1" indent="0">
              <a:buNone/>
            </a:pPr>
            <a:r>
              <a:rPr lang="pt-BR" i="1" dirty="0">
                <a:solidFill>
                  <a:srgbClr val="7030A0"/>
                </a:solidFill>
              </a:rPr>
              <a:t>?- natural_number(-2).</a:t>
            </a:r>
          </a:p>
          <a:p>
            <a:pPr marL="457200" lvl="1" indent="0">
              <a:buNone/>
            </a:pPr>
            <a:r>
              <a:rPr lang="pt-BR" i="1" dirty="0">
                <a:solidFill>
                  <a:srgbClr val="7030A0"/>
                </a:solidFill>
              </a:rPr>
              <a:t>no</a:t>
            </a:r>
          </a:p>
          <a:p>
            <a:pPr marL="457200" lvl="1" indent="0">
              <a:buNone/>
            </a:pPr>
            <a:endParaRPr lang="en-GB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2014-2DD7-4C8E-A289-251DE9091AA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Boolean Predicates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C633F-C64B-41F6-9D3D-1AFBB3AA50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928A6C-E3C4-4D3D-8FC4-25DDD0730D59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78996-EB80-4497-B28D-9D1EB7402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F28C3-3FE0-4C07-B320-DBE3D17A2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F301 PoPL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83DD28-5509-44F5-BD01-B843FA5DF9D3}"/>
              </a:ext>
            </a:extLst>
          </p:cNvPr>
          <p:cNvSpPr txBox="1"/>
          <p:nvPr/>
        </p:nvSpPr>
        <p:spPr>
          <a:xfrm>
            <a:off x="4572000" y="13716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7030A0"/>
                </a:solidFill>
              </a:rPr>
              <a:t>All are true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2B85FC-2147-4CC1-9705-387999016675}"/>
              </a:ext>
            </a:extLst>
          </p:cNvPr>
          <p:cNvCxnSpPr/>
          <p:nvPr/>
        </p:nvCxnSpPr>
        <p:spPr>
          <a:xfrm flipH="1">
            <a:off x="3352800" y="1635544"/>
            <a:ext cx="12192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0836F46-BFD4-4DF7-8620-16A458C7F0AB}"/>
              </a:ext>
            </a:extLst>
          </p:cNvPr>
          <p:cNvSpPr/>
          <p:nvPr/>
        </p:nvSpPr>
        <p:spPr>
          <a:xfrm>
            <a:off x="2819400" y="1371600"/>
            <a:ext cx="533400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D9589E-43B1-4F3E-80F2-3E5978F8D662}"/>
              </a:ext>
            </a:extLst>
          </p:cNvPr>
          <p:cNvSpPr txBox="1"/>
          <p:nvPr/>
        </p:nvSpPr>
        <p:spPr>
          <a:xfrm>
            <a:off x="3860409" y="3608483"/>
            <a:ext cx="5207391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@&lt;   does nothing more than a string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example:  </a:t>
            </a:r>
          </a:p>
          <a:p>
            <a:pPr lvl="1"/>
            <a:r>
              <a:rPr lang="de-DE" dirty="0"/>
              <a:t>?- ab @&lt; abc</a:t>
            </a:r>
          </a:p>
          <a:p>
            <a:pPr lvl="1"/>
            <a:r>
              <a:rPr lang="de-DE" dirty="0"/>
              <a:t>yes</a:t>
            </a:r>
          </a:p>
          <a:p>
            <a:pPr lvl="1"/>
            <a:r>
              <a:rPr lang="de-DE" dirty="0"/>
              <a:t>?- abcd @&lt; ab</a:t>
            </a:r>
          </a:p>
          <a:p>
            <a:pPr lvl="1"/>
            <a:r>
              <a:rPr lang="de-DE" dirty="0"/>
              <a:t>no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Value of </a:t>
            </a:r>
            <a:r>
              <a:rPr lang="en-GB" dirty="0" err="1"/>
              <a:t>functor</a:t>
            </a:r>
            <a:r>
              <a:rPr lang="en-GB" dirty="0"/>
              <a:t> with argument (term) is always more than any numeric and character (or string).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&lt; is only for numeric.</a:t>
            </a:r>
          </a:p>
        </p:txBody>
      </p:sp>
    </p:spTree>
    <p:extLst>
      <p:ext uri="{BB962C8B-B14F-4D97-AF65-F5344CB8AC3E}">
        <p14:creationId xmlns:p14="http://schemas.microsoft.com/office/powerpoint/2010/main" val="795913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0C419E-CFDA-4677-9C78-C31E680E8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Predicates are functions which return a </a:t>
            </a:r>
            <a:r>
              <a:rPr lang="en-GB" dirty="0" err="1"/>
              <a:t>boolean</a:t>
            </a:r>
            <a:r>
              <a:rPr lang="en-GB" dirty="0"/>
              <a:t>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logical operators are used in the definition of rules. </a:t>
            </a:r>
          </a:p>
          <a:p>
            <a:pPr marL="519113" lvl="2" indent="0">
              <a:buNone/>
            </a:pPr>
            <a:r>
              <a:rPr lang="en-GB" i="1" dirty="0"/>
              <a:t>a </a:t>
            </a:r>
            <a:r>
              <a:rPr lang="en-GB" b="1" i="1" dirty="0">
                <a:solidFill>
                  <a:srgbClr val="FF0000"/>
                </a:solidFill>
              </a:rPr>
              <a:t>:-</a:t>
            </a:r>
            <a:r>
              <a:rPr lang="en-GB" i="1" dirty="0"/>
              <a:t> b. % a if b</a:t>
            </a:r>
          </a:p>
          <a:p>
            <a:pPr marL="519113" lvl="2" indent="0">
              <a:buNone/>
            </a:pPr>
            <a:r>
              <a:rPr lang="en-GB" i="1" dirty="0"/>
              <a:t>a </a:t>
            </a:r>
            <a:r>
              <a:rPr lang="en-GB" b="1" i="1" dirty="0">
                <a:solidFill>
                  <a:srgbClr val="FF0000"/>
                </a:solidFill>
              </a:rPr>
              <a:t>:-</a:t>
            </a:r>
            <a:r>
              <a:rPr lang="en-GB" i="1" dirty="0"/>
              <a:t> </a:t>
            </a:r>
            <a:r>
              <a:rPr lang="en-GB" i="1" dirty="0" err="1"/>
              <a:t>b</a:t>
            </a:r>
            <a:r>
              <a:rPr lang="en-GB" b="1" i="1" dirty="0" err="1">
                <a:solidFill>
                  <a:srgbClr val="FF0000"/>
                </a:solidFill>
              </a:rPr>
              <a:t>,</a:t>
            </a:r>
            <a:r>
              <a:rPr lang="en-GB" i="1" dirty="0" err="1"/>
              <a:t>c</a:t>
            </a:r>
            <a:r>
              <a:rPr lang="en-GB" i="1" dirty="0"/>
              <a:t>. % a if b and c.</a:t>
            </a:r>
          </a:p>
          <a:p>
            <a:pPr marL="519113" lvl="2" indent="0">
              <a:buNone/>
            </a:pPr>
            <a:r>
              <a:rPr lang="en-GB" i="1" dirty="0"/>
              <a:t>a </a:t>
            </a:r>
            <a:r>
              <a:rPr lang="en-GB" b="1" i="1" dirty="0">
                <a:solidFill>
                  <a:srgbClr val="FF0000"/>
                </a:solidFill>
              </a:rPr>
              <a:t>:-</a:t>
            </a:r>
            <a:r>
              <a:rPr lang="en-GB" i="1" dirty="0"/>
              <a:t> </a:t>
            </a:r>
            <a:r>
              <a:rPr lang="en-GB" i="1" dirty="0" err="1"/>
              <a:t>b</a:t>
            </a:r>
            <a:r>
              <a:rPr lang="en-GB" b="1" i="1" dirty="0" err="1">
                <a:solidFill>
                  <a:srgbClr val="FF0000"/>
                </a:solidFill>
              </a:rPr>
              <a:t>;</a:t>
            </a:r>
            <a:r>
              <a:rPr lang="en-GB" i="1" dirty="0" err="1"/>
              <a:t>c</a:t>
            </a:r>
            <a:r>
              <a:rPr lang="en-GB" i="1" dirty="0"/>
              <a:t>. % a if b or c.</a:t>
            </a:r>
          </a:p>
          <a:p>
            <a:pPr marL="519113" lvl="2" indent="0">
              <a:buNone/>
            </a:pPr>
            <a:r>
              <a:rPr lang="en-GB" i="1" dirty="0"/>
              <a:t>a </a:t>
            </a:r>
            <a:r>
              <a:rPr lang="en-GB" b="1" i="1" dirty="0">
                <a:solidFill>
                  <a:srgbClr val="FF0000"/>
                </a:solidFill>
              </a:rPr>
              <a:t>:-</a:t>
            </a:r>
            <a:r>
              <a:rPr lang="en-GB" i="1" dirty="0"/>
              <a:t> </a:t>
            </a:r>
            <a:r>
              <a:rPr lang="en-GB" b="1" i="1" dirty="0">
                <a:solidFill>
                  <a:srgbClr val="FF0000"/>
                </a:solidFill>
              </a:rPr>
              <a:t>not</a:t>
            </a:r>
            <a:r>
              <a:rPr lang="en-GB" i="1" dirty="0"/>
              <a:t> b. % a if b fails</a:t>
            </a:r>
          </a:p>
          <a:p>
            <a:pPr marL="519113" lvl="2" indent="0">
              <a:buNone/>
            </a:pPr>
            <a:r>
              <a:rPr lang="en-GB" i="1" dirty="0"/>
              <a:t>a </a:t>
            </a:r>
            <a:r>
              <a:rPr lang="en-GB" b="1" i="1" dirty="0">
                <a:solidFill>
                  <a:srgbClr val="FF0000"/>
                </a:solidFill>
              </a:rPr>
              <a:t>:-</a:t>
            </a:r>
            <a:r>
              <a:rPr lang="en-GB" i="1" dirty="0"/>
              <a:t> b </a:t>
            </a:r>
            <a:r>
              <a:rPr lang="en-GB" b="1" i="1" dirty="0">
                <a:solidFill>
                  <a:srgbClr val="FF0000"/>
                </a:solidFill>
              </a:rPr>
              <a:t>-&gt;</a:t>
            </a:r>
            <a:r>
              <a:rPr lang="en-GB" i="1" dirty="0"/>
              <a:t> </a:t>
            </a:r>
            <a:r>
              <a:rPr lang="en-GB" i="1" dirty="0" err="1"/>
              <a:t>c</a:t>
            </a:r>
            <a:r>
              <a:rPr lang="en-GB" b="1" i="1" dirty="0" err="1">
                <a:solidFill>
                  <a:srgbClr val="FF0000"/>
                </a:solidFill>
              </a:rPr>
              <a:t>;</a:t>
            </a:r>
            <a:r>
              <a:rPr lang="en-GB" i="1" dirty="0" err="1"/>
              <a:t>d</a:t>
            </a:r>
            <a:r>
              <a:rPr lang="en-GB" i="1" dirty="0"/>
              <a:t>. % a if (if b then c else d)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651ED-D00A-48A0-8A3E-11989C535F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Logical Operators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B2331-0F4D-4CAF-9E48-95642EF47E7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928A6C-E3C4-4D3D-8FC4-25DDD0730D59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30A25-A5CA-4A7E-B457-15C343D5A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F82CC-4EFD-45DC-8DD9-804A63B40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F301 PoPL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80A0BE5-90E0-4271-A8DD-71375121C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25795"/>
              </p:ext>
            </p:extLst>
          </p:nvPr>
        </p:nvGraphicFramePr>
        <p:xfrm>
          <a:off x="1752600" y="4404049"/>
          <a:ext cx="3733800" cy="1943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8861">
                  <a:extLst>
                    <a:ext uri="{9D8B030D-6E8A-4147-A177-3AD203B41FA5}">
                      <a16:colId xmlns:a16="http://schemas.microsoft.com/office/drawing/2014/main" val="3421042572"/>
                    </a:ext>
                  </a:extLst>
                </a:gridCol>
                <a:gridCol w="2584939">
                  <a:extLst>
                    <a:ext uri="{9D8B030D-6E8A-4147-A177-3AD203B41FA5}">
                      <a16:colId xmlns:a16="http://schemas.microsoft.com/office/drawing/2014/main" val="1446945166"/>
                    </a:ext>
                  </a:extLst>
                </a:gridCol>
              </a:tblGrid>
              <a:tr h="2490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SYMBOL </a:t>
                      </a:r>
                      <a:endParaRPr lang="en-GB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OPERATION </a:t>
                      </a:r>
                      <a:endParaRPr lang="en-GB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784364"/>
                  </a:ext>
                </a:extLst>
              </a:tr>
              <a:tr h="2490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not 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negation 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547290"/>
                  </a:ext>
                </a:extLst>
              </a:tr>
              <a:tr h="2490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, 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logical conjunction 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079227"/>
                  </a:ext>
                </a:extLst>
              </a:tr>
              <a:tr h="2490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; 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logical disjunction 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462525"/>
                  </a:ext>
                </a:extLst>
              </a:tr>
              <a:tr h="2490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:- 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logical implication </a:t>
                      </a:r>
                      <a:endParaRPr lang="en-GB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194629"/>
                  </a:ext>
                </a:extLst>
              </a:tr>
              <a:tr h="2490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-&gt; 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if-then-else 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153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01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353008-748C-4466-8918-6747C4719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 err="1"/>
              <a:t>Prolog</a:t>
            </a:r>
            <a:r>
              <a:rPr lang="en-GB" sz="2000" dirty="0"/>
              <a:t> </a:t>
            </a:r>
            <a:r>
              <a:rPr lang="en-GB" sz="2000" dirty="0">
                <a:solidFill>
                  <a:srgbClr val="FF0000"/>
                </a:solidFill>
              </a:rPr>
              <a:t>does not provide</a:t>
            </a:r>
            <a:r>
              <a:rPr lang="en-GB" sz="2000" dirty="0"/>
              <a:t> for a </a:t>
            </a:r>
            <a:r>
              <a:rPr lang="en-GB" sz="2000" dirty="0">
                <a:solidFill>
                  <a:srgbClr val="FF0000"/>
                </a:solidFill>
              </a:rPr>
              <a:t>function </a:t>
            </a:r>
            <a:r>
              <a:rPr lang="en-GB" sz="2000" dirty="0"/>
              <a:t>type therefore, functions must be defined as </a:t>
            </a:r>
            <a:r>
              <a:rPr lang="en-GB" sz="2000" dirty="0">
                <a:solidFill>
                  <a:srgbClr val="FF0000"/>
                </a:solidFill>
              </a:rPr>
              <a:t>relations</a:t>
            </a:r>
            <a:r>
              <a:rPr lang="en-GB" sz="2000" dirty="0"/>
              <a:t>. Both the </a:t>
            </a:r>
            <a:r>
              <a:rPr lang="en-GB" sz="2000" dirty="0">
                <a:solidFill>
                  <a:srgbClr val="FF0000"/>
                </a:solidFill>
              </a:rPr>
              <a:t>arguments to the function </a:t>
            </a:r>
            <a:r>
              <a:rPr lang="en-GB" sz="2000" dirty="0"/>
              <a:t>and the </a:t>
            </a:r>
            <a:r>
              <a:rPr lang="en-GB" sz="2000" dirty="0">
                <a:solidFill>
                  <a:srgbClr val="FF0000"/>
                </a:solidFill>
              </a:rPr>
              <a:t>result</a:t>
            </a:r>
            <a:r>
              <a:rPr lang="en-GB" sz="2000" dirty="0"/>
              <a:t> of the function must be </a:t>
            </a:r>
            <a:r>
              <a:rPr lang="en-GB" sz="2000" dirty="0">
                <a:solidFill>
                  <a:srgbClr val="FF0000"/>
                </a:solidFill>
              </a:rPr>
              <a:t>parameters</a:t>
            </a:r>
            <a:r>
              <a:rPr lang="en-GB" sz="2000" dirty="0"/>
              <a:t> to the relation.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Relations</a:t>
            </a:r>
            <a:r>
              <a:rPr lang="en-GB" sz="2000" dirty="0"/>
              <a:t> are commonly defined using </a:t>
            </a:r>
            <a:r>
              <a:rPr lang="en-GB" sz="2000" dirty="0">
                <a:solidFill>
                  <a:srgbClr val="FF0000"/>
                </a:solidFill>
              </a:rPr>
              <a:t>multiple rules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Factorial: the definition requires two rules, one for the </a:t>
            </a:r>
            <a:r>
              <a:rPr lang="en-GB" sz="2000" dirty="0">
                <a:solidFill>
                  <a:srgbClr val="FF0000"/>
                </a:solidFill>
              </a:rPr>
              <a:t>base case </a:t>
            </a:r>
            <a:r>
              <a:rPr lang="en-GB" sz="2000" dirty="0"/>
              <a:t>and one for the </a:t>
            </a:r>
            <a:r>
              <a:rPr lang="en-GB" sz="2000" dirty="0">
                <a:solidFill>
                  <a:srgbClr val="FF0000"/>
                </a:solidFill>
              </a:rPr>
              <a:t>inductive case</a:t>
            </a:r>
            <a:r>
              <a:rPr lang="en-GB" sz="2000" dirty="0"/>
              <a:t>. Example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pt-BR" i="1" dirty="0">
                <a:solidFill>
                  <a:srgbClr val="FF0000"/>
                </a:solidFill>
              </a:rPr>
              <a:t>fac(0,1).</a:t>
            </a:r>
          </a:p>
          <a:p>
            <a:pPr marL="796925" lvl="3" indent="0">
              <a:buNone/>
            </a:pPr>
            <a:r>
              <a:rPr lang="pt-BR" i="1" dirty="0">
                <a:solidFill>
                  <a:srgbClr val="FF0000"/>
                </a:solidFill>
              </a:rPr>
              <a:t>fac(N,F) :- N &gt; 0, M is N - 1,</a:t>
            </a:r>
          </a:p>
          <a:p>
            <a:pPr marL="400050" lvl="1" indent="0">
              <a:buNone/>
            </a:pPr>
            <a:r>
              <a:rPr lang="pt-BR" i="1" dirty="0">
                <a:solidFill>
                  <a:srgbClr val="FF0000"/>
                </a:solidFill>
              </a:rPr>
              <a:t>       fac(M,Fm), F is N * Fm.</a:t>
            </a:r>
          </a:p>
          <a:p>
            <a:pPr marL="796925" lvl="3" indent="0">
              <a:buNone/>
            </a:pPr>
            <a:r>
              <a:rPr lang="pt-BR" i="1" dirty="0">
                <a:solidFill>
                  <a:srgbClr val="7030A0"/>
                </a:solidFill>
              </a:rPr>
              <a:t>?- fac(5,F).</a:t>
            </a:r>
          </a:p>
          <a:p>
            <a:pPr marL="796925" lvl="3" indent="0">
              <a:buNone/>
            </a:pPr>
            <a:r>
              <a:rPr lang="pt-BR" i="1" dirty="0">
                <a:solidFill>
                  <a:srgbClr val="7030A0"/>
                </a:solidFill>
              </a:rPr>
              <a:t>120</a:t>
            </a:r>
          </a:p>
          <a:p>
            <a:pPr marL="0" lvl="3" indent="0">
              <a:buNone/>
            </a:pPr>
            <a:r>
              <a:rPr lang="en-GB" i="1" dirty="0">
                <a:solidFill>
                  <a:srgbClr val="7030A0"/>
                </a:solidFill>
              </a:rPr>
              <a:t>The second rule states that </a:t>
            </a:r>
            <a:r>
              <a:rPr lang="en-GB" i="1" dirty="0">
                <a:solidFill>
                  <a:srgbClr val="00B050"/>
                </a:solidFill>
              </a:rPr>
              <a:t>if N &gt; 0, M = N - 1</a:t>
            </a:r>
            <a:r>
              <a:rPr lang="en-GB" i="1" dirty="0">
                <a:solidFill>
                  <a:srgbClr val="7030A0"/>
                </a:solidFill>
              </a:rPr>
              <a:t>, </a:t>
            </a:r>
          </a:p>
          <a:p>
            <a:pPr marL="0" lvl="3" indent="0">
              <a:buNone/>
            </a:pPr>
            <a:r>
              <a:rPr lang="en-GB" i="1" dirty="0" err="1">
                <a:solidFill>
                  <a:srgbClr val="00B050"/>
                </a:solidFill>
              </a:rPr>
              <a:t>Fm</a:t>
            </a:r>
            <a:r>
              <a:rPr lang="en-GB" i="1" dirty="0">
                <a:solidFill>
                  <a:srgbClr val="00B050"/>
                </a:solidFill>
              </a:rPr>
              <a:t> is (N-1)!, </a:t>
            </a:r>
            <a:r>
              <a:rPr lang="en-GB" i="1" dirty="0">
                <a:solidFill>
                  <a:srgbClr val="7030A0"/>
                </a:solidFill>
              </a:rPr>
              <a:t>and </a:t>
            </a:r>
            <a:r>
              <a:rPr lang="en-GB" i="1" dirty="0">
                <a:solidFill>
                  <a:srgbClr val="00B050"/>
                </a:solidFill>
              </a:rPr>
              <a:t>F = N * </a:t>
            </a:r>
            <a:r>
              <a:rPr lang="en-GB" i="1" dirty="0" err="1">
                <a:solidFill>
                  <a:srgbClr val="00B050"/>
                </a:solidFill>
              </a:rPr>
              <a:t>Fm</a:t>
            </a:r>
            <a:r>
              <a:rPr lang="en-GB" i="1" dirty="0">
                <a:solidFill>
                  <a:srgbClr val="7030A0"/>
                </a:solidFill>
              </a:rPr>
              <a:t>, </a:t>
            </a:r>
            <a:r>
              <a:rPr lang="en-GB" i="1" dirty="0">
                <a:solidFill>
                  <a:srgbClr val="00B050"/>
                </a:solidFill>
              </a:rPr>
              <a:t>then F is N!. </a:t>
            </a:r>
          </a:p>
          <a:p>
            <a:pPr marL="0" lvl="3" indent="0">
              <a:buNone/>
            </a:pPr>
            <a:endParaRPr lang="en-GB" i="1" dirty="0">
              <a:solidFill>
                <a:srgbClr val="00B050"/>
              </a:solidFill>
            </a:endParaRPr>
          </a:p>
          <a:p>
            <a:pPr marL="0" lvl="3" indent="0">
              <a:buNone/>
            </a:pPr>
            <a:r>
              <a:rPr lang="en-GB" sz="2400" i="1" dirty="0">
                <a:solidFill>
                  <a:srgbClr val="FF0000"/>
                </a:solidFill>
              </a:rPr>
              <a:t>is:</a:t>
            </a:r>
            <a:r>
              <a:rPr lang="en-GB" i="1" dirty="0">
                <a:solidFill>
                  <a:srgbClr val="FF0000"/>
                </a:solidFill>
              </a:rPr>
              <a:t>  </a:t>
            </a:r>
            <a:r>
              <a:rPr lang="en-GB" i="1" dirty="0">
                <a:solidFill>
                  <a:srgbClr val="00B050"/>
                </a:solidFill>
              </a:rPr>
              <a:t>acts as an assignment operator </a:t>
            </a:r>
            <a:endParaRPr lang="pt-BR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CA6EA-C407-4094-B4DC-34262C2EEA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24B11-8A12-402A-AD51-A35326E4D3B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928A6C-E3C4-4D3D-8FC4-25DDD0730D59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5EE21-5B6A-4158-AED5-2EAD1BA38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31C90-0A1D-4A5C-AAC9-0340D6C13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F301 PoPL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4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0583BB-A822-4721-930D-51B48368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Prolog</a:t>
            </a:r>
            <a:r>
              <a:rPr lang="en-GB" dirty="0"/>
              <a:t> programming definition of the minimum. 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minimum(M,N,M) :- M =&lt; N.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minimum(M,N,N) :- N =&lt; M.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63B7E-2EC8-4B13-8535-5FF35A9CA0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CB146-8BA9-4A53-BC1B-763CC64E119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928A6C-E3C4-4D3D-8FC4-25DDD0730D59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3FFAA-7CED-4139-B001-61536EF70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0B00A-FAFD-4B71-9D33-D1F506049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F301 PoPL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13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E9773F-4431-4897-9C83-B0DBA5B84BA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CC9CD-4320-4C53-9D37-37BBC0C8A20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928A6C-E3C4-4D3D-8FC4-25DDD0730D59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E49B8-C102-409C-AC99-71110B87E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FFB64-98CD-4521-B513-17F498084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F301 PoPL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4648200"/>
            <a:ext cx="8915400" cy="1600200"/>
          </a:xfrm>
        </p:spPr>
        <p:txBody>
          <a:bodyPr/>
          <a:lstStyle/>
          <a:p>
            <a:r>
              <a:rPr lang="en-US" dirty="0"/>
              <a:t>Prolog: Types, Type Predicate, Expressions, Operators, Functions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21291B-0BF2-46A5-98DD-AA376C1951CE}" type="datetime1">
              <a:rPr lang="en-US" smtClean="0"/>
              <a:t>11/20/2021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F301 PoPL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9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2FE67-47FE-4CBC-B57A-EAEF3362E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A Prolog program consists of a </a:t>
            </a:r>
            <a:r>
              <a:rPr lang="en-US" sz="2000" dirty="0">
                <a:solidFill>
                  <a:srgbClr val="FF0000"/>
                </a:solidFill>
              </a:rPr>
              <a:t>data base of facts and rules.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There </a:t>
            </a:r>
            <a:r>
              <a:rPr lang="en-US" sz="2000" dirty="0">
                <a:solidFill>
                  <a:srgbClr val="FF0000"/>
                </a:solidFill>
              </a:rPr>
              <a:t>is no structure imposed on a Prolog program</a:t>
            </a:r>
            <a:r>
              <a:rPr lang="en-US" sz="2000" dirty="0"/>
              <a:t>, there is </a:t>
            </a:r>
            <a:r>
              <a:rPr lang="en-US" sz="2000" dirty="0">
                <a:solidFill>
                  <a:srgbClr val="FF0000"/>
                </a:solidFill>
              </a:rPr>
              <a:t>no main procedure,</a:t>
            </a:r>
            <a:r>
              <a:rPr lang="en-US" sz="2000" dirty="0"/>
              <a:t> and there is no nesting of definitions.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All </a:t>
            </a:r>
            <a:r>
              <a:rPr lang="en-US" sz="2000" dirty="0">
                <a:solidFill>
                  <a:srgbClr val="FF0000"/>
                </a:solidFill>
              </a:rPr>
              <a:t>facts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rules</a:t>
            </a:r>
            <a:r>
              <a:rPr lang="en-US" sz="2000" dirty="0"/>
              <a:t> are </a:t>
            </a:r>
            <a:r>
              <a:rPr lang="en-US" sz="2000" dirty="0">
                <a:solidFill>
                  <a:srgbClr val="FF0000"/>
                </a:solidFill>
              </a:rPr>
              <a:t>global in scope </a:t>
            </a:r>
            <a:r>
              <a:rPr lang="en-US" sz="2000" dirty="0"/>
              <a:t>and the </a:t>
            </a:r>
            <a:r>
              <a:rPr lang="en-US" sz="2000" dirty="0">
                <a:solidFill>
                  <a:srgbClr val="FF0000"/>
                </a:solidFill>
              </a:rPr>
              <a:t>scope of a variable is the fact or rule in which it appears.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readability </a:t>
            </a:r>
            <a:r>
              <a:rPr lang="en-US" sz="2000" dirty="0"/>
              <a:t>of a Prolog program is left up to the </a:t>
            </a:r>
            <a:r>
              <a:rPr lang="en-US" sz="2000" dirty="0">
                <a:solidFill>
                  <a:srgbClr val="FF0000"/>
                </a:solidFill>
              </a:rPr>
              <a:t>programmer. </a:t>
            </a:r>
            <a:endParaRPr lang="en-GB" sz="2000" dirty="0">
              <a:solidFill>
                <a:srgbClr val="FF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A Prolog program is executed by </a:t>
            </a:r>
            <a:r>
              <a:rPr lang="en-US" sz="2000" dirty="0">
                <a:solidFill>
                  <a:srgbClr val="FF0000"/>
                </a:solidFill>
              </a:rPr>
              <a:t>asking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question.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 The question is called a </a:t>
            </a:r>
            <a:r>
              <a:rPr lang="en-US" sz="2000" dirty="0">
                <a:solidFill>
                  <a:srgbClr val="FF0000"/>
                </a:solidFill>
              </a:rPr>
              <a:t>query</a:t>
            </a:r>
            <a:r>
              <a:rPr lang="en-US" sz="2000" dirty="0"/>
              <a:t>. </a:t>
            </a:r>
            <a:r>
              <a:rPr lang="en-US" sz="2000" dirty="0">
                <a:solidFill>
                  <a:srgbClr val="FF0000"/>
                </a:solidFill>
              </a:rPr>
              <a:t>Facts, rules, </a:t>
            </a:r>
            <a:r>
              <a:rPr lang="en-US" sz="2000" dirty="0"/>
              <a:t>and</a:t>
            </a:r>
            <a:r>
              <a:rPr lang="en-US" sz="2000" dirty="0">
                <a:solidFill>
                  <a:srgbClr val="FF0000"/>
                </a:solidFill>
              </a:rPr>
              <a:t> queries </a:t>
            </a:r>
            <a:r>
              <a:rPr lang="en-US" sz="2000" dirty="0"/>
              <a:t>are called </a:t>
            </a:r>
            <a:r>
              <a:rPr lang="en-US" sz="2000" i="1" dirty="0">
                <a:solidFill>
                  <a:srgbClr val="FF0000"/>
                </a:solidFill>
              </a:rPr>
              <a:t>clauses</a:t>
            </a:r>
            <a:r>
              <a:rPr lang="en-US" sz="2000" dirty="0">
                <a:solidFill>
                  <a:srgbClr val="FF0000"/>
                </a:solidFill>
              </a:rPr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000" dirty="0"/>
              <a:t>A query in </a:t>
            </a:r>
            <a:r>
              <a:rPr lang="en-GB" sz="2000" dirty="0" err="1"/>
              <a:t>Prolog</a:t>
            </a:r>
            <a:r>
              <a:rPr lang="en-GB" sz="2000" dirty="0"/>
              <a:t> is the action of asking the program about information contained within its data base.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7030A0"/>
                </a:solidFill>
              </a:rPr>
              <a:t>Rules extend the capabilities of a logic program</a:t>
            </a:r>
            <a:r>
              <a:rPr lang="en-GB" sz="2000" dirty="0"/>
              <a:t>. They are what give </a:t>
            </a:r>
            <a:r>
              <a:rPr lang="en-GB" sz="2000" dirty="0" err="1"/>
              <a:t>Prolog</a:t>
            </a:r>
            <a:r>
              <a:rPr lang="en-GB" sz="2000" dirty="0"/>
              <a:t> the ability to pursue its decision-making process.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sz="2000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7F017-7CF5-4684-B2EE-98F559FF044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PROLOG: 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B8B82-85F1-44CB-8571-11F1A6A8EBD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28A6C-E3C4-4D3D-8FC4-25DDD0730D5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11/20/2021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1D083-85AE-4ECB-B912-EA00665C9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Slide No.</a:t>
            </a:r>
            <a:fld id="{BC8D7E44-7D4F-4942-A8C9-2DF6BF8399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6FCFF-97D5-417A-8F7A-406E5D783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CS F301 PoPL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52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BFF02A35-A758-4F94-9B12-4FDD349D38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959720"/>
            <a:ext cx="8229600" cy="5745879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  <a:spcBef>
                <a:spcPts val="700"/>
              </a:spcBef>
              <a:buClrTx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dirty="0"/>
              <a:t>Prolog provides for numbers, atoms, lists and tuples.</a:t>
            </a:r>
          </a:p>
          <a:p>
            <a:pPr>
              <a:lnSpc>
                <a:spcPct val="85000"/>
              </a:lnSpc>
              <a:spcBef>
                <a:spcPts val="700"/>
              </a:spcBef>
              <a:buClrTx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endParaRPr lang="en-US" dirty="0"/>
          </a:p>
          <a:p>
            <a:pPr>
              <a:lnSpc>
                <a:spcPct val="85000"/>
              </a:lnSpc>
              <a:spcBef>
                <a:spcPts val="700"/>
              </a:spcBef>
              <a:buClrTx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endParaRPr lang="en-US" dirty="0"/>
          </a:p>
          <a:p>
            <a:pPr>
              <a:lnSpc>
                <a:spcPct val="85000"/>
              </a:lnSpc>
              <a:spcBef>
                <a:spcPts val="700"/>
              </a:spcBef>
              <a:buClrTx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endParaRPr lang="en-US" dirty="0"/>
          </a:p>
          <a:p>
            <a:pPr>
              <a:lnSpc>
                <a:spcPct val="85000"/>
              </a:lnSpc>
              <a:spcBef>
                <a:spcPts val="700"/>
              </a:spcBef>
              <a:buClrTx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endParaRPr lang="en-US" dirty="0"/>
          </a:p>
          <a:p>
            <a:pPr>
              <a:lnSpc>
                <a:spcPct val="85000"/>
              </a:lnSpc>
              <a:spcBef>
                <a:spcPts val="700"/>
              </a:spcBef>
              <a:buClrTx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endParaRPr lang="en-US" dirty="0"/>
          </a:p>
          <a:p>
            <a:pPr>
              <a:lnSpc>
                <a:spcPct val="85000"/>
              </a:lnSpc>
              <a:spcBef>
                <a:spcPts val="700"/>
              </a:spcBef>
              <a:buClrTx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endParaRPr lang="en-US" dirty="0"/>
          </a:p>
          <a:p>
            <a:pPr>
              <a:lnSpc>
                <a:spcPct val="85000"/>
              </a:lnSpc>
              <a:spcBef>
                <a:spcPts val="700"/>
              </a:spcBef>
              <a:buClrTx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dirty="0"/>
              <a:t>Simple Terms</a:t>
            </a:r>
          </a:p>
          <a:p>
            <a:pPr>
              <a:lnSpc>
                <a:spcPct val="85000"/>
              </a:lnSpc>
              <a:spcBef>
                <a:spcPts val="700"/>
              </a:spcBef>
              <a:buClrTx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endParaRPr lang="en-US" dirty="0"/>
          </a:p>
          <a:p>
            <a:pPr>
              <a:lnSpc>
                <a:spcPct val="85000"/>
              </a:lnSpc>
              <a:spcBef>
                <a:spcPts val="700"/>
              </a:spcBef>
              <a:buClrTx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endParaRPr lang="en-US" dirty="0"/>
          </a:p>
          <a:p>
            <a:pPr>
              <a:lnSpc>
                <a:spcPct val="85000"/>
              </a:lnSpc>
              <a:spcBef>
                <a:spcPts val="700"/>
              </a:spcBef>
              <a:buClrTx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endParaRPr lang="en-US" dirty="0"/>
          </a:p>
          <a:p>
            <a:pPr>
              <a:lnSpc>
                <a:spcPct val="85000"/>
              </a:lnSpc>
              <a:spcBef>
                <a:spcPts val="700"/>
              </a:spcBef>
              <a:buClrTx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endParaRPr lang="en-US" dirty="0"/>
          </a:p>
          <a:p>
            <a:pPr lvl="1">
              <a:lnSpc>
                <a:spcPct val="85000"/>
              </a:lnSpc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endParaRPr lang="en-US" dirty="0"/>
          </a:p>
          <a:p>
            <a:pPr marL="457200" lvl="1" indent="0">
              <a:lnSpc>
                <a:spcPct val="85000"/>
              </a:lnSpc>
              <a:spcBef>
                <a:spcPts val="700"/>
              </a:spcBef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br>
              <a:rPr lang="fr-FR" sz="1800" dirty="0"/>
            </a:br>
            <a:br>
              <a:rPr lang="fr-FR" dirty="0"/>
            </a:br>
            <a:endParaRPr lang="en-US" dirty="0"/>
          </a:p>
          <a:p>
            <a:pPr>
              <a:lnSpc>
                <a:spcPct val="85000"/>
              </a:lnSpc>
              <a:spcBef>
                <a:spcPts val="700"/>
              </a:spcBef>
              <a:buClrTx/>
              <a:buFont typeface="Arial" panose="020B0604020202020204" pitchFamily="34" charset="0"/>
              <a:buChar char="•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30383-5A29-4085-AE85-CB43F9CF2A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Terms (Types)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C7BC93-11DE-4030-89F0-CEFA47741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335256"/>
            <a:ext cx="4191000" cy="199796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C9466E-050E-4F83-A17E-7AFD161B6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786284"/>
              </p:ext>
            </p:extLst>
          </p:nvPr>
        </p:nvGraphicFramePr>
        <p:xfrm>
          <a:off x="2362200" y="4230741"/>
          <a:ext cx="3581401" cy="1577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9722">
                  <a:extLst>
                    <a:ext uri="{9D8B030D-6E8A-4147-A177-3AD203B41FA5}">
                      <a16:colId xmlns:a16="http://schemas.microsoft.com/office/drawing/2014/main" val="3247715660"/>
                    </a:ext>
                  </a:extLst>
                </a:gridCol>
                <a:gridCol w="2531679">
                  <a:extLst>
                    <a:ext uri="{9D8B030D-6E8A-4147-A177-3AD203B41FA5}">
                      <a16:colId xmlns:a16="http://schemas.microsoft.com/office/drawing/2014/main" val="3841271812"/>
                    </a:ext>
                  </a:extLst>
                </a:gridCol>
              </a:tblGrid>
              <a:tr h="1962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</a:rPr>
                        <a:t>TYPE </a:t>
                      </a:r>
                      <a:endParaRPr lang="en-GB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VALUES </a:t>
                      </a:r>
                      <a:endParaRPr lang="en-GB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2636479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boolean 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true, fail 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291489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integer 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integers 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0244768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real 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floating point numbers 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2918547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variable </a:t>
                      </a:r>
                      <a:endParaRPr lang="en-GB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variables 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5018943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atom 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character sequences </a:t>
                      </a:r>
                      <a:endParaRPr lang="en-GB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182989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40D897-42F0-4F77-B8C5-A40F0D545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59720"/>
            <a:ext cx="8229600" cy="5609355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Complex terms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Atoms, numbers and variables are building blocks for </a:t>
            </a:r>
            <a:r>
              <a:rPr lang="en-GB" sz="2200" dirty="0">
                <a:solidFill>
                  <a:srgbClr val="FF0000"/>
                </a:solidFill>
              </a:rPr>
              <a:t>complex terms.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FF0000"/>
                </a:solidFill>
              </a:rPr>
              <a:t> </a:t>
            </a:r>
            <a:r>
              <a:rPr lang="en-GB" sz="2200" dirty="0"/>
              <a:t>A compound term has</a:t>
            </a:r>
          </a:p>
          <a:p>
            <a:pPr lvl="2"/>
            <a:r>
              <a:rPr lang="en-GB" sz="2000" dirty="0">
                <a:solidFill>
                  <a:srgbClr val="FF0000"/>
                </a:solidFill>
              </a:rPr>
              <a:t>a </a:t>
            </a:r>
            <a:r>
              <a:rPr lang="en-GB" sz="2000" dirty="0" err="1">
                <a:solidFill>
                  <a:srgbClr val="FF0000"/>
                </a:solidFill>
              </a:rPr>
              <a:t>functor</a:t>
            </a:r>
            <a:r>
              <a:rPr lang="en-GB" sz="2000" dirty="0">
                <a:solidFill>
                  <a:srgbClr val="FF0000"/>
                </a:solidFill>
              </a:rPr>
              <a:t>, </a:t>
            </a:r>
            <a:r>
              <a:rPr lang="en-GB" sz="2000" dirty="0"/>
              <a:t>which is an atom </a:t>
            </a:r>
          </a:p>
          <a:p>
            <a:pPr lvl="2"/>
            <a:r>
              <a:rPr lang="en-GB" sz="2000" dirty="0"/>
              <a:t>one or more arguments, which can be any term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Syntax: </a:t>
            </a:r>
            <a:r>
              <a:rPr lang="en-GB" dirty="0" err="1"/>
              <a:t>functor</a:t>
            </a:r>
            <a:r>
              <a:rPr lang="en-GB" dirty="0"/>
              <a:t> first, then arguments in parentheses, separated by commas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Example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To create a term holding an (X,Y) position of (20,10)</a:t>
            </a:r>
          </a:p>
          <a:p>
            <a:pPr lvl="3"/>
            <a:r>
              <a:rPr lang="en-GB" dirty="0">
                <a:solidFill>
                  <a:srgbClr val="00B050"/>
                </a:solidFill>
              </a:rPr>
              <a:t>position(20,10)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To create an employee data structure: </a:t>
            </a:r>
          </a:p>
          <a:p>
            <a:pPr marL="1196975" lvl="3" indent="-342900"/>
            <a:r>
              <a:rPr lang="en-GB" dirty="0">
                <a:solidFill>
                  <a:srgbClr val="00B050"/>
                </a:solidFill>
              </a:rPr>
              <a:t>employee(1234, ’Jones’, ’James’, 100000)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srgbClr val="00B050"/>
                </a:solidFill>
              </a:rPr>
              <a:t>hide(</a:t>
            </a:r>
            <a:r>
              <a:rPr lang="en-GB" dirty="0" err="1">
                <a:solidFill>
                  <a:srgbClr val="00B050"/>
                </a:solidFill>
              </a:rPr>
              <a:t>X,father</a:t>
            </a:r>
            <a:r>
              <a:rPr lang="en-GB" dirty="0">
                <a:solidFill>
                  <a:srgbClr val="00B050"/>
                </a:solidFill>
              </a:rPr>
              <a:t>(father(father(butch))))</a:t>
            </a:r>
            <a:endParaRPr lang="en-GB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number of arguments a complex term has is called its </a:t>
            </a:r>
            <a:r>
              <a:rPr lang="en-GB" dirty="0">
                <a:solidFill>
                  <a:srgbClr val="FF0000"/>
                </a:solidFill>
              </a:rPr>
              <a:t>arity.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16A94-9F62-4028-A25A-3CFD8D602F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Terms (Types)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6A0B2-E54C-47D6-A41B-2FB382051AF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928A6C-E3C4-4D3D-8FC4-25DDD0730D59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021FA-EDE5-4CE7-B430-751D15AE7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B9438-38AA-45AE-93EC-20A62189E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F301 PoPL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7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486155-6630-4387-BDB4-C5B038E0E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 list is designated in </a:t>
            </a:r>
            <a:r>
              <a:rPr lang="en-GB" dirty="0" err="1"/>
              <a:t>Prolog</a:t>
            </a:r>
            <a:r>
              <a:rPr lang="en-GB" dirty="0"/>
              <a:t> by square brackets [ ].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List are </a:t>
            </a:r>
            <a:r>
              <a:rPr lang="en-GB" dirty="0">
                <a:solidFill>
                  <a:srgbClr val="FF0000"/>
                </a:solidFill>
              </a:rPr>
              <a:t>ordered </a:t>
            </a:r>
            <a:r>
              <a:rPr lang="en-GB" dirty="0"/>
              <a:t>in </a:t>
            </a:r>
            <a:r>
              <a:rPr lang="en-GB" dirty="0" err="1"/>
              <a:t>Prolog</a:t>
            </a:r>
            <a:r>
              <a:rPr lang="en-GB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Example: </a:t>
            </a:r>
            <a:r>
              <a:rPr lang="en-GB" dirty="0">
                <a:solidFill>
                  <a:srgbClr val="00B050"/>
                </a:solidFill>
              </a:rPr>
              <a:t>[</a:t>
            </a:r>
            <a:r>
              <a:rPr lang="en-GB" dirty="0" err="1">
                <a:solidFill>
                  <a:srgbClr val="00B050"/>
                </a:solidFill>
              </a:rPr>
              <a:t>dog,cat,mouse</a:t>
            </a:r>
            <a:r>
              <a:rPr lang="en-GB" dirty="0">
                <a:solidFill>
                  <a:srgbClr val="00B050"/>
                </a:solidFill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Records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tuples</a:t>
            </a:r>
            <a:r>
              <a:rPr lang="en-US" dirty="0"/>
              <a:t> are represented as </a:t>
            </a:r>
            <a:r>
              <a:rPr lang="en-US" dirty="0">
                <a:solidFill>
                  <a:srgbClr val="FF0000"/>
                </a:solidFill>
              </a:rPr>
              <a:t>patterns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elements of a tuple are accessed by pattern matching. </a:t>
            </a:r>
            <a:endParaRPr lang="en-GB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A9A27-45F8-4512-A21C-A25B2CD86F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Terms (Types)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D4E4A-D637-4890-9D50-D36401DC607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928A6C-E3C4-4D3D-8FC4-25DDD0730D59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41B10-473A-49BA-9DA3-FB7D17817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F6A31-8C03-404A-B0B3-3B628C740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F301 PoPL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9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3CF7EB-35D3-4982-821A-DEBA98AB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Able to determine the type of a parameter.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41786-C204-4966-BF46-868C544A19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Type predicates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99889-08D8-4516-BBF8-6F711EADE8D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928A6C-E3C4-4D3D-8FC4-25DDD0730D59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224CA-C074-42C6-9CA4-7B34F8E5C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579A6-E003-4C13-ABD9-EDF5269A0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F301 PoPL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929A47-E912-4BCE-926B-23F4147CF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258106"/>
              </p:ext>
            </p:extLst>
          </p:nvPr>
        </p:nvGraphicFramePr>
        <p:xfrm>
          <a:off x="914400" y="1676400"/>
          <a:ext cx="6858000" cy="3848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0322">
                  <a:extLst>
                    <a:ext uri="{9D8B030D-6E8A-4147-A177-3AD203B41FA5}">
                      <a16:colId xmlns:a16="http://schemas.microsoft.com/office/drawing/2014/main" val="2682931652"/>
                    </a:ext>
                  </a:extLst>
                </a:gridCol>
                <a:gridCol w="5007678">
                  <a:extLst>
                    <a:ext uri="{9D8B030D-6E8A-4147-A177-3AD203B41FA5}">
                      <a16:colId xmlns:a16="http://schemas.microsoft.com/office/drawing/2014/main" val="26322898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PREDICATE </a:t>
                      </a:r>
                      <a:endParaRPr lang="en-GB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CHECKS IF </a:t>
                      </a:r>
                      <a:endParaRPr lang="en-GB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59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var(V) </a:t>
                      </a:r>
                      <a:endParaRPr lang="en-GB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 is a variable </a:t>
                      </a:r>
                      <a:endParaRPr lang="en-GB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045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nonvar(NV) </a:t>
                      </a:r>
                      <a:endParaRPr lang="en-GB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NV is not a variable </a:t>
                      </a:r>
                      <a:endParaRPr lang="en-GB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3322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atom(A) </a:t>
                      </a:r>
                      <a:endParaRPr lang="en-GB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 is an atom </a:t>
                      </a:r>
                      <a:endParaRPr lang="en-GB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74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integer(I) </a:t>
                      </a:r>
                      <a:endParaRPr lang="en-GB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 is an integer </a:t>
                      </a:r>
                      <a:endParaRPr lang="en-GB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858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real(R) </a:t>
                      </a:r>
                      <a:endParaRPr lang="en-GB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 is a floating point number </a:t>
                      </a:r>
                      <a:endParaRPr lang="en-GB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125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number(N) </a:t>
                      </a:r>
                      <a:endParaRPr lang="en-GB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 is an integer or real </a:t>
                      </a:r>
                      <a:endParaRPr lang="en-GB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306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atomic(A) </a:t>
                      </a:r>
                      <a:endParaRPr lang="en-GB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 is an atom or a number </a:t>
                      </a:r>
                      <a:endParaRPr lang="en-GB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540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functor(T,F,A) </a:t>
                      </a:r>
                      <a:endParaRPr lang="en-GB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 is a term with functor F and arity A </a:t>
                      </a:r>
                      <a:endParaRPr lang="en-GB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589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 =..L </a:t>
                      </a:r>
                      <a:endParaRPr lang="en-GB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 is a term, L is a list.</a:t>
                      </a:r>
                      <a:endParaRPr lang="en-GB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785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31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94E377-27DD-4126-B7CC-7D6E6C5AC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functor</a:t>
            </a:r>
            <a:r>
              <a:rPr lang="en-GB" dirty="0"/>
              <a:t>(T,F,A) and T=..L are used to manipulate terms.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F0000"/>
                </a:solidFill>
              </a:rPr>
              <a:t>functor</a:t>
            </a:r>
            <a:r>
              <a:rPr lang="en-GB" dirty="0">
                <a:solidFill>
                  <a:srgbClr val="FF0000"/>
                </a:solidFill>
              </a:rPr>
              <a:t>(T,F,A), </a:t>
            </a:r>
            <a:r>
              <a:rPr lang="en-GB" dirty="0"/>
              <a:t>T is a term, F is its </a:t>
            </a:r>
            <a:r>
              <a:rPr lang="en-GB" dirty="0" err="1"/>
              <a:t>functor</a:t>
            </a:r>
            <a:r>
              <a:rPr lang="en-GB" dirty="0"/>
              <a:t>, and A is its arity.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Example:</a:t>
            </a:r>
          </a:p>
          <a:p>
            <a:pPr marL="1146175" lvl="4" indent="0">
              <a:buNone/>
            </a:pPr>
            <a:r>
              <a:rPr lang="en-GB" i="1" dirty="0">
                <a:solidFill>
                  <a:srgbClr val="FF0000"/>
                </a:solidFill>
              </a:rPr>
              <a:t>?- </a:t>
            </a:r>
            <a:r>
              <a:rPr lang="en-GB" i="1" dirty="0" err="1">
                <a:solidFill>
                  <a:srgbClr val="FF0000"/>
                </a:solidFill>
              </a:rPr>
              <a:t>functor</a:t>
            </a:r>
            <a:r>
              <a:rPr lang="en-GB" i="1" dirty="0">
                <a:solidFill>
                  <a:srgbClr val="FF0000"/>
                </a:solidFill>
              </a:rPr>
              <a:t>(t(</a:t>
            </a:r>
            <a:r>
              <a:rPr lang="en-GB" i="1" dirty="0" err="1">
                <a:solidFill>
                  <a:srgbClr val="FF0000"/>
                </a:solidFill>
              </a:rPr>
              <a:t>a,b,c</a:t>
            </a:r>
            <a:r>
              <a:rPr lang="en-GB" i="1" dirty="0">
                <a:solidFill>
                  <a:srgbClr val="FF0000"/>
                </a:solidFill>
              </a:rPr>
              <a:t>),F,A).</a:t>
            </a:r>
          </a:p>
          <a:p>
            <a:pPr marL="1146175" lvl="4" indent="0">
              <a:buNone/>
            </a:pPr>
            <a:r>
              <a:rPr lang="en-GB" i="1" dirty="0">
                <a:solidFill>
                  <a:srgbClr val="7030A0"/>
                </a:solidFill>
              </a:rPr>
              <a:t>F = t</a:t>
            </a:r>
          </a:p>
          <a:p>
            <a:pPr marL="1146175" lvl="4" indent="0">
              <a:buNone/>
            </a:pPr>
            <a:r>
              <a:rPr lang="en-GB" i="1" dirty="0">
                <a:solidFill>
                  <a:srgbClr val="7030A0"/>
                </a:solidFill>
              </a:rPr>
              <a:t>A = 3</a:t>
            </a:r>
          </a:p>
          <a:p>
            <a:pPr marL="1146175" lvl="4" indent="0">
              <a:buNone/>
            </a:pPr>
            <a:r>
              <a:rPr lang="en-GB" i="1" dirty="0">
                <a:solidFill>
                  <a:srgbClr val="7030A0"/>
                </a:solidFill>
              </a:rPr>
              <a:t>yes</a:t>
            </a:r>
          </a:p>
          <a:p>
            <a:pPr marL="576263" lvl="2" indent="0">
              <a:buNone/>
            </a:pPr>
            <a:r>
              <a:rPr lang="en-GB" sz="2000" dirty="0"/>
              <a:t>Here, t is the </a:t>
            </a:r>
            <a:r>
              <a:rPr lang="en-GB" sz="2000" dirty="0" err="1"/>
              <a:t>functor</a:t>
            </a:r>
            <a:r>
              <a:rPr lang="en-GB" sz="2000" dirty="0"/>
              <a:t> of the term t(</a:t>
            </a:r>
            <a:r>
              <a:rPr lang="en-GB" sz="2000" dirty="0" err="1"/>
              <a:t>a,b,c</a:t>
            </a:r>
            <a:r>
              <a:rPr lang="en-GB" sz="2000" dirty="0"/>
              <a:t>), and 3 is the arity (number of arguments) of the term.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=.. </a:t>
            </a:r>
            <a:r>
              <a:rPr lang="en-GB" dirty="0"/>
              <a:t>is used to compose and decompose terms.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Example:</a:t>
            </a:r>
          </a:p>
          <a:p>
            <a:pPr marL="911225" lvl="3" indent="0">
              <a:buNone/>
            </a:pPr>
            <a:r>
              <a:rPr lang="en-GB" i="1" dirty="0">
                <a:solidFill>
                  <a:srgbClr val="FF0000"/>
                </a:solidFill>
              </a:rPr>
              <a:t>?- t(</a:t>
            </a:r>
            <a:r>
              <a:rPr lang="en-GB" i="1" dirty="0" err="1">
                <a:solidFill>
                  <a:srgbClr val="FF0000"/>
                </a:solidFill>
              </a:rPr>
              <a:t>a,b,c</a:t>
            </a:r>
            <a:r>
              <a:rPr lang="en-GB" i="1" dirty="0">
                <a:solidFill>
                  <a:srgbClr val="FF0000"/>
                </a:solidFill>
              </a:rPr>
              <a:t>) =..L.</a:t>
            </a:r>
          </a:p>
          <a:p>
            <a:pPr marL="911225" lvl="3" indent="0">
              <a:buNone/>
            </a:pPr>
            <a:r>
              <a:rPr lang="en-GB" i="1" dirty="0">
                <a:solidFill>
                  <a:srgbClr val="7030A0"/>
                </a:solidFill>
              </a:rPr>
              <a:t>L = [</a:t>
            </a:r>
            <a:r>
              <a:rPr lang="en-GB" i="1" dirty="0" err="1">
                <a:solidFill>
                  <a:srgbClr val="7030A0"/>
                </a:solidFill>
              </a:rPr>
              <a:t>t,a,b,c</a:t>
            </a:r>
            <a:r>
              <a:rPr lang="en-GB" i="1" dirty="0">
                <a:solidFill>
                  <a:srgbClr val="7030A0"/>
                </a:solidFill>
              </a:rPr>
              <a:t>]</a:t>
            </a:r>
          </a:p>
          <a:p>
            <a:pPr marL="911225" lvl="3" indent="0">
              <a:buNone/>
            </a:pPr>
            <a:r>
              <a:rPr lang="en-GB" i="1" dirty="0">
                <a:solidFill>
                  <a:srgbClr val="7030A0"/>
                </a:solidFill>
              </a:rPr>
              <a:t>yes</a:t>
            </a:r>
          </a:p>
          <a:p>
            <a:pPr marL="911225" lvl="3" indent="0">
              <a:buNone/>
            </a:pPr>
            <a:r>
              <a:rPr lang="en-GB" i="1" dirty="0">
                <a:solidFill>
                  <a:srgbClr val="FF0000"/>
                </a:solidFill>
              </a:rPr>
              <a:t>?- T =..[</a:t>
            </a:r>
            <a:r>
              <a:rPr lang="en-GB" i="1" dirty="0" err="1">
                <a:solidFill>
                  <a:srgbClr val="FF0000"/>
                </a:solidFill>
              </a:rPr>
              <a:t>t,a,b,c</a:t>
            </a:r>
            <a:r>
              <a:rPr lang="en-GB" i="1" dirty="0">
                <a:solidFill>
                  <a:srgbClr val="FF0000"/>
                </a:solidFill>
              </a:rPr>
              <a:t>].</a:t>
            </a:r>
          </a:p>
          <a:p>
            <a:pPr marL="911225" lvl="3" indent="0">
              <a:buNone/>
            </a:pPr>
            <a:r>
              <a:rPr lang="en-GB" i="1" dirty="0">
                <a:solidFill>
                  <a:srgbClr val="7030A0"/>
                </a:solidFill>
              </a:rPr>
              <a:t>T = t(</a:t>
            </a:r>
            <a:r>
              <a:rPr lang="en-GB" i="1" dirty="0" err="1">
                <a:solidFill>
                  <a:srgbClr val="7030A0"/>
                </a:solidFill>
              </a:rPr>
              <a:t>a,b,c</a:t>
            </a:r>
            <a:r>
              <a:rPr lang="en-GB" i="1" dirty="0">
                <a:solidFill>
                  <a:srgbClr val="7030A0"/>
                </a:solidFill>
              </a:rPr>
              <a:t>)</a:t>
            </a:r>
          </a:p>
          <a:p>
            <a:pPr marL="911225" lvl="3" indent="0">
              <a:buNone/>
            </a:pPr>
            <a:r>
              <a:rPr lang="en-GB" i="1" dirty="0">
                <a:solidFill>
                  <a:srgbClr val="7030A0"/>
                </a:solidFill>
              </a:rPr>
              <a:t>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5EC51-E034-42A4-A529-C0F4705B7B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Type predicates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CE8DD-20C0-46A9-9A98-2675969255D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928A6C-E3C4-4D3D-8FC4-25DDD0730D59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AA35A-75CA-44C4-91AE-2EC57A308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1410C-56E0-43FD-A1DA-CA3102F14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F301 PoPL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4AD89B-A3A1-46CF-8182-B3688169A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Arithmetic expressions </a:t>
            </a:r>
            <a:r>
              <a:rPr lang="en-GB" dirty="0"/>
              <a:t>are evaluated with the built in predicate </a:t>
            </a:r>
            <a:r>
              <a:rPr lang="en-GB" b="1" i="1" dirty="0">
                <a:solidFill>
                  <a:srgbClr val="FF0000"/>
                </a:solidFill>
              </a:rPr>
              <a:t>is</a:t>
            </a:r>
            <a:r>
              <a:rPr lang="en-GB" dirty="0"/>
              <a:t> which is used as an infix operator in the following form.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Syntax: </a:t>
            </a:r>
            <a:r>
              <a:rPr lang="en-GB" dirty="0"/>
              <a:t>variable </a:t>
            </a:r>
            <a:r>
              <a:rPr lang="en-GB" b="1" i="1" dirty="0">
                <a:solidFill>
                  <a:srgbClr val="FF0000"/>
                </a:solidFill>
              </a:rPr>
              <a:t>is</a:t>
            </a:r>
            <a:r>
              <a:rPr lang="en-GB" dirty="0"/>
              <a:t> expression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Example: </a:t>
            </a:r>
          </a:p>
          <a:p>
            <a:pPr marL="1196975" lvl="3" indent="-342900"/>
            <a:r>
              <a:rPr lang="en-GB" i="1" dirty="0">
                <a:solidFill>
                  <a:srgbClr val="FF0000"/>
                </a:solidFill>
              </a:rPr>
              <a:t>?- X is 3*4.</a:t>
            </a:r>
          </a:p>
          <a:p>
            <a:pPr marL="854075" lvl="3" indent="0">
              <a:buNone/>
            </a:pPr>
            <a:r>
              <a:rPr lang="en-GB" i="1" dirty="0">
                <a:solidFill>
                  <a:srgbClr val="7030A0"/>
                </a:solidFill>
              </a:rPr>
              <a:t>	X = 12</a:t>
            </a:r>
          </a:p>
          <a:p>
            <a:pPr marL="854075" lvl="3" indent="0">
              <a:buNone/>
            </a:pPr>
            <a:r>
              <a:rPr lang="en-GB" i="1" dirty="0">
                <a:solidFill>
                  <a:srgbClr val="7030A0"/>
                </a:solidFill>
              </a:rPr>
              <a:t>yes</a:t>
            </a:r>
          </a:p>
          <a:p>
            <a:pPr marL="1196975" lvl="3" indent="-342900"/>
            <a:r>
              <a:rPr lang="pl-PL" dirty="0">
                <a:solidFill>
                  <a:srgbClr val="FF0000"/>
                </a:solidFill>
              </a:rPr>
              <a:t>plus(X, Y, Z) :- Z is X + Y.</a:t>
            </a:r>
            <a:endParaRPr lang="en-GB" dirty="0">
              <a:solidFill>
                <a:srgbClr val="FF0000"/>
              </a:solidFill>
            </a:endParaRPr>
          </a:p>
          <a:p>
            <a:pPr marL="854075" lvl="3" indent="0">
              <a:buNone/>
            </a:pPr>
            <a:r>
              <a:rPr lang="en-GB" i="1" dirty="0">
                <a:solidFill>
                  <a:srgbClr val="7030A0"/>
                </a:solidFill>
              </a:rPr>
              <a:t>?- plus(2,3,Z).</a:t>
            </a:r>
          </a:p>
          <a:p>
            <a:pPr marL="854075" lvl="3" indent="0">
              <a:buNone/>
            </a:pPr>
            <a:r>
              <a:rPr lang="en-GB" i="1" dirty="0">
                <a:solidFill>
                  <a:srgbClr val="7030A0"/>
                </a:solidFill>
              </a:rPr>
              <a:t>Z=5</a:t>
            </a:r>
          </a:p>
          <a:p>
            <a:pPr marL="854075" lvl="3" indent="0">
              <a:buNone/>
            </a:pPr>
            <a:endParaRPr lang="en-GB" i="1" dirty="0">
              <a:solidFill>
                <a:srgbClr val="7030A0"/>
              </a:solidFill>
            </a:endParaRPr>
          </a:p>
          <a:p>
            <a:pPr marL="854075" lvl="3" indent="0">
              <a:buNone/>
            </a:pP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2CB6-F744-423E-AEFC-F048A5976F8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Expressions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35C88-C4B3-4396-B07D-E2C997C422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928A6C-E3C4-4D3D-8FC4-25DDD0730D59}" type="datetime1">
              <a:rPr lang="en-US" smtClean="0"/>
              <a:t>11/20/2021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683F9-6911-4DB7-ADD5-0CD3B5E31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3E63A-7FA8-4E3E-9C2D-1F1D5DE8F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 F301 PoPL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E908637-A11B-45F1-9A59-84ABF2905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032153"/>
              </p:ext>
            </p:extLst>
          </p:nvPr>
        </p:nvGraphicFramePr>
        <p:xfrm>
          <a:off x="4669302" y="2514600"/>
          <a:ext cx="4191000" cy="2926080"/>
        </p:xfrm>
        <a:graphic>
          <a:graphicData uri="http://schemas.openxmlformats.org/drawingml/2006/table">
            <a:tbl>
              <a:tblPr/>
              <a:tblGrid>
                <a:gridCol w="2095500">
                  <a:extLst>
                    <a:ext uri="{9D8B030D-6E8A-4147-A177-3AD203B41FA5}">
                      <a16:colId xmlns:a16="http://schemas.microsoft.com/office/drawing/2014/main" val="2066914719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485974406"/>
                    </a:ext>
                  </a:extLst>
                </a:gridCol>
              </a:tblGrid>
              <a:tr h="273368">
                <a:tc>
                  <a:txBody>
                    <a:bodyPr/>
                    <a:lstStyle/>
                    <a:p>
                      <a:r>
                        <a:rPr lang="en-GB" b="1"/>
                        <a:t>SYMBOL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097605"/>
                  </a:ext>
                </a:extLst>
              </a:tr>
              <a:tr h="273368">
                <a:tc>
                  <a:txBody>
                    <a:bodyPr/>
                    <a:lstStyle/>
                    <a:p>
                      <a:r>
                        <a:rPr lang="en-GB"/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addition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673284"/>
                  </a:ext>
                </a:extLst>
              </a:tr>
              <a:tr h="273368">
                <a:tc>
                  <a:txBody>
                    <a:bodyPr/>
                    <a:lstStyle/>
                    <a:p>
                      <a:r>
                        <a:rPr lang="en-GB"/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subtraction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335333"/>
                  </a:ext>
                </a:extLst>
              </a:tr>
              <a:tr h="273368">
                <a:tc>
                  <a:txBody>
                    <a:bodyPr/>
                    <a:lstStyle/>
                    <a:p>
                      <a:r>
                        <a:rPr lang="en-GB"/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multiplication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709518"/>
                  </a:ext>
                </a:extLst>
              </a:tr>
              <a:tr h="273368">
                <a:tc>
                  <a:txBody>
                    <a:bodyPr/>
                    <a:lstStyle/>
                    <a:p>
                      <a:r>
                        <a:rPr lang="en-GB"/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real division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902251"/>
                  </a:ext>
                </a:extLst>
              </a:tr>
              <a:tr h="273368">
                <a:tc>
                  <a:txBody>
                    <a:bodyPr/>
                    <a:lstStyle/>
                    <a:p>
                      <a:r>
                        <a:rPr lang="en-GB"/>
                        <a:t>//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integer division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30941"/>
                  </a:ext>
                </a:extLst>
              </a:tr>
              <a:tr h="273368">
                <a:tc>
                  <a:txBody>
                    <a:bodyPr/>
                    <a:lstStyle/>
                    <a:p>
                      <a:r>
                        <a:rPr lang="en-GB"/>
                        <a:t>mod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modulus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549335"/>
                  </a:ext>
                </a:extLst>
              </a:tr>
              <a:tr h="273368">
                <a:tc>
                  <a:txBody>
                    <a:bodyPr/>
                    <a:lstStyle/>
                    <a:p>
                      <a:r>
                        <a:rPr lang="en-GB"/>
                        <a:t>**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52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879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10003</TotalTime>
  <Words>1819</Words>
  <Application>Microsoft Office PowerPoint</Application>
  <PresentationFormat>On-screen Show (4:3)</PresentationFormat>
  <Paragraphs>289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Pranav Mothabhau Pawar</cp:lastModifiedBy>
  <cp:revision>724</cp:revision>
  <dcterms:created xsi:type="dcterms:W3CDTF">2011-09-14T09:42:05Z</dcterms:created>
  <dcterms:modified xsi:type="dcterms:W3CDTF">2021-11-20T17:30:34Z</dcterms:modified>
</cp:coreProperties>
</file>