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0" r:id="rId12"/>
    <p:sldId id="284" r:id="rId13"/>
    <p:sldId id="271" r:id="rId14"/>
    <p:sldId id="274" r:id="rId15"/>
    <p:sldId id="272" r:id="rId16"/>
    <p:sldId id="273" r:id="rId17"/>
    <p:sldId id="265" r:id="rId18"/>
    <p:sldId id="281" r:id="rId19"/>
    <p:sldId id="275" r:id="rId20"/>
    <p:sldId id="276" r:id="rId21"/>
    <p:sldId id="277" r:id="rId22"/>
    <p:sldId id="283" r:id="rId23"/>
    <p:sldId id="278" r:id="rId24"/>
    <p:sldId id="279" r:id="rId25"/>
    <p:sldId id="280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4DEE-FB39-4509-8891-ED11C7D16956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0DD0-6C87-48E3-B601-E4B3E0233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1lexza0zk46za.cloudfront.net/astronomy/simulations/HR_Diagram/index.html" TargetMode="External"/><Relationship Id="rId2" Type="http://schemas.openxmlformats.org/officeDocument/2006/relationships/hyperlink" Target="https://astro.unl.edu/mobile/HRdiagram/HRdiagramStab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7: STELLAR SPECTRA &amp;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WINDOWS\Desktop\HR Diagram\starsbg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40538"/>
          </a:xfrm>
          <a:prstGeom prst="rect">
            <a:avLst/>
          </a:prstGeom>
          <a:noFill/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838200" y="-2286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HERTZSPRUNG RUSSEL DIAGRAM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09600" y="838200"/>
            <a:ext cx="8534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  <a:latin typeface="+mj-lt"/>
              </a:rPr>
              <a:t>A classification system for stars. It organizes stellar information by making a correlation between a stars luminosity (absolute magnitudes) and a its temperature.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  <a:latin typeface="+mj-lt"/>
              </a:rPr>
              <a:t>Developed in the 1920’s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031" y="3048000"/>
            <a:ext cx="5900737" cy="351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238" y="38100"/>
            <a:ext cx="83915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5325" y="3095625"/>
            <a:ext cx="8286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0041-5DF1-4AC2-962C-789AD6DE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90A84-9048-4F71-9F02-171944F7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https://astro.unl.edu/mobile/HRdiagram/HRdiagramStable.html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https://d1lexza0zk46za.cloudfront.net/astronomy/simulations/HR_Diagram/index.html</a:t>
            </a:r>
            <a:endParaRPr lang="en-GB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4666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7229"/>
            <a:ext cx="577709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4077043"/>
            <a:ext cx="6591300" cy="20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AAE549-F0DF-4D4D-8219-455A4DB5B798}"/>
              </a:ext>
            </a:extLst>
          </p:cNvPr>
          <p:cNvSpPr/>
          <p:nvPr/>
        </p:nvSpPr>
        <p:spPr>
          <a:xfrm>
            <a:off x="2286000" y="31058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E" dirty="0">
                <a:highlight>
                  <a:srgbClr val="FFFF00"/>
                </a:highlight>
              </a:rPr>
              <a:t>http://spiff.rit.edu/classes/ladder/lectures/ordinary_stars/ordinary.html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BEF002-E189-431E-95ED-0355F7D36A77}"/>
              </a:ext>
            </a:extLst>
          </p:cNvPr>
          <p:cNvSpPr/>
          <p:nvPr/>
        </p:nvSpPr>
        <p:spPr>
          <a:xfrm>
            <a:off x="3810000" y="21216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E" dirty="0"/>
              <a:t>https://chandra.harvard.edu/edu/formal/variable_stars/bg_info.html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2823" y="18415"/>
            <a:ext cx="5971177" cy="653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4C0BEF-2DAB-48A8-AECB-DEECE73D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038600"/>
            <a:ext cx="3583785" cy="268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2F25AF-46F1-40FB-ABE3-F020E2BF713B}"/>
              </a:ext>
            </a:extLst>
          </p:cNvPr>
          <p:cNvSpPr txBox="1"/>
          <p:nvPr/>
        </p:nvSpPr>
        <p:spPr>
          <a:xfrm>
            <a:off x="4343400" y="6368653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VII = White dwarves </a:t>
            </a:r>
            <a:endParaRPr lang="en-A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15432"/>
            <a:ext cx="6104203" cy="250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565" y="4053563"/>
            <a:ext cx="4857235" cy="280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106807-FE71-40DF-98DF-DF6F0A0217B7}"/>
              </a:ext>
            </a:extLst>
          </p:cNvPr>
          <p:cNvSpPr/>
          <p:nvPr/>
        </p:nvSpPr>
        <p:spPr>
          <a:xfrm>
            <a:off x="35560" y="2057400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202124"/>
                </a:solidFill>
                <a:latin typeface="Google Sans"/>
              </a:rPr>
              <a:t>The spectral classes O through M, as well as other more specialized classes discussed later, are subdivided by </a:t>
            </a:r>
            <a:r>
              <a:rPr lang="en-GB" sz="2000" dirty="0">
                <a:solidFill>
                  <a:srgbClr val="040C28"/>
                </a:solidFill>
                <a:latin typeface="Google Sans"/>
              </a:rPr>
              <a:t>Arabic numerals (0–9), where 0 denotes the hottest stars of a given class</a:t>
            </a:r>
            <a:r>
              <a:rPr lang="en-GB" sz="2000" dirty="0">
                <a:solidFill>
                  <a:srgbClr val="202124"/>
                </a:solidFill>
                <a:latin typeface="Google Sans"/>
              </a:rPr>
              <a:t>. For example, A0 denotes the hottest stars in class A and A9 denotes the coolest ones.</a:t>
            </a:r>
            <a:endParaRPr lang="en-AE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4966" y="152400"/>
            <a:ext cx="604043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67000"/>
            <a:ext cx="2428875" cy="944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3400"/>
            <a:ext cx="7762875" cy="48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Stars-HRprotosu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304800"/>
            <a:ext cx="2428875" cy="944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04800" y="457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MAIN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6800" y="19812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τ = M/L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9812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LIFE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6800" y="31636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τ </a:t>
            </a:r>
            <a:r>
              <a:rPr lang="el-GR" sz="3600" b="1" dirty="0"/>
              <a:t>α</a:t>
            </a:r>
            <a:r>
              <a:rPr lang="en-US" sz="3600" b="1" dirty="0"/>
              <a:t> M</a:t>
            </a:r>
            <a:r>
              <a:rPr lang="en-US" sz="3600" b="1" baseline="30000" dirty="0"/>
              <a:t>-2.5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438286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τ/</a:t>
            </a:r>
            <a:r>
              <a:rPr lang="en-US" sz="3600" b="1" dirty="0" err="1"/>
              <a:t>τ</a:t>
            </a:r>
            <a:r>
              <a:rPr lang="en-US" sz="3600" b="1" baseline="-25000" dirty="0" err="1"/>
              <a:t>O</a:t>
            </a:r>
            <a:r>
              <a:rPr lang="en-US" sz="3600" b="1" dirty="0"/>
              <a:t>  </a:t>
            </a:r>
            <a:r>
              <a:rPr lang="el-GR" sz="3600" b="1" dirty="0"/>
              <a:t>α</a:t>
            </a:r>
            <a:r>
              <a:rPr lang="en-US" sz="3600" b="1" dirty="0"/>
              <a:t>  (M/M</a:t>
            </a:r>
            <a:r>
              <a:rPr lang="en-US" sz="3600" b="1" baseline="-25000" dirty="0"/>
              <a:t>O</a:t>
            </a:r>
            <a:r>
              <a:rPr lang="en-US" sz="3600" b="1" dirty="0"/>
              <a:t>)</a:t>
            </a:r>
            <a:r>
              <a:rPr lang="en-US" sz="3600" b="1" baseline="30000" dirty="0"/>
              <a:t>-2.5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415135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 SOLAR PARAMETERS</a:t>
            </a:r>
          </a:p>
        </p:txBody>
      </p:sp>
    </p:spTree>
    <p:extLst>
      <p:ext uri="{BB962C8B-B14F-4D97-AF65-F5344CB8AC3E}">
        <p14:creationId xmlns:p14="http://schemas.microsoft.com/office/powerpoint/2010/main" val="259455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ive intensities of absorption lines in stellar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0884"/>
            <a:ext cx="8503543" cy="494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3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8" y="428625"/>
            <a:ext cx="9039225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22084"/>
              </p:ext>
            </p:extLst>
          </p:nvPr>
        </p:nvGraphicFramePr>
        <p:xfrm>
          <a:off x="228601" y="533400"/>
          <a:ext cx="8534399" cy="582355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192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Color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Solar M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solar D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T(K)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Prominent Lines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9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bluest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20 - 100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12 - 25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40,000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ionized helium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102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bluish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4 - 20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4 - 12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18,000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 helium, neutral hydrogen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92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blue-white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2 - 4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1.5 - 4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10,000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 hydrogen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102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white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F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1.05 - 2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1.1 - 1.5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7,000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 hydrogen, ionized calcium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2058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yellow-white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0.8 - 1.05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0.85 - 1.1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5,500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 hydrogen, strongest ionized calcium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4014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orange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0.5 - 0.8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0.6 - 0.85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4,000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neutral metals (calcium, iron), ionized calcium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148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red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0.08 - 0.5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0.1 - 0.6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3,000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molecules and neutral metals</a:t>
                      </a:r>
                    </a:p>
                  </a:txBody>
                  <a:tcPr marL="49195" marR="49195" marT="24598" marB="24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888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154680" y="76200"/>
            <a:ext cx="6322320" cy="114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600"/>
              </a:lnSpc>
            </a:pPr>
            <a:r>
              <a:rPr lang="en-IN" sz="3600" b="1" strike="noStrike" spc="-134" dirty="0">
                <a:solidFill>
                  <a:srgbClr val="000000"/>
                </a:solidFill>
                <a:latin typeface="Arial"/>
                <a:ea typeface="DejaVu Sans"/>
              </a:rPr>
              <a:t>HR Diagram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1028" name="Picture 4" descr="Image result for HR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3" y="1336268"/>
            <a:ext cx="8225147" cy="52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294" y="5193858"/>
            <a:ext cx="838200" cy="8251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5145060"/>
            <a:ext cx="807492" cy="7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77521E-7 C -0.01076 -0.00486 -0.02152 -0.00949 -0.03281 -0.0118 C -0.04323 -0.01666 -0.03871 -0.01481 -0.04618 -0.01781 C -0.05104 -0.02429 -0.05729 -0.02891 -0.06406 -0.03169 C -0.0717 -0.04186 -0.06215 -0.03053 -0.07152 -0.0377 C -0.07326 -0.03909 -0.07604 -0.04418 -0.0776 -0.04579 C -0.08489 -0.05366 -0.09201 -0.06268 -0.1 -0.06962 C -0.10347 -0.07655 -0.1059 -0.07887 -0.1118 -0.08141 C -0.11632 -0.08696 -0.12187 -0.08997 -0.12691 -0.09529 C -0.1368 -0.10616 -0.14218 -0.11494 -0.1552 -0.11934 C -0.16319 -0.13298 -0.16562 -0.12974 -0.17621 -0.13715 C -0.18993 -0.14709 -0.20138 -0.16212 -0.21649 -0.16906 C -0.21979 -0.176 -0.22239 -0.17854 -0.22829 -0.18086 C -0.23645 -0.18802 -0.246 -0.19057 -0.2552 -0.19473 C -0.26909 -0.20098 -0.28281 -0.20745 -0.29687 -0.21277 C -0.30486 -0.21578 -0.31336 -0.21578 -0.32083 -0.22063 C -0.32239 -0.22179 -0.32378 -0.22364 -0.32534 -0.22456 C -0.32812 -0.22618 -0.3342 -0.2285 -0.3342 -0.2285 C -0.33767 -0.23289 -0.33993 -0.23798 -0.3434 -0.2426 C -0.34357 -0.24376 -0.34618 -0.25324 -0.34618 -0.2544 C -0.34618 -0.25532 -0.34635 -0.27729 -0.3434 -0.28423 C -0.32604 -0.32216 -0.29045 -0.32054 -0.26111 -0.32216 C -0.21562 -0.32077 -0.17187 -0.31707 -0.12691 -0.31013 C -0.10052 -0.31221 -0.10034 -0.30435 -0.09392 -0.32794 C -0.09444 -0.3365 -0.0901 -0.34876 -0.09548 -0.35384 C -0.10329 -0.36101 -0.11441 -0.35523 -0.12378 -0.35592 C -0.1302 -0.35639 -0.1368 -0.35708 -0.14323 -0.35777 C -0.15191 -0.36518 -0.16024 -0.36703 -0.17013 -0.3698 C -0.18541 -0.37419 -0.20329 -0.37998 -0.21649 -0.39154 C -0.21753 -0.39246 -0.23194 -0.39686 -0.2342 -0.39755 C -0.23871 -0.39894 -0.24774 -0.40148 -0.24774 -0.40148 C -0.26007 -0.41004 -0.27448 -0.40958 -0.28802 -0.41143 C -0.30364 -0.41351 -0.3184 -0.41605 -0.3342 -0.41744 C -0.35295 -0.42276 -0.36823 -0.426 -0.38802 -0.42739 C -0.42465 -0.43247 -0.38003 -0.42669 -0.45225 -0.43132 C -0.46406 -0.43201 -0.47621 -0.43594 -0.48802 -0.43733 C -0.50364 -0.44172 -0.51823 -0.44496 -0.5342 -0.44728 C -0.54513 -0.45098 -0.55642 -0.45259 -0.56718 -0.45722 C -0.58941 -0.46693 -0.61076 -0.4778 -0.6342 -0.48104 C -0.65694 -0.47965 -0.6651 -0.48497 -0.6776 -0.46323 C -0.67986 -0.45329 -0.6868 -0.4445 -0.69253 -0.43733 C -0.69548 -0.42484 -0.69687 -0.41189 -0.7 -0.39963 C -0.70086 -0.36101 -0.70173 -0.33234 -0.70746 -0.29626 C -0.7085 -0.27544 -0.70816 -0.27197 -0.7118 -0.25648 C -0.71458 -0.22896 -0.71579 -0.2056 -0.71336 -0.17692 C -0.7125 -0.16767 -0.70156 -0.14524 -0.69687 -0.13715 C -0.69323 -0.12165 -0.69149 -0.12581 -0.6835 -0.11726 C -0.671 -0.10361 -0.66093 -0.08696 -0.64618 -0.07748 C -0.63698 -0.06522 -0.64704 -0.07725 -0.6342 -0.06753 C -0.62118 -0.05782 -0.63437 -0.06407 -0.62378 -0.05967 C -0.61823 -0.05481 -0.61215 -0.05227 -0.6059 -0.04973 C -0.58663 -0.03238 -0.57083 -0.02845 -0.54774 -0.02591 C -0.5243 -0.02036 -0.5 -0.02591 -0.47604 -0.02591 " pathEditMode="relative" ptsTypes="ffffffffffffffffffffffffffffffffffffffffffffffffffffA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09 -0.04371 C -0.05468 -0.04671 -0.06093 -0.05088 -0.06753 -0.05365 C -0.07204 -0.0599 -0.07916 -0.0636 -0.08541 -0.06568 C -0.09132 -0.071 -0.09739 -0.07608 -0.10329 -0.08163 C -0.10451 -0.08279 -0.10642 -0.08279 -0.10781 -0.08348 C -0.10989 -0.08464 -0.11198 -0.0858 -0.11371 -0.08742 C -0.12361 -0.0969 -0.11302 -0.09112 -0.12274 -0.09551 C -0.12673 -0.10083 -0.13437 -0.11147 -0.13906 -0.1154 C -0.14236 -0.11817 -0.14635 -0.1191 -0.14965 -0.12141 C -0.15555 -0.12558 -0.15937 -0.13043 -0.16597 -0.13321 C -0.17257 -0.13899 -0.18073 -0.14084 -0.18836 -0.14315 C -0.1967 -0.15032 -0.20607 -0.15564 -0.21527 -0.16119 C -0.22517 -0.1672 -0.23368 -0.1753 -0.24357 -0.18108 C -0.24513 -0.182 -0.25295 -0.18478 -0.25399 -0.18501 C -0.2585 -0.1864 -0.26753 -0.18894 -0.26753 -0.18894 C -0.27048 -0.19287 -0.27222 -0.19981 -0.27638 -0.20097 C -0.29774 -0.20744 -0.31961 -0.21207 -0.34062 -0.22063 C -0.34861 -0.22803 -0.35763 -0.23034 -0.36597 -0.23658 C -0.37066 -0.24005 -0.37326 -0.24722 -0.37795 -0.25046 C -0.38854 -0.25786 -0.38038 -0.253 -0.39739 -0.25855 C -0.40798 -0.26202 -0.39427 -0.25855 -0.40781 -0.26457 C -0.41354 -0.26711 -0.421 -0.26873 -0.42725 -0.27035 C -0.43871 -0.27844 -0.45156 -0.28307 -0.46441 -0.28631 C -0.47395 -0.29255 -0.48073 -0.30365 -0.48993 -0.31013 C -0.50399 -0.32007 -0.48593 -0.30666 -0.50486 -0.32423 C -0.51232 -0.33117 -0.52604 -0.34042 -0.53472 -0.34389 C -0.54149 -0.35037 -0.5493 -0.35453 -0.55711 -0.358 C -0.55902 -0.35892 -0.56111 -0.35916 -0.56302 -0.35985 C -0.56597 -0.36101 -0.57187 -0.36378 -0.57187 -0.36378 C -0.57986 -0.37442 -0.58819 -0.37511 -0.59583 -0.38367 C -0.60312 -0.39176 -0.61024 -0.40078 -0.61823 -0.40772 C -0.63698 -0.42391 -0.65833 -0.43547 -0.67934 -0.44542 C -0.68038 -0.44681 -0.68229 -0.4475 -0.68246 -0.44935 C -0.68437 -0.47433 -0.671 -0.47525 -0.65711 -0.47918 C -0.6427 -0.47849 -0.62812 -0.47826 -0.61371 -0.4771 C -0.60781 -0.47664 -0.6 -0.47225 -0.59427 -0.47132 C -0.58698 -0.46785 -0.58159 -0.46669 -0.57343 -0.46531 C -0.56371 -0.46184 -0.55364 -0.46091 -0.54357 -0.45929 C -0.46163 -0.46114 -0.38211 -0.45675 -0.30034 -0.45143 C -0.26701 -0.44657 -0.23472 -0.43987 -0.20173 -0.43339 C -0.18385 -0.43409 -0.16597 -0.43409 -0.14809 -0.43547 C -0.13437 -0.4364 -0.11996 -0.44472 -0.10625 -0.4475 C -0.09548 -0.45189 -0.08454 -0.45212 -0.07343 -0.45328 C -0.06388 -0.45652 -0.05451 -0.45929 -0.04513 -0.46323 C -0.04305 -0.46623 -0.04062 -0.46854 -0.04062 -0.47317 C -0.04062 -0.48774 -0.03802 -0.50416 -0.04357 -0.51688 C -0.05034 -0.53237 -0.08906 -0.53237 -0.09739 -0.53284 C -0.11128 -0.53376 -0.12517 -0.53422 -0.13906 -0.53492 C -0.16944 -0.53954 -0.19965 -0.54255 -0.2302 -0.54486 C -0.23663 -0.54533 -0.24323 -0.54602 -0.24965 -0.54671 C -0.26007 -0.54787 -0.2809 -0.55088 -0.2809 -0.55088 C -0.30659 -0.5481 -0.3302 -0.54995 -0.35711 -0.54879 C -0.3809 -0.53746 -0.41232 -0.54556 -0.43767 -0.54879 C -0.45086 -0.55342 -0.46579 -0.55434 -0.47934 -0.55666 C -0.50416 -0.56105 -0.52899 -0.56475 -0.55399 -0.56868 C -0.57187 -0.5666 -0.58993 -0.56498 -0.60781 -0.56267 C -0.61649 -0.56151 -0.62309 -0.55411 -0.63159 -0.55273 C -0.63941 -0.55134 -0.6467 -0.55018 -0.65399 -0.54671 C -0.65972 -0.53954 -0.66441 -0.53399 -0.66892 -0.52497 C -0.67083 -0.5148 -0.67309 -0.50763 -0.67795 -0.49907 C -0.67934 -0.49144 -0.68211 -0.48658 -0.68385 -0.47918 C -0.68524 -0.46693 -0.68454 -0.46808 -0.6868 -0.45929 C -0.68784 -0.45536 -0.68993 -0.4475 -0.68993 -0.4475 C -0.69114 -0.4364 -0.69305 -0.42622 -0.69583 -0.41558 C -0.69652 -0.31891 -0.6993 -0.23288 -0.69739 -0.13922 C -0.69635 -0.08927 -0.69809 -0.03376 -0.68993 0.01596 C -0.6875 0.04741 -0.68941 0.0791 -0.68246 0.10939 C -0.6809 0.13229 -0.67638 0.16467 -0.67638 0.18895 " pathEditMode="relative" ptsTypes="fffffffffffffffffffffffffffffffffffffffffffffffffffffffffffffffffff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76943"/>
            <a:ext cx="8534400" cy="574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7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0" y="76200"/>
            <a:ext cx="9067800" cy="1496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/>
          <p:cNvSpPr/>
          <p:nvPr/>
        </p:nvSpPr>
        <p:spPr>
          <a:xfrm>
            <a:off x="5869680" y="5867400"/>
            <a:ext cx="304572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600"/>
              </a:lnSpc>
            </a:pPr>
            <a:r>
              <a:rPr lang="en-IN" sz="3600" b="1" strike="noStrike" spc="-134" dirty="0">
                <a:solidFill>
                  <a:srgbClr val="000000"/>
                </a:solidFill>
                <a:latin typeface="Arial"/>
                <a:ea typeface="DejaVu Sans"/>
              </a:rPr>
              <a:t>Variable Stars</a:t>
            </a:r>
            <a:endParaRPr lang="en-IN" sz="3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4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250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0" autoRev="1" fill="remov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52400" y="152400"/>
            <a:ext cx="304572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600"/>
              </a:lnSpc>
            </a:pPr>
            <a:r>
              <a:rPr lang="en-IN" sz="3600" b="1" strike="noStrike" spc="-134" dirty="0">
                <a:solidFill>
                  <a:srgbClr val="000000"/>
                </a:solidFill>
                <a:latin typeface="Arial"/>
                <a:ea typeface="DejaVu Sans"/>
              </a:rPr>
              <a:t>Variable Stars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3000" dirty="0"/>
              <a:t>Because of some instability, stars can vary in brightness in a remarkable variety of ways, some pulsating, others erupting or flaring.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30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000" dirty="0"/>
              <a:t>There is a periodicity attached to them. Variability can be in years, months, days or even hours !!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sz="30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000" dirty="0"/>
              <a:t>Widely believed to be a transient phenomenon.</a:t>
            </a:r>
          </a:p>
        </p:txBody>
      </p:sp>
    </p:spTree>
    <p:extLst>
      <p:ext uri="{BB962C8B-B14F-4D97-AF65-F5344CB8AC3E}">
        <p14:creationId xmlns:p14="http://schemas.microsoft.com/office/powerpoint/2010/main" val="2848414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152400" y="3657600"/>
            <a:ext cx="883920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600"/>
              </a:lnSpc>
            </a:pPr>
            <a:r>
              <a:rPr lang="en-IN" sz="3600" b="1" strike="noStrike" spc="-134" dirty="0">
                <a:solidFill>
                  <a:srgbClr val="000000"/>
                </a:solidFill>
                <a:latin typeface="Arial"/>
                <a:ea typeface="DejaVu Sans"/>
              </a:rPr>
              <a:t>Information that they give: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4414897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Rate of Stellar Processes.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Rate at which Star Life proceeds.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Distance estimation.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</a:rPr>
              <a:t>Luminosity, Radius, Mass …….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52400" y="152400"/>
            <a:ext cx="8839200" cy="76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ts val="3600"/>
              </a:lnSpc>
            </a:pPr>
            <a:r>
              <a:rPr lang="en-IN" sz="3600" b="1" strike="noStrike" spc="-134" dirty="0">
                <a:solidFill>
                  <a:srgbClr val="000000"/>
                </a:solidFill>
                <a:latin typeface="Arial"/>
                <a:ea typeface="DejaVu Sans"/>
              </a:rPr>
              <a:t>Types (Periodicity)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1331893"/>
            <a:ext cx="883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Luminous Blue Variable (LBV) Stars (Decades), </a:t>
            </a:r>
          </a:p>
          <a:p>
            <a:r>
              <a:rPr lang="en-US" sz="2800" dirty="0"/>
              <a:t>YHG (Dusty Outbursts),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Cephieds</a:t>
            </a:r>
            <a:r>
              <a:rPr lang="en-US" sz="2800" dirty="0"/>
              <a:t> (1 - 100 days, Population I, Population II)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22098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Long Period Variable (LPV) (100 – 600 days)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274320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SPB (100 – 600 days, slow)</a:t>
            </a:r>
          </a:p>
        </p:txBody>
      </p:sp>
    </p:spTree>
    <p:extLst>
      <p:ext uri="{BB962C8B-B14F-4D97-AF65-F5344CB8AC3E}">
        <p14:creationId xmlns:p14="http://schemas.microsoft.com/office/powerpoint/2010/main" val="18893901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81398D-A16A-43FB-8BD3-F287EC545CA3}"/>
              </a:ext>
            </a:extLst>
          </p:cNvPr>
          <p:cNvSpPr/>
          <p:nvPr/>
        </p:nvSpPr>
        <p:spPr>
          <a:xfrm>
            <a:off x="304800" y="2967335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E" dirty="0"/>
              <a:t>https://www.atnf.csiro.au/outreach/education/senior/astrophysics/stellarevolution_pleiadesact.html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C79B0-5B84-4F92-8BF4-AA4A614344ED}"/>
              </a:ext>
            </a:extLst>
          </p:cNvPr>
          <p:cNvSpPr txBox="1"/>
          <p:nvPr/>
        </p:nvSpPr>
        <p:spPr>
          <a:xfrm>
            <a:off x="990600" y="1143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Exercise: plot HR diagram of Pleiades cluster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8773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200025"/>
            <a:ext cx="9048750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Stellar Spectra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660449"/>
            <a:ext cx="8305800" cy="612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886200"/>
            <a:ext cx="2895600" cy="50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91600" cy="367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352800"/>
            <a:ext cx="8972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3346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8" y="3705225"/>
            <a:ext cx="907732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304800"/>
            <a:ext cx="84296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364694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DARK LINES </a:t>
            </a:r>
            <a:r>
              <a:rPr lang="en-US" sz="2400" dirty="0">
                <a:sym typeface="Wingdings" pitchFamily="2" charset="2"/>
              </a:rPr>
              <a:t> ABSORPTION SPECTRA</a:t>
            </a:r>
          </a:p>
          <a:p>
            <a:r>
              <a:rPr lang="en-US" sz="2400" dirty="0">
                <a:sym typeface="Wingdings" pitchFamily="2" charset="2"/>
              </a:rPr>
              <a:t>BRIGHT LINES  EMISSION SPECTRA</a:t>
            </a:r>
          </a:p>
          <a:p>
            <a:r>
              <a:rPr lang="en-US" sz="2400" dirty="0">
                <a:sym typeface="Wingdings" pitchFamily="2" charset="2"/>
              </a:rPr>
              <a:t>		OVER CONTINUOUS SPECTRUM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RELATIVE SPACING OF LINES  </a:t>
            </a:r>
            <a:r>
              <a:rPr lang="en-US" sz="2400" dirty="0">
                <a:sym typeface="Wingdings" pitchFamily="2" charset="2"/>
              </a:rPr>
              <a:t> ELEMENTS PRESENT</a:t>
            </a:r>
          </a:p>
          <a:p>
            <a:r>
              <a:rPr lang="en-US" sz="2400" dirty="0"/>
              <a:t>INTENSITY OF LINES  </a:t>
            </a:r>
            <a:r>
              <a:rPr lang="en-US" sz="2400" dirty="0">
                <a:sym typeface="Wingdings" pitchFamily="2" charset="2"/>
              </a:rPr>
              <a:t> ABUNDANCE OF ELEMENTS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A bit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3048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1814 Joseph Frauenhofer, an optician in Munich, discovered many dark lines crossing the spectrum of the Sun.</a:t>
            </a:r>
          </a:p>
          <a:p>
            <a:pPr algn="just"/>
            <a:r>
              <a:rPr lang="en-US" sz="2400" dirty="0"/>
              <a:t>1890s Edward Pickering, director of the Harvard College Observatory, started a project to get spectra of all the stars in the sky down to ~8</a:t>
            </a:r>
            <a:r>
              <a:rPr lang="en-US" sz="2400" baseline="30000" dirty="0"/>
              <a:t>th</a:t>
            </a:r>
            <a:r>
              <a:rPr lang="en-US" sz="2400" dirty="0"/>
              <a:t> magnitude.</a:t>
            </a:r>
          </a:p>
          <a:p>
            <a:pPr algn="just"/>
            <a:r>
              <a:rPr lang="en-US" sz="2400" dirty="0"/>
              <a:t>1910s Annie Jump Cannon and others working at Harvard developed an empirical scheme for classifying the spectra.</a:t>
            </a:r>
          </a:p>
        </p:txBody>
      </p:sp>
      <p:pic>
        <p:nvPicPr>
          <p:cNvPr id="7170" name="Picture 2" descr="Ajcannon.gif (98184 byte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000500"/>
            <a:ext cx="4010025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8382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INVOLVE ANY TRANSITION TO n = 2 LEVEL OF H-GAS, WE NEED TO HAVE ATLEAST A TEMPERATURE OF 7945 K.</a:t>
            </a:r>
          </a:p>
          <a:p>
            <a:endParaRPr lang="en-US" sz="2400" dirty="0"/>
          </a:p>
          <a:p>
            <a:r>
              <a:rPr lang="en-US" sz="2400" dirty="0"/>
              <a:t>TO COMPLETELY IONIZE THE GAS, WE NEED ATLEAST 32000 K.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8" y="2886075"/>
            <a:ext cx="88106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619</Words>
  <Application>Microsoft Office PowerPoint</Application>
  <PresentationFormat>On-screen Show (4:3)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DejaVu Sans</vt:lpstr>
      <vt:lpstr>Google Sans</vt:lpstr>
      <vt:lpstr>Wingdings</vt:lpstr>
      <vt:lpstr>Office Theme</vt:lpstr>
      <vt:lpstr>UNIT 7: STELLAR SPECTRA &amp; CLASSIFICATION</vt:lpstr>
      <vt:lpstr>PowerPoint Presentation</vt:lpstr>
      <vt:lpstr>PowerPoint Presentation</vt:lpstr>
      <vt:lpstr>Stellar Spectra</vt:lpstr>
      <vt:lpstr>PowerPoint Presentation</vt:lpstr>
      <vt:lpstr>PowerPoint Presentation</vt:lpstr>
      <vt:lpstr>PowerPoint Presentation</vt:lpstr>
      <vt:lpstr>A bit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7: STELLAR SPECTRA &amp; CLASSIFICATION</dc:title>
  <dc:creator>user</dc:creator>
  <cp:lastModifiedBy>Swati Routh</cp:lastModifiedBy>
  <cp:revision>53</cp:revision>
  <dcterms:created xsi:type="dcterms:W3CDTF">2015-10-08T03:03:35Z</dcterms:created>
  <dcterms:modified xsi:type="dcterms:W3CDTF">2024-04-18T05:48:03Z</dcterms:modified>
</cp:coreProperties>
</file>