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6" d="100"/>
          <a:sy n="66" d="100"/>
        </p:scale>
        <p:origin x="668"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210367-6076-4247-9676-F9DECD927C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E"/>
          </a:p>
        </p:txBody>
      </p:sp>
      <p:sp>
        <p:nvSpPr>
          <p:cNvPr id="3" name="Subtitle 2">
            <a:extLst>
              <a:ext uri="{FF2B5EF4-FFF2-40B4-BE49-F238E27FC236}">
                <a16:creationId xmlns:a16="http://schemas.microsoft.com/office/drawing/2014/main" id="{3C611EC6-6AFE-4905-B4AA-63361D0736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E"/>
          </a:p>
        </p:txBody>
      </p:sp>
      <p:sp>
        <p:nvSpPr>
          <p:cNvPr id="4" name="Date Placeholder 3">
            <a:extLst>
              <a:ext uri="{FF2B5EF4-FFF2-40B4-BE49-F238E27FC236}">
                <a16:creationId xmlns:a16="http://schemas.microsoft.com/office/drawing/2014/main" id="{5B23247F-E5E7-416C-89B7-9E9D549419E3}"/>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5" name="Footer Placeholder 4">
            <a:extLst>
              <a:ext uri="{FF2B5EF4-FFF2-40B4-BE49-F238E27FC236}">
                <a16:creationId xmlns:a16="http://schemas.microsoft.com/office/drawing/2014/main" id="{E585C8E6-13DD-4205-88EC-ACA1A66C75AB}"/>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0E1BDCFB-F52B-4FF7-939F-E4F9A4E79059}"/>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3539017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4D226-DF48-451D-93F7-55DF16C4F9B3}"/>
              </a:ext>
            </a:extLst>
          </p:cNvPr>
          <p:cNvSpPr>
            <a:spLocks noGrp="1"/>
          </p:cNvSpPr>
          <p:nvPr>
            <p:ph type="title"/>
          </p:nvPr>
        </p:nvSpPr>
        <p:spPr/>
        <p:txBody>
          <a:body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974167D6-B2AE-45CC-BB35-5F752D40BA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71D4963F-1181-46A0-8458-058EF50EE561}"/>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5" name="Footer Placeholder 4">
            <a:extLst>
              <a:ext uri="{FF2B5EF4-FFF2-40B4-BE49-F238E27FC236}">
                <a16:creationId xmlns:a16="http://schemas.microsoft.com/office/drawing/2014/main" id="{2D752CBF-F5C4-44D5-8B70-AFD88D760078}"/>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1B3DB150-2115-484D-9BBD-842151830051}"/>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2628824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03AFB0-AB5C-4435-810A-F5C43EF8CD2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4B67A7E1-D776-461C-8CC7-303D5233940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B11E0C22-79E6-4EA0-B401-738D55FA4EA5}"/>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5" name="Footer Placeholder 4">
            <a:extLst>
              <a:ext uri="{FF2B5EF4-FFF2-40B4-BE49-F238E27FC236}">
                <a16:creationId xmlns:a16="http://schemas.microsoft.com/office/drawing/2014/main" id="{D90DED9C-17E5-4546-B19E-65EAAE5FCF3D}"/>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C130C47E-53CE-4676-8B2A-ADB0E3FF2943}"/>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2064842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1505-418E-416D-AEFE-FE443BF0506C}"/>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8AA6CD6C-4EFA-40BE-8500-665AD01CEAD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8504B6A-F9C1-46CE-9C25-8C323696227F}"/>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5" name="Footer Placeholder 4">
            <a:extLst>
              <a:ext uri="{FF2B5EF4-FFF2-40B4-BE49-F238E27FC236}">
                <a16:creationId xmlns:a16="http://schemas.microsoft.com/office/drawing/2014/main" id="{EC5FDC0B-CBD8-4372-9D30-F9A13A84C3BF}"/>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739D52EE-ECC2-4F0D-AB19-49E71A23D05D}"/>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17578335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6BC4E-3C68-471F-B31D-E2F503EB4D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E"/>
          </a:p>
        </p:txBody>
      </p:sp>
      <p:sp>
        <p:nvSpPr>
          <p:cNvPr id="3" name="Text Placeholder 2">
            <a:extLst>
              <a:ext uri="{FF2B5EF4-FFF2-40B4-BE49-F238E27FC236}">
                <a16:creationId xmlns:a16="http://schemas.microsoft.com/office/drawing/2014/main" id="{0FFA8E5C-9D9E-47AC-89C1-748D77CBB8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6554BA9-BE95-4C0B-9E4E-D39E7BE243F3}"/>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5" name="Footer Placeholder 4">
            <a:extLst>
              <a:ext uri="{FF2B5EF4-FFF2-40B4-BE49-F238E27FC236}">
                <a16:creationId xmlns:a16="http://schemas.microsoft.com/office/drawing/2014/main" id="{ACF5B1F5-D045-43A4-B8BB-DB007E4468DE}"/>
              </a:ext>
            </a:extLst>
          </p:cNvPr>
          <p:cNvSpPr>
            <a:spLocks noGrp="1"/>
          </p:cNvSpPr>
          <p:nvPr>
            <p:ph type="ftr" sz="quarter" idx="11"/>
          </p:nvPr>
        </p:nvSpPr>
        <p:spPr/>
        <p:txBody>
          <a:bodyPr/>
          <a:lstStyle/>
          <a:p>
            <a:endParaRPr lang="en-AE"/>
          </a:p>
        </p:txBody>
      </p:sp>
      <p:sp>
        <p:nvSpPr>
          <p:cNvPr id="6" name="Slide Number Placeholder 5">
            <a:extLst>
              <a:ext uri="{FF2B5EF4-FFF2-40B4-BE49-F238E27FC236}">
                <a16:creationId xmlns:a16="http://schemas.microsoft.com/office/drawing/2014/main" id="{B51B51C9-6D88-4C19-9958-49136FEF03D0}"/>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16606693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3DC27-CDE5-419C-A5B1-044DDC3F3058}"/>
              </a:ext>
            </a:extLst>
          </p:cNvPr>
          <p:cNvSpPr>
            <a:spLocks noGrp="1"/>
          </p:cNvSpPr>
          <p:nvPr>
            <p:ph type="title"/>
          </p:nvPr>
        </p:nvSpPr>
        <p:spPr/>
        <p:txBody>
          <a:bodyPr/>
          <a:lstStyle/>
          <a:p>
            <a:r>
              <a:rPr lang="en-US"/>
              <a:t>Click to edit Master title style</a:t>
            </a:r>
            <a:endParaRPr lang="en-AE"/>
          </a:p>
        </p:txBody>
      </p:sp>
      <p:sp>
        <p:nvSpPr>
          <p:cNvPr id="3" name="Content Placeholder 2">
            <a:extLst>
              <a:ext uri="{FF2B5EF4-FFF2-40B4-BE49-F238E27FC236}">
                <a16:creationId xmlns:a16="http://schemas.microsoft.com/office/drawing/2014/main" id="{1F549495-5274-4701-850A-2B3BEFED86C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Content Placeholder 3">
            <a:extLst>
              <a:ext uri="{FF2B5EF4-FFF2-40B4-BE49-F238E27FC236}">
                <a16:creationId xmlns:a16="http://schemas.microsoft.com/office/drawing/2014/main" id="{CCC28355-588C-4E98-8E8E-69F6E63E60F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Date Placeholder 4">
            <a:extLst>
              <a:ext uri="{FF2B5EF4-FFF2-40B4-BE49-F238E27FC236}">
                <a16:creationId xmlns:a16="http://schemas.microsoft.com/office/drawing/2014/main" id="{75EB4439-8D4F-4648-B5A9-5740B6690D6D}"/>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6" name="Footer Placeholder 5">
            <a:extLst>
              <a:ext uri="{FF2B5EF4-FFF2-40B4-BE49-F238E27FC236}">
                <a16:creationId xmlns:a16="http://schemas.microsoft.com/office/drawing/2014/main" id="{6F23D7C8-9971-41D8-A3EF-02A7CAC17B18}"/>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19A36B1C-5B61-43D5-AADD-BB2D615C3632}"/>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2982146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EE559-7D9F-462B-97B1-1E81CB07B869}"/>
              </a:ext>
            </a:extLst>
          </p:cNvPr>
          <p:cNvSpPr>
            <a:spLocks noGrp="1"/>
          </p:cNvSpPr>
          <p:nvPr>
            <p:ph type="title"/>
          </p:nvPr>
        </p:nvSpPr>
        <p:spPr>
          <a:xfrm>
            <a:off x="839788" y="365125"/>
            <a:ext cx="10515600" cy="1325563"/>
          </a:xfrm>
        </p:spPr>
        <p:txBody>
          <a:bodyPr/>
          <a:lstStyle/>
          <a:p>
            <a:r>
              <a:rPr lang="en-US"/>
              <a:t>Click to edit Master title style</a:t>
            </a:r>
            <a:endParaRPr lang="en-AE"/>
          </a:p>
        </p:txBody>
      </p:sp>
      <p:sp>
        <p:nvSpPr>
          <p:cNvPr id="3" name="Text Placeholder 2">
            <a:extLst>
              <a:ext uri="{FF2B5EF4-FFF2-40B4-BE49-F238E27FC236}">
                <a16:creationId xmlns:a16="http://schemas.microsoft.com/office/drawing/2014/main" id="{9E88E2E4-1256-4BA5-A218-DF0CFFDD17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95D75FB-BCC8-487C-9C4A-21519A59ECA1}"/>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5" name="Text Placeholder 4">
            <a:extLst>
              <a:ext uri="{FF2B5EF4-FFF2-40B4-BE49-F238E27FC236}">
                <a16:creationId xmlns:a16="http://schemas.microsoft.com/office/drawing/2014/main" id="{F1B4F973-B6BB-4370-B730-125E5A2415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CF72FD24-300D-4307-93F7-D6792944CC48}"/>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7" name="Date Placeholder 6">
            <a:extLst>
              <a:ext uri="{FF2B5EF4-FFF2-40B4-BE49-F238E27FC236}">
                <a16:creationId xmlns:a16="http://schemas.microsoft.com/office/drawing/2014/main" id="{6E6552BF-4D69-4C9D-BEFD-AE401015E59B}"/>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8" name="Footer Placeholder 7">
            <a:extLst>
              <a:ext uri="{FF2B5EF4-FFF2-40B4-BE49-F238E27FC236}">
                <a16:creationId xmlns:a16="http://schemas.microsoft.com/office/drawing/2014/main" id="{535700B3-3E68-4208-9258-920AE0718C6F}"/>
              </a:ext>
            </a:extLst>
          </p:cNvPr>
          <p:cNvSpPr>
            <a:spLocks noGrp="1"/>
          </p:cNvSpPr>
          <p:nvPr>
            <p:ph type="ftr" sz="quarter" idx="11"/>
          </p:nvPr>
        </p:nvSpPr>
        <p:spPr/>
        <p:txBody>
          <a:bodyPr/>
          <a:lstStyle/>
          <a:p>
            <a:endParaRPr lang="en-AE"/>
          </a:p>
        </p:txBody>
      </p:sp>
      <p:sp>
        <p:nvSpPr>
          <p:cNvPr id="9" name="Slide Number Placeholder 8">
            <a:extLst>
              <a:ext uri="{FF2B5EF4-FFF2-40B4-BE49-F238E27FC236}">
                <a16:creationId xmlns:a16="http://schemas.microsoft.com/office/drawing/2014/main" id="{3552FAA2-3504-4CB9-BA5B-E9D9B2668B2A}"/>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3370877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49F08-2219-4657-9C4D-AC7200D4A570}"/>
              </a:ext>
            </a:extLst>
          </p:cNvPr>
          <p:cNvSpPr>
            <a:spLocks noGrp="1"/>
          </p:cNvSpPr>
          <p:nvPr>
            <p:ph type="title"/>
          </p:nvPr>
        </p:nvSpPr>
        <p:spPr/>
        <p:txBody>
          <a:bodyPr/>
          <a:lstStyle/>
          <a:p>
            <a:r>
              <a:rPr lang="en-US"/>
              <a:t>Click to edit Master title style</a:t>
            </a:r>
            <a:endParaRPr lang="en-AE"/>
          </a:p>
        </p:txBody>
      </p:sp>
      <p:sp>
        <p:nvSpPr>
          <p:cNvPr id="3" name="Date Placeholder 2">
            <a:extLst>
              <a:ext uri="{FF2B5EF4-FFF2-40B4-BE49-F238E27FC236}">
                <a16:creationId xmlns:a16="http://schemas.microsoft.com/office/drawing/2014/main" id="{1F3EE392-AF2A-419F-9213-576ECC0B2DB5}"/>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4" name="Footer Placeholder 3">
            <a:extLst>
              <a:ext uri="{FF2B5EF4-FFF2-40B4-BE49-F238E27FC236}">
                <a16:creationId xmlns:a16="http://schemas.microsoft.com/office/drawing/2014/main" id="{5BA3F3AE-51C7-4693-B033-84F067915231}"/>
              </a:ext>
            </a:extLst>
          </p:cNvPr>
          <p:cNvSpPr>
            <a:spLocks noGrp="1"/>
          </p:cNvSpPr>
          <p:nvPr>
            <p:ph type="ftr" sz="quarter" idx="11"/>
          </p:nvPr>
        </p:nvSpPr>
        <p:spPr/>
        <p:txBody>
          <a:bodyPr/>
          <a:lstStyle/>
          <a:p>
            <a:endParaRPr lang="en-AE"/>
          </a:p>
        </p:txBody>
      </p:sp>
      <p:sp>
        <p:nvSpPr>
          <p:cNvPr id="5" name="Slide Number Placeholder 4">
            <a:extLst>
              <a:ext uri="{FF2B5EF4-FFF2-40B4-BE49-F238E27FC236}">
                <a16:creationId xmlns:a16="http://schemas.microsoft.com/office/drawing/2014/main" id="{BC0325F3-DAFA-43D6-9538-262CC5311EAC}"/>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34375085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907D00-8B9E-4552-B14C-6FCDC5E23335}"/>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3" name="Footer Placeholder 2">
            <a:extLst>
              <a:ext uri="{FF2B5EF4-FFF2-40B4-BE49-F238E27FC236}">
                <a16:creationId xmlns:a16="http://schemas.microsoft.com/office/drawing/2014/main" id="{700E0FCD-7658-4AB6-9385-0118A1B6DCB0}"/>
              </a:ext>
            </a:extLst>
          </p:cNvPr>
          <p:cNvSpPr>
            <a:spLocks noGrp="1"/>
          </p:cNvSpPr>
          <p:nvPr>
            <p:ph type="ftr" sz="quarter" idx="11"/>
          </p:nvPr>
        </p:nvSpPr>
        <p:spPr/>
        <p:txBody>
          <a:bodyPr/>
          <a:lstStyle/>
          <a:p>
            <a:endParaRPr lang="en-AE"/>
          </a:p>
        </p:txBody>
      </p:sp>
      <p:sp>
        <p:nvSpPr>
          <p:cNvPr id="4" name="Slide Number Placeholder 3">
            <a:extLst>
              <a:ext uri="{FF2B5EF4-FFF2-40B4-BE49-F238E27FC236}">
                <a16:creationId xmlns:a16="http://schemas.microsoft.com/office/drawing/2014/main" id="{A10D36F5-AD08-461A-A9C9-0DE422F1B5D2}"/>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4049658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7180B-8AA4-418A-BAD7-CA84B1A24FA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CEE6851D-D543-4175-8343-130CABBF826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2CA2EFEF-AAA2-4488-9776-7DE412442F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554798F-A4DA-4AD9-B2AE-FB6463E941CE}"/>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6" name="Footer Placeholder 5">
            <a:extLst>
              <a:ext uri="{FF2B5EF4-FFF2-40B4-BE49-F238E27FC236}">
                <a16:creationId xmlns:a16="http://schemas.microsoft.com/office/drawing/2014/main" id="{BBB0D10C-43FF-4BAE-BF8E-0719377D2FC9}"/>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A1ED46C3-BA02-4A8C-AF1E-7516A0C40EFF}"/>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432277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8996-C6D0-41A2-B1A3-905A8D564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E1476B60-09FE-49F9-89D1-7E6B516924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E"/>
          </a:p>
        </p:txBody>
      </p:sp>
      <p:sp>
        <p:nvSpPr>
          <p:cNvPr id="4" name="Text Placeholder 3">
            <a:extLst>
              <a:ext uri="{FF2B5EF4-FFF2-40B4-BE49-F238E27FC236}">
                <a16:creationId xmlns:a16="http://schemas.microsoft.com/office/drawing/2014/main" id="{FD3F4107-D1FC-4264-BC5A-1E88479E88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13AFF69-573E-457F-A7F8-A7AB18052FA8}"/>
              </a:ext>
            </a:extLst>
          </p:cNvPr>
          <p:cNvSpPr>
            <a:spLocks noGrp="1"/>
          </p:cNvSpPr>
          <p:nvPr>
            <p:ph type="dt" sz="half" idx="10"/>
          </p:nvPr>
        </p:nvSpPr>
        <p:spPr/>
        <p:txBody>
          <a:bodyPr/>
          <a:lstStyle/>
          <a:p>
            <a:fld id="{B1F11A6B-CB92-46CA-AF12-523F4DDEC455}" type="datetimeFigureOut">
              <a:rPr lang="en-AE" smtClean="0"/>
              <a:t>17/05/2024</a:t>
            </a:fld>
            <a:endParaRPr lang="en-AE"/>
          </a:p>
        </p:txBody>
      </p:sp>
      <p:sp>
        <p:nvSpPr>
          <p:cNvPr id="6" name="Footer Placeholder 5">
            <a:extLst>
              <a:ext uri="{FF2B5EF4-FFF2-40B4-BE49-F238E27FC236}">
                <a16:creationId xmlns:a16="http://schemas.microsoft.com/office/drawing/2014/main" id="{D5C61A63-68BE-44D3-9E84-A0D43DCB98E3}"/>
              </a:ext>
            </a:extLst>
          </p:cNvPr>
          <p:cNvSpPr>
            <a:spLocks noGrp="1"/>
          </p:cNvSpPr>
          <p:nvPr>
            <p:ph type="ftr" sz="quarter" idx="11"/>
          </p:nvPr>
        </p:nvSpPr>
        <p:spPr/>
        <p:txBody>
          <a:bodyPr/>
          <a:lstStyle/>
          <a:p>
            <a:endParaRPr lang="en-AE"/>
          </a:p>
        </p:txBody>
      </p:sp>
      <p:sp>
        <p:nvSpPr>
          <p:cNvPr id="7" name="Slide Number Placeholder 6">
            <a:extLst>
              <a:ext uri="{FF2B5EF4-FFF2-40B4-BE49-F238E27FC236}">
                <a16:creationId xmlns:a16="http://schemas.microsoft.com/office/drawing/2014/main" id="{0E472DFC-3F88-45FA-A934-35073AEBE379}"/>
              </a:ext>
            </a:extLst>
          </p:cNvPr>
          <p:cNvSpPr>
            <a:spLocks noGrp="1"/>
          </p:cNvSpPr>
          <p:nvPr>
            <p:ph type="sldNum" sz="quarter" idx="12"/>
          </p:nvPr>
        </p:nvSpPr>
        <p:spPr/>
        <p:txBody>
          <a:bodyPr/>
          <a:lstStyle/>
          <a:p>
            <a:fld id="{50EDB7C1-666A-4FCA-8223-5B40FBDACAF1}" type="slidenum">
              <a:rPr lang="en-AE" smtClean="0"/>
              <a:t>‹#›</a:t>
            </a:fld>
            <a:endParaRPr lang="en-AE"/>
          </a:p>
        </p:txBody>
      </p:sp>
    </p:spTree>
    <p:extLst>
      <p:ext uri="{BB962C8B-B14F-4D97-AF65-F5344CB8AC3E}">
        <p14:creationId xmlns:p14="http://schemas.microsoft.com/office/powerpoint/2010/main" val="8000561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793520-2AD1-478D-9DAC-97ABA6FCB3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E"/>
          </a:p>
        </p:txBody>
      </p:sp>
      <p:sp>
        <p:nvSpPr>
          <p:cNvPr id="3" name="Text Placeholder 2">
            <a:extLst>
              <a:ext uri="{FF2B5EF4-FFF2-40B4-BE49-F238E27FC236}">
                <a16:creationId xmlns:a16="http://schemas.microsoft.com/office/drawing/2014/main" id="{8B78F256-3375-455D-B41C-0AD30BCC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8E7B72AA-08E1-4D3A-B9F7-26A51EDB8D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1F11A6B-CB92-46CA-AF12-523F4DDEC455}" type="datetimeFigureOut">
              <a:rPr lang="en-AE" smtClean="0"/>
              <a:t>17/05/2024</a:t>
            </a:fld>
            <a:endParaRPr lang="en-AE"/>
          </a:p>
        </p:txBody>
      </p:sp>
      <p:sp>
        <p:nvSpPr>
          <p:cNvPr id="5" name="Footer Placeholder 4">
            <a:extLst>
              <a:ext uri="{FF2B5EF4-FFF2-40B4-BE49-F238E27FC236}">
                <a16:creationId xmlns:a16="http://schemas.microsoft.com/office/drawing/2014/main" id="{0D7BBD7D-C1FE-4CEF-917F-1B1073385C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E"/>
          </a:p>
        </p:txBody>
      </p:sp>
      <p:sp>
        <p:nvSpPr>
          <p:cNvPr id="6" name="Slide Number Placeholder 5">
            <a:extLst>
              <a:ext uri="{FF2B5EF4-FFF2-40B4-BE49-F238E27FC236}">
                <a16:creationId xmlns:a16="http://schemas.microsoft.com/office/drawing/2014/main" id="{8F4DF93E-2034-418E-BB04-5EA4B5B004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EDB7C1-666A-4FCA-8223-5B40FBDACAF1}" type="slidenum">
              <a:rPr lang="en-AE" smtClean="0"/>
              <a:t>‹#›</a:t>
            </a:fld>
            <a:endParaRPr lang="en-AE"/>
          </a:p>
        </p:txBody>
      </p:sp>
    </p:spTree>
    <p:extLst>
      <p:ext uri="{BB962C8B-B14F-4D97-AF65-F5344CB8AC3E}">
        <p14:creationId xmlns:p14="http://schemas.microsoft.com/office/powerpoint/2010/main" val="4088600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5E398-76D9-44D3-AAC3-0C2E1A166DA2}"/>
              </a:ext>
            </a:extLst>
          </p:cNvPr>
          <p:cNvSpPr>
            <a:spLocks noGrp="1"/>
          </p:cNvSpPr>
          <p:nvPr>
            <p:ph type="ctrTitle"/>
          </p:nvPr>
        </p:nvSpPr>
        <p:spPr/>
        <p:txBody>
          <a:bodyPr/>
          <a:lstStyle/>
          <a:p>
            <a:r>
              <a:rPr lang="en-GB" dirty="0"/>
              <a:t>ISM and Star formation</a:t>
            </a:r>
            <a:endParaRPr lang="en-AE" dirty="0"/>
          </a:p>
        </p:txBody>
      </p:sp>
      <p:sp>
        <p:nvSpPr>
          <p:cNvPr id="3" name="Subtitle 2">
            <a:extLst>
              <a:ext uri="{FF2B5EF4-FFF2-40B4-BE49-F238E27FC236}">
                <a16:creationId xmlns:a16="http://schemas.microsoft.com/office/drawing/2014/main" id="{AF93573F-C666-4270-A788-4333D27BC231}"/>
              </a:ext>
            </a:extLst>
          </p:cNvPr>
          <p:cNvSpPr>
            <a:spLocks noGrp="1"/>
          </p:cNvSpPr>
          <p:nvPr>
            <p:ph type="subTitle" idx="1"/>
          </p:nvPr>
        </p:nvSpPr>
        <p:spPr/>
        <p:txBody>
          <a:bodyPr/>
          <a:lstStyle/>
          <a:p>
            <a:endParaRPr lang="en-AE"/>
          </a:p>
        </p:txBody>
      </p:sp>
    </p:spTree>
    <p:extLst>
      <p:ext uri="{BB962C8B-B14F-4D97-AF65-F5344CB8AC3E}">
        <p14:creationId xmlns:p14="http://schemas.microsoft.com/office/powerpoint/2010/main" val="2413922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755F25B-25A8-4660-9923-0F62C650FD08}"/>
              </a:ext>
            </a:extLst>
          </p:cNvPr>
          <p:cNvSpPr/>
          <p:nvPr/>
        </p:nvSpPr>
        <p:spPr>
          <a:xfrm>
            <a:off x="276225" y="547718"/>
            <a:ext cx="11439525" cy="2308324"/>
          </a:xfrm>
          <a:prstGeom prst="rect">
            <a:avLst/>
          </a:prstGeom>
        </p:spPr>
        <p:txBody>
          <a:bodyPr wrap="square">
            <a:spAutoFit/>
          </a:bodyPr>
          <a:lstStyle/>
          <a:p>
            <a:r>
              <a:rPr lang="en-GB" dirty="0"/>
              <a:t>Molecular clouds are so important because they are the raw material of stars and planets. A dark nebula (or dark cloud) is a very dense part of a bigger molecular cloud; the light extinction is caused by the high density and the presence of interstellar dust in these clouds. These are the regions where new stars are forming. Such a density can only occur if the temperatures are very low, otherwise the thermal pressure of the gas would lead to an expansion of the dark nebula and no new stars would be able to form. They mainly consist of hydrogen and dust particles which are all you need to form new star systems with stars and planets. Indeed, these clouds often contain newly formed stars; we just cannot see them due to the extinction of visible light caused by the dust of the clouds. Nevertheless, we are able to look into the core of the cloud using radio or infrared wavelengths. This way we can detect the very young stars.</a:t>
            </a:r>
            <a:endParaRPr lang="en-AE" dirty="0"/>
          </a:p>
        </p:txBody>
      </p:sp>
      <p:sp>
        <p:nvSpPr>
          <p:cNvPr id="5" name="Rectangle 4">
            <a:extLst>
              <a:ext uri="{FF2B5EF4-FFF2-40B4-BE49-F238E27FC236}">
                <a16:creationId xmlns:a16="http://schemas.microsoft.com/office/drawing/2014/main" id="{1445DFDB-7EDE-4878-8A6A-B2420BCB6F05}"/>
              </a:ext>
            </a:extLst>
          </p:cNvPr>
          <p:cNvSpPr/>
          <p:nvPr/>
        </p:nvSpPr>
        <p:spPr>
          <a:xfrm>
            <a:off x="276225" y="2828836"/>
            <a:ext cx="11572875" cy="646331"/>
          </a:xfrm>
          <a:prstGeom prst="rect">
            <a:avLst/>
          </a:prstGeom>
        </p:spPr>
        <p:txBody>
          <a:bodyPr wrap="square">
            <a:spAutoFit/>
          </a:bodyPr>
          <a:lstStyle/>
          <a:p>
            <a:r>
              <a:rPr lang="en-GB" b="0" i="0" dirty="0">
                <a:solidFill>
                  <a:srgbClr val="000000"/>
                </a:solidFill>
                <a:effectLst/>
              </a:rPr>
              <a:t>Hundreds of different types of molecules have been detected in these clouds, among them water (H</a:t>
            </a:r>
            <a:r>
              <a:rPr lang="en-GB" b="0" i="0" baseline="-25000" dirty="0">
                <a:solidFill>
                  <a:srgbClr val="000000"/>
                </a:solidFill>
                <a:effectLst/>
              </a:rPr>
              <a:t>2</a:t>
            </a:r>
            <a:r>
              <a:rPr lang="en-GB" b="0" i="0" dirty="0">
                <a:solidFill>
                  <a:srgbClr val="000000"/>
                </a:solidFill>
                <a:effectLst/>
              </a:rPr>
              <a:t>O), ammonia (NH</a:t>
            </a:r>
            <a:r>
              <a:rPr lang="en-GB" b="0" i="0" baseline="-25000" dirty="0">
                <a:solidFill>
                  <a:srgbClr val="000000"/>
                </a:solidFill>
                <a:effectLst/>
              </a:rPr>
              <a:t>3</a:t>
            </a:r>
            <a:r>
              <a:rPr lang="en-GB" b="0" i="0" dirty="0">
                <a:solidFill>
                  <a:srgbClr val="000000"/>
                </a:solidFill>
                <a:effectLst/>
              </a:rPr>
              <a:t>), ethyl alcohol (C</a:t>
            </a:r>
            <a:r>
              <a:rPr lang="en-GB" b="0" i="0" baseline="-25000" dirty="0">
                <a:solidFill>
                  <a:srgbClr val="000000"/>
                </a:solidFill>
                <a:effectLst/>
              </a:rPr>
              <a:t>2</a:t>
            </a:r>
            <a:r>
              <a:rPr lang="en-GB" b="0" i="0" dirty="0">
                <a:solidFill>
                  <a:srgbClr val="000000"/>
                </a:solidFill>
                <a:effectLst/>
              </a:rPr>
              <a:t>H</a:t>
            </a:r>
            <a:r>
              <a:rPr lang="en-GB" b="0" i="0" baseline="-25000" dirty="0">
                <a:solidFill>
                  <a:srgbClr val="000000"/>
                </a:solidFill>
                <a:effectLst/>
              </a:rPr>
              <a:t>5</a:t>
            </a:r>
            <a:r>
              <a:rPr lang="en-GB" b="0" i="0" dirty="0">
                <a:solidFill>
                  <a:srgbClr val="000000"/>
                </a:solidFill>
                <a:effectLst/>
              </a:rPr>
              <a:t>OH) and even sugar and amino acids</a:t>
            </a:r>
            <a:endParaRPr lang="en-AE" dirty="0"/>
          </a:p>
        </p:txBody>
      </p:sp>
      <p:pic>
        <p:nvPicPr>
          <p:cNvPr id="3074" name="Picture 2" descr="NGC 1333 - The Star-forming, Perseus ...">
            <a:extLst>
              <a:ext uri="{FF2B5EF4-FFF2-40B4-BE49-F238E27FC236}">
                <a16:creationId xmlns:a16="http://schemas.microsoft.com/office/drawing/2014/main" id="{E35E40F1-6017-42C7-9802-1470D72609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4425" y="3609885"/>
            <a:ext cx="5505449" cy="308305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B9875CC7-562B-4AEF-A8DA-9863C3B6138C}"/>
              </a:ext>
            </a:extLst>
          </p:cNvPr>
          <p:cNvSpPr/>
          <p:nvPr/>
        </p:nvSpPr>
        <p:spPr>
          <a:xfrm>
            <a:off x="6619874" y="4328243"/>
            <a:ext cx="6096000" cy="646331"/>
          </a:xfrm>
          <a:prstGeom prst="rect">
            <a:avLst/>
          </a:prstGeom>
        </p:spPr>
        <p:txBody>
          <a:bodyPr>
            <a:spAutoFit/>
          </a:bodyPr>
          <a:lstStyle/>
          <a:p>
            <a:r>
              <a:rPr lang="en-GB" b="1" i="0" dirty="0">
                <a:solidFill>
                  <a:srgbClr val="111111"/>
                </a:solidFill>
                <a:effectLst/>
                <a:latin typeface="Roboto"/>
              </a:rPr>
              <a:t>NGC 1333 – The Star-forming, Perseus Molecular Cloud – As Seen By Hubble</a:t>
            </a:r>
          </a:p>
        </p:txBody>
      </p:sp>
    </p:spTree>
    <p:extLst>
      <p:ext uri="{BB962C8B-B14F-4D97-AF65-F5344CB8AC3E}">
        <p14:creationId xmlns:p14="http://schemas.microsoft.com/office/powerpoint/2010/main" val="129152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94A49E-9972-461F-ABCA-6EFD0B03BD7C}"/>
              </a:ext>
            </a:extLst>
          </p:cNvPr>
          <p:cNvSpPr/>
          <p:nvPr/>
        </p:nvSpPr>
        <p:spPr>
          <a:xfrm>
            <a:off x="959318" y="488285"/>
            <a:ext cx="11004884" cy="1200329"/>
          </a:xfrm>
          <a:prstGeom prst="rect">
            <a:avLst/>
          </a:prstGeom>
        </p:spPr>
        <p:txBody>
          <a:bodyPr wrap="square">
            <a:spAutoFit/>
          </a:bodyPr>
          <a:lstStyle/>
          <a:p>
            <a:r>
              <a:rPr lang="en-GB" dirty="0"/>
              <a:t>Interstellar Dust:  Interstellar medium also contains dust grains, which constitute about one percent of the interstellar mass. Although the temperature of interstellar dust region is very low (~ 100 K), it can be detected by infrared telescopes. A typical dust grain is made of thin, highly flattened flakes of silicates and </a:t>
            </a:r>
            <a:r>
              <a:rPr lang="en-GB" dirty="0" err="1"/>
              <a:t>graphites</a:t>
            </a:r>
            <a:r>
              <a:rPr lang="en-GB" dirty="0"/>
              <a:t> coated with ice. Fig. 9.3 shows a typical dust grain, which is of the size of the wavelength of blue light. </a:t>
            </a:r>
            <a:endParaRPr lang="en-AE" dirty="0"/>
          </a:p>
        </p:txBody>
      </p:sp>
      <p:pic>
        <p:nvPicPr>
          <p:cNvPr id="3" name="Picture 2">
            <a:extLst>
              <a:ext uri="{FF2B5EF4-FFF2-40B4-BE49-F238E27FC236}">
                <a16:creationId xmlns:a16="http://schemas.microsoft.com/office/drawing/2014/main" id="{7D9B5D80-5C7E-4AAA-9E5E-DCDFD874518E}"/>
              </a:ext>
            </a:extLst>
          </p:cNvPr>
          <p:cNvPicPr>
            <a:picLocks noChangeAspect="1"/>
          </p:cNvPicPr>
          <p:nvPr/>
        </p:nvPicPr>
        <p:blipFill>
          <a:blip r:embed="rId2"/>
          <a:stretch>
            <a:fillRect/>
          </a:stretch>
        </p:blipFill>
        <p:spPr>
          <a:xfrm>
            <a:off x="272721" y="2053056"/>
            <a:ext cx="5531312" cy="3821287"/>
          </a:xfrm>
          <a:prstGeom prst="rect">
            <a:avLst/>
          </a:prstGeom>
        </p:spPr>
      </p:pic>
      <p:sp>
        <p:nvSpPr>
          <p:cNvPr id="4" name="Rectangle 3">
            <a:extLst>
              <a:ext uri="{FF2B5EF4-FFF2-40B4-BE49-F238E27FC236}">
                <a16:creationId xmlns:a16="http://schemas.microsoft.com/office/drawing/2014/main" id="{22985F78-7966-414A-86E3-3246241BA56F}"/>
              </a:ext>
            </a:extLst>
          </p:cNvPr>
          <p:cNvSpPr/>
          <p:nvPr/>
        </p:nvSpPr>
        <p:spPr>
          <a:xfrm>
            <a:off x="5473566" y="2255539"/>
            <a:ext cx="6096000" cy="3416320"/>
          </a:xfrm>
          <a:prstGeom prst="rect">
            <a:avLst/>
          </a:prstGeom>
        </p:spPr>
        <p:txBody>
          <a:bodyPr>
            <a:spAutoFit/>
          </a:bodyPr>
          <a:lstStyle/>
          <a:p>
            <a:r>
              <a:rPr lang="en-GB" b="1" dirty="0"/>
              <a:t>What is the evidence supporting the existence of dust in ISM? </a:t>
            </a:r>
            <a:r>
              <a:rPr lang="en-GB" dirty="0"/>
              <a:t>The two observable effects due to dust are extinction and reddening. Refer to Fig. 9.4. Note that, besides the brighter gas and dust regions surrounding the stars, there are darker regions as well. You may think that these regions are devoid of stars. It is not so. In fact, these darker regions are so dense that they completely stop the light emitted by stars behind them and therefore no light is able to pass through. This phenomenon is known as </a:t>
            </a:r>
            <a:r>
              <a:rPr lang="en-GB" b="1" dirty="0"/>
              <a:t>interstellar extinction</a:t>
            </a:r>
            <a:r>
              <a:rPr lang="en-GB" dirty="0"/>
              <a:t>. The extent to which light is scattered or absorbed in a dust cloud depends on the number density of particles and on its thickness. Fig.9.3: A typical dust gr</a:t>
            </a:r>
            <a:endParaRPr lang="en-AE" dirty="0"/>
          </a:p>
        </p:txBody>
      </p:sp>
    </p:spTree>
    <p:extLst>
      <p:ext uri="{BB962C8B-B14F-4D97-AF65-F5344CB8AC3E}">
        <p14:creationId xmlns:p14="http://schemas.microsoft.com/office/powerpoint/2010/main" val="896883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extinction1.jpg">
            <a:extLst>
              <a:ext uri="{FF2B5EF4-FFF2-40B4-BE49-F238E27FC236}">
                <a16:creationId xmlns:a16="http://schemas.microsoft.com/office/drawing/2014/main" id="{8240EAE9-92E7-4395-9F49-6F7C3B1E08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365" y="519764"/>
            <a:ext cx="5591564" cy="24230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EC561458-05F6-4292-9BD0-AF3B7C86628F}"/>
              </a:ext>
            </a:extLst>
          </p:cNvPr>
          <p:cNvSpPr/>
          <p:nvPr/>
        </p:nvSpPr>
        <p:spPr>
          <a:xfrm>
            <a:off x="5800825" y="530940"/>
            <a:ext cx="6096000" cy="2308324"/>
          </a:xfrm>
          <a:prstGeom prst="rect">
            <a:avLst/>
          </a:prstGeom>
        </p:spPr>
        <p:txBody>
          <a:bodyPr>
            <a:spAutoFit/>
          </a:bodyPr>
          <a:lstStyle/>
          <a:p>
            <a:r>
              <a:rPr lang="en-GB" dirty="0"/>
              <a:t>Dust clouds along the line of sight scatter and absorb light coming from distant objects. We therefore see these objects as dimmer and redder than they really are. These effects are known as extinction and interstellar reddening respectively.</a:t>
            </a:r>
          </a:p>
          <a:p>
            <a:r>
              <a:rPr lang="en-GB" dirty="0"/>
              <a:t>Since the typical size of dust grains is of the order of the wavelength of blue light, the blue light from star is scattered more than the red light. As a result, some of the blue light from the star is lost and it appears redder. </a:t>
            </a:r>
            <a:endParaRPr lang="en-AE" dirty="0"/>
          </a:p>
        </p:txBody>
      </p:sp>
      <p:pic>
        <p:nvPicPr>
          <p:cNvPr id="4102" name="Picture 6" descr="extinction2.jpg">
            <a:extLst>
              <a:ext uri="{FF2B5EF4-FFF2-40B4-BE49-F238E27FC236}">
                <a16:creationId xmlns:a16="http://schemas.microsoft.com/office/drawing/2014/main" id="{9C3CB57F-8BB1-44A7-8188-F5859912C2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285" y="3211528"/>
            <a:ext cx="5131118" cy="347218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FE6858B-BA65-4546-9EEA-CFB857B273C8}"/>
              </a:ext>
            </a:extLst>
          </p:cNvPr>
          <p:cNvSpPr/>
          <p:nvPr/>
        </p:nvSpPr>
        <p:spPr>
          <a:xfrm>
            <a:off x="5649929" y="3915226"/>
            <a:ext cx="6096000" cy="923330"/>
          </a:xfrm>
          <a:prstGeom prst="rect">
            <a:avLst/>
          </a:prstGeom>
        </p:spPr>
        <p:txBody>
          <a:bodyPr>
            <a:spAutoFit/>
          </a:bodyPr>
          <a:lstStyle/>
          <a:p>
            <a:r>
              <a:rPr lang="en-GB" dirty="0"/>
              <a:t>The dark cloud, Barnard 68, illustrating that extinction becomes less of a problem as we move from visual wavelengths (top row) to infrared wavelengths (bottom row).</a:t>
            </a:r>
            <a:endParaRPr lang="en-AE" dirty="0"/>
          </a:p>
        </p:txBody>
      </p:sp>
    </p:spTree>
    <p:extLst>
      <p:ext uri="{BB962C8B-B14F-4D97-AF65-F5344CB8AC3E}">
        <p14:creationId xmlns:p14="http://schemas.microsoft.com/office/powerpoint/2010/main" val="18123929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F23089F-FBFE-4CEF-88E6-26293B68E7F1}"/>
              </a:ext>
            </a:extLst>
          </p:cNvPr>
          <p:cNvSpPr/>
          <p:nvPr/>
        </p:nvSpPr>
        <p:spPr>
          <a:xfrm>
            <a:off x="1107901" y="626263"/>
            <a:ext cx="5071518" cy="4801314"/>
          </a:xfrm>
          <a:prstGeom prst="rect">
            <a:avLst/>
          </a:prstGeom>
        </p:spPr>
        <p:txBody>
          <a:bodyPr wrap="square">
            <a:spAutoFit/>
          </a:bodyPr>
          <a:lstStyle/>
          <a:p>
            <a:r>
              <a:rPr lang="en-GB" b="1" dirty="0"/>
              <a:t>FORMATION OF PROTOSTAR </a:t>
            </a:r>
            <a:r>
              <a:rPr lang="en-GB" dirty="0"/>
              <a:t>: you learnt that the giant molecular clouds (GMCs) are the likely sites where star formation can take place. However, GMCs are very unlike stars: their typical diameter is 50 pc, typical mass exceeds 10^5 solar masses and their density is 10^20 times less than a typical star. Thus, the question is: </a:t>
            </a:r>
            <a:r>
              <a:rPr lang="en-GB" b="1" dirty="0"/>
              <a:t>How do stars form from such molecular clouds? </a:t>
            </a:r>
            <a:r>
              <a:rPr lang="en-GB" dirty="0"/>
              <a:t>The simplest answer to this question is that the </a:t>
            </a:r>
            <a:r>
              <a:rPr lang="en-GB" dirty="0">
                <a:highlight>
                  <a:srgbClr val="FFFF00"/>
                </a:highlight>
              </a:rPr>
              <a:t>stars form due to gravity: a cloud of gas contracts due to self-gravity. This contraction increases density and temperature of the core, initiating generation of nuclear energy. </a:t>
            </a:r>
            <a:r>
              <a:rPr lang="en-GB" dirty="0"/>
              <a:t>You may ask : How do we reconcile the typical mass of a star with the mass of a GMC (~ 105 solar mass)? This problem was addressed by Jeans who proposed a criterion for the mass of a contracting cloud which may evolve into a star. </a:t>
            </a:r>
            <a:endParaRPr lang="en-AE" dirty="0"/>
          </a:p>
        </p:txBody>
      </p:sp>
      <p:sp>
        <p:nvSpPr>
          <p:cNvPr id="3" name="Rectangle 2">
            <a:extLst>
              <a:ext uri="{FF2B5EF4-FFF2-40B4-BE49-F238E27FC236}">
                <a16:creationId xmlns:a16="http://schemas.microsoft.com/office/drawing/2014/main" id="{645E7540-D5E3-4A55-BEA9-9F45485F2C05}"/>
              </a:ext>
            </a:extLst>
          </p:cNvPr>
          <p:cNvSpPr/>
          <p:nvPr/>
        </p:nvSpPr>
        <p:spPr>
          <a:xfrm>
            <a:off x="6471794" y="789892"/>
            <a:ext cx="4831066" cy="369332"/>
          </a:xfrm>
          <a:prstGeom prst="rect">
            <a:avLst/>
          </a:prstGeom>
        </p:spPr>
        <p:txBody>
          <a:bodyPr wrap="none">
            <a:spAutoFit/>
          </a:bodyPr>
          <a:lstStyle/>
          <a:p>
            <a:r>
              <a:rPr lang="en-AE" dirty="0"/>
              <a:t>https://www.youtube.com/watch?v=58qRXKqleIk</a:t>
            </a:r>
          </a:p>
        </p:txBody>
      </p:sp>
      <p:pic>
        <p:nvPicPr>
          <p:cNvPr id="4" name="Picture 3">
            <a:extLst>
              <a:ext uri="{FF2B5EF4-FFF2-40B4-BE49-F238E27FC236}">
                <a16:creationId xmlns:a16="http://schemas.microsoft.com/office/drawing/2014/main" id="{73973062-6B61-4E1C-8075-72B37B0CB584}"/>
              </a:ext>
            </a:extLst>
          </p:cNvPr>
          <p:cNvPicPr>
            <a:picLocks noChangeAspect="1"/>
          </p:cNvPicPr>
          <p:nvPr/>
        </p:nvPicPr>
        <p:blipFill>
          <a:blip r:embed="rId2"/>
          <a:stretch>
            <a:fillRect/>
          </a:stretch>
        </p:blipFill>
        <p:spPr>
          <a:xfrm>
            <a:off x="6179420" y="1618159"/>
            <a:ext cx="6040110" cy="4224375"/>
          </a:xfrm>
          <a:prstGeom prst="rect">
            <a:avLst/>
          </a:prstGeom>
        </p:spPr>
      </p:pic>
    </p:spTree>
    <p:extLst>
      <p:ext uri="{BB962C8B-B14F-4D97-AF65-F5344CB8AC3E}">
        <p14:creationId xmlns:p14="http://schemas.microsoft.com/office/powerpoint/2010/main" val="1887148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F6C908-BB7C-4EA9-90E1-FDCADCE0C451}"/>
              </a:ext>
            </a:extLst>
          </p:cNvPr>
          <p:cNvSpPr/>
          <p:nvPr/>
        </p:nvSpPr>
        <p:spPr>
          <a:xfrm>
            <a:off x="969021" y="684014"/>
            <a:ext cx="2074029" cy="461665"/>
          </a:xfrm>
          <a:prstGeom prst="rect">
            <a:avLst/>
          </a:prstGeom>
        </p:spPr>
        <p:txBody>
          <a:bodyPr wrap="none">
            <a:spAutoFit/>
          </a:bodyPr>
          <a:lstStyle/>
          <a:p>
            <a:r>
              <a:rPr lang="en-GB" sz="2400" b="1" dirty="0"/>
              <a:t>Jeans Criterion</a:t>
            </a:r>
            <a:endParaRPr lang="en-AE" sz="2400" b="1" dirty="0"/>
          </a:p>
        </p:txBody>
      </p:sp>
      <p:sp>
        <p:nvSpPr>
          <p:cNvPr id="3" name="Rectangle 2">
            <a:extLst>
              <a:ext uri="{FF2B5EF4-FFF2-40B4-BE49-F238E27FC236}">
                <a16:creationId xmlns:a16="http://schemas.microsoft.com/office/drawing/2014/main" id="{776DEF93-2F0D-479A-9227-A5A75EFCBAC0}"/>
              </a:ext>
            </a:extLst>
          </p:cNvPr>
          <p:cNvSpPr/>
          <p:nvPr/>
        </p:nvSpPr>
        <p:spPr>
          <a:xfrm>
            <a:off x="442761" y="1224073"/>
            <a:ext cx="11665819" cy="2862322"/>
          </a:xfrm>
          <a:prstGeom prst="rect">
            <a:avLst/>
          </a:prstGeom>
        </p:spPr>
        <p:txBody>
          <a:bodyPr wrap="square">
            <a:spAutoFit/>
          </a:bodyPr>
          <a:lstStyle/>
          <a:p>
            <a:r>
              <a:rPr lang="en-GB" dirty="0"/>
              <a:t>Jeans proposed that there are two competing processes in the gravitational collapse of a molecular cloud. On the one hand, the gravitational contraction increases the internal pressure of the cloud which tends to expand the cloud. On the other hand, gravity acts on the cloud and tends to further contract it. Which of these two processes will dominate is determined by the mass of the cloud. If the internal pressure is more than the gravitational force, the cloud will break up. A clump of cloud must have a minimum mass to continue collapsing and give birth to a star. This minimum mass is called the Jeans mass. It is a function of density and temperature. </a:t>
            </a:r>
          </a:p>
          <a:p>
            <a:endParaRPr lang="en-GB" dirty="0"/>
          </a:p>
          <a:p>
            <a:r>
              <a:rPr lang="en-GB" dirty="0"/>
              <a:t>To obtain an expression for the Jeans mass, we make the following simplifying assumptions: </a:t>
            </a:r>
            <a:r>
              <a:rPr lang="en-GB" dirty="0" err="1"/>
              <a:t>i</a:t>
            </a:r>
            <a:r>
              <a:rPr lang="en-GB" dirty="0"/>
              <a:t>) the cloud is uniform and non-rotating; ii) the cloud is non-magnetic; and iii) the gas and dust is confined to a certain region of space by the gravitational force and is in hydrostatic equilibrium.</a:t>
            </a:r>
            <a:endParaRPr lang="en-AE" dirty="0"/>
          </a:p>
        </p:txBody>
      </p:sp>
      <p:pic>
        <p:nvPicPr>
          <p:cNvPr id="5" name="Picture 4">
            <a:extLst>
              <a:ext uri="{FF2B5EF4-FFF2-40B4-BE49-F238E27FC236}">
                <a16:creationId xmlns:a16="http://schemas.microsoft.com/office/drawing/2014/main" id="{68838998-944D-4253-8B76-F56649714D6F}"/>
              </a:ext>
            </a:extLst>
          </p:cNvPr>
          <p:cNvPicPr>
            <a:picLocks noChangeAspect="1"/>
          </p:cNvPicPr>
          <p:nvPr/>
        </p:nvPicPr>
        <p:blipFill>
          <a:blip r:embed="rId2"/>
          <a:stretch>
            <a:fillRect/>
          </a:stretch>
        </p:blipFill>
        <p:spPr>
          <a:xfrm>
            <a:off x="4059044" y="3757750"/>
            <a:ext cx="4073912" cy="1215907"/>
          </a:xfrm>
          <a:prstGeom prst="rect">
            <a:avLst/>
          </a:prstGeom>
        </p:spPr>
      </p:pic>
      <p:pic>
        <p:nvPicPr>
          <p:cNvPr id="6" name="Picture 5">
            <a:extLst>
              <a:ext uri="{FF2B5EF4-FFF2-40B4-BE49-F238E27FC236}">
                <a16:creationId xmlns:a16="http://schemas.microsoft.com/office/drawing/2014/main" id="{EBCF4F50-0773-493F-8795-AB594FDA3CC5}"/>
              </a:ext>
            </a:extLst>
          </p:cNvPr>
          <p:cNvPicPr>
            <a:picLocks noChangeAspect="1"/>
          </p:cNvPicPr>
          <p:nvPr/>
        </p:nvPicPr>
        <p:blipFill>
          <a:blip r:embed="rId3"/>
          <a:stretch>
            <a:fillRect/>
          </a:stretch>
        </p:blipFill>
        <p:spPr>
          <a:xfrm>
            <a:off x="3266558" y="5548996"/>
            <a:ext cx="3066865" cy="1203815"/>
          </a:xfrm>
          <a:prstGeom prst="rect">
            <a:avLst/>
          </a:prstGeom>
        </p:spPr>
      </p:pic>
      <p:sp>
        <p:nvSpPr>
          <p:cNvPr id="7" name="Rectangle 6">
            <a:extLst>
              <a:ext uri="{FF2B5EF4-FFF2-40B4-BE49-F238E27FC236}">
                <a16:creationId xmlns:a16="http://schemas.microsoft.com/office/drawing/2014/main" id="{B74361E4-42DC-4F39-8B0B-8E6CA25F4831}"/>
              </a:ext>
            </a:extLst>
          </p:cNvPr>
          <p:cNvSpPr/>
          <p:nvPr/>
        </p:nvSpPr>
        <p:spPr>
          <a:xfrm>
            <a:off x="240632" y="4973657"/>
            <a:ext cx="11867947" cy="646331"/>
          </a:xfrm>
          <a:prstGeom prst="rect">
            <a:avLst/>
          </a:prstGeom>
        </p:spPr>
        <p:txBody>
          <a:bodyPr wrap="square">
            <a:spAutoFit/>
          </a:bodyPr>
          <a:lstStyle/>
          <a:p>
            <a:r>
              <a:rPr lang="en-GB" dirty="0"/>
              <a:t>Here MJ is called the </a:t>
            </a:r>
            <a:r>
              <a:rPr lang="en-GB" b="1" dirty="0"/>
              <a:t>Jeans mass </a:t>
            </a:r>
            <a:r>
              <a:rPr lang="en-GB" dirty="0"/>
              <a:t>and Eq. is known as Jeans criterion. The Jeans mass is the minimum mass needed for a cloud to balance its internal pressure with self-gravity; clouds with greater mass will collapse.</a:t>
            </a:r>
            <a:endParaRPr lang="en-AE" dirty="0"/>
          </a:p>
        </p:txBody>
      </p:sp>
      <p:sp>
        <p:nvSpPr>
          <p:cNvPr id="8" name="Rectangle 7">
            <a:extLst>
              <a:ext uri="{FF2B5EF4-FFF2-40B4-BE49-F238E27FC236}">
                <a16:creationId xmlns:a16="http://schemas.microsoft.com/office/drawing/2014/main" id="{C20131E3-D4DE-4BE0-83E5-0FE33832D790}"/>
              </a:ext>
            </a:extLst>
          </p:cNvPr>
          <p:cNvSpPr/>
          <p:nvPr/>
        </p:nvSpPr>
        <p:spPr>
          <a:xfrm>
            <a:off x="1179654" y="5966236"/>
            <a:ext cx="2189187" cy="369332"/>
          </a:xfrm>
          <a:prstGeom prst="rect">
            <a:avLst/>
          </a:prstGeom>
        </p:spPr>
        <p:txBody>
          <a:bodyPr wrap="square">
            <a:spAutoFit/>
          </a:bodyPr>
          <a:lstStyle/>
          <a:p>
            <a:r>
              <a:rPr lang="en-GB" b="1" dirty="0"/>
              <a:t>Jeans length, RJ</a:t>
            </a:r>
            <a:endParaRPr lang="en-AE" b="1" dirty="0"/>
          </a:p>
        </p:txBody>
      </p:sp>
    </p:spTree>
    <p:extLst>
      <p:ext uri="{BB962C8B-B14F-4D97-AF65-F5344CB8AC3E}">
        <p14:creationId xmlns:p14="http://schemas.microsoft.com/office/powerpoint/2010/main" val="1535916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FF3EDCB-A7FF-4A3E-8EB9-AD6BE1216506}"/>
              </a:ext>
            </a:extLst>
          </p:cNvPr>
          <p:cNvSpPr/>
          <p:nvPr/>
        </p:nvSpPr>
        <p:spPr>
          <a:xfrm>
            <a:off x="437790" y="199741"/>
            <a:ext cx="11136429" cy="1200329"/>
          </a:xfrm>
          <a:prstGeom prst="rect">
            <a:avLst/>
          </a:prstGeom>
        </p:spPr>
        <p:txBody>
          <a:bodyPr wrap="square">
            <a:spAutoFit/>
          </a:bodyPr>
          <a:lstStyle/>
          <a:p>
            <a:pPr marL="285750" indent="-285750">
              <a:buFont typeface="Arial" panose="020B0604020202020204" pitchFamily="34" charset="0"/>
              <a:buChar char="•"/>
            </a:pPr>
            <a:r>
              <a:rPr lang="en-GB" dirty="0"/>
              <a:t>A collapsing cloud is made of neutral hydrogen (H I) only. If the temperature of the cloud is 50 K and its number density is 105 m −3 , calculate its Jeans mass. </a:t>
            </a:r>
          </a:p>
          <a:p>
            <a:endParaRPr lang="en-GB" dirty="0"/>
          </a:p>
          <a:p>
            <a:endParaRPr lang="en-AE" dirty="0"/>
          </a:p>
        </p:txBody>
      </p:sp>
      <p:sp>
        <p:nvSpPr>
          <p:cNvPr id="3" name="Rectangle 2">
            <a:extLst>
              <a:ext uri="{FF2B5EF4-FFF2-40B4-BE49-F238E27FC236}">
                <a16:creationId xmlns:a16="http://schemas.microsoft.com/office/drawing/2014/main" id="{A0104591-77AC-4592-9068-39ABD55DCFA3}"/>
              </a:ext>
            </a:extLst>
          </p:cNvPr>
          <p:cNvSpPr/>
          <p:nvPr/>
        </p:nvSpPr>
        <p:spPr>
          <a:xfrm>
            <a:off x="1130809" y="3864061"/>
            <a:ext cx="10576399" cy="646331"/>
          </a:xfrm>
          <a:prstGeom prst="rect">
            <a:avLst/>
          </a:prstGeom>
        </p:spPr>
        <p:txBody>
          <a:bodyPr wrap="square">
            <a:spAutoFit/>
          </a:bodyPr>
          <a:lstStyle/>
          <a:p>
            <a:r>
              <a:rPr lang="en-GB" dirty="0"/>
              <a:t>How long does it take for a cloud to collapse?(free fall time)</a:t>
            </a:r>
          </a:p>
          <a:p>
            <a:r>
              <a:rPr lang="en-GB" dirty="0"/>
              <a:t> a particle on the surface of a star of mass M and radius R experiences an acceleration g given by</a:t>
            </a:r>
            <a:endParaRPr lang="en-AE" dirty="0"/>
          </a:p>
        </p:txBody>
      </p:sp>
    </p:spTree>
    <p:extLst>
      <p:ext uri="{BB962C8B-B14F-4D97-AF65-F5344CB8AC3E}">
        <p14:creationId xmlns:p14="http://schemas.microsoft.com/office/powerpoint/2010/main" val="14047068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6488C75-E225-425E-A16F-C395B61D8D2E}"/>
              </a:ext>
            </a:extLst>
          </p:cNvPr>
          <p:cNvPicPr>
            <a:picLocks noChangeAspect="1"/>
          </p:cNvPicPr>
          <p:nvPr/>
        </p:nvPicPr>
        <p:blipFill>
          <a:blip r:embed="rId2"/>
          <a:stretch>
            <a:fillRect/>
          </a:stretch>
        </p:blipFill>
        <p:spPr>
          <a:xfrm>
            <a:off x="741145" y="174494"/>
            <a:ext cx="6641431" cy="6509011"/>
          </a:xfrm>
          <a:prstGeom prst="rect">
            <a:avLst/>
          </a:prstGeom>
        </p:spPr>
      </p:pic>
      <p:sp>
        <p:nvSpPr>
          <p:cNvPr id="3" name="Rectangle 2">
            <a:extLst>
              <a:ext uri="{FF2B5EF4-FFF2-40B4-BE49-F238E27FC236}">
                <a16:creationId xmlns:a16="http://schemas.microsoft.com/office/drawing/2014/main" id="{18110C46-7D1C-4FCA-AA57-1A41B72BC3A6}"/>
              </a:ext>
            </a:extLst>
          </p:cNvPr>
          <p:cNvSpPr/>
          <p:nvPr/>
        </p:nvSpPr>
        <p:spPr>
          <a:xfrm>
            <a:off x="7526955" y="291512"/>
            <a:ext cx="4568792" cy="1477328"/>
          </a:xfrm>
          <a:prstGeom prst="rect">
            <a:avLst/>
          </a:prstGeom>
        </p:spPr>
        <p:txBody>
          <a:bodyPr wrap="square">
            <a:spAutoFit/>
          </a:bodyPr>
          <a:lstStyle/>
          <a:p>
            <a:r>
              <a:rPr lang="en-GB" dirty="0"/>
              <a:t>How long does it take for a cloud to collapse?(free fall time)</a:t>
            </a:r>
          </a:p>
          <a:p>
            <a:r>
              <a:rPr lang="en-GB" dirty="0"/>
              <a:t> a particle on the surface of a star of mass M and radius R experiences an acceleration g given by</a:t>
            </a:r>
            <a:endParaRPr lang="en-AE" dirty="0"/>
          </a:p>
        </p:txBody>
      </p:sp>
    </p:spTree>
    <p:extLst>
      <p:ext uri="{BB962C8B-B14F-4D97-AF65-F5344CB8AC3E}">
        <p14:creationId xmlns:p14="http://schemas.microsoft.com/office/powerpoint/2010/main" val="786269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2384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32558-7ED7-4BC8-BD32-BFF0FF93CB13}"/>
              </a:ext>
            </a:extLst>
          </p:cNvPr>
          <p:cNvSpPr>
            <a:spLocks noGrp="1"/>
          </p:cNvSpPr>
          <p:nvPr>
            <p:ph type="title"/>
          </p:nvPr>
        </p:nvSpPr>
        <p:spPr/>
        <p:txBody>
          <a:bodyPr/>
          <a:lstStyle/>
          <a:p>
            <a:endParaRPr lang="en-AE"/>
          </a:p>
        </p:txBody>
      </p:sp>
      <p:sp>
        <p:nvSpPr>
          <p:cNvPr id="3" name="Content Placeholder 2">
            <a:extLst>
              <a:ext uri="{FF2B5EF4-FFF2-40B4-BE49-F238E27FC236}">
                <a16:creationId xmlns:a16="http://schemas.microsoft.com/office/drawing/2014/main" id="{789104CF-4E86-4AC8-89D6-A5F5B034AB6E}"/>
              </a:ext>
            </a:extLst>
          </p:cNvPr>
          <p:cNvSpPr>
            <a:spLocks noGrp="1"/>
          </p:cNvSpPr>
          <p:nvPr>
            <p:ph idx="1"/>
          </p:nvPr>
        </p:nvSpPr>
        <p:spPr/>
        <p:txBody>
          <a:bodyPr/>
          <a:lstStyle/>
          <a:p>
            <a:r>
              <a:rPr lang="en-GB" dirty="0"/>
              <a:t>The gas and dust in the interstellar space is called the Inter Stellar Medium (ISM) and it is the major constituent of our galaxy</a:t>
            </a:r>
          </a:p>
          <a:p>
            <a:r>
              <a:rPr lang="en-GB" dirty="0"/>
              <a:t>Objectives:</a:t>
            </a:r>
          </a:p>
          <a:p>
            <a:pPr marL="0" indent="0">
              <a:buNone/>
            </a:pPr>
            <a:r>
              <a:rPr lang="en-GB" dirty="0"/>
              <a:t> After studying this unit, you should be able to: • describe the basic composition of ISM; • derive Jeans criterion for the stability of a gas cloud; • explain the necessity of repeated fragmentation of a collapsing cloud; and • discuss the evolution of an interstellar cloud into a pre-main sequence star.</a:t>
            </a:r>
          </a:p>
          <a:p>
            <a:endParaRPr lang="en-AE" dirty="0"/>
          </a:p>
        </p:txBody>
      </p:sp>
    </p:spTree>
    <p:extLst>
      <p:ext uri="{BB962C8B-B14F-4D97-AF65-F5344CB8AC3E}">
        <p14:creationId xmlns:p14="http://schemas.microsoft.com/office/powerpoint/2010/main" val="12696572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F7ECE-C6AE-46B4-BA1C-35D5642DDFC1}"/>
              </a:ext>
            </a:extLst>
          </p:cNvPr>
          <p:cNvSpPr>
            <a:spLocks noGrp="1"/>
          </p:cNvSpPr>
          <p:nvPr>
            <p:ph type="title"/>
          </p:nvPr>
        </p:nvSpPr>
        <p:spPr/>
        <p:txBody>
          <a:bodyPr/>
          <a:lstStyle/>
          <a:p>
            <a:r>
              <a:rPr lang="en-GB" dirty="0"/>
              <a:t>BASIC COMPOSITION OF INTERSTELLAR MEDIUM</a:t>
            </a:r>
            <a:endParaRPr lang="en-AE" dirty="0"/>
          </a:p>
        </p:txBody>
      </p:sp>
      <p:sp>
        <p:nvSpPr>
          <p:cNvPr id="3" name="Content Placeholder 2">
            <a:extLst>
              <a:ext uri="{FF2B5EF4-FFF2-40B4-BE49-F238E27FC236}">
                <a16:creationId xmlns:a16="http://schemas.microsoft.com/office/drawing/2014/main" id="{745C80D4-E1AA-4EDB-9BF0-367FBA4FE192}"/>
              </a:ext>
            </a:extLst>
          </p:cNvPr>
          <p:cNvSpPr>
            <a:spLocks noGrp="1"/>
          </p:cNvSpPr>
          <p:nvPr>
            <p:ph idx="1"/>
          </p:nvPr>
        </p:nvSpPr>
        <p:spPr/>
        <p:txBody>
          <a:bodyPr>
            <a:normAutofit lnSpcReduction="10000"/>
          </a:bodyPr>
          <a:lstStyle/>
          <a:p>
            <a:r>
              <a:rPr lang="en-GB" dirty="0"/>
              <a:t>The interstellar medium (ISM) makes up only 10 to 15 percent of the visible mass of the Milky Way Galaxy. It comprises matter in the form of gas and dust (very tiny solid particles). About 99 percent of ISM is gas and the rest is dust.</a:t>
            </a:r>
          </a:p>
          <a:p>
            <a:r>
              <a:rPr lang="en-GB" b="1" dirty="0"/>
              <a:t>Interstellar Gas: </a:t>
            </a:r>
            <a:r>
              <a:rPr lang="en-GB" dirty="0"/>
              <a:t>Hydrogen and helium are the two major constituents of interstellar gas; hydrogen constitutes about 70 percent and the rest is helium. Indeed, other elements are also present but in very small quantities. The analysis of the radiation received from ISM has enabled astronomers to classify the gaseous matter filling the interstellar space into the following four types: </a:t>
            </a:r>
            <a:r>
              <a:rPr lang="en-GB" dirty="0" err="1">
                <a:highlight>
                  <a:srgbClr val="FFFF00"/>
                </a:highlight>
              </a:rPr>
              <a:t>i</a:t>
            </a:r>
            <a:r>
              <a:rPr lang="en-GB" dirty="0">
                <a:highlight>
                  <a:srgbClr val="FFFF00"/>
                </a:highlight>
              </a:rPr>
              <a:t>) H II region, ii) H I region, iii) Inter-cloud medium, and iv) Molecular cloud. </a:t>
            </a:r>
            <a:endParaRPr lang="en-AE" dirty="0">
              <a:highlight>
                <a:srgbClr val="FFFF00"/>
              </a:highlight>
            </a:endParaRPr>
          </a:p>
        </p:txBody>
      </p:sp>
    </p:spTree>
    <p:extLst>
      <p:ext uri="{BB962C8B-B14F-4D97-AF65-F5344CB8AC3E}">
        <p14:creationId xmlns:p14="http://schemas.microsoft.com/office/powerpoint/2010/main" val="172298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670367C-8365-42D4-8B0B-80BE29AB26D2}"/>
              </a:ext>
            </a:extLst>
          </p:cNvPr>
          <p:cNvSpPr/>
          <p:nvPr/>
        </p:nvSpPr>
        <p:spPr>
          <a:xfrm>
            <a:off x="942975" y="571500"/>
            <a:ext cx="11049000" cy="2031325"/>
          </a:xfrm>
          <a:prstGeom prst="rect">
            <a:avLst/>
          </a:prstGeom>
        </p:spPr>
        <p:txBody>
          <a:bodyPr wrap="square">
            <a:spAutoFit/>
          </a:bodyPr>
          <a:lstStyle/>
          <a:p>
            <a:pPr marL="400050" indent="-400050">
              <a:buAutoNum type="romanLcParenR"/>
            </a:pPr>
            <a:r>
              <a:rPr lang="en-GB" b="1" dirty="0"/>
              <a:t>H II region: </a:t>
            </a:r>
            <a:r>
              <a:rPr lang="en-GB" dirty="0"/>
              <a:t>As the name suggests, these regions of ISM mainly consist of (singly) ionised hydrogen. In addition, these regions contain ions of other elements such as oxygen and nitrogen and free electrons. Since the ionisation energy of hydrogen atom is very high, such regions can exist only in the vicinity of very hot stars.</a:t>
            </a:r>
          </a:p>
          <a:p>
            <a:r>
              <a:rPr lang="en-GB" dirty="0"/>
              <a:t>       H II regions are hot, with typical temperatures of 10 000 K, and densities of 10 to 100 000 atom/cm</a:t>
            </a:r>
            <a:r>
              <a:rPr lang="en-GB" baseline="30000" dirty="0"/>
              <a:t>3</a:t>
            </a:r>
            <a:r>
              <a:rPr lang="en-GB" dirty="0"/>
              <a:t> (i.e. 10–100 000 times denser than H I regions). They are usually found around massive young O and B stars, the strong ultraviolet light from which ionizes the gas, causing it to glow.</a:t>
            </a:r>
          </a:p>
          <a:p>
            <a:pPr marL="400050" indent="-400050">
              <a:buAutoNum type="romanLcParenR"/>
            </a:pPr>
            <a:endParaRPr lang="en-AE" dirty="0"/>
          </a:p>
        </p:txBody>
      </p:sp>
      <p:pic>
        <p:nvPicPr>
          <p:cNvPr id="5" name="Picture 4">
            <a:extLst>
              <a:ext uri="{FF2B5EF4-FFF2-40B4-BE49-F238E27FC236}">
                <a16:creationId xmlns:a16="http://schemas.microsoft.com/office/drawing/2014/main" id="{7031B488-36FF-446E-9261-C500F0C89F0A}"/>
              </a:ext>
            </a:extLst>
          </p:cNvPr>
          <p:cNvPicPr>
            <a:picLocks noChangeAspect="1"/>
          </p:cNvPicPr>
          <p:nvPr/>
        </p:nvPicPr>
        <p:blipFill>
          <a:blip r:embed="rId2"/>
          <a:stretch>
            <a:fillRect/>
          </a:stretch>
        </p:blipFill>
        <p:spPr>
          <a:xfrm>
            <a:off x="6083395" y="2024062"/>
            <a:ext cx="5165630" cy="5214749"/>
          </a:xfrm>
          <a:prstGeom prst="rect">
            <a:avLst/>
          </a:prstGeom>
        </p:spPr>
      </p:pic>
      <p:pic>
        <p:nvPicPr>
          <p:cNvPr id="7" name="Picture 6">
            <a:extLst>
              <a:ext uri="{FF2B5EF4-FFF2-40B4-BE49-F238E27FC236}">
                <a16:creationId xmlns:a16="http://schemas.microsoft.com/office/drawing/2014/main" id="{215657AE-9AE2-443C-B5B6-A297181F7C94}"/>
              </a:ext>
            </a:extLst>
          </p:cNvPr>
          <p:cNvPicPr>
            <a:picLocks noChangeAspect="1"/>
          </p:cNvPicPr>
          <p:nvPr/>
        </p:nvPicPr>
        <p:blipFill>
          <a:blip r:embed="rId3"/>
          <a:stretch>
            <a:fillRect/>
          </a:stretch>
        </p:blipFill>
        <p:spPr>
          <a:xfrm>
            <a:off x="200025" y="2791207"/>
            <a:ext cx="5895975" cy="3705225"/>
          </a:xfrm>
          <a:prstGeom prst="rect">
            <a:avLst/>
          </a:prstGeom>
        </p:spPr>
      </p:pic>
    </p:spTree>
    <p:extLst>
      <p:ext uri="{BB962C8B-B14F-4D97-AF65-F5344CB8AC3E}">
        <p14:creationId xmlns:p14="http://schemas.microsoft.com/office/powerpoint/2010/main" val="3245710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FBC2E43-79D6-42A9-941C-32717E8BE0B7}"/>
              </a:ext>
            </a:extLst>
          </p:cNvPr>
          <p:cNvSpPr/>
          <p:nvPr/>
        </p:nvSpPr>
        <p:spPr>
          <a:xfrm>
            <a:off x="514349" y="761999"/>
            <a:ext cx="11477625" cy="1200329"/>
          </a:xfrm>
          <a:prstGeom prst="rect">
            <a:avLst/>
          </a:prstGeom>
        </p:spPr>
        <p:txBody>
          <a:bodyPr wrap="square">
            <a:spAutoFit/>
          </a:bodyPr>
          <a:lstStyle/>
          <a:p>
            <a:r>
              <a:rPr lang="en-GB" dirty="0"/>
              <a:t>ii) </a:t>
            </a:r>
            <a:r>
              <a:rPr lang="en-GB" b="1" dirty="0"/>
              <a:t>H I region</a:t>
            </a:r>
            <a:r>
              <a:rPr lang="en-GB" dirty="0"/>
              <a:t>: Although it has been generally believed by astronomers that hydrogen atoms populate interstellar space, they could not detect H I gas till 1951. The reasons are obvious: it is not possible for the neutral hydrogen in ISM to produce emission line as it is in the ground state. However, with the development of radio telescopes, it is now possible to detect H I region. The detection of H I in the ISM is based on the detection of a unique radiation of wavelength 21 cm.</a:t>
            </a:r>
            <a:endParaRPr lang="en-AE" dirty="0"/>
          </a:p>
        </p:txBody>
      </p:sp>
      <p:sp>
        <p:nvSpPr>
          <p:cNvPr id="3" name="Rectangle 2">
            <a:extLst>
              <a:ext uri="{FF2B5EF4-FFF2-40B4-BE49-F238E27FC236}">
                <a16:creationId xmlns:a16="http://schemas.microsoft.com/office/drawing/2014/main" id="{B89A6367-6720-4564-A469-D0362956C309}"/>
              </a:ext>
            </a:extLst>
          </p:cNvPr>
          <p:cNvSpPr/>
          <p:nvPr/>
        </p:nvSpPr>
        <p:spPr>
          <a:xfrm>
            <a:off x="947736" y="2170837"/>
            <a:ext cx="10610850" cy="369332"/>
          </a:xfrm>
          <a:prstGeom prst="rect">
            <a:avLst/>
          </a:prstGeom>
        </p:spPr>
        <p:txBody>
          <a:bodyPr wrap="square">
            <a:spAutoFit/>
          </a:bodyPr>
          <a:lstStyle/>
          <a:p>
            <a:pPr marL="285750" indent="-285750">
              <a:buFont typeface="Arial" panose="020B0604020202020204" pitchFamily="34" charset="0"/>
              <a:buChar char="•"/>
            </a:pPr>
            <a:r>
              <a:rPr lang="en-GB" dirty="0"/>
              <a:t>Calculate the energy of electromagnetic radiation having wavelength 21-cm.</a:t>
            </a:r>
            <a:endParaRPr lang="en-AE" dirty="0"/>
          </a:p>
        </p:txBody>
      </p:sp>
    </p:spTree>
    <p:extLst>
      <p:ext uri="{BB962C8B-B14F-4D97-AF65-F5344CB8AC3E}">
        <p14:creationId xmlns:p14="http://schemas.microsoft.com/office/powerpoint/2010/main" val="30867431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8230EB-5015-4370-8E13-3AA14B201F82}"/>
              </a:ext>
            </a:extLst>
          </p:cNvPr>
          <p:cNvSpPr/>
          <p:nvPr/>
        </p:nvSpPr>
        <p:spPr>
          <a:xfrm>
            <a:off x="123826" y="267891"/>
            <a:ext cx="11763374" cy="1754326"/>
          </a:xfrm>
          <a:prstGeom prst="rect">
            <a:avLst/>
          </a:prstGeom>
        </p:spPr>
        <p:txBody>
          <a:bodyPr wrap="square">
            <a:spAutoFit/>
          </a:bodyPr>
          <a:lstStyle/>
          <a:p>
            <a:r>
              <a:rPr lang="en-GB" b="1" dirty="0"/>
              <a:t>What kind of transition produces such a low energy photon? </a:t>
            </a:r>
            <a:r>
              <a:rPr lang="en-GB" dirty="0"/>
              <a:t>In a hydrogen atom, an electron revolves around the proton. Since the proton and the electron possess spin, there are two possible ways for their spins to align with respect to each other. The two spins may be parallel (aligned) or anti-parallel (anti-aligned) (Fig. 9.2). It is known that the parallel spin state of hydrogen atom has slightly more energy than the anti-parallel spin state. Therefore, if there is a flip from the parallel to the antiparallel state, there is a loss in energy of the hydrogen atom and it results in the emission of a photon. The frequency and the wavelength of such emissions are 1420 MHz and 21 cm, respectively. </a:t>
            </a:r>
            <a:endParaRPr lang="en-AE" dirty="0"/>
          </a:p>
        </p:txBody>
      </p:sp>
      <p:pic>
        <p:nvPicPr>
          <p:cNvPr id="3" name="Picture 2">
            <a:extLst>
              <a:ext uri="{FF2B5EF4-FFF2-40B4-BE49-F238E27FC236}">
                <a16:creationId xmlns:a16="http://schemas.microsoft.com/office/drawing/2014/main" id="{1696AA97-1096-4E67-912D-B4C78E8E9D9D}"/>
              </a:ext>
            </a:extLst>
          </p:cNvPr>
          <p:cNvPicPr>
            <a:picLocks noChangeAspect="1"/>
          </p:cNvPicPr>
          <p:nvPr/>
        </p:nvPicPr>
        <p:blipFill>
          <a:blip r:embed="rId2"/>
          <a:stretch>
            <a:fillRect/>
          </a:stretch>
        </p:blipFill>
        <p:spPr>
          <a:xfrm>
            <a:off x="1184734" y="2530428"/>
            <a:ext cx="9754446" cy="3632247"/>
          </a:xfrm>
          <a:prstGeom prst="rect">
            <a:avLst/>
          </a:prstGeom>
        </p:spPr>
      </p:pic>
    </p:spTree>
    <p:extLst>
      <p:ext uri="{BB962C8B-B14F-4D97-AF65-F5344CB8AC3E}">
        <p14:creationId xmlns:p14="http://schemas.microsoft.com/office/powerpoint/2010/main" val="33298271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4717BC5-9594-4C2E-A968-C30F7FB769D1}"/>
              </a:ext>
            </a:extLst>
          </p:cNvPr>
          <p:cNvSpPr/>
          <p:nvPr/>
        </p:nvSpPr>
        <p:spPr>
          <a:xfrm>
            <a:off x="476249" y="1166843"/>
            <a:ext cx="11591925" cy="2585323"/>
          </a:xfrm>
          <a:prstGeom prst="rect">
            <a:avLst/>
          </a:prstGeom>
        </p:spPr>
        <p:txBody>
          <a:bodyPr wrap="square">
            <a:spAutoFit/>
          </a:bodyPr>
          <a:lstStyle/>
          <a:p>
            <a:r>
              <a:rPr lang="en-GB" dirty="0"/>
              <a:t>Can we obtain 21-cm radiation in laboratory conditions? </a:t>
            </a:r>
          </a:p>
          <a:p>
            <a:r>
              <a:rPr lang="en-GB" dirty="0"/>
              <a:t>It is not possible because the best vacuum that can be produced in a laboratory has a much higher density of atoms than that found in the ISM. So, in laboratory conditions, practically all the hydrogen atoms get de-excited due to higher collision rate and we cannot obtain 21-cm line. Thus, the only place where favourable conditions for emission of such radiations can exist is outer space. The 21-cm line was first detected in the year 1951 using a radio telescope even though it was predicted as early as in the 1940s. Since its detection, it has become a common tool in astronomy to map the location and densities of H I regions. This helps in determining the structure of galaxies including our own. Investigations of diffuse interstellar H I clouds suggest that their temperatures are in the range of 30 – 80 K, masses in the range of 1 – 100 solar masses and the number densities in the range of 10- 100 cm −3 . </a:t>
            </a:r>
            <a:endParaRPr lang="en-AE" dirty="0"/>
          </a:p>
        </p:txBody>
      </p:sp>
    </p:spTree>
    <p:extLst>
      <p:ext uri="{BB962C8B-B14F-4D97-AF65-F5344CB8AC3E}">
        <p14:creationId xmlns:p14="http://schemas.microsoft.com/office/powerpoint/2010/main" val="353281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AE6EFFF-0C0D-4C4E-AFE0-4023AC2490D1}"/>
              </a:ext>
            </a:extLst>
          </p:cNvPr>
          <p:cNvSpPr/>
          <p:nvPr/>
        </p:nvSpPr>
        <p:spPr>
          <a:xfrm>
            <a:off x="723900" y="1582341"/>
            <a:ext cx="11049000" cy="2308324"/>
          </a:xfrm>
          <a:prstGeom prst="rect">
            <a:avLst/>
          </a:prstGeom>
        </p:spPr>
        <p:txBody>
          <a:bodyPr wrap="square">
            <a:spAutoFit/>
          </a:bodyPr>
          <a:lstStyle/>
          <a:p>
            <a:r>
              <a:rPr lang="en-GB" dirty="0"/>
              <a:t>iii) </a:t>
            </a:r>
            <a:r>
              <a:rPr lang="en-GB" b="1" dirty="0"/>
              <a:t>Inter-cloud Medium</a:t>
            </a:r>
            <a:r>
              <a:rPr lang="en-GB" dirty="0"/>
              <a:t>: </a:t>
            </a:r>
          </a:p>
          <a:p>
            <a:r>
              <a:rPr lang="en-GB" dirty="0"/>
              <a:t>Is the space between the interstellar clouds empty? </a:t>
            </a:r>
          </a:p>
          <a:p>
            <a:r>
              <a:rPr lang="en-GB" dirty="0"/>
              <a:t>It is not so; the inter-cloud space consists of a) neutral hydrogen gas with a density of 10^5 atoms m−3 , and b) hot (~ 8000 K) ionised gas with very low density (~ 10^4 ions m−3 ). You would further like to know: Is there any interaction between the H I clouds and the inter-cloud medium? The H I clouds are very cool and have high densities whereas inter-cloud medium has very low density and high temperature. The pressure of a region, being a function of its density and temperature, in the H I clouds and in the inter-cloud medium is about the same and they are in equilibrium.</a:t>
            </a:r>
            <a:endParaRPr lang="en-AE" dirty="0"/>
          </a:p>
        </p:txBody>
      </p:sp>
    </p:spTree>
    <p:extLst>
      <p:ext uri="{BB962C8B-B14F-4D97-AF65-F5344CB8AC3E}">
        <p14:creationId xmlns:p14="http://schemas.microsoft.com/office/powerpoint/2010/main" val="3692542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AA2F843-61D9-4C25-AA9A-E6BC9C9213FF}"/>
              </a:ext>
            </a:extLst>
          </p:cNvPr>
          <p:cNvSpPr/>
          <p:nvPr/>
        </p:nvSpPr>
        <p:spPr>
          <a:xfrm>
            <a:off x="547687" y="213569"/>
            <a:ext cx="11096625" cy="2862322"/>
          </a:xfrm>
          <a:prstGeom prst="rect">
            <a:avLst/>
          </a:prstGeom>
        </p:spPr>
        <p:txBody>
          <a:bodyPr wrap="square">
            <a:spAutoFit/>
          </a:bodyPr>
          <a:lstStyle/>
          <a:p>
            <a:r>
              <a:rPr lang="en-GB" dirty="0"/>
              <a:t>iv) </a:t>
            </a:r>
            <a:r>
              <a:rPr lang="en-GB" b="1" dirty="0"/>
              <a:t>Molecular Cloud: </a:t>
            </a:r>
            <a:r>
              <a:rPr lang="en-GB" dirty="0"/>
              <a:t>Analysis of optical spectra of interstellar medium reveals that matter exists in molecular form in ISM. Since hydrogen is the most abundant matter in ISM, it mainly consists of the hydrogen molecules (H2). However, molecules of hydrogen do not emit photons of radio wavelength and vast clouds of hydrogen molecules remain undetected by radio spectroscopy. Other molecules, such as CO (carbon monoxide), capable of emitting in radio wavelength, can indeed be detected. In fact, nearly 100 such molecules have been detected. But the basic question is: How do these molecules form in ISM? It is believed that the atoms come in the vicinity of each other and bond to form molecules on the surfaces of the dust grains (about which you will learn later in this Section). These molecules are very weakly bonded and can be easily broken by high energy photons. Thus, they can exist only deep inside dense clouds. Also, efficient release of energy by molecules makes these dense clouds very cool. These dense, cold clouds are called molecular clouds. These clouds have very low temperatures of just 10 to 30 kelvin </a:t>
            </a:r>
            <a:endParaRPr lang="en-AE" dirty="0"/>
          </a:p>
        </p:txBody>
      </p:sp>
      <p:pic>
        <p:nvPicPr>
          <p:cNvPr id="2050" name="Picture 2" descr="Eagle Nebula">
            <a:extLst>
              <a:ext uri="{FF2B5EF4-FFF2-40B4-BE49-F238E27FC236}">
                <a16:creationId xmlns:a16="http://schemas.microsoft.com/office/drawing/2014/main" id="{618BECC9-F42D-4DB0-927B-F7F38012EF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4" y="2939206"/>
            <a:ext cx="3705225" cy="3705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44D85A66-B8F3-4A6F-8FD2-297BE48D4824}"/>
              </a:ext>
            </a:extLst>
          </p:cNvPr>
          <p:cNvSpPr/>
          <p:nvPr/>
        </p:nvSpPr>
        <p:spPr>
          <a:xfrm>
            <a:off x="5038726" y="3782110"/>
            <a:ext cx="6096000" cy="1477328"/>
          </a:xfrm>
          <a:prstGeom prst="rect">
            <a:avLst/>
          </a:prstGeom>
        </p:spPr>
        <p:txBody>
          <a:bodyPr>
            <a:spAutoFit/>
          </a:bodyPr>
          <a:lstStyle/>
          <a:p>
            <a:r>
              <a:rPr lang="en-GB" b="0" i="0" dirty="0">
                <a:solidFill>
                  <a:srgbClr val="000000"/>
                </a:solidFill>
                <a:effectLst/>
              </a:rPr>
              <a:t>The size of these molecular clouds can be from a few light years up to 600 light years and their total mass can reach several million solar masses. Molecular clouds with dimensions of more than about 15 light years are also called giant molecular clouds.</a:t>
            </a:r>
            <a:endParaRPr lang="en-AE" dirty="0"/>
          </a:p>
        </p:txBody>
      </p:sp>
    </p:spTree>
    <p:extLst>
      <p:ext uri="{BB962C8B-B14F-4D97-AF65-F5344CB8AC3E}">
        <p14:creationId xmlns:p14="http://schemas.microsoft.com/office/powerpoint/2010/main" val="12365924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172</TotalTime>
  <Words>2299</Words>
  <Application>Microsoft Office PowerPoint</Application>
  <PresentationFormat>Widescreen</PresentationFormat>
  <Paragraphs>40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Roboto</vt:lpstr>
      <vt:lpstr>Office Theme</vt:lpstr>
      <vt:lpstr>ISM and Star formation</vt:lpstr>
      <vt:lpstr>PowerPoint Presentation</vt:lpstr>
      <vt:lpstr>BASIC COMPOSITION OF INTERSTELLAR MEDIUM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ISM and Star formation</dc:title>
  <dc:creator>Swati Routh</dc:creator>
  <cp:lastModifiedBy>Swati Routh</cp:lastModifiedBy>
  <cp:revision>14</cp:revision>
  <dcterms:created xsi:type="dcterms:W3CDTF">2024-05-17T03:50:58Z</dcterms:created>
  <dcterms:modified xsi:type="dcterms:W3CDTF">2024-05-17T06:43:41Z</dcterms:modified>
</cp:coreProperties>
</file>