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57"/>
  </p:notesMasterIdLst>
  <p:sldIdLst>
    <p:sldId id="517" r:id="rId3"/>
    <p:sldId id="603" r:id="rId4"/>
    <p:sldId id="257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6" r:id="rId17"/>
    <p:sldId id="617" r:id="rId18"/>
    <p:sldId id="615" r:id="rId19"/>
    <p:sldId id="618" r:id="rId20"/>
    <p:sldId id="543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42" r:id="rId31"/>
    <p:sldId id="635" r:id="rId32"/>
    <p:sldId id="636" r:id="rId33"/>
    <p:sldId id="632" r:id="rId34"/>
    <p:sldId id="638" r:id="rId35"/>
    <p:sldId id="639" r:id="rId36"/>
    <p:sldId id="637" r:id="rId37"/>
    <p:sldId id="641" r:id="rId38"/>
    <p:sldId id="640" r:id="rId39"/>
    <p:sldId id="628" r:id="rId40"/>
    <p:sldId id="629" r:id="rId41"/>
    <p:sldId id="634" r:id="rId42"/>
    <p:sldId id="630" r:id="rId43"/>
    <p:sldId id="643" r:id="rId44"/>
    <p:sldId id="631" r:id="rId45"/>
    <p:sldId id="644" r:id="rId46"/>
    <p:sldId id="650" r:id="rId47"/>
    <p:sldId id="651" r:id="rId48"/>
    <p:sldId id="652" r:id="rId49"/>
    <p:sldId id="653" r:id="rId50"/>
    <p:sldId id="649" r:id="rId51"/>
    <p:sldId id="633" r:id="rId52"/>
    <p:sldId id="645" r:id="rId53"/>
    <p:sldId id="646" r:id="rId54"/>
    <p:sldId id="647" r:id="rId55"/>
    <p:sldId id="648" r:id="rId5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480"/>
    <a:srgbClr val="000099"/>
    <a:srgbClr val="2A549F"/>
    <a:srgbClr val="BE9376"/>
    <a:srgbClr val="FF0000"/>
    <a:srgbClr val="EA3F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089" autoAdjust="0"/>
  </p:normalViewPr>
  <p:slideViewPr>
    <p:cSldViewPr>
      <p:cViewPr varScale="1">
        <p:scale>
          <a:sx n="67" d="100"/>
          <a:sy n="67" d="100"/>
        </p:scale>
        <p:origin x="185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8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5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6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7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8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9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1" name="Text Box 14"/>
          <p:cNvSpPr txBox="1">
            <a:spLocks noChangeArrowheads="1"/>
          </p:cNvSpPr>
          <p:nvPr/>
        </p:nvSpPr>
        <p:spPr bwMode="auto">
          <a:xfrm>
            <a:off x="3884613" y="0"/>
            <a:ext cx="296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endParaRPr lang="en-US" noProof="0"/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 algn="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Arial Unicode MS" panose="020B0604020202020204" pitchFamily="32" charset="-122"/>
              </a:defRPr>
            </a:lvl1pPr>
          </a:lstStyle>
          <a:p>
            <a:pPr>
              <a:defRPr/>
            </a:pPr>
            <a:fld id="{B31AC8A3-046C-4A1A-993D-2A3E7DC85E6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  <a:endParaRPr lang="en-GB" dirty="0"/>
          </a:p>
          <a:p>
            <a:pPr lvl="0"/>
            <a:r>
              <a:rPr lang="en-GB" dirty="0"/>
              <a:t>Date and other details can come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152400"/>
            <a:ext cx="87630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 b="1">
                <a:solidFill>
                  <a:srgbClr val="FC04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  <a:prstGeom prst="rect">
            <a:avLst/>
          </a:prstGeom>
        </p:spPr>
        <p:txBody>
          <a:bodyPr/>
          <a:lstStyle>
            <a:lvl1pPr marL="2286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639" y="6176580"/>
            <a:ext cx="9124361" cy="676867"/>
            <a:chOff x="0" y="-18284"/>
            <a:chExt cx="9124361" cy="676867"/>
          </a:xfrm>
        </p:grpSpPr>
        <p:pic>
          <p:nvPicPr>
            <p:cNvPr id="8" name="Picture 7" descr="Picture 7.png"/>
            <p:cNvPicPr>
              <a:picLocks noChangeAspect="1"/>
            </p:cNvPicPr>
            <p:nvPr userDrawn="1"/>
          </p:nvPicPr>
          <p:blipFill>
            <a:blip r:embed="rId2" cstate="print"/>
            <a:srcRect l="1923" b="5336"/>
            <a:stretch>
              <a:fillRect/>
            </a:stretch>
          </p:blipFill>
          <p:spPr>
            <a:xfrm>
              <a:off x="7010400" y="-18284"/>
              <a:ext cx="2113961" cy="667672"/>
            </a:xfrm>
            <a:prstGeom prst="rect">
              <a:avLst/>
            </a:prstGeom>
          </p:spPr>
        </p:pic>
        <p:pic>
          <p:nvPicPr>
            <p:cNvPr id="17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24"/>
            <a:stretch>
              <a:fillRect/>
            </a:stretch>
          </p:blipFill>
          <p:spPr bwMode="auto">
            <a:xfrm>
              <a:off x="0" y="-503"/>
              <a:ext cx="2209800" cy="65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8876" y="846351"/>
            <a:ext cx="9144000" cy="14424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2229439" y="6575510"/>
            <a:ext cx="4800600" cy="282490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34192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105400"/>
            <a:ext cx="6019800" cy="838200"/>
          </a:xfrm>
        </p:spPr>
        <p:txBody>
          <a:bodyPr/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Syntax Analysis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R. Elakkiya, AP/CS</a:t>
            </a:r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449320"/>
            <a:ext cx="6248400" cy="1524000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COMPILER CONSTRUCTION</a:t>
            </a:r>
            <a:b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CS F363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 FIRST for Any String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If X is a terminal symbol  	</a:t>
            </a: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sym typeface="Wingdings" panose="05000000000000000000" pitchFamily="2" charset="2"/>
              </a:rPr>
              <a:t>	 FIRST(X)={X}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en-US" dirty="0">
                <a:sym typeface="Wingdings" panose="05000000000000000000" pitchFamily="2" charset="2"/>
              </a:rPr>
              <a:t>If X is a non-terminal symbol  and  X </a:t>
            </a:r>
            <a:r>
              <a:rPr lang="en-US" altLang="en-US" dirty="0">
                <a:sym typeface="Symbol" panose="05050102010706020507" pitchFamily="18" charset="2"/>
              </a:rPr>
              <a:t>  is a production rule             	</a:t>
            </a:r>
            <a:r>
              <a:rPr lang="en-US" altLang="en-US" dirty="0">
                <a:sym typeface="Wingdings" panose="05000000000000000000" pitchFamily="2" charset="2"/>
              </a:rPr>
              <a:t>  </a:t>
            </a:r>
            <a:r>
              <a:rPr lang="en-US" altLang="en-US" dirty="0">
                <a:sym typeface="Symbol" panose="05050102010706020507" pitchFamily="18" charset="2"/>
              </a:rPr>
              <a:t>  is in FIRST(X).</a:t>
            </a:r>
            <a:endParaRPr lang="en-US" altLang="en-US" dirty="0">
              <a:sym typeface="Symbol" panose="05050102010706020507" pitchFamily="18" charset="2"/>
            </a:endParaRPr>
          </a:p>
          <a:p>
            <a:pPr algn="l">
              <a:spcAft>
                <a:spcPts val="1200"/>
              </a:spcAft>
            </a:pPr>
            <a:r>
              <a:rPr lang="en-US" altLang="en-US" dirty="0">
                <a:sym typeface="Wingdings" panose="05000000000000000000" pitchFamily="2" charset="2"/>
              </a:rPr>
              <a:t>If X is a non-terminal symbol  and  X </a:t>
            </a:r>
            <a:r>
              <a:rPr lang="en-US" altLang="en-US" dirty="0">
                <a:sym typeface="Symbol" panose="05050102010706020507" pitchFamily="18" charset="2"/>
              </a:rPr>
              <a:t> Y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..Y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is a production rule 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 if a terminal </a:t>
            </a:r>
            <a:r>
              <a:rPr lang="en-US" altLang="en-US" b="1" dirty="0">
                <a:sym typeface="Wingdings" panose="05000000000000000000" pitchFamily="2" charset="2"/>
              </a:rPr>
              <a:t>a</a:t>
            </a:r>
            <a:r>
              <a:rPr lang="en-US" altLang="en-US" dirty="0">
                <a:sym typeface="Wingdings" panose="05000000000000000000" pitchFamily="2" charset="2"/>
              </a:rPr>
              <a:t> in FIRST(Y</a:t>
            </a:r>
            <a:r>
              <a:rPr lang="en-US" altLang="en-US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) and </a:t>
            </a:r>
            <a:r>
              <a:rPr lang="en-US" altLang="en-US" dirty="0">
                <a:sym typeface="Symbol" panose="05050102010706020507" pitchFamily="18" charset="2"/>
              </a:rPr>
              <a:t> is in all FIRST(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	     j=1,...,i-1 then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in FIRST(X).                                                                         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if </a:t>
            </a:r>
            <a:r>
              <a:rPr lang="en-US" altLang="en-US" dirty="0">
                <a:sym typeface="Symbol" panose="05050102010706020507" pitchFamily="18" charset="2"/>
              </a:rPr>
              <a:t> is in all FIRST(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j=1,...,n for j=1,...,n                   	    then  is in FIRST(X).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 FIRST for Any String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If X is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/>
              <a:t> </a:t>
            </a: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sym typeface="Wingdings" panose="05000000000000000000" pitchFamily="2" charset="2"/>
              </a:rPr>
              <a:t>	FIRST(X)={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Wingdings" panose="05000000000000000000" pitchFamily="2" charset="2"/>
              </a:rPr>
              <a:t>}</a:t>
            </a:r>
            <a:endParaRPr lang="en-US" altLang="en-US" dirty="0">
              <a:sym typeface="Wingdings" panose="05000000000000000000" pitchFamily="2" charset="2"/>
            </a:endParaRPr>
          </a:p>
          <a:p>
            <a:pPr algn="l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If X is Y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..Y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							      	</a:t>
            </a:r>
            <a:r>
              <a:rPr lang="en-US" altLang="en-US" dirty="0">
                <a:sym typeface="Wingdings" panose="05000000000000000000" pitchFamily="2" charset="2"/>
              </a:rPr>
              <a:t>if a terminal </a:t>
            </a:r>
            <a:r>
              <a:rPr lang="en-US" altLang="en-US" b="1" dirty="0">
                <a:sym typeface="Wingdings" panose="05000000000000000000" pitchFamily="2" charset="2"/>
              </a:rPr>
              <a:t>a</a:t>
            </a:r>
            <a:r>
              <a:rPr lang="en-US" altLang="en-US" dirty="0">
                <a:sym typeface="Wingdings" panose="05000000000000000000" pitchFamily="2" charset="2"/>
              </a:rPr>
              <a:t> in FIRST(Y</a:t>
            </a:r>
            <a:r>
              <a:rPr lang="en-US" altLang="en-US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) and </a:t>
            </a:r>
            <a:r>
              <a:rPr lang="en-US" altLang="en-US" dirty="0">
                <a:sym typeface="Symbol" panose="05050102010706020507" pitchFamily="18" charset="2"/>
              </a:rPr>
              <a:t> is in all FIRST(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	    j=1,...,i-1then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in FIRST(X).                                                                         	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if </a:t>
            </a:r>
            <a:r>
              <a:rPr lang="en-US" altLang="en-US" dirty="0">
                <a:sym typeface="Symbol" panose="05050102010706020507" pitchFamily="18" charset="2"/>
              </a:rPr>
              <a:t> is in all FIRST(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j=1,...,n then  is in FIRST(X).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8957" y="1371600"/>
            <a:ext cx="40440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ABCDE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 a|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b|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 d|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E </a:t>
            </a:r>
            <a:r>
              <a:rPr lang="en-GB" dirty="0">
                <a:sym typeface="Wingdings" panose="05000000000000000000" pitchFamily="2" charset="2"/>
              </a:rPr>
              <a:t>e|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ABCDE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 a|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b|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 d|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E </a:t>
            </a:r>
            <a:r>
              <a:rPr lang="en-GB" dirty="0">
                <a:sym typeface="Wingdings" panose="05000000000000000000" pitchFamily="2" charset="2"/>
              </a:rPr>
              <a:t>e|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1752600"/>
            <a:ext cx="6294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a,b,c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d,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FIRST(E)= {e,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}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Bb|Cd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 </a:t>
            </a:r>
            <a:r>
              <a:rPr lang="en-GB" dirty="0" err="1">
                <a:sym typeface="Wingdings" panose="05000000000000000000" pitchFamily="2" charset="2"/>
              </a:rPr>
              <a:t>aB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cC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Bb|Cd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 </a:t>
            </a:r>
            <a:r>
              <a:rPr lang="en-GB" dirty="0" err="1">
                <a:sym typeface="Wingdings" panose="05000000000000000000" pitchFamily="2" charset="2"/>
              </a:rPr>
              <a:t>aB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cC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743200"/>
            <a:ext cx="629412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ACB|CbB|Ba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</a:t>
            </a:r>
            <a:r>
              <a:rPr lang="en-GB" dirty="0" err="1">
                <a:sym typeface="Wingdings" panose="05000000000000000000" pitchFamily="2" charset="2"/>
              </a:rPr>
              <a:t>da|BC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g|</a:t>
            </a:r>
            <a:r>
              <a:rPr lang="en-US" alt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altLang="en-US" dirty="0">
              <a:solidFill>
                <a:srgbClr val="000099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4: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ACB|CbB|Ba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</a:t>
            </a:r>
            <a:r>
              <a:rPr lang="en-GB" dirty="0" err="1">
                <a:sym typeface="Wingdings" panose="05000000000000000000" pitchFamily="2" charset="2"/>
              </a:rPr>
              <a:t>da|BC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g|</a:t>
            </a:r>
            <a:r>
              <a:rPr lang="en-US" alt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altLang="en-US" dirty="0">
              <a:solidFill>
                <a:srgbClr val="000099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629412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d,g,h,b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,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g,h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h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763000" cy="609600"/>
          </a:xfrm>
        </p:spPr>
        <p:txBody>
          <a:bodyPr>
            <a:noAutofit/>
          </a:bodyPr>
          <a:lstStyle/>
          <a:p>
            <a:r>
              <a:rPr lang="en-GB" sz="4400" dirty="0"/>
              <a:t>Thank you</a:t>
            </a:r>
            <a:endParaRPr lang="en-GB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Text 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Ullman,</a:t>
            </a:r>
            <a:r>
              <a:rPr lang="en-US" b="1" dirty="0"/>
              <a:t> </a:t>
            </a:r>
            <a:r>
              <a:rPr lang="en-US" dirty="0"/>
              <a:t>“Compilers-Principles, Techniques &amp; Tools”,</a:t>
            </a:r>
            <a:r>
              <a:rPr lang="en-US" b="1" dirty="0"/>
              <a:t> </a:t>
            </a:r>
            <a:r>
              <a:rPr lang="en-US" dirty="0"/>
              <a:t>Pearson/Addison-Wesley, Second Edition, 2013.</a:t>
            </a:r>
            <a:r>
              <a:rPr lang="en-US" b="1" dirty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 FOLLOW (for non-terminals)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S is the start symbol  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  $ is in FOLLOW(S)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if  A </a:t>
            </a:r>
            <a:r>
              <a:rPr lang="en-US" altLang="en-US" dirty="0">
                <a:sym typeface="Symbol" panose="05050102010706020507" pitchFamily="18" charset="2"/>
              </a:rPr>
              <a:t> B  is a production rule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Wingdings" panose="05000000000000000000" pitchFamily="2" charset="2"/>
              </a:rPr>
              <a:t> everything in FIRST(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Wingdings" panose="05000000000000000000" pitchFamily="2" charset="2"/>
              </a:rPr>
              <a:t>) is FOLLOW(B) except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algn="l"/>
            <a:r>
              <a:rPr lang="en-US" altLang="en-US" dirty="0">
                <a:sym typeface="Symbol" panose="05050102010706020507" pitchFamily="18" charset="2"/>
              </a:rPr>
              <a:t>If  ( </a:t>
            </a: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B is a production rule )   or                                                        ( </a:t>
            </a: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B is a production rule and  is in FIRST(</a:t>
            </a:r>
            <a:r>
              <a:rPr lang="en-US" altLang="en-US" dirty="0">
                <a:sym typeface="Wingdings" panose="05000000000000000000" pitchFamily="2" charset="2"/>
              </a:rPr>
              <a:t>) )                             everything in FOLLOW(A) is in FOLLOW(B)</a:t>
            </a: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We apply these rules until nothing more can be added to any follow set.                                 </a:t>
            </a:r>
            <a:endParaRPr lang="en-US" alt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E </a:t>
            </a:r>
            <a:r>
              <a:rPr lang="en-US" altLang="en-US" sz="2200" dirty="0">
                <a:sym typeface="Symbol" panose="05050102010706020507" pitchFamily="18" charset="2"/>
              </a:rPr>
              <a:t> TE</a:t>
            </a:r>
            <a:r>
              <a:rPr lang="en-US" altLang="en-US" sz="2200" baseline="30000" dirty="0">
                <a:sym typeface="Symbol" panose="05050102010706020507" pitchFamily="18" charset="2"/>
              </a:rPr>
              <a:t>’</a:t>
            </a:r>
            <a:endParaRPr lang="en-US" altLang="en-US" sz="2200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ym typeface="Symbol" panose="05050102010706020507" pitchFamily="18" charset="2"/>
              </a:rPr>
              <a:t>  +TE</a:t>
            </a:r>
            <a:r>
              <a:rPr lang="en-US" altLang="en-US" sz="22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200" baseline="-25000" dirty="0"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|   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T </a:t>
            </a:r>
            <a:r>
              <a:rPr lang="en-US" altLang="en-US" sz="2200" dirty="0">
                <a:sym typeface="Symbol" panose="05050102010706020507" pitchFamily="18" charset="2"/>
              </a:rPr>
              <a:t> FT</a:t>
            </a:r>
            <a:r>
              <a:rPr lang="en-US" altLang="en-US" sz="2200" baseline="30000" dirty="0">
                <a:sym typeface="Symbol" panose="05050102010706020507" pitchFamily="18" charset="2"/>
              </a:rPr>
              <a:t>’</a:t>
            </a:r>
            <a:endParaRPr lang="en-US" altLang="en-US" sz="2200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ym typeface="Symbol" panose="05050102010706020507" pitchFamily="18" charset="2"/>
              </a:rPr>
              <a:t>  *FT</a:t>
            </a:r>
            <a:r>
              <a:rPr lang="en-US" altLang="en-US" sz="22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200" baseline="-25000" dirty="0"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|   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F </a:t>
            </a:r>
            <a:r>
              <a:rPr lang="en-US" altLang="en-US" sz="2200" dirty="0">
                <a:sym typeface="Symbol" panose="05050102010706020507" pitchFamily="18" charset="2"/>
              </a:rPr>
              <a:t> (E)   |   id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8957" y="1371600"/>
            <a:ext cx="40440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661045"/>
            <a:ext cx="457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000099"/>
                </a:solidFill>
              </a:rPr>
              <a:t>FOLLOW(E) = 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FOLLOW(E’) =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FOLLOW(T) = 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FOLLOW(T’) =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FOLLOW(F)  =  {*,+, $,) }</a:t>
            </a:r>
            <a:endParaRPr lang="en-US" alt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ABCDE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 a|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b|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 d|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E </a:t>
            </a:r>
            <a:r>
              <a:rPr lang="en-GB" dirty="0">
                <a:sym typeface="Wingdings" panose="05000000000000000000" pitchFamily="2" charset="2"/>
              </a:rPr>
              <a:t>e|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ABCDE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  a|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b|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 d|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E </a:t>
            </a:r>
            <a:r>
              <a:rPr lang="en-GB" dirty="0">
                <a:sym typeface="Wingdings" panose="05000000000000000000" pitchFamily="2" charset="2"/>
              </a:rPr>
              <a:t>e|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2341" y="1100193"/>
            <a:ext cx="6294120" cy="192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a,b,c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d,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FIRST(E)= {e,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}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</a:t>
            </a:r>
            <a:endParaRPr lang="en-US" sz="22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661045"/>
            <a:ext cx="457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000099"/>
                </a:solidFill>
              </a:rPr>
              <a:t>FOLLOW(S) =  { $}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FOLLOW(A) = {</a:t>
            </a:r>
            <a:r>
              <a:rPr lang="en-US" altLang="en-US" sz="2200" dirty="0" err="1">
                <a:solidFill>
                  <a:srgbClr val="000099"/>
                </a:solidFill>
              </a:rPr>
              <a:t>b,c</a:t>
            </a:r>
            <a:r>
              <a:rPr lang="en-US" altLang="en-US" sz="2200" dirty="0">
                <a:solidFill>
                  <a:srgbClr val="000099"/>
                </a:solidFill>
              </a:rPr>
              <a:t>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FOLLOW(B) =  { c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FOLLOW(C) = { </a:t>
            </a:r>
            <a:r>
              <a:rPr lang="en-US" altLang="en-US" sz="2200" dirty="0" err="1">
                <a:solidFill>
                  <a:srgbClr val="000099"/>
                </a:solidFill>
              </a:rPr>
              <a:t>d,e</a:t>
            </a:r>
            <a:r>
              <a:rPr lang="en-US" altLang="en-US" sz="2200" dirty="0">
                <a:solidFill>
                  <a:srgbClr val="000099"/>
                </a:solidFill>
              </a:rPr>
              <a:t>,$}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FOLLOW(D)  =  {e,$}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FOLLOW(E)  =  {$}</a:t>
            </a:r>
            <a:endParaRPr lang="en-US" altLang="en-US" sz="2200" dirty="0">
              <a:solidFill>
                <a:srgbClr val="000099"/>
              </a:solidFill>
            </a:endParaRPr>
          </a:p>
          <a:p>
            <a:endParaRPr lang="en-US" alt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Bb|Cd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 </a:t>
            </a:r>
            <a:r>
              <a:rPr lang="en-GB" dirty="0" err="1">
                <a:sym typeface="Wingdings" panose="05000000000000000000" pitchFamily="2" charset="2"/>
              </a:rPr>
              <a:t>aB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cC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Bb|Cd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  </a:t>
            </a:r>
            <a:r>
              <a:rPr lang="en-GB" dirty="0" err="1">
                <a:sym typeface="Wingdings" panose="05000000000000000000" pitchFamily="2" charset="2"/>
              </a:rPr>
              <a:t>aB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/>
              <a:t>C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cC</a:t>
            </a:r>
            <a:r>
              <a:rPr lang="en-GB" dirty="0">
                <a:sym typeface="Wingdings" panose="05000000000000000000" pitchFamily="2" charset="2"/>
              </a:rPr>
              <a:t>|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6215" y="1711881"/>
            <a:ext cx="629412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 err="1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 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6215" y="31813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99"/>
                </a:solidFill>
              </a:rPr>
              <a:t>FOLLOW(S) =  { $}</a:t>
            </a:r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000099"/>
                </a:solidFill>
              </a:rPr>
              <a:t>FOLLOW(B) = {b}</a:t>
            </a:r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000099"/>
                </a:solidFill>
              </a:rPr>
              <a:t>FOLLOW(C) = {d}</a:t>
            </a:r>
            <a:endParaRPr lang="en-US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-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Non-Recursive Predictive Parsing -- 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Non-Recursive predictive parsing is a table-driven parser.</a:t>
            </a:r>
            <a:endParaRPr lang="en-US" altLang="en-US" dirty="0"/>
          </a:p>
          <a:p>
            <a:r>
              <a:rPr lang="en-US" altLang="en-US" dirty="0"/>
              <a:t>It is a top-down parser.</a:t>
            </a:r>
            <a:endParaRPr lang="en-US" altLang="en-US" dirty="0"/>
          </a:p>
          <a:p>
            <a:r>
              <a:rPr lang="en-US" altLang="en-US" dirty="0"/>
              <a:t>It is also known as LL(1) Parser.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5390" y="3124200"/>
            <a:ext cx="6853220" cy="2829960"/>
            <a:chOff x="762000" y="3255448"/>
            <a:chExt cx="6853220" cy="2829960"/>
          </a:xfrm>
        </p:grpSpPr>
        <p:grpSp>
          <p:nvGrpSpPr>
            <p:cNvPr id="6" name="Group 5"/>
            <p:cNvGrpSpPr/>
            <p:nvPr/>
          </p:nvGrpSpPr>
          <p:grpSpPr>
            <a:xfrm>
              <a:off x="1676400" y="3810000"/>
              <a:ext cx="5105400" cy="1905000"/>
              <a:chOff x="1676400" y="3810000"/>
              <a:chExt cx="5105400" cy="1905000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1676400" y="4572000"/>
                <a:ext cx="144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C0480"/>
                  </a:solidFill>
                </a:endParaRPr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3962400" y="38100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C0480"/>
                  </a:solidFill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3962400" y="5181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C0480"/>
                  </a:solidFill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257800" y="4572000"/>
                <a:ext cx="152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C0480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62000" y="4341167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FC0480"/>
                  </a:solidFill>
                </a:rPr>
                <a:t>stack</a:t>
              </a:r>
              <a:endParaRPr lang="en-US" dirty="0">
                <a:solidFill>
                  <a:srgbClr val="FC048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4745" y="4313532"/>
              <a:ext cx="2636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rgbClr val="FC0480"/>
                  </a:solidFill>
                </a:rPr>
                <a:t>Non-recursive Predictive Parser </a:t>
              </a:r>
              <a:endParaRPr lang="en-US" dirty="0">
                <a:solidFill>
                  <a:srgbClr val="FC048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89353" y="434116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FC0480"/>
                  </a:solidFill>
                </a:rPr>
                <a:t>output</a:t>
              </a:r>
              <a:endParaRPr lang="en-US" dirty="0">
                <a:solidFill>
                  <a:srgbClr val="FC048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0146" y="3255448"/>
              <a:ext cx="18669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solidFill>
                    <a:srgbClr val="FC0480"/>
                  </a:solidFill>
                </a:rPr>
                <a:t>input buffer</a:t>
              </a:r>
              <a:endParaRPr lang="en-US" altLang="en-US" dirty="0">
                <a:solidFill>
                  <a:srgbClr val="FC0480"/>
                </a:solidFill>
              </a:endParaRPr>
            </a:p>
            <a:p>
              <a:pPr>
                <a:buFontTx/>
                <a:buNone/>
              </a:pPr>
              <a:endParaRPr lang="en-US" altLang="en-US" dirty="0">
                <a:solidFill>
                  <a:srgbClr val="FC048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5716076"/>
              <a:ext cx="1578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FC0480"/>
                  </a:solidFill>
                </a:rPr>
                <a:t>Parsing Table</a:t>
              </a:r>
              <a:endParaRPr lang="en-US" dirty="0">
                <a:solidFill>
                  <a:srgbClr val="FC048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022310"/>
          </a:xfrm>
        </p:spPr>
        <p:txBody>
          <a:bodyPr/>
          <a:lstStyle/>
          <a:p>
            <a:pPr>
              <a:buNone/>
            </a:pPr>
            <a:r>
              <a:rPr lang="en-US" altLang="en-US" sz="2000" b="1" dirty="0"/>
              <a:t>Input Buffer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lvl="1"/>
            <a:r>
              <a:rPr lang="en-US" altLang="en-US" sz="2000" dirty="0"/>
              <a:t>our string to be parsed. We will assume that its end is marked with a special symbol $.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/>
              <a:t>Output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lvl="1"/>
            <a:r>
              <a:rPr lang="en-US" altLang="en-US" sz="2000" dirty="0"/>
              <a:t>a production rule representing a step of the derivation sequence (left-most derivation) of the string in the input buffer.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/>
              <a:t>Stack</a:t>
            </a:r>
            <a:endParaRPr lang="en-US" altLang="en-US" sz="2000" dirty="0"/>
          </a:p>
          <a:p>
            <a:pPr lvl="1"/>
            <a:r>
              <a:rPr lang="en-US" altLang="en-US" sz="2000" dirty="0"/>
              <a:t>contains the grammar symbols </a:t>
            </a:r>
            <a:endParaRPr lang="en-US" altLang="en-US" sz="2000" dirty="0"/>
          </a:p>
          <a:p>
            <a:pPr lvl="1"/>
            <a:r>
              <a:rPr lang="en-US" altLang="en-US" sz="2000" dirty="0"/>
              <a:t>at the bottom of the stack, there is a special end marker symbol $.</a:t>
            </a:r>
            <a:endParaRPr lang="en-US" altLang="en-US" sz="2000" dirty="0"/>
          </a:p>
          <a:p>
            <a:pPr lvl="1"/>
            <a:r>
              <a:rPr lang="en-US" altLang="en-US" sz="2000" dirty="0"/>
              <a:t>initially the stack contains only the symbol $ and the starting symbol S.   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/>
              <a:t>	$S  </a:t>
            </a:r>
            <a:r>
              <a:rPr lang="en-US" altLang="en-US" sz="2000" dirty="0">
                <a:sym typeface="Wingdings" panose="05000000000000000000" pitchFamily="2" charset="2"/>
              </a:rPr>
              <a:t></a:t>
            </a:r>
            <a:r>
              <a:rPr lang="en-US" altLang="en-US" sz="2000" dirty="0"/>
              <a:t>  initial stack</a:t>
            </a:r>
            <a:endParaRPr lang="en-US" altLang="en-US" sz="2000" dirty="0"/>
          </a:p>
          <a:p>
            <a:pPr lvl="1"/>
            <a:r>
              <a:rPr lang="en-US" altLang="en-US" sz="2000" dirty="0"/>
              <a:t>when the stack is emptied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. only $ left in the stack), the parsing is completed.</a:t>
            </a:r>
            <a:endParaRPr lang="en-US" altLang="en-US" sz="2000" dirty="0"/>
          </a:p>
          <a:p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	</a:t>
            </a: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50" y="1116419"/>
            <a:ext cx="8702749" cy="5055781"/>
          </a:xfrm>
        </p:spPr>
        <p:txBody>
          <a:bodyPr/>
          <a:lstStyle/>
          <a:p>
            <a:pPr>
              <a:buNone/>
            </a:pPr>
            <a:r>
              <a:rPr lang="en-US" altLang="en-US" sz="2000" b="1" dirty="0"/>
              <a:t>Parsing table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a two-dimensional array M[</a:t>
            </a:r>
            <a:r>
              <a:rPr lang="en-US" altLang="en-US" sz="2000" dirty="0" err="1"/>
              <a:t>A,a</a:t>
            </a:r>
            <a:r>
              <a:rPr lang="en-US" altLang="en-US" sz="2000" dirty="0"/>
              <a:t>]  </a:t>
            </a:r>
            <a:endParaRPr lang="en-US" altLang="en-US" sz="2000" dirty="0"/>
          </a:p>
          <a:p>
            <a:pPr lvl="1"/>
            <a:r>
              <a:rPr lang="en-US" altLang="en-US" sz="2000" dirty="0"/>
              <a:t>each row is a non-terminal symbol</a:t>
            </a:r>
            <a:endParaRPr lang="en-US" altLang="en-US" sz="2000" dirty="0"/>
          </a:p>
          <a:p>
            <a:pPr lvl="1"/>
            <a:r>
              <a:rPr lang="en-US" altLang="en-US" sz="2000" dirty="0"/>
              <a:t>each column is a terminal symbol or the special symbol $</a:t>
            </a:r>
            <a:endParaRPr lang="en-US" altLang="en-US" sz="2000" dirty="0"/>
          </a:p>
          <a:p>
            <a:pPr lvl="1"/>
            <a:r>
              <a:rPr lang="en-US" altLang="en-US" sz="2000" dirty="0"/>
              <a:t>each entry holds a production rule.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	</a:t>
            </a: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LL(1)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grammar whose parsing table has no multiply-defined entries is said to be LL(1) grammar. 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1000" dirty="0"/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one input symbol used as a look-head symbol do determine parser action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/>
              <a:t>LL(1)</a:t>
            </a:r>
            <a:r>
              <a:rPr lang="en-US" altLang="en-US" sz="3200" dirty="0"/>
              <a:t>	</a:t>
            </a:r>
            <a:r>
              <a:rPr lang="en-US" altLang="en-US" sz="2000" dirty="0"/>
              <a:t>left most derivation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input scanned from left to right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The parsing table of a grammar may contain more than one production rule. In this case, we say that it is not a LL(1) grammar.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Book Reading: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4.1 to 4.9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Construction LL(1) Parser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705"/>
                <a:ext cx="8763000" cy="5022310"/>
              </a:xfrm>
            </p:spPr>
            <p:txBody>
              <a:bodyPr/>
              <a:lstStyle/>
              <a:p>
                <a:r>
                  <a:rPr lang="en-GB" dirty="0"/>
                  <a:t>Elimination of Left Recursion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A 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dirty="0"/>
                  <a:t> 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Replace with    A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GB" dirty="0"/>
                  <a:t>  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		A’ 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′|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GB" dirty="0"/>
                  <a:t> </a:t>
                </a:r>
                <a:endParaRPr lang="en-GB" dirty="0"/>
              </a:p>
              <a:p>
                <a:r>
                  <a:rPr lang="en-GB" dirty="0"/>
                  <a:t>Elimination of Left Factoring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 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sym typeface="Wingdings" panose="05000000000000000000" pitchFamily="2" charset="2"/>
                  </a:rPr>
                  <a:t>        Replace</a:t>
                </a:r>
                <a:r>
                  <a:rPr lang="en-GB" dirty="0">
                    <a:sym typeface="Wingdings" panose="05000000000000000000" pitchFamily="2" charset="2"/>
                  </a:rPr>
                  <a:t> with  </a:t>
                </a:r>
                <a:r>
                  <a:rPr lang="en-GB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 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:r>
                  <a:rPr lang="en-GB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A’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Calculate FIRST &amp; FOLLOW</a:t>
                </a:r>
                <a:endParaRPr lang="en-GB" dirty="0"/>
              </a:p>
              <a:p>
                <a:r>
                  <a:rPr lang="en-GB" dirty="0"/>
                  <a:t>Construction of parsing table</a:t>
                </a:r>
                <a:endParaRPr lang="en-GB" dirty="0"/>
              </a:p>
              <a:p>
                <a:r>
                  <a:rPr lang="en-GB" dirty="0"/>
                  <a:t>Check the input string is accepted/not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705"/>
                <a:ext cx="8763000" cy="5022310"/>
              </a:xfrm>
              <a:blipFill rotWithShape="1">
                <a:blip r:embed="rId1"/>
                <a:stretch>
                  <a:fillRect t="-11" b="-81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Construction of Parsing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/>
              <a:t>Rules</a:t>
            </a:r>
            <a:endParaRPr lang="en-GB" dirty="0"/>
          </a:p>
          <a:p>
            <a:pPr algn="l"/>
            <a:r>
              <a:rPr lang="en-US" altLang="en-US" dirty="0"/>
              <a:t>for each production rule </a:t>
            </a: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  of a grammar G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algn="l"/>
            <a:r>
              <a:rPr lang="en-US" altLang="en-US" sz="2400" dirty="0"/>
              <a:t>for each terminal a in FIRST(</a:t>
            </a:r>
            <a:r>
              <a:rPr lang="en-US" altLang="en-US" sz="2400" dirty="0">
                <a:sym typeface="Symbol" panose="05050102010706020507" pitchFamily="18" charset="2"/>
              </a:rPr>
              <a:t>)                                                        </a:t>
            </a:r>
            <a:r>
              <a:rPr lang="en-US" altLang="en-US" sz="2400" dirty="0">
                <a:sym typeface="Wingdings" panose="05000000000000000000" pitchFamily="2" charset="2"/>
              </a:rPr>
              <a:t>  add A </a:t>
            </a:r>
            <a:r>
              <a:rPr lang="en-US" altLang="en-US" sz="2400" dirty="0">
                <a:sym typeface="Symbol" panose="05050102010706020507" pitchFamily="18" charset="2"/>
              </a:rPr>
              <a:t>   to M[</a:t>
            </a:r>
            <a:r>
              <a:rPr lang="en-US" altLang="en-US" sz="2400" dirty="0" err="1">
                <a:sym typeface="Symbol" panose="05050102010706020507" pitchFamily="18" charset="2"/>
              </a:rPr>
              <a:t>A,a</a:t>
            </a:r>
            <a:r>
              <a:rPr lang="en-US" altLang="en-US" sz="2400" dirty="0">
                <a:sym typeface="Symbol" panose="05050102010706020507" pitchFamily="18" charset="2"/>
              </a:rPr>
              <a:t>]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algn="l"/>
            <a:r>
              <a:rPr lang="en-US" altLang="en-US" sz="2400" dirty="0">
                <a:sym typeface="Symbol" panose="05050102010706020507" pitchFamily="18" charset="2"/>
              </a:rPr>
              <a:t>If  in FIRST()                                                                                </a:t>
            </a:r>
            <a:r>
              <a:rPr lang="en-US" altLang="en-US" sz="2400" dirty="0">
                <a:sym typeface="Wingdings" panose="05000000000000000000" pitchFamily="2" charset="2"/>
              </a:rPr>
              <a:t>  for each terminal a in FOLLOW(A)  add A </a:t>
            </a:r>
            <a:r>
              <a:rPr lang="en-US" altLang="en-US" sz="2400" dirty="0">
                <a:sym typeface="Symbol" panose="05050102010706020507" pitchFamily="18" charset="2"/>
              </a:rPr>
              <a:t>   to M[</a:t>
            </a:r>
            <a:r>
              <a:rPr lang="en-US" altLang="en-US" sz="2400" dirty="0" err="1">
                <a:sym typeface="Symbol" panose="05050102010706020507" pitchFamily="18" charset="2"/>
              </a:rPr>
              <a:t>A,a</a:t>
            </a:r>
            <a:r>
              <a:rPr lang="en-US" altLang="en-US" sz="2400" dirty="0">
                <a:sym typeface="Symbol" panose="05050102010706020507" pitchFamily="18" charset="2"/>
              </a:rPr>
              <a:t>]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algn="l"/>
            <a:r>
              <a:rPr lang="en-US" altLang="en-US" sz="2400" dirty="0">
                <a:sym typeface="Symbol" panose="05050102010706020507" pitchFamily="18" charset="2"/>
              </a:rPr>
              <a:t>If  in FIRST() and $ in FOLLOW(A)                                           </a:t>
            </a:r>
            <a:r>
              <a:rPr lang="en-US" altLang="en-US" sz="2400" dirty="0">
                <a:sym typeface="Wingdings" panose="05000000000000000000" pitchFamily="2" charset="2"/>
              </a:rPr>
              <a:t>  add A </a:t>
            </a:r>
            <a:r>
              <a:rPr lang="en-US" altLang="en-US" sz="2400" dirty="0">
                <a:sym typeface="Symbol" panose="05050102010706020507" pitchFamily="18" charset="2"/>
              </a:rPr>
              <a:t>   to M[A,$]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algn="l"/>
            <a:endParaRPr lang="en-US" altLang="en-US" sz="2400" dirty="0">
              <a:sym typeface="Symbol" panose="05050102010706020507" pitchFamily="18" charset="2"/>
            </a:endParaRPr>
          </a:p>
          <a:p>
            <a:pPr algn="l"/>
            <a:r>
              <a:rPr lang="en-US" altLang="en-US" dirty="0">
                <a:sym typeface="Symbol" panose="05050102010706020507" pitchFamily="18" charset="2"/>
              </a:rPr>
              <a:t>All other undefined entries of the parsing table are error entries</a:t>
            </a:r>
            <a:endParaRPr lang="en-GB" dirty="0"/>
          </a:p>
          <a:p>
            <a:pPr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19672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E+T|T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T*F|F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-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LL(1) Parser – Step 1 Eliminating Left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81800" y="1143000"/>
            <a:ext cx="2030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19672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E+T|T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T*F|F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6921" y="2743200"/>
                <a:ext cx="4619767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A 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GB" sz="2200" dirty="0">
                    <a:solidFill>
                      <a:srgbClr val="FC0480"/>
                    </a:solidFill>
                  </a:rPr>
                  <a:t> </a:t>
                </a:r>
                <a:endParaRPr lang="en-GB" sz="2200" dirty="0">
                  <a:solidFill>
                    <a:srgbClr val="FC048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  <a:sym typeface="Wingdings" panose="05000000000000000000" pitchFamily="2" charset="2"/>
                  </a:rPr>
                  <a:t>Replace with    A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GB" sz="2200" dirty="0">
                    <a:solidFill>
                      <a:srgbClr val="FC0480"/>
                    </a:solidFill>
                  </a:rPr>
                  <a:t>  </a:t>
                </a:r>
                <a:endParaRPr lang="en-GB" sz="2200" dirty="0">
                  <a:solidFill>
                    <a:srgbClr val="FC048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</a:rPr>
                  <a:t>	</a:t>
                </a:r>
                <a:r>
                  <a:rPr lang="en-GB" sz="2200" dirty="0">
                    <a:solidFill>
                      <a:srgbClr val="FC048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   		          A’ 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′|</m:t>
                    </m:r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sz="2200" dirty="0">
                  <a:solidFill>
                    <a:srgbClr val="FC048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1" y="2743200"/>
                <a:ext cx="4619767" cy="1107996"/>
              </a:xfrm>
              <a:prstGeom prst="rect">
                <a:avLst/>
              </a:prstGeom>
              <a:blipFill rotWithShape="1">
                <a:blip r:embed="rId1"/>
                <a:stretch>
                  <a:fillRect l="-5" r="8" b="-105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-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LL(1) Parser – Step 2 Eliminating Left Factoring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2030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429000" y="1650504"/>
                <a:ext cx="609600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			A 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FC048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  <a:sym typeface="Wingdings" panose="05000000000000000000" pitchFamily="2" charset="2"/>
                  </a:rPr>
                  <a:t>        Replace with  </a:t>
                </a:r>
                <a:r>
                  <a:rPr lang="en-GB" sz="2200" dirty="0">
                    <a:solidFill>
                      <a:srgbClr val="FC048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A 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C04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sSup>
                      <m:sSup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200" i="1">
                                <a:solidFill>
                                  <a:srgbClr val="FC04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FC048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FC0480"/>
                    </a:solidFill>
                  </a:rPr>
                  <a:t>						</a:t>
                </a:r>
                <a:r>
                  <a:rPr lang="en-GB" sz="2200" dirty="0">
                    <a:solidFill>
                      <a:srgbClr val="FC048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A’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rgbClr val="FC0480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rgbClr val="FC04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FC048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50504"/>
                <a:ext cx="6096000" cy="1107996"/>
              </a:xfrm>
              <a:prstGeom prst="rect">
                <a:avLst/>
              </a:prstGeom>
              <a:blipFill rotWithShape="1">
                <a:blip r:embed="rId1"/>
                <a:stretch>
                  <a:fillRect t="-13" b="-105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LL(1) Parser – Step 3 FIRST &amp;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2030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853543"/>
            <a:ext cx="40440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								</a:t>
            </a:r>
            <a:endParaRPr lang="en-US" sz="22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886200"/>
            <a:ext cx="457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000099"/>
                </a:solidFill>
              </a:rPr>
              <a:t>FOLLOW(E) = 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FOLLOW(E’) =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FOLLOW(T) = 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FOLLOW(T’) =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FOLLOW(F)  =  {*,+, $,) }</a:t>
            </a:r>
            <a:endParaRPr lang="en-US" alt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57" y="1097592"/>
            <a:ext cx="850174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E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		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FIRST(TE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)={(,id}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</a:rPr>
              <a:t>E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  into M[E,(] and M[</a:t>
            </a:r>
            <a:r>
              <a:rPr lang="en-US" altLang="en-US" dirty="0" err="1">
                <a:solidFill>
                  <a:srgbClr val="000099"/>
                </a:solidFill>
                <a:sym typeface="Wingdings" panose="05000000000000000000" pitchFamily="2" charset="2"/>
              </a:rPr>
              <a:t>E,id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]	</a:t>
            </a:r>
            <a:endParaRPr lang="en-US" altLang="en-US" baseline="30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baseline="30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	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FIRST(+TE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)={+}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into M[E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,+]</a:t>
            </a:r>
            <a:endParaRPr lang="en-US" altLang="en-US" baseline="-25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		FIRST()={}	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none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			but since  in FIRST()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			and FOLLOW(E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)={$,)} 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   into M[E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,$]  and M[E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,)] 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T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		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FIRST(FT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)={(,id}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</a:rPr>
              <a:t>T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into M[T,(] and M[</a:t>
            </a:r>
            <a:r>
              <a:rPr lang="en-US" altLang="en-US" dirty="0" err="1">
                <a:solidFill>
                  <a:srgbClr val="000099"/>
                </a:solidFill>
                <a:sym typeface="Wingdings" panose="05000000000000000000" pitchFamily="2" charset="2"/>
              </a:rPr>
              <a:t>T,id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]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 	</a:t>
            </a:r>
            <a:endParaRPr lang="en-US" altLang="en-US" baseline="30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baseline="30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 	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FIRST(*FT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)={*}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into M[T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,*]</a:t>
            </a:r>
            <a:endParaRPr lang="en-US" altLang="en-US" baseline="300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 		FIRST()={}	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none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			but since  in FIRST()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			and FOLLOW(T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)={$,),+}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    into M[T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,$], M[T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,)] and M[T</a:t>
            </a:r>
            <a:r>
              <a:rPr lang="en-US" altLang="en-US" baseline="30000" dirty="0">
                <a:solidFill>
                  <a:srgbClr val="000099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,+] 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F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(E) 		FIRST((E) )={(}	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</a:rPr>
              <a:t>F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(E) into M[F,(]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F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id		FIRST(id)={id}		</a:t>
            </a:r>
            <a:r>
              <a:rPr lang="en-US" altLang="en-US" dirty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0099"/>
                </a:solidFill>
              </a:rPr>
              <a:t>F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 id  into M[</a:t>
            </a:r>
            <a:r>
              <a:rPr lang="en-US" alt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F,id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]</a:t>
            </a:r>
            <a:endParaRPr lang="en-US" altLang="en-US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LL(1) Parser – Step 4 Parsing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1" y="1156549"/>
            <a:ext cx="21336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,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}</a:t>
            </a:r>
            <a:endParaRPr lang="en-US" altLang="en-US" sz="1600" b="1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1600" b="1" baseline="30000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}	</a:t>
            </a:r>
            <a:endParaRPr lang="en-US" altLang="en-US" sz="1600" b="1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,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}</a:t>
            </a:r>
            <a:endParaRPr lang="en-US" altLang="en-US" sz="1600" b="1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1600" b="1" baseline="30000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}	</a:t>
            </a:r>
            <a:endParaRPr lang="en-US" altLang="en-US" sz="1600" b="1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,</a:t>
            </a:r>
            <a:r>
              <a:rPr lang="en-US" altLang="en-US" sz="1600" b="1" dirty="0">
                <a:solidFill>
                  <a:srgbClr val="FC04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1600" b="1" dirty="0">
                <a:solidFill>
                  <a:srgbClr val="FC0480"/>
                </a:solidFill>
                <a:sym typeface="Symbol" panose="05050102010706020507" pitchFamily="18" charset="2"/>
              </a:rPr>
              <a:t>}		</a:t>
            </a:r>
            <a:endParaRPr lang="en-US" altLang="en-US" sz="1600" b="1" dirty="0">
              <a:solidFill>
                <a:srgbClr val="FC0480"/>
              </a:solidFill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482386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C0480"/>
                </a:solidFill>
              </a:rPr>
              <a:t>FOLLOW(E) =  { $, ) }</a:t>
            </a:r>
            <a:endParaRPr lang="en-US" altLang="en-US" sz="1600" b="1" dirty="0">
              <a:solidFill>
                <a:srgbClr val="FC0480"/>
              </a:solidFill>
            </a:endParaRPr>
          </a:p>
          <a:p>
            <a:r>
              <a:rPr lang="en-US" altLang="en-US" sz="1600" b="1" dirty="0">
                <a:solidFill>
                  <a:srgbClr val="FC0480"/>
                </a:solidFill>
              </a:rPr>
              <a:t>FOLLOW(E’) = { $, ) }</a:t>
            </a:r>
            <a:endParaRPr lang="en-US" altLang="en-US" sz="1600" b="1" dirty="0">
              <a:solidFill>
                <a:srgbClr val="FC0480"/>
              </a:solidFill>
            </a:endParaRPr>
          </a:p>
          <a:p>
            <a:r>
              <a:rPr lang="en-US" altLang="en-US" sz="1600" b="1" dirty="0">
                <a:solidFill>
                  <a:srgbClr val="FC0480"/>
                </a:solidFill>
              </a:rPr>
              <a:t>FOLLOW(T) =  { +, $,) }</a:t>
            </a:r>
            <a:endParaRPr lang="en-US" altLang="en-US" sz="1600" b="1" dirty="0">
              <a:solidFill>
                <a:srgbClr val="FC0480"/>
              </a:solidFill>
            </a:endParaRPr>
          </a:p>
          <a:p>
            <a:r>
              <a:rPr lang="en-US" altLang="en-US" sz="1600" b="1" dirty="0">
                <a:solidFill>
                  <a:srgbClr val="FC0480"/>
                </a:solidFill>
              </a:rPr>
              <a:t>FOLLOW(T’) = { +, $,) }</a:t>
            </a:r>
            <a:endParaRPr lang="en-US" altLang="en-US" sz="1600" b="1" dirty="0">
              <a:solidFill>
                <a:srgbClr val="FC0480"/>
              </a:solidFill>
            </a:endParaRPr>
          </a:p>
          <a:p>
            <a:r>
              <a:rPr lang="en-US" altLang="en-US" sz="1600" b="1" dirty="0">
                <a:solidFill>
                  <a:srgbClr val="FC0480"/>
                </a:solidFill>
              </a:rPr>
              <a:t>FOLLOW(F)  =  {*,+, $,) }</a:t>
            </a:r>
            <a:endParaRPr lang="en-US" altLang="en-US" sz="1600" b="1" dirty="0">
              <a:solidFill>
                <a:srgbClr val="FC048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-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LL(1) Parser – Step 4 Parsing Table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2030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6" name="Group 110"/>
          <p:cNvGraphicFramePr>
            <a:graphicFrameLocks noGrp="1"/>
          </p:cNvGraphicFramePr>
          <p:nvPr/>
        </p:nvGraphicFramePr>
        <p:xfrm>
          <a:off x="0" y="3352800"/>
          <a:ext cx="9144000" cy="2756961"/>
        </p:xfrm>
        <a:graphic>
          <a:graphicData uri="http://schemas.openxmlformats.org/drawingml/2006/table">
            <a:tbl>
              <a:tblPr/>
              <a:tblGrid>
                <a:gridCol w="587375"/>
                <a:gridCol w="1317625"/>
                <a:gridCol w="1676400"/>
                <a:gridCol w="1600200"/>
                <a:gridCol w="1600200"/>
                <a:gridCol w="1219200"/>
                <a:gridCol w="1143000"/>
              </a:tblGrid>
              <a:tr h="45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+TE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*FT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(E)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1368308"/>
            <a:ext cx="4044043" cy="162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FIRST(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) =   {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dirty="0">
                <a:solidFill>
                  <a:srgbClr val="0000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}		</a:t>
            </a:r>
            <a:endParaRPr lang="en-US" altLang="en-US" sz="22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4114" y="1287292"/>
            <a:ext cx="457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000099"/>
                </a:solidFill>
              </a:rPr>
              <a:t>FOLLOW(E) = 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FOLLOW(E’) = { $, 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FOLLOW(T) = 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FOLLOW(T’) = { +, $,) }</a:t>
            </a:r>
            <a:endParaRPr lang="en-US" altLang="en-US" sz="2200" dirty="0">
              <a:solidFill>
                <a:srgbClr val="000099"/>
              </a:solidFill>
            </a:endParaRPr>
          </a:p>
          <a:p>
            <a:r>
              <a:rPr lang="en-US" altLang="en-US" sz="2200" dirty="0">
                <a:solidFill>
                  <a:srgbClr val="000099"/>
                </a:solidFill>
              </a:rPr>
              <a:t>FOLLOW(F)  =  {*,+, $,) }</a:t>
            </a:r>
            <a:endParaRPr lang="en-US" alt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Parser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200" dirty="0"/>
              <a:t>The symbol at the top of the stack (say X) and the current symbol in the input string (say a) determine the parser action. </a:t>
            </a:r>
            <a:endParaRPr lang="en-US" altLang="en-US" sz="2200" dirty="0"/>
          </a:p>
          <a:p>
            <a:pPr marL="457200" indent="-457200"/>
            <a:endParaRPr lang="en-US" altLang="en-US" sz="2200" dirty="0"/>
          </a:p>
          <a:p>
            <a:pPr marL="457200" indent="-457200"/>
            <a:r>
              <a:rPr lang="en-US" altLang="en-US" sz="2200" dirty="0"/>
              <a:t>There are four possible parser actions.</a:t>
            </a:r>
            <a:endParaRPr lang="en-US" altLang="en-US" sz="2200" dirty="0"/>
          </a:p>
          <a:p>
            <a:pPr marL="914400" lvl="1" indent="-457200">
              <a:buFontTx/>
              <a:buAutoNum type="arabicPeriod"/>
            </a:pPr>
            <a:r>
              <a:rPr lang="en-US" altLang="en-US" dirty="0"/>
              <a:t>If X and a are $  </a:t>
            </a:r>
            <a:r>
              <a:rPr lang="en-US" altLang="en-US" dirty="0">
                <a:sym typeface="Wingdings" panose="05000000000000000000" pitchFamily="2" charset="2"/>
              </a:rPr>
              <a:t> parser halts (successful completion)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en-US" dirty="0">
                <a:sym typeface="Wingdings" panose="05000000000000000000" pitchFamily="2" charset="2"/>
              </a:rPr>
              <a:t>If X and a are the same terminal symbol (different from $) 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	 parser pops X from the stack, and moves the next symbol in the input buffer.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Parser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1063256"/>
            <a:ext cx="8809074" cy="510894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3. If X is a non-terminal  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	 parser looks at the parsing table entry M[</a:t>
            </a:r>
            <a:r>
              <a:rPr lang="en-US" altLang="en-US" sz="2200" dirty="0" err="1">
                <a:sym typeface="Wingdings" panose="05000000000000000000" pitchFamily="2" charset="2"/>
              </a:rPr>
              <a:t>X,a</a:t>
            </a:r>
            <a:r>
              <a:rPr lang="en-US" altLang="en-US" sz="2200" dirty="0">
                <a:sym typeface="Wingdings" panose="05000000000000000000" pitchFamily="2" charset="2"/>
              </a:rPr>
              <a:t>].  If M[</a:t>
            </a:r>
            <a:r>
              <a:rPr lang="en-US" altLang="en-US" sz="2200" dirty="0" err="1">
                <a:sym typeface="Wingdings" panose="05000000000000000000" pitchFamily="2" charset="2"/>
              </a:rPr>
              <a:t>X,a</a:t>
            </a:r>
            <a:r>
              <a:rPr lang="en-US" altLang="en-US" sz="2200" dirty="0">
                <a:sym typeface="Wingdings" panose="05000000000000000000" pitchFamily="2" charset="2"/>
              </a:rPr>
              <a:t>] holds a production rule   X</a:t>
            </a:r>
            <a:r>
              <a:rPr lang="en-US" altLang="en-US" sz="2200" dirty="0">
                <a:sym typeface="Symbol" panose="05050102010706020507" pitchFamily="18" charset="2"/>
              </a:rPr>
              <a:t>Y</a:t>
            </a:r>
            <a:r>
              <a:rPr lang="en-US" altLang="en-US" sz="2200" baseline="-25000" dirty="0"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ym typeface="Symbol" panose="05050102010706020507" pitchFamily="18" charset="2"/>
              </a:rPr>
              <a:t>Y</a:t>
            </a:r>
            <a:r>
              <a:rPr lang="en-US" altLang="en-US" sz="2200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Symbol" panose="05050102010706020507" pitchFamily="18" charset="2"/>
              </a:rPr>
              <a:t>...</a:t>
            </a:r>
            <a:r>
              <a:rPr lang="en-US" altLang="en-US" sz="2200" dirty="0" err="1">
                <a:sym typeface="Symbol" panose="05050102010706020507" pitchFamily="18" charset="2"/>
              </a:rPr>
              <a:t>Y</a:t>
            </a:r>
            <a:r>
              <a:rPr lang="en-US" altLang="en-US" sz="22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200" dirty="0">
                <a:sym typeface="Wingdings" panose="05000000000000000000" pitchFamily="2" charset="2"/>
              </a:rPr>
              <a:t>, it pops X from the stack and pushes Y</a:t>
            </a:r>
            <a:r>
              <a:rPr lang="en-US" altLang="en-US" sz="2200" baseline="-25000" dirty="0">
                <a:sym typeface="Wingdings" panose="05000000000000000000" pitchFamily="2" charset="2"/>
              </a:rPr>
              <a:t>k</a:t>
            </a:r>
            <a:r>
              <a:rPr lang="en-US" altLang="en-US" sz="2200" dirty="0">
                <a:sym typeface="Wingdings" panose="05000000000000000000" pitchFamily="2" charset="2"/>
              </a:rPr>
              <a:t>,Y</a:t>
            </a:r>
            <a:r>
              <a:rPr lang="en-US" altLang="en-US" sz="2200" baseline="-25000" dirty="0">
                <a:sym typeface="Wingdings" panose="05000000000000000000" pitchFamily="2" charset="2"/>
              </a:rPr>
              <a:t>k-1</a:t>
            </a:r>
            <a:r>
              <a:rPr lang="en-US" altLang="en-US" sz="2200" dirty="0">
                <a:sym typeface="Wingdings" panose="05000000000000000000" pitchFamily="2" charset="2"/>
              </a:rPr>
              <a:t>,...,Y</a:t>
            </a:r>
            <a:r>
              <a:rPr lang="en-US" altLang="en-US" sz="2200" baseline="-25000" dirty="0">
                <a:sym typeface="Wingdings" panose="05000000000000000000" pitchFamily="2" charset="2"/>
              </a:rPr>
              <a:t>1 </a:t>
            </a:r>
            <a:r>
              <a:rPr lang="en-US" altLang="en-US" sz="2200" dirty="0">
                <a:sym typeface="Wingdings" panose="05000000000000000000" pitchFamily="2" charset="2"/>
              </a:rPr>
              <a:t>into the stack. The parser also outputs the production rule X</a:t>
            </a:r>
            <a:r>
              <a:rPr lang="en-US" altLang="en-US" sz="2200" dirty="0">
                <a:sym typeface="Symbol" panose="05050102010706020507" pitchFamily="18" charset="2"/>
              </a:rPr>
              <a:t>Y</a:t>
            </a:r>
            <a:r>
              <a:rPr lang="en-US" altLang="en-US" sz="2200" baseline="-25000" dirty="0"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ym typeface="Symbol" panose="05050102010706020507" pitchFamily="18" charset="2"/>
              </a:rPr>
              <a:t>Y</a:t>
            </a:r>
            <a:r>
              <a:rPr lang="en-US" altLang="en-US" sz="2200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Symbol" panose="05050102010706020507" pitchFamily="18" charset="2"/>
              </a:rPr>
              <a:t>...</a:t>
            </a:r>
            <a:r>
              <a:rPr lang="en-US" altLang="en-US" sz="2200" dirty="0" err="1">
                <a:sym typeface="Symbol" panose="05050102010706020507" pitchFamily="18" charset="2"/>
              </a:rPr>
              <a:t>Y</a:t>
            </a:r>
            <a:r>
              <a:rPr lang="en-US" altLang="en-US" sz="22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200" dirty="0">
                <a:sym typeface="Symbol" panose="05050102010706020507" pitchFamily="18" charset="2"/>
              </a:rPr>
              <a:t> to represent a step of the derivation.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457200" indent="-457200">
              <a:buNone/>
            </a:pPr>
            <a:endParaRPr lang="en-US" altLang="en-US" sz="22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altLang="en-US" sz="2200" dirty="0">
                <a:sym typeface="Wingdings" panose="05000000000000000000" pitchFamily="2" charset="2"/>
              </a:rPr>
              <a:t>none of the above    error 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marL="800100" lvl="1" indent="-342900"/>
            <a:r>
              <a:rPr lang="en-US" altLang="en-US" dirty="0">
                <a:sym typeface="Wingdings" panose="05000000000000000000" pitchFamily="2" charset="2"/>
              </a:rPr>
              <a:t>all empty entries in the parsing table are errors.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/>
            <a:r>
              <a:rPr lang="en-US" altLang="en-US" dirty="0">
                <a:sym typeface="Wingdings" panose="05000000000000000000" pitchFamily="2" charset="2"/>
              </a:rPr>
              <a:t>If X is a terminal symbol different from a, this is also an error case.</a:t>
            </a:r>
            <a:endParaRPr lang="en-US" altLang="en-US" dirty="0">
              <a:sym typeface="Wingdings" panose="05000000000000000000" pitchFamily="2" charset="2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28600"/>
            <a:ext cx="8763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Syntax Analysis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Introduction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Context Free Grammars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Writing a Grammar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Bottom-Up Parsing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Simple LR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Powerful LR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Using Ambiguous Grammars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Top-Down Parsing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Parser Generators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Step 5: Example1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832" y="1088231"/>
            <a:ext cx="2030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endParaRPr lang="en-US" altLang="en-US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|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6" name="Group 110"/>
          <p:cNvGraphicFramePr>
            <a:graphicFrameLocks noGrp="1"/>
          </p:cNvGraphicFramePr>
          <p:nvPr/>
        </p:nvGraphicFramePr>
        <p:xfrm>
          <a:off x="2296886" y="1036320"/>
          <a:ext cx="6389914" cy="2170486"/>
        </p:xfrm>
        <a:graphic>
          <a:graphicData uri="http://schemas.openxmlformats.org/drawingml/2006/table">
            <a:tbl>
              <a:tblPr/>
              <a:tblGrid>
                <a:gridCol w="410463"/>
                <a:gridCol w="920769"/>
                <a:gridCol w="1171484"/>
                <a:gridCol w="1118235"/>
                <a:gridCol w="1118235"/>
                <a:gridCol w="851988"/>
                <a:gridCol w="798740"/>
              </a:tblGrid>
              <a:tr h="329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TE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TE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+TE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FT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FT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*FT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’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 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225" y="3429000"/>
            <a:ext cx="4876800" cy="2743200"/>
          </a:xfrm>
          <a:prstGeom prst="rect">
            <a:avLst/>
          </a:prstGeom>
          <a:ln>
            <a:solidFill>
              <a:srgbClr val="002060"/>
            </a:solidFill>
            <a:miter lim="800000"/>
          </a:ln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  <a:endParaRPr lang="en-US" altLang="en-US" sz="1800" b="1" u="sng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 err="1">
                <a:sym typeface="Symbol" panose="05050102010706020507" pitchFamily="18" charset="2"/>
              </a:rPr>
              <a:t>+id</a:t>
            </a:r>
            <a:r>
              <a:rPr lang="en-US" altLang="en-US" sz="1800" dirty="0">
                <a:sym typeface="Symbol" panose="05050102010706020507" pitchFamily="18" charset="2"/>
              </a:rPr>
              <a:t>$		</a:t>
            </a:r>
            <a:r>
              <a:rPr lang="en-US" altLang="en-US" sz="1800" dirty="0"/>
              <a:t>E </a:t>
            </a:r>
            <a:r>
              <a:rPr lang="en-US" altLang="en-US" sz="1800" dirty="0">
                <a:sym typeface="Symbol" panose="05050102010706020507" pitchFamily="18" charset="2"/>
              </a:rPr>
              <a:t> 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/>
              <a:t>$E</a:t>
            </a:r>
            <a:r>
              <a:rPr lang="en-US" altLang="en-US" sz="1800" baseline="30000" dirty="0"/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 err="1"/>
              <a:t>+id</a:t>
            </a:r>
            <a:r>
              <a:rPr lang="en-US" altLang="en-US" sz="1800" dirty="0"/>
              <a:t>$		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/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F</a:t>
            </a: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 err="1"/>
              <a:t>+id</a:t>
            </a:r>
            <a:r>
              <a:rPr lang="en-US" altLang="en-US" sz="1800" dirty="0"/>
              <a:t>$		F </a:t>
            </a:r>
            <a:r>
              <a:rPr lang="en-US" altLang="en-US" sz="1800" dirty="0">
                <a:sym typeface="Symbol" panose="05050102010706020507" pitchFamily="18" charset="2"/>
              </a:rPr>
              <a:t> id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 err="1"/>
              <a:t>T</a:t>
            </a:r>
            <a:r>
              <a:rPr lang="en-US" altLang="en-US" sz="1800" baseline="30000" dirty="0" err="1"/>
              <a:t>’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 err="1"/>
              <a:t>+id</a:t>
            </a:r>
            <a:r>
              <a:rPr lang="en-US" altLang="en-US" sz="1800" dirty="0"/>
              <a:t>$		pop</a:t>
            </a:r>
            <a:endParaRPr lang="en-US" altLang="en-US" sz="1800" dirty="0"/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  <a:endParaRPr lang="en-US" altLang="en-US" sz="1800" dirty="0"/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>
                <a:solidFill>
                  <a:srgbClr val="FF0000"/>
                </a:solidFill>
              </a:rPr>
              <a:t>E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baseline="30000" dirty="0"/>
              <a:t> 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+TE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endParaRPr lang="en-US" altLang="en-US" sz="1800" baseline="300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endParaRPr lang="en-US" altLang="en-US" sz="1800" baseline="30000" dirty="0">
              <a:sym typeface="Symbol" panose="05050102010706020507" pitchFamily="18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57800" y="3429000"/>
            <a:ext cx="38862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800" b="1" u="sng" kern="0" dirty="0">
                <a:sym typeface="Symbol" panose="05050102010706020507" pitchFamily="18" charset="2"/>
              </a:rPr>
              <a:t>stack</a:t>
            </a:r>
            <a:r>
              <a:rPr lang="en-US" altLang="en-US" sz="1800" kern="0" dirty="0">
                <a:sym typeface="Symbol" panose="05050102010706020507" pitchFamily="18" charset="2"/>
              </a:rPr>
              <a:t>		</a:t>
            </a:r>
            <a:r>
              <a:rPr lang="en-US" altLang="en-US" sz="1800" b="1" u="sng" kern="0" dirty="0">
                <a:sym typeface="Symbol" panose="05050102010706020507" pitchFamily="18" charset="2"/>
              </a:rPr>
              <a:t>input</a:t>
            </a:r>
            <a:r>
              <a:rPr lang="en-US" altLang="en-US" sz="1800" kern="0" dirty="0">
                <a:sym typeface="Symbol" panose="05050102010706020507" pitchFamily="18" charset="2"/>
              </a:rPr>
              <a:t>		</a:t>
            </a:r>
            <a:r>
              <a:rPr lang="en-US" altLang="en-US" sz="1800" b="1" u="sng" kern="0" dirty="0">
                <a:sym typeface="Symbol" panose="05050102010706020507" pitchFamily="18" charset="2"/>
              </a:rPr>
              <a:t>output</a:t>
            </a:r>
            <a:endParaRPr lang="en-US" altLang="en-US" sz="1800" b="1" u="sng" kern="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/>
              <a:t>E</a:t>
            </a:r>
            <a:r>
              <a:rPr lang="en-US" altLang="en-US" sz="1800" kern="0" baseline="30000" dirty="0"/>
              <a:t>’ </a:t>
            </a:r>
            <a:r>
              <a:rPr lang="en-US" altLang="en-US" sz="1800" kern="0" dirty="0"/>
              <a:t>T</a:t>
            </a:r>
            <a:r>
              <a:rPr lang="en-US" altLang="en-US" sz="1800" kern="0" dirty="0">
                <a:solidFill>
                  <a:srgbClr val="FF0000"/>
                </a:solidFill>
              </a:rPr>
              <a:t>+</a:t>
            </a:r>
            <a:r>
              <a:rPr lang="en-US" altLang="en-US" sz="1800" kern="0" dirty="0"/>
              <a:t>		</a:t>
            </a:r>
            <a:r>
              <a:rPr lang="en-US" altLang="en-US" sz="1800" kern="0" dirty="0">
                <a:solidFill>
                  <a:srgbClr val="FF0000"/>
                </a:solidFill>
              </a:rPr>
              <a:t>+</a:t>
            </a:r>
            <a:r>
              <a:rPr lang="en-US" altLang="en-US" sz="1800" kern="0" dirty="0"/>
              <a:t>id$</a:t>
            </a:r>
            <a:endParaRPr lang="en-US" altLang="en-US" sz="1800" kern="0" dirty="0"/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/>
              <a:t>E</a:t>
            </a:r>
            <a:r>
              <a:rPr lang="en-US" altLang="en-US" sz="1800" kern="0" baseline="30000" dirty="0"/>
              <a:t>’ </a:t>
            </a:r>
            <a:r>
              <a:rPr lang="en-US" altLang="en-US" sz="1800" kern="0" dirty="0">
                <a:solidFill>
                  <a:srgbClr val="FF0000"/>
                </a:solidFill>
              </a:rPr>
              <a:t>T</a:t>
            </a:r>
            <a:r>
              <a:rPr lang="en-US" altLang="en-US" sz="1800" kern="0" dirty="0"/>
              <a:t>		</a:t>
            </a:r>
            <a:r>
              <a:rPr lang="en-US" altLang="en-US" sz="1800" kern="0" dirty="0">
                <a:solidFill>
                  <a:srgbClr val="FF0000"/>
                </a:solidFill>
              </a:rPr>
              <a:t>id</a:t>
            </a:r>
            <a:r>
              <a:rPr lang="en-US" altLang="en-US" sz="1800" kern="0" dirty="0"/>
              <a:t>$			T </a:t>
            </a:r>
            <a:r>
              <a:rPr lang="en-US" altLang="en-US" sz="1800" kern="0" dirty="0">
                <a:sym typeface="Symbol" panose="05050102010706020507" pitchFamily="18" charset="2"/>
              </a:rPr>
              <a:t> FT</a:t>
            </a:r>
            <a:r>
              <a:rPr lang="en-US" altLang="en-US" sz="1800" kern="0" baseline="30000" dirty="0">
                <a:sym typeface="Symbol" panose="05050102010706020507" pitchFamily="18" charset="2"/>
              </a:rPr>
              <a:t>’</a:t>
            </a: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/>
              <a:t>E</a:t>
            </a:r>
            <a:r>
              <a:rPr lang="en-US" altLang="en-US" sz="1800" kern="0" baseline="30000" dirty="0"/>
              <a:t>’ </a:t>
            </a:r>
            <a:r>
              <a:rPr lang="en-US" altLang="en-US" sz="1800" kern="0" dirty="0">
                <a:sym typeface="Symbol" panose="05050102010706020507" pitchFamily="18" charset="2"/>
              </a:rPr>
              <a:t>T</a:t>
            </a:r>
            <a:r>
              <a:rPr lang="en-US" altLang="en-US" sz="1800" kern="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kern="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1800" kern="0" dirty="0">
                <a:sym typeface="Symbol" panose="05050102010706020507" pitchFamily="18" charset="2"/>
              </a:rPr>
              <a:t>		</a:t>
            </a:r>
            <a:r>
              <a:rPr lang="en-US" altLang="en-US" sz="1800" kern="0" dirty="0">
                <a:solidFill>
                  <a:srgbClr val="FF0000"/>
                </a:solidFill>
              </a:rPr>
              <a:t>id</a:t>
            </a:r>
            <a:r>
              <a:rPr lang="en-US" altLang="en-US" sz="1800" kern="0" dirty="0"/>
              <a:t>$			F </a:t>
            </a:r>
            <a:r>
              <a:rPr lang="en-US" altLang="en-US" sz="1800" kern="0" dirty="0">
                <a:sym typeface="Symbol" panose="05050102010706020507" pitchFamily="18" charset="2"/>
              </a:rPr>
              <a:t> id</a:t>
            </a:r>
            <a:endParaRPr lang="en-US" altLang="en-US" sz="1800" kern="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/>
              <a:t>E</a:t>
            </a:r>
            <a:r>
              <a:rPr lang="en-US" altLang="en-US" sz="1800" kern="0" baseline="30000" dirty="0"/>
              <a:t>’ </a:t>
            </a:r>
            <a:r>
              <a:rPr lang="en-US" altLang="en-US" sz="1800" kern="0" dirty="0" err="1">
                <a:sym typeface="Symbol" panose="05050102010706020507" pitchFamily="18" charset="2"/>
              </a:rPr>
              <a:t>T</a:t>
            </a:r>
            <a:r>
              <a:rPr lang="en-US" altLang="en-US" sz="1800" kern="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800" kern="0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kern="0" dirty="0">
                <a:sym typeface="Symbol" panose="05050102010706020507" pitchFamily="18" charset="2"/>
              </a:rPr>
              <a:t>		</a:t>
            </a:r>
            <a:r>
              <a:rPr lang="en-US" altLang="en-US" sz="1800" kern="0" dirty="0">
                <a:solidFill>
                  <a:srgbClr val="FF0000"/>
                </a:solidFill>
              </a:rPr>
              <a:t>id</a:t>
            </a:r>
            <a:r>
              <a:rPr lang="en-US" altLang="en-US" sz="1800" kern="0" dirty="0"/>
              <a:t>$</a:t>
            </a:r>
            <a:endParaRPr lang="en-US" altLang="en-US" sz="1800" kern="0" dirty="0"/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/>
              <a:t>E</a:t>
            </a:r>
            <a:r>
              <a:rPr lang="en-US" altLang="en-US" sz="1800" kern="0" baseline="30000" dirty="0"/>
              <a:t>’ </a:t>
            </a:r>
            <a:r>
              <a:rPr lang="en-US" altLang="en-US" sz="1800" kern="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1800" kern="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800" kern="0" dirty="0">
                <a:sym typeface="Symbol" panose="05050102010706020507" pitchFamily="18" charset="2"/>
              </a:rPr>
              <a:t>		</a:t>
            </a:r>
            <a:r>
              <a:rPr lang="en-US" altLang="en-US" sz="1800" kern="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kern="0" dirty="0">
                <a:sym typeface="Symbol" panose="05050102010706020507" pitchFamily="18" charset="2"/>
              </a:rPr>
              <a:t>			T</a:t>
            </a:r>
            <a:r>
              <a:rPr lang="en-US" altLang="en-US" sz="1800" kern="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kern="0" dirty="0">
                <a:sym typeface="Symbol" panose="05050102010706020507" pitchFamily="18" charset="2"/>
              </a:rPr>
              <a:t>  </a:t>
            </a:r>
            <a:endParaRPr lang="en-US" altLang="en-US" sz="1800" kern="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1800" kern="0" dirty="0">
                <a:sym typeface="Symbol" panose="05050102010706020507" pitchFamily="18" charset="2"/>
              </a:rPr>
              <a:t>$ </a:t>
            </a:r>
            <a:r>
              <a:rPr lang="en-US" altLang="en-US" sz="1800" kern="0" dirty="0">
                <a:solidFill>
                  <a:srgbClr val="FF0000"/>
                </a:solidFill>
              </a:rPr>
              <a:t>E</a:t>
            </a:r>
            <a:r>
              <a:rPr lang="en-US" altLang="en-US" sz="1800" kern="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kern="0" baseline="30000" dirty="0"/>
              <a:t>				</a:t>
            </a:r>
            <a:r>
              <a:rPr lang="en-US" altLang="en-US" sz="1800" kern="0" dirty="0">
                <a:solidFill>
                  <a:srgbClr val="FF0000"/>
                </a:solidFill>
              </a:rPr>
              <a:t>$</a:t>
            </a:r>
            <a:r>
              <a:rPr lang="en-US" altLang="en-US" sz="1800" kern="0" dirty="0"/>
              <a:t>			</a:t>
            </a:r>
            <a:r>
              <a:rPr lang="en-US" altLang="en-US" sz="1800" kern="0" dirty="0">
                <a:sym typeface="Symbol" panose="05050102010706020507" pitchFamily="18" charset="2"/>
              </a:rPr>
              <a:t>E</a:t>
            </a:r>
            <a:r>
              <a:rPr lang="en-US" altLang="en-US" sz="1800" kern="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kern="0" dirty="0">
                <a:sym typeface="Symbol" panose="05050102010706020507" pitchFamily="18" charset="2"/>
              </a:rPr>
              <a:t>  </a:t>
            </a: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1800" kern="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kern="0" dirty="0">
                <a:sym typeface="Symbol" panose="05050102010706020507" pitchFamily="18" charset="2"/>
              </a:rPr>
              <a:t>				</a:t>
            </a:r>
            <a:r>
              <a:rPr lang="en-US" altLang="en-US" sz="1800" kern="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kern="0" dirty="0">
                <a:sym typeface="Symbol" panose="05050102010706020507" pitchFamily="18" charset="2"/>
              </a:rPr>
              <a:t>			accept</a:t>
            </a:r>
            <a:endParaRPr lang="en-US" altLang="en-US" sz="1800" kern="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endParaRPr lang="en-US" altLang="en-US" sz="1800" kern="0" baseline="30000" dirty="0">
              <a:sym typeface="Symbol" panose="05050102010706020507" pitchFamily="18" charset="2"/>
            </a:endParaRPr>
          </a:p>
          <a:p>
            <a:pPr>
              <a:buFontTx/>
              <a:buNone/>
              <a:defRPr/>
            </a:pPr>
            <a:endParaRPr lang="en-US" altLang="en-US" sz="1800" kern="0" baseline="30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95396"/>
            <a:ext cx="8458200" cy="510540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aBa</a:t>
            </a:r>
            <a:r>
              <a:rPr lang="en-US" altLang="en-US" dirty="0">
                <a:sym typeface="Symbol" panose="05050102010706020507" pitchFamily="18" charset="2"/>
              </a:rPr>
              <a:t> 						</a:t>
            </a:r>
            <a:endParaRPr lang="en-US" altLang="en-US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 | </a:t>
            </a:r>
            <a:endParaRPr lang="en-US" altLang="en-US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Check whether the given string </a:t>
            </a:r>
            <a:r>
              <a:rPr lang="en-US" altLang="en-US" dirty="0" err="1">
                <a:sym typeface="Symbol" panose="05050102010706020507" pitchFamily="18" charset="2"/>
              </a:rPr>
              <a:t>abba</a:t>
            </a:r>
            <a:r>
              <a:rPr lang="en-US" altLang="en-US" dirty="0">
                <a:sym typeface="Symbol" panose="05050102010706020507" pitchFamily="18" charset="2"/>
              </a:rPr>
              <a:t> is accepted by the LL(1) parser based on the above grammar. Show the leftmost derivation of the input string with parse tree.						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95396"/>
            <a:ext cx="9982200" cy="510540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aBa</a:t>
            </a:r>
            <a:r>
              <a:rPr lang="en-US" altLang="en-US" dirty="0">
                <a:sym typeface="Symbol" panose="05050102010706020507" pitchFamily="18" charset="2"/>
              </a:rPr>
              <a:t> 						LL(1) Parsing</a:t>
            </a:r>
            <a:endParaRPr lang="en-US" altLang="en-US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 | 						Table</a:t>
            </a:r>
            <a:endParaRPr lang="en-US" altLang="en-US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2000" b="1" u="sng" dirty="0">
                <a:sym typeface="Symbol" panose="05050102010706020507" pitchFamily="18" charset="2"/>
              </a:rPr>
              <a:t>stack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u="sng" dirty="0">
                <a:sym typeface="Symbol" panose="05050102010706020507" pitchFamily="18" charset="2"/>
              </a:rPr>
              <a:t>input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u="sng" dirty="0">
                <a:sym typeface="Symbol" panose="05050102010706020507" pitchFamily="18" charset="2"/>
              </a:rPr>
              <a:t>output</a:t>
            </a:r>
            <a:endParaRPr lang="en-US" altLang="en-US" sz="2000" b="1" u="sng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ym typeface="Symbol" panose="05050102010706020507" pitchFamily="18" charset="2"/>
              </a:rPr>
              <a:t>bba</a:t>
            </a:r>
            <a:r>
              <a:rPr lang="en-US" altLang="en-US" sz="1800" dirty="0">
                <a:sym typeface="Symbol" panose="05050102010706020507" pitchFamily="18" charset="2"/>
              </a:rPr>
              <a:t>$		 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aBa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ym typeface="Symbol" panose="05050102010706020507" pitchFamily="18" charset="2"/>
              </a:rPr>
              <a:t>bba</a:t>
            </a:r>
            <a:r>
              <a:rPr lang="en-US" altLang="en-US" sz="1800" dirty="0">
                <a:sym typeface="Symbol" panose="05050102010706020507" pitchFamily="18" charset="2"/>
              </a:rPr>
              <a:t>$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 err="1">
                <a:sym typeface="Symbol" panose="05050102010706020507" pitchFamily="18" charset="2"/>
              </a:rPr>
              <a:t>ba</a:t>
            </a:r>
            <a:r>
              <a:rPr lang="en-US" altLang="en-US" sz="1800" dirty="0">
                <a:sym typeface="Symbol" panose="05050102010706020507" pitchFamily="18" charset="2"/>
              </a:rPr>
              <a:t>$		 B  </a:t>
            </a:r>
            <a:r>
              <a:rPr lang="en-US" altLang="en-US" sz="1800" dirty="0" err="1">
                <a:sym typeface="Symbol" panose="05050102010706020507" pitchFamily="18" charset="2"/>
              </a:rPr>
              <a:t>bB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 err="1">
                <a:sym typeface="Symbol" panose="05050102010706020507" pitchFamily="18" charset="2"/>
              </a:rPr>
              <a:t>ba</a:t>
            </a:r>
            <a:r>
              <a:rPr lang="en-US" altLang="en-US" sz="1800" dirty="0">
                <a:sym typeface="Symbol" panose="05050102010706020507" pitchFamily="18" charset="2"/>
              </a:rPr>
              <a:t>$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 err="1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$		 B  </a:t>
            </a:r>
            <a:r>
              <a:rPr lang="en-US" altLang="en-US" sz="1800" dirty="0" err="1">
                <a:sym typeface="Symbol" panose="05050102010706020507" pitchFamily="18" charset="2"/>
              </a:rPr>
              <a:t>bB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 err="1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$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$		 B  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$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fontAlgn="auto"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accept, successful completion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  <p:graphicFrame>
        <p:nvGraphicFramePr>
          <p:cNvPr id="6" name="Group 32"/>
          <p:cNvGraphicFramePr>
            <a:graphicFrameLocks noGrp="1"/>
          </p:cNvGraphicFramePr>
          <p:nvPr/>
        </p:nvGraphicFramePr>
        <p:xfrm>
          <a:off x="5294128" y="2260584"/>
          <a:ext cx="3773672" cy="1417638"/>
        </p:xfrm>
        <a:graphic>
          <a:graphicData uri="http://schemas.openxmlformats.org/drawingml/2006/table">
            <a:tbl>
              <a:tblPr/>
              <a:tblGrid>
                <a:gridCol w="406194"/>
                <a:gridCol w="1103275"/>
                <a:gridCol w="1578403"/>
                <a:gridCol w="685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aBa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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bB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-Solution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3725" y="1254125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Outputs: 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aBa</a:t>
            </a:r>
            <a:r>
              <a:rPr lang="en-US" altLang="en-US" dirty="0">
                <a:sym typeface="Symbol" panose="05050102010706020507" pitchFamily="18" charset="2"/>
              </a:rPr>
              <a:t>      B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     B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	   B   	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3725" y="1939925"/>
            <a:ext cx="692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Derivation(left-most):   S</a:t>
            </a:r>
            <a:r>
              <a:rPr lang="en-US" altLang="en-US">
                <a:sym typeface="Symbol" panose="05050102010706020507" pitchFamily="18" charset="2"/>
              </a:rPr>
              <a:t>aBaabBaabbBaabba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114800" y="3048000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parse tree</a:t>
            </a:r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757488"/>
            <a:ext cx="1649413" cy="3719512"/>
            <a:chOff x="2362200" y="2757488"/>
            <a:chExt cx="1649413" cy="371951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25146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1242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124200" y="3124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 bwMode="auto">
            <a:xfrm>
              <a:off x="2743200" y="4038600"/>
              <a:ext cx="685800" cy="609600"/>
              <a:chOff x="1728" y="2544"/>
              <a:chExt cx="432" cy="384"/>
            </a:xfrm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"/>
            <p:cNvGrpSpPr/>
            <p:nvPr/>
          </p:nvGrpSpPr>
          <p:grpSpPr bwMode="auto">
            <a:xfrm>
              <a:off x="3124200" y="4876800"/>
              <a:ext cx="685800" cy="609600"/>
              <a:chOff x="1728" y="2544"/>
              <a:chExt cx="432" cy="384"/>
            </a:xfrm>
          </p:grpSpPr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10000" y="5715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55925" y="275748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</a:t>
              </a:r>
              <a:endParaRPr lang="en-US" altLang="en-US" sz="200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971800" y="36576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  <a:endParaRPr lang="en-US" altLang="en-US" sz="20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362200" y="365760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a</a:t>
              </a:r>
              <a:endParaRPr lang="en-US" altLang="en-US" sz="2000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581400" y="365760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a</a:t>
              </a:r>
              <a:endParaRPr lang="en-US" altLang="en-US" sz="200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  <a:endParaRPr lang="en-US" altLang="en-US" sz="200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657600" y="5410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  <a:endParaRPr lang="en-US" altLang="en-US" sz="200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71800" y="54102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  <a:endParaRPr lang="en-US" altLang="en-US" sz="20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590800" y="45720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  <a:endParaRPr lang="en-US" altLang="en-US" sz="200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657600" y="60198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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L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S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Construct the parsing table for the given grammar and check whether the grammar is LL(1) Grammar and the input string </a:t>
            </a:r>
            <a:r>
              <a:rPr lang="en-US" b="1" dirty="0"/>
              <a:t>((</a:t>
            </a:r>
            <a:r>
              <a:rPr lang="en-US" b="1" dirty="0" err="1"/>
              <a:t>a;a</a:t>
            </a:r>
            <a:r>
              <a:rPr lang="en-US" b="1" dirty="0"/>
              <a:t>)) </a:t>
            </a:r>
            <a:r>
              <a:rPr lang="en-US" dirty="0"/>
              <a:t>is accepted by the 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endParaRPr lang="en-US" dirty="0"/>
          </a:p>
          <a:p>
            <a:pPr marL="0" lvl="0" indent="0">
              <a:buNone/>
            </a:pPr>
            <a:r>
              <a:rPr lang="en-US" i="1" dirty="0"/>
              <a:t>L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S</a:t>
            </a:r>
            <a:endParaRPr lang="en-US" i="1" dirty="0"/>
          </a:p>
          <a:p>
            <a:r>
              <a:rPr lang="en-US" dirty="0"/>
              <a:t>Grammar after removal of</a:t>
            </a:r>
            <a:r>
              <a:rPr lang="en-US" dirty="0"/>
              <a:t> </a:t>
            </a:r>
            <a:r>
              <a:rPr lang="en-US" dirty="0"/>
              <a:t>Left Recursion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L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SL'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L'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;</a:t>
            </a:r>
            <a:r>
              <a:rPr lang="en-US" i="1" dirty="0"/>
              <a:t>SL'</a:t>
            </a:r>
            <a:endParaRPr lang="en-US" dirty="0"/>
          </a:p>
          <a:p>
            <a:pPr marL="2057400" indent="0">
              <a:buNone/>
            </a:pPr>
            <a:r>
              <a:rPr lang="en-US" i="1" dirty="0"/>
              <a:t>L'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629400" y="1905000"/>
            <a:ext cx="1981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after removal of</a:t>
            </a:r>
            <a:r>
              <a:rPr lang="en-US" dirty="0"/>
              <a:t> </a:t>
            </a:r>
            <a:r>
              <a:rPr lang="en-US" dirty="0"/>
              <a:t>Left Recursion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L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SL'</a:t>
            </a:r>
            <a:endParaRPr lang="en-US" dirty="0"/>
          </a:p>
          <a:p>
            <a:pPr marL="2057400" lvl="0" indent="0">
              <a:buNone/>
            </a:pPr>
            <a:r>
              <a:rPr lang="en-US" i="1" dirty="0"/>
              <a:t>L'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;</a:t>
            </a:r>
            <a:r>
              <a:rPr lang="en-US" i="1" dirty="0"/>
              <a:t>SL'</a:t>
            </a:r>
            <a:endParaRPr lang="en-US" dirty="0"/>
          </a:p>
          <a:p>
            <a:pPr marL="2057400" indent="0">
              <a:buNone/>
            </a:pPr>
            <a:r>
              <a:rPr lang="en-US" i="1" dirty="0"/>
              <a:t>L'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49580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(, a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(, a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L'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; , ε }</a:t>
            </a:r>
            <a:endParaRPr lang="en-US" sz="2200" dirty="0">
              <a:solidFill>
                <a:srgbClr val="000099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14" y="4506686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$, ), ;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)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L'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) }</a:t>
            </a:r>
            <a:endParaRPr lang="en-US" sz="2200" dirty="0">
              <a:solidFill>
                <a:srgbClr val="000099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after removal of</a:t>
            </a:r>
            <a:r>
              <a:rPr lang="en-US" dirty="0"/>
              <a:t> </a:t>
            </a:r>
            <a:r>
              <a:rPr lang="en-US" dirty="0"/>
              <a:t>Left Recursion</a:t>
            </a:r>
            <a:endParaRPr lang="en-US" dirty="0"/>
          </a:p>
          <a:p>
            <a:pPr marL="2057400" lvl="0" indent="0">
              <a:buNone/>
            </a:pPr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en-US" sz="2200" dirty="0"/>
              <a:t> </a:t>
            </a:r>
            <a:r>
              <a:rPr lang="en-US" sz="2200" b="1" dirty="0"/>
              <a:t>)</a:t>
            </a:r>
            <a:endParaRPr lang="en-US" sz="2200" dirty="0"/>
          </a:p>
          <a:p>
            <a:pPr marL="2057400" lvl="0" indent="0">
              <a:buNone/>
            </a:pPr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b="1" dirty="0"/>
              <a:t>a</a:t>
            </a:r>
            <a:endParaRPr lang="en-US" sz="2200" dirty="0"/>
          </a:p>
          <a:p>
            <a:pPr marL="2057400" lvl="0" indent="0">
              <a:buNone/>
            </a:pPr>
            <a:r>
              <a:rPr lang="en-US" sz="2200" i="1" dirty="0"/>
              <a:t>L</a:t>
            </a:r>
            <a:r>
              <a:rPr lang="en-US" sz="2200" dirty="0"/>
              <a:t> 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SL'</a:t>
            </a:r>
            <a:endParaRPr lang="en-US" sz="2200" dirty="0"/>
          </a:p>
          <a:p>
            <a:pPr marL="2057400" lvl="0" indent="0">
              <a:buNone/>
            </a:pPr>
            <a:r>
              <a:rPr lang="en-US" sz="2200" i="1" dirty="0"/>
              <a:t>L'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;</a:t>
            </a:r>
            <a:r>
              <a:rPr lang="en-US" sz="2200" i="1" dirty="0"/>
              <a:t>SL'</a:t>
            </a:r>
            <a:endParaRPr lang="en-US" sz="2200" dirty="0"/>
          </a:p>
          <a:p>
            <a:pPr marL="2057400" indent="0">
              <a:buNone/>
            </a:pPr>
            <a:r>
              <a:rPr lang="en-US" sz="2200" i="1" dirty="0"/>
              <a:t>L'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ε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146176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(, a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(, a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First(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L'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; , ε }</a:t>
            </a:r>
            <a:endParaRPr lang="en-US" sz="2200" dirty="0">
              <a:solidFill>
                <a:srgbClr val="000099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5371" y="281940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$, ), ;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) }</a:t>
            </a:r>
            <a:endParaRPr lang="en-US" sz="2200" dirty="0">
              <a:solidFill>
                <a:srgbClr val="000099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Follow(</a:t>
            </a:r>
            <a:r>
              <a:rPr lang="en-US" sz="2200" i="1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L'</a:t>
            </a:r>
            <a:r>
              <a:rPr lang="en-US" sz="2200" dirty="0">
                <a:solidFill>
                  <a:srgbClr val="000099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= { ) }</a:t>
            </a:r>
            <a:endParaRPr lang="en-US" sz="2200" dirty="0">
              <a:solidFill>
                <a:srgbClr val="000099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4191000"/>
          <a:ext cx="7086601" cy="1915886"/>
        </p:xfrm>
        <a:graphic>
          <a:graphicData uri="http://schemas.openxmlformats.org/drawingml/2006/table">
            <a:tbl>
              <a:tblPr firstRow="1" firstCol="1" bandRow="1"/>
              <a:tblGrid>
                <a:gridCol w="530019"/>
                <a:gridCol w="1491877"/>
                <a:gridCol w="1288610"/>
                <a:gridCol w="1214209"/>
                <a:gridCol w="1279409"/>
                <a:gridCol w="1282477"/>
              </a:tblGrid>
              <a:tr h="479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;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ε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2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;</a:t>
                      </a:r>
                      <a:r>
                        <a:rPr lang="en-US" sz="22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22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22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3276600" cy="5022310"/>
          </a:xfrm>
        </p:spPr>
        <p:txBody>
          <a:bodyPr/>
          <a:lstStyle/>
          <a:p>
            <a:r>
              <a:rPr lang="en-US" sz="1800" b="1" dirty="0"/>
              <a:t>Grammar after removal of</a:t>
            </a:r>
            <a:r>
              <a:rPr lang="en-US" sz="1800" b="1" dirty="0"/>
              <a:t> </a:t>
            </a:r>
            <a:r>
              <a:rPr lang="en-US" sz="1800" b="1" dirty="0"/>
              <a:t>Left Recursion</a:t>
            </a:r>
            <a:endParaRPr lang="en-US" sz="1800" b="1" dirty="0"/>
          </a:p>
          <a:p>
            <a:pPr marL="446405" lvl="0" indent="0">
              <a:buNone/>
            </a:pPr>
            <a:r>
              <a:rPr lang="en-US" sz="1800" b="1" i="1" dirty="0"/>
              <a:t>S</a:t>
            </a:r>
            <a:r>
              <a:rPr lang="en-US" sz="1800" b="1" dirty="0"/>
              <a:t> </a:t>
            </a:r>
            <a:r>
              <a:rPr lang="en-US" sz="1800" b="1" dirty="0">
                <a:sym typeface="Symbol" panose="05050102010706020507" pitchFamily="18" charset="2"/>
              </a:rPr>
              <a:t></a:t>
            </a:r>
            <a:r>
              <a:rPr lang="en-US" sz="1800" b="1" dirty="0"/>
              <a:t> ( </a:t>
            </a:r>
            <a:r>
              <a:rPr lang="en-US" sz="1800" b="1" i="1" dirty="0"/>
              <a:t>L</a:t>
            </a:r>
            <a:r>
              <a:rPr lang="en-US" sz="1800" b="1" dirty="0"/>
              <a:t> )</a:t>
            </a:r>
            <a:endParaRPr lang="en-US" sz="1800" b="1" dirty="0"/>
          </a:p>
          <a:p>
            <a:pPr marL="446405" lvl="0" indent="0">
              <a:buNone/>
            </a:pPr>
            <a:r>
              <a:rPr lang="en-US" sz="1800" b="1" i="1" dirty="0"/>
              <a:t>S</a:t>
            </a:r>
            <a:r>
              <a:rPr lang="en-US" sz="1800" b="1" dirty="0"/>
              <a:t> </a:t>
            </a:r>
            <a:r>
              <a:rPr lang="en-US" sz="1800" b="1" dirty="0">
                <a:sym typeface="Symbol" panose="05050102010706020507" pitchFamily="18" charset="2"/>
              </a:rPr>
              <a:t></a:t>
            </a:r>
            <a:r>
              <a:rPr lang="en-US" sz="1800" b="1" dirty="0"/>
              <a:t> a</a:t>
            </a:r>
            <a:endParaRPr lang="en-US" sz="1800" b="1" dirty="0"/>
          </a:p>
          <a:p>
            <a:pPr marL="446405" lvl="0" indent="0">
              <a:buNone/>
            </a:pPr>
            <a:r>
              <a:rPr lang="en-US" sz="1800" b="1" i="1" dirty="0"/>
              <a:t>L</a:t>
            </a:r>
            <a:r>
              <a:rPr lang="en-US" sz="1800" b="1" dirty="0"/>
              <a:t>  </a:t>
            </a:r>
            <a:r>
              <a:rPr lang="en-US" sz="1800" b="1" dirty="0">
                <a:sym typeface="Symbol" panose="05050102010706020507" pitchFamily="18" charset="2"/>
              </a:rPr>
              <a:t></a:t>
            </a:r>
            <a:r>
              <a:rPr lang="en-US" sz="1800" b="1" dirty="0"/>
              <a:t> </a:t>
            </a:r>
            <a:r>
              <a:rPr lang="en-US" sz="1800" b="1" i="1" dirty="0"/>
              <a:t>SL'</a:t>
            </a:r>
            <a:endParaRPr lang="en-US" sz="1800" b="1" dirty="0"/>
          </a:p>
          <a:p>
            <a:pPr marL="446405" lvl="0" indent="0">
              <a:buNone/>
            </a:pPr>
            <a:r>
              <a:rPr lang="en-US" sz="1800" b="1" i="1" dirty="0"/>
              <a:t>L'</a:t>
            </a:r>
            <a:r>
              <a:rPr lang="en-US" sz="1800" b="1" dirty="0"/>
              <a:t> </a:t>
            </a:r>
            <a:r>
              <a:rPr lang="en-US" sz="1800" b="1" dirty="0">
                <a:sym typeface="Symbol" panose="05050102010706020507" pitchFamily="18" charset="2"/>
              </a:rPr>
              <a:t></a:t>
            </a:r>
            <a:r>
              <a:rPr lang="en-US" sz="1800" b="1" dirty="0"/>
              <a:t> ;</a:t>
            </a:r>
            <a:r>
              <a:rPr lang="en-US" sz="1800" b="1" i="1" dirty="0"/>
              <a:t>SL'</a:t>
            </a:r>
            <a:endParaRPr lang="en-US" sz="1800" b="1" dirty="0"/>
          </a:p>
          <a:p>
            <a:pPr marL="446405" indent="0">
              <a:buNone/>
            </a:pPr>
            <a:r>
              <a:rPr lang="en-US" sz="1800" b="1" i="1" dirty="0"/>
              <a:t>L' </a:t>
            </a:r>
            <a:r>
              <a:rPr lang="en-US" sz="1800" b="1" dirty="0">
                <a:sym typeface="Symbol" panose="05050102010706020507" pitchFamily="18" charset="2"/>
              </a:rPr>
              <a:t></a:t>
            </a:r>
            <a:r>
              <a:rPr lang="en-US" sz="1800" b="1" dirty="0"/>
              <a:t> ε</a:t>
            </a:r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1400" y="1154620"/>
          <a:ext cx="5486400" cy="4941380"/>
        </p:xfrm>
        <a:graphic>
          <a:graphicData uri="http://schemas.openxmlformats.org/drawingml/2006/table">
            <a:tbl>
              <a:tblPr firstRow="1" firstCol="1" bandRow="1"/>
              <a:tblGrid>
                <a:gridCol w="762000"/>
                <a:gridCol w="1143000"/>
                <a:gridCol w="1524000"/>
                <a:gridCol w="20574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Sl.No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Stack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Input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Output/Action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 (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 (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(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(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 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;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;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;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;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 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ε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 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ε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match 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Accept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3962400"/>
          <a:ext cx="3235657" cy="1987975"/>
        </p:xfrm>
        <a:graphic>
          <a:graphicData uri="http://schemas.openxmlformats.org/drawingml/2006/table">
            <a:tbl>
              <a:tblPr firstRow="1" firstCol="1" bandRow="1"/>
              <a:tblGrid>
                <a:gridCol w="345122"/>
                <a:gridCol w="657710"/>
                <a:gridCol w="568096"/>
                <a:gridCol w="535296"/>
                <a:gridCol w="564040"/>
                <a:gridCol w="565393"/>
              </a:tblGrid>
              <a:tr h="479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;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$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a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'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ε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L'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60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;</a:t>
                      </a:r>
                      <a:r>
                        <a:rPr lang="en-US" sz="1600" i="1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SL'</a:t>
                      </a:r>
                      <a:endParaRPr lang="en-US" sz="160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C04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rgbClr val="FC048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LL(1) Parser – Tutorial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C t S E   |    a		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E  e S    |   			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C  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Construct the parsing table for the given grammar and check whether the grammar is LL(1) Grammar.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28600"/>
            <a:ext cx="8763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240" y="1143000"/>
            <a:ext cx="8763000" cy="50223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Syntax Analysis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Introduction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Context Free Grammars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Writing a Grammar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Bottom-Up Parsing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LR and RR Grammars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Using Ambiguous Grammars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Top-Down Parsing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Parser Generators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Solution: A Grammar which is not LL(1)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en-US" sz="2000" dirty="0"/>
              <a:t>S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C t S E   |    a		FOLLOW(S) = { $,e 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E  e S    |   			FOLLOW(E) = { $,e 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C  b				FOLLOW(C) = { t 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 err="1">
                <a:sym typeface="Symbol" panose="05050102010706020507" pitchFamily="18" charset="2"/>
              </a:rPr>
              <a:t>iCtSE</a:t>
            </a:r>
            <a:r>
              <a:rPr lang="en-US" altLang="en-US" sz="2000" dirty="0">
                <a:sym typeface="Symbol" panose="05050102010706020507" pitchFamily="18" charset="2"/>
              </a:rPr>
              <a:t>) = {</a:t>
            </a:r>
            <a:r>
              <a:rPr lang="en-US" altLang="en-US" sz="2000" dirty="0" err="1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FIRST(a) = {a}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 err="1">
                <a:sym typeface="Symbol" panose="05050102010706020507" pitchFamily="18" charset="2"/>
              </a:rPr>
              <a:t>eS</a:t>
            </a:r>
            <a:r>
              <a:rPr lang="en-US" altLang="en-US" sz="2000" dirty="0">
                <a:sym typeface="Symbol" panose="05050102010706020507" pitchFamily="18" charset="2"/>
              </a:rPr>
              <a:t>) = {e}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FIRST() = {}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FIRST(b) = {b}</a:t>
            </a:r>
            <a:r>
              <a:rPr lang="en-US" altLang="en-US" dirty="0">
                <a:sym typeface="Symbol" panose="05050102010706020507" pitchFamily="18" charset="2"/>
              </a:rPr>
              <a:t>			        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		      two production rules for M[</a:t>
            </a:r>
            <a:r>
              <a:rPr lang="en-US" altLang="en-US" sz="2000" dirty="0" err="1">
                <a:sym typeface="Symbol" panose="05050102010706020507" pitchFamily="18" charset="2"/>
              </a:rPr>
              <a:t>E,e</a:t>
            </a:r>
            <a:r>
              <a:rPr lang="en-US" altLang="en-US" sz="2000" dirty="0">
                <a:sym typeface="Symbol" panose="05050102010706020507" pitchFamily="18" charset="2"/>
              </a:rPr>
              <a:t>]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Problem  </a:t>
            </a:r>
            <a:r>
              <a:rPr lang="en-US" altLang="en-US" sz="2000" dirty="0">
                <a:sym typeface="Wingdings" panose="05000000000000000000" pitchFamily="2" charset="2"/>
              </a:rPr>
              <a:t> ambiguity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5" name="Group 66"/>
          <p:cNvGraphicFramePr>
            <a:graphicFrameLocks noGrp="1"/>
          </p:cNvGraphicFramePr>
          <p:nvPr/>
        </p:nvGraphicFramePr>
        <p:xfrm>
          <a:off x="2966721" y="2971800"/>
          <a:ext cx="5918199" cy="2165273"/>
        </p:xfrm>
        <a:graphic>
          <a:graphicData uri="http://schemas.openxmlformats.org/drawingml/2006/table">
            <a:tbl>
              <a:tblPr/>
              <a:tblGrid>
                <a:gridCol w="403083"/>
                <a:gridCol w="886781"/>
                <a:gridCol w="910492"/>
                <a:gridCol w="1138115"/>
                <a:gridCol w="1234540"/>
                <a:gridCol w="501086"/>
                <a:gridCol w="844102"/>
              </a:tblGrid>
              <a:tr h="4527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iCtSE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e 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C  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57800" y="4572000"/>
            <a:ext cx="457200" cy="838200"/>
          </a:xfrm>
          <a:prstGeom prst="straightConnector1">
            <a:avLst/>
          </a:prstGeom>
          <a:ln w="38100" cap="flat" cmpd="sng" algn="ctr">
            <a:solidFill>
              <a:srgbClr val="FC048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Grammar which is not LL(1)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What do we have to do it if the resulting parsing table contains multiply defined entries?</a:t>
            </a:r>
            <a:endParaRPr lang="en-US" altLang="en-US" sz="2000" dirty="0"/>
          </a:p>
          <a:p>
            <a:pPr lvl="1"/>
            <a:r>
              <a:rPr lang="en-US" altLang="en-US" sz="2000" dirty="0"/>
              <a:t>If  we didn’t eliminate left recursion, eliminate the left recursion in the grammar.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grammar is not left factored, we have to left factor the grammar.</a:t>
            </a:r>
            <a:endParaRPr lang="en-US" altLang="en-US" sz="2000" dirty="0"/>
          </a:p>
          <a:p>
            <a:pPr lvl="1"/>
            <a:r>
              <a:rPr lang="en-US" altLang="en-US" sz="2000" dirty="0"/>
              <a:t>If its (new grammar’s) parsing table still contains multiply defined entries, that grammar is ambiguous or it is inherently not a LL(1) grammar.</a:t>
            </a:r>
            <a:endParaRPr lang="en-US" altLang="en-US" sz="2000" dirty="0"/>
          </a:p>
          <a:p>
            <a:r>
              <a:rPr lang="en-US" altLang="en-US" sz="2000" dirty="0"/>
              <a:t>A left recursive grammar cannot be a LL(1) grammar.</a:t>
            </a:r>
            <a:endParaRPr lang="en-US" altLang="en-US" sz="2000" dirty="0"/>
          </a:p>
          <a:p>
            <a:pPr lvl="1"/>
            <a:r>
              <a:rPr lang="en-US" altLang="en-US" sz="2000" dirty="0"/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A |   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 any terminal that appears in FIRST(</a:t>
            </a:r>
            <a:r>
              <a:rPr lang="en-US" altLang="en-US" dirty="0">
                <a:sym typeface="Symbol" panose="05050102010706020507" pitchFamily="18" charset="2"/>
              </a:rPr>
              <a:t>)  also appears FIRST(A) because  A  .  </a:t>
            </a:r>
            <a:endParaRPr lang="en-US" altLang="en-US" dirty="0"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dirty="0">
                <a:sym typeface="Symbol" panose="05050102010706020507" pitchFamily="18" charset="2"/>
              </a:rPr>
              <a:t> If  is , any terminal that appears in FIRST() also appears in FIRST(A) and FOLLOW(A).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Grammar which is not LL(1)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7" y="1143000"/>
            <a:ext cx="8763000" cy="5022310"/>
          </a:xfrm>
        </p:spPr>
        <p:txBody>
          <a:bodyPr/>
          <a:lstStyle/>
          <a:p>
            <a:r>
              <a:rPr lang="en-US" altLang="en-US" sz="2200" dirty="0"/>
              <a:t>A grammar is not left factored, it cannot be a LL(1) grammar</a:t>
            </a:r>
            <a:endParaRPr lang="en-US" altLang="en-US" sz="2200" dirty="0"/>
          </a:p>
          <a:p>
            <a:pPr lvl="1"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sz="2200" dirty="0">
                <a:sym typeface="Wingdings" panose="05000000000000000000" pitchFamily="2" charset="2"/>
              </a:rPr>
              <a:t>any terminal that appears in FIRST(</a:t>
            </a:r>
            <a:r>
              <a:rPr lang="en-US" altLang="en-US" sz="2200" dirty="0">
                <a:sym typeface="Symbol" panose="05050102010706020507" pitchFamily="18" charset="2"/>
              </a:rPr>
              <a:t></a:t>
            </a:r>
            <a:r>
              <a:rPr lang="en-US" altLang="en-US" sz="2200" baseline="-25000" dirty="0"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ym typeface="Wingdings" panose="05000000000000000000" pitchFamily="2" charset="2"/>
              </a:rPr>
              <a:t>) also appears in FIRST(</a:t>
            </a:r>
            <a:r>
              <a:rPr lang="en-US" altLang="en-US" sz="2200" dirty="0">
                <a:sym typeface="Symbol" panose="05050102010706020507" pitchFamily="18" charset="2"/>
              </a:rPr>
              <a:t></a:t>
            </a:r>
            <a:r>
              <a:rPr lang="en-US" altLang="en-US" sz="2200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Wingdings" panose="05000000000000000000" pitchFamily="2" charset="2"/>
              </a:rPr>
              <a:t>).</a:t>
            </a:r>
            <a:r>
              <a:rPr lang="en-US" altLang="en-US" sz="2200" baseline="-25000" dirty="0">
                <a:sym typeface="Symbol" panose="05050102010706020507" pitchFamily="18" charset="2"/>
              </a:rPr>
              <a:t>	</a:t>
            </a:r>
            <a:endParaRPr lang="en-US" altLang="en-US" sz="2200" baseline="-25000" dirty="0">
              <a:sym typeface="Symbol" panose="05050102010706020507" pitchFamily="18" charset="2"/>
            </a:endParaRPr>
          </a:p>
          <a:p>
            <a:r>
              <a:rPr lang="en-US" altLang="en-US" sz="2200" dirty="0">
                <a:sym typeface="Symbol" panose="05050102010706020507" pitchFamily="18" charset="2"/>
              </a:rPr>
              <a:t>An ambiguous grammar cannot be a LL(1) grammar.</a:t>
            </a:r>
            <a:endParaRPr lang="en-US" altLang="en-US" sz="2200" dirty="0">
              <a:sym typeface="Symbol" panose="05050102010706020507" pitchFamily="18" charset="2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Properties of LL(1)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dirty="0"/>
              <a:t>A grammar G is LL(1) if and only if  the following conditions hold for two distinctive production rules  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   and  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Both  and  cannot derive strings starting with same terminals.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At most one of  and  can derive to .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If  can derive to , then  cannot derive to any string starting with a terminal in FOLLOW(A). 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763000" cy="609600"/>
          </a:xfrm>
        </p:spPr>
        <p:txBody>
          <a:bodyPr>
            <a:noAutofit/>
          </a:bodyPr>
          <a:lstStyle/>
          <a:p>
            <a:r>
              <a:rPr lang="en-GB" sz="4400" dirty="0"/>
              <a:t>Thank you</a:t>
            </a:r>
            <a:endParaRPr lang="en-GB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parse tree is created top to bottom.</a:t>
            </a:r>
            <a:endParaRPr lang="en-US" altLang="en-US" dirty="0"/>
          </a:p>
          <a:p>
            <a:r>
              <a:rPr lang="en-US" altLang="en-US" dirty="0"/>
              <a:t>Top-down parser</a:t>
            </a:r>
            <a:endParaRPr lang="en-US" altLang="en-US" dirty="0"/>
          </a:p>
          <a:p>
            <a:pPr lvl="1"/>
            <a:r>
              <a:rPr lang="en-GB" dirty="0"/>
              <a:t>Recursive Descent Parsing</a:t>
            </a:r>
            <a:endParaRPr lang="en-GB" dirty="0"/>
          </a:p>
          <a:p>
            <a:pPr lvl="1"/>
            <a:r>
              <a:rPr lang="en-GB" dirty="0"/>
              <a:t>Predictive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Top-down parser</a:t>
            </a:r>
            <a:endParaRPr lang="en-US" altLang="en-US" sz="2200" dirty="0"/>
          </a:p>
          <a:p>
            <a:pPr lvl="1"/>
            <a:r>
              <a:rPr lang="en-US" altLang="en-US" dirty="0"/>
              <a:t>Recursive-Descent Parsing</a:t>
            </a:r>
            <a:endParaRPr lang="en-US" altLang="en-US" dirty="0"/>
          </a:p>
          <a:p>
            <a:pPr lvl="2"/>
            <a:r>
              <a:rPr lang="en-US" altLang="en-US" sz="2200" dirty="0"/>
              <a:t>Backtracking is needed (If a choice of a production rule does not work, we backtrack to try other alternatives.)</a:t>
            </a:r>
            <a:endParaRPr lang="en-US" altLang="en-US" sz="2200" dirty="0"/>
          </a:p>
          <a:p>
            <a:pPr lvl="2"/>
            <a:r>
              <a:rPr lang="en-US" altLang="en-US" sz="2200" dirty="0"/>
              <a:t>It is a general parsing technique, but not widely used.</a:t>
            </a:r>
            <a:endParaRPr lang="en-US" altLang="en-US" sz="2200" dirty="0"/>
          </a:p>
          <a:p>
            <a:pPr lvl="2"/>
            <a:r>
              <a:rPr lang="en-US" altLang="en-US" sz="2200" dirty="0"/>
              <a:t>Not efficient</a:t>
            </a:r>
            <a:endParaRPr lang="en-US" alt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Top-down parser</a:t>
            </a:r>
            <a:endParaRPr lang="en-US" altLang="en-US" sz="2200" dirty="0"/>
          </a:p>
          <a:p>
            <a:pPr lvl="1"/>
            <a:r>
              <a:rPr lang="en-US" altLang="en-US" dirty="0"/>
              <a:t>Predictive Parsing</a:t>
            </a:r>
            <a:endParaRPr lang="en-US" altLang="en-US" dirty="0"/>
          </a:p>
          <a:p>
            <a:pPr lvl="2"/>
            <a:r>
              <a:rPr lang="en-US" altLang="en-US" sz="2200" dirty="0"/>
              <a:t>no backtracking </a:t>
            </a:r>
            <a:endParaRPr lang="en-US" altLang="en-US" sz="2200" dirty="0"/>
          </a:p>
          <a:p>
            <a:pPr lvl="2"/>
            <a:r>
              <a:rPr lang="en-US" altLang="en-US" sz="2200" dirty="0"/>
              <a:t>efficient</a:t>
            </a:r>
            <a:endParaRPr lang="en-US" altLang="en-US" sz="2200" dirty="0"/>
          </a:p>
          <a:p>
            <a:pPr lvl="2"/>
            <a:r>
              <a:rPr lang="en-US" altLang="en-US" sz="2200" dirty="0"/>
              <a:t>needs a special form of grammars (LL(1) grammars).</a:t>
            </a:r>
            <a:endParaRPr lang="en-US" altLang="en-US" sz="2200" dirty="0"/>
          </a:p>
          <a:p>
            <a:pPr lvl="3"/>
            <a:r>
              <a:rPr lang="en-US" altLang="en-US" sz="2200" dirty="0"/>
              <a:t>LL(1) – no multiply defined entries in parsing table, 1</a:t>
            </a:r>
            <a:r>
              <a:rPr lang="en-US" altLang="en-US" sz="2200" baseline="30000" dirty="0"/>
              <a:t>st</a:t>
            </a:r>
            <a:r>
              <a:rPr lang="en-US" altLang="en-US" sz="2200" dirty="0"/>
              <a:t> L for scanning from left to right and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L for producing a leftmost derivation. 1 for using one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/p symbol of lookahead at each step. </a:t>
            </a:r>
            <a:endParaRPr lang="en-US" altLang="en-US" sz="2200" dirty="0"/>
          </a:p>
          <a:p>
            <a:pPr lvl="2"/>
            <a:r>
              <a:rPr lang="en-US" altLang="en-US" sz="2200" dirty="0"/>
              <a:t>Recursive Predictive Parsing  is a special form of Recursive Descent parsing without backtracking.</a:t>
            </a:r>
            <a:endParaRPr lang="en-US" altLang="en-US" sz="2200" dirty="0"/>
          </a:p>
          <a:p>
            <a:pPr lvl="2"/>
            <a:r>
              <a:rPr lang="en-US" altLang="en-US" sz="2200" dirty="0"/>
              <a:t>Non-Recursive (Table Driven) Predictive Parser is also known as LL(1) parser. </a:t>
            </a:r>
            <a:endParaRPr lang="en-US" alt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Recursive-Descent Parsing (uses Backtracking)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Backtracking is needed.</a:t>
            </a:r>
            <a:endParaRPr lang="en-US" altLang="en-US" dirty="0"/>
          </a:p>
          <a:p>
            <a:r>
              <a:rPr lang="en-US" altLang="en-US" dirty="0"/>
              <a:t>It tries to find the left-most derivation.</a:t>
            </a: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aBc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bc</a:t>
            </a:r>
            <a:r>
              <a:rPr lang="en-US" altLang="en-US" dirty="0">
                <a:sym typeface="Symbol" panose="05050102010706020507" pitchFamily="18" charset="2"/>
              </a:rPr>
              <a:t>  |  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S				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input: </a:t>
            </a:r>
            <a:r>
              <a:rPr lang="en-US" altLang="en-US" dirty="0" err="1">
                <a:sym typeface="Symbol" panose="05050102010706020507" pitchFamily="18" charset="2"/>
              </a:rPr>
              <a:t>abc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00400" y="3886200"/>
            <a:ext cx="5334000" cy="1524000"/>
            <a:chOff x="3352800" y="3810000"/>
            <a:chExt cx="5334000" cy="15240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3352800" y="38100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267200" y="3810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191000" y="3810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733800" y="4648200"/>
              <a:ext cx="457200" cy="609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191000" y="4648200"/>
              <a:ext cx="457200" cy="685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7010400" y="38100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848600" y="38100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848600" y="3810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848600" y="4648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2043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accent1"/>
                  </a:solidFill>
                </a:rPr>
                <a:t>fails, backtrack</a:t>
              </a:r>
              <a:endParaRPr lang="en-US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71800" y="4385153"/>
            <a:ext cx="58673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FC0480"/>
                </a:solidFill>
                <a:sym typeface="Symbol" panose="05050102010706020507" pitchFamily="18" charset="2"/>
              </a:rPr>
              <a:t>a       	B	      c		             a	      B	     c</a:t>
            </a:r>
            <a:endParaRPr lang="en-US" altLang="en-US" sz="2200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endParaRPr lang="en-US" sz="2200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endParaRPr lang="en-US" sz="2200" dirty="0">
              <a:solidFill>
                <a:srgbClr val="FC0480"/>
              </a:solidFill>
              <a:sym typeface="Symbol" panose="05050102010706020507" pitchFamily="18" charset="2"/>
            </a:endParaRPr>
          </a:p>
          <a:p>
            <a:r>
              <a:rPr lang="en-US" sz="2200" dirty="0">
                <a:solidFill>
                  <a:srgbClr val="FC0480"/>
                </a:solidFill>
                <a:sym typeface="Symbol" panose="05050102010706020507" pitchFamily="18" charset="2"/>
              </a:rPr>
              <a:t>      b          c                                        b</a:t>
            </a:r>
            <a:endParaRPr lang="en-US" sz="2200" dirty="0">
              <a:solidFill>
                <a:srgbClr val="FC04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13972</Words>
  <Application>WPS Presentation</Application>
  <PresentationFormat>On-screen Show (4:3)</PresentationFormat>
  <Paragraphs>1201</Paragraphs>
  <Slides>54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Arial</vt:lpstr>
      <vt:lpstr>SimSun</vt:lpstr>
      <vt:lpstr>Wingdings</vt:lpstr>
      <vt:lpstr>Arial</vt:lpstr>
      <vt:lpstr>Times New Roman</vt:lpstr>
      <vt:lpstr>Arial Unicode MS</vt:lpstr>
      <vt:lpstr>Symbol</vt:lpstr>
      <vt:lpstr>Kingsoft Sign</vt:lpstr>
      <vt:lpstr>Courier New</vt:lpstr>
      <vt:lpstr>Cambria Math</vt:lpstr>
      <vt:lpstr>Kingsoft Math</vt:lpstr>
      <vt:lpstr>PMingLiU</vt:lpstr>
      <vt:lpstr>Calibri</vt:lpstr>
      <vt:lpstr>Helvetica Neue</vt:lpstr>
      <vt:lpstr>Microsoft YaHei</vt:lpstr>
      <vt:lpstr>汉仪旗黑</vt:lpstr>
      <vt:lpstr>Calibri Light</vt:lpstr>
      <vt:lpstr>DejaVu Math TeX Gyre</vt:lpstr>
      <vt:lpstr>宋体-繁</vt:lpstr>
      <vt:lpstr>宋体-简</vt:lpstr>
      <vt:lpstr>Custom Design</vt:lpstr>
      <vt:lpstr>COMPILER CONSTRUCTION CS F363</vt:lpstr>
      <vt:lpstr>Text Book</vt:lpstr>
      <vt:lpstr>PowerPoint 演示文稿</vt:lpstr>
      <vt:lpstr>Overview</vt:lpstr>
      <vt:lpstr>Overview</vt:lpstr>
      <vt:lpstr>Top Down Parsing</vt:lpstr>
      <vt:lpstr>Top Down Parsing</vt:lpstr>
      <vt:lpstr>Top Down Parsing</vt:lpstr>
      <vt:lpstr>Recursive-Descent Parsing (uses Backtracking)</vt:lpstr>
      <vt:lpstr>Compute FIRST for Any String X</vt:lpstr>
      <vt:lpstr>Compute FIRST for Any String X</vt:lpstr>
      <vt:lpstr>Example 1</vt:lpstr>
      <vt:lpstr>Example 2</vt:lpstr>
      <vt:lpstr>Example 2: Solution</vt:lpstr>
      <vt:lpstr>Example 3</vt:lpstr>
      <vt:lpstr>Example 3: Solution</vt:lpstr>
      <vt:lpstr>Example 4</vt:lpstr>
      <vt:lpstr>Example 4: Solution</vt:lpstr>
      <vt:lpstr>Thank you</vt:lpstr>
      <vt:lpstr>Compute FOLLOW (for non-terminals)</vt:lpstr>
      <vt:lpstr>Example</vt:lpstr>
      <vt:lpstr>Example 2</vt:lpstr>
      <vt:lpstr>Example 2</vt:lpstr>
      <vt:lpstr>Example 3</vt:lpstr>
      <vt:lpstr>Example 3: Solution</vt:lpstr>
      <vt:lpstr>Non-Recursive Predictive Parsing -- LL(1) Parser</vt:lpstr>
      <vt:lpstr>LL(1) Parser</vt:lpstr>
      <vt:lpstr>LL(1) Parser</vt:lpstr>
      <vt:lpstr>LL(1) Grammar</vt:lpstr>
      <vt:lpstr>Construction LL(1) Parser</vt:lpstr>
      <vt:lpstr>Construction of Parsing Table</vt:lpstr>
      <vt:lpstr>LL(1) Parser – Example 1</vt:lpstr>
      <vt:lpstr>LL(1) Parser – Step 1 Eliminating Left Recursion</vt:lpstr>
      <vt:lpstr>LL(1) Parser – Step 2 Eliminating Left Factoring</vt:lpstr>
      <vt:lpstr>LL(1) Parser – Step 3 FIRST &amp; FOLLOW</vt:lpstr>
      <vt:lpstr>LL(1) Parser – Step 4 Parsing Table</vt:lpstr>
      <vt:lpstr>LL(1) Parser – Step 4 Parsing Table Construction</vt:lpstr>
      <vt:lpstr>LL(1) Parser – Parser Actions</vt:lpstr>
      <vt:lpstr>LL(1) Parser – Parser Actions</vt:lpstr>
      <vt:lpstr>LL(1) Parser – Step 5: Example1</vt:lpstr>
      <vt:lpstr>LL(1) Parser – Tutorial 1</vt:lpstr>
      <vt:lpstr>LL(1) Parser - Solution</vt:lpstr>
      <vt:lpstr>LL(1) Parser -Solution (cont)</vt:lpstr>
      <vt:lpstr>LL(1) Parser – Tutorial 2</vt:lpstr>
      <vt:lpstr>LL(1) Parser – Tutorial 2: Solution</vt:lpstr>
      <vt:lpstr>LL(1) Parser – Tutorial 2: Solution</vt:lpstr>
      <vt:lpstr>LL(1) Parser – Tutorial 2: Solution</vt:lpstr>
      <vt:lpstr>LL(1) Parser – Tutorial 2: Solution</vt:lpstr>
      <vt:lpstr>LL(1) Parser – Tutorial 3</vt:lpstr>
      <vt:lpstr>Solution: A Grammar which is not LL(1)</vt:lpstr>
      <vt:lpstr>A Grammar which is not LL(1) (cont.)</vt:lpstr>
      <vt:lpstr>A Grammar which is not LL(1) (cont.)</vt:lpstr>
      <vt:lpstr>Properties of LL(1) Grammars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yashwanthkaruparthi</cp:lastModifiedBy>
  <cp:revision>1162</cp:revision>
  <cp:lastPrinted>2024-05-21T11:57:57Z</cp:lastPrinted>
  <dcterms:created xsi:type="dcterms:W3CDTF">2024-05-21T11:57:57Z</dcterms:created>
  <dcterms:modified xsi:type="dcterms:W3CDTF">2024-05-21T11:57:57Z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1033-5.6.0.8082</vt:lpwstr>
  </property>
</Properties>
</file>