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94" r:id="rId14"/>
    <p:sldId id="295" r:id="rId15"/>
    <p:sldId id="266" r:id="rId16"/>
    <p:sldId id="268" r:id="rId17"/>
    <p:sldId id="279" r:id="rId18"/>
    <p:sldId id="269" r:id="rId19"/>
    <p:sldId id="284" r:id="rId20"/>
    <p:sldId id="285" r:id="rId21"/>
    <p:sldId id="286" r:id="rId22"/>
    <p:sldId id="275" r:id="rId23"/>
    <p:sldId id="276" r:id="rId24"/>
    <p:sldId id="277" r:id="rId25"/>
    <p:sldId id="287" r:id="rId26"/>
    <p:sldId id="288" r:id="rId27"/>
    <p:sldId id="289" r:id="rId28"/>
    <p:sldId id="290" r:id="rId29"/>
    <p:sldId id="291" r:id="rId30"/>
    <p:sldId id="292" r:id="rId31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148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691922"/>
            <a:ext cx="4379595" cy="13843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459865" y="3076222"/>
            <a:ext cx="1459865" cy="38453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0"/>
          </a:p>
        </p:txBody>
      </p:sp>
      <p:sp>
        <p:nvSpPr>
          <p:cNvPr id="6" name="Rectangle 5"/>
          <p:cNvSpPr/>
          <p:nvPr userDrawn="1"/>
        </p:nvSpPr>
        <p:spPr>
          <a:xfrm>
            <a:off x="0" y="3076222"/>
            <a:ext cx="1459865" cy="38453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0"/>
          </a:p>
        </p:txBody>
      </p:sp>
      <p:sp>
        <p:nvSpPr>
          <p:cNvPr id="8" name="Rectangle 7"/>
          <p:cNvSpPr/>
          <p:nvPr userDrawn="1"/>
        </p:nvSpPr>
        <p:spPr>
          <a:xfrm>
            <a:off x="2919730" y="3076222"/>
            <a:ext cx="1459865" cy="3845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1267777" y="2730147"/>
            <a:ext cx="3034983" cy="26916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r">
              <a:lnSpc>
                <a:spcPts val="910"/>
              </a:lnSpc>
              <a:spcBef>
                <a:spcPts val="0"/>
              </a:spcBef>
              <a:buNone/>
              <a:defRPr sz="91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  <a:endParaRPr lang="en-GB" dirty="0"/>
          </a:p>
          <a:p>
            <a:pPr lvl="0"/>
            <a:r>
              <a:rPr lang="en-GB" dirty="0"/>
              <a:t>Date and other details can come here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67777" y="1922639"/>
            <a:ext cx="3034983" cy="76905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ts val="2015"/>
              </a:lnSpc>
              <a:defRPr sz="222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>
          <a:xfrm>
            <a:off x="38417" y="1691922"/>
            <a:ext cx="1037273" cy="999167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38418" y="2653242"/>
            <a:ext cx="1114108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60" b="1" spc="-76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BITS</a:t>
            </a:r>
            <a:r>
              <a:rPr lang="en-US" sz="1460" spc="-76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Pilani</a:t>
            </a:r>
            <a:endParaRPr lang="en-US" sz="1460" spc="-76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6835" y="2859535"/>
            <a:ext cx="960438" cy="185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5" spc="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Dubai </a:t>
            </a:r>
            <a:r>
              <a:rPr lang="en-US" sz="605" spc="0" baseline="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Campus</a:t>
            </a:r>
            <a:endParaRPr lang="en-US" sz="605" spc="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68" y="76906"/>
            <a:ext cx="4418013" cy="30762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915" b="1">
                <a:solidFill>
                  <a:srgbClr val="FC04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" y="580269"/>
            <a:ext cx="4418013" cy="2534406"/>
          </a:xfrm>
          <a:prstGeom prst="rect">
            <a:avLst/>
          </a:prstGeom>
        </p:spPr>
        <p:txBody>
          <a:bodyPr/>
          <a:lstStyle>
            <a:lvl1pPr marL="115570" indent="-115570" algn="just">
              <a:spcBef>
                <a:spcPts val="305"/>
              </a:spcBef>
              <a:spcAft>
                <a:spcPts val="305"/>
              </a:spcAft>
              <a:buFont typeface="Wingdings" panose="05000000000000000000" pitchFamily="2" charset="2"/>
              <a:buChar char="ü"/>
              <a:defRPr sz="121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6075" indent="-115570" algn="just">
              <a:spcBef>
                <a:spcPts val="305"/>
              </a:spcBef>
              <a:spcAft>
                <a:spcPts val="305"/>
              </a:spcAft>
              <a:buFont typeface="Wingdings" panose="05000000000000000000" pitchFamily="2" charset="2"/>
              <a:buChar char="ü"/>
              <a:defRPr sz="111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76580" indent="-115570" algn="just">
              <a:spcBef>
                <a:spcPts val="305"/>
              </a:spcBef>
              <a:spcAft>
                <a:spcPts val="305"/>
              </a:spcAft>
              <a:buFont typeface="Wingdings" panose="05000000000000000000" pitchFamily="2" charset="2"/>
              <a:buChar char="ü"/>
              <a:defRPr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07085" indent="-115570" algn="just">
              <a:spcBef>
                <a:spcPts val="305"/>
              </a:spcBef>
              <a:spcAft>
                <a:spcPts val="305"/>
              </a:spcAft>
              <a:buFont typeface="Wingdings" panose="05000000000000000000" pitchFamily="2" charset="2"/>
              <a:buChar char="ü"/>
              <a:defRPr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37590" indent="-115570" algn="just">
              <a:spcBef>
                <a:spcPts val="305"/>
              </a:spcBef>
              <a:spcAft>
                <a:spcPts val="305"/>
              </a:spcAft>
              <a:buFont typeface="Wingdings" panose="05000000000000000000" pitchFamily="2" charset="2"/>
              <a:buChar char="ü"/>
              <a:defRPr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9901" y="3116886"/>
            <a:ext cx="4600199" cy="341567"/>
            <a:chOff x="0" y="-18284"/>
            <a:chExt cx="9124361" cy="676867"/>
          </a:xfrm>
        </p:grpSpPr>
        <p:pic>
          <p:nvPicPr>
            <p:cNvPr id="8" name="Picture 7" descr="Picture 7.png"/>
            <p:cNvPicPr>
              <a:picLocks noChangeAspect="1"/>
            </p:cNvPicPr>
            <p:nvPr userDrawn="1"/>
          </p:nvPicPr>
          <p:blipFill>
            <a:blip r:embed="rId2" cstate="print"/>
            <a:srcRect l="1923" b="5336"/>
            <a:stretch>
              <a:fillRect/>
            </a:stretch>
          </p:blipFill>
          <p:spPr>
            <a:xfrm>
              <a:off x="7010400" y="-18284"/>
              <a:ext cx="2113961" cy="667672"/>
            </a:xfrm>
            <a:prstGeom prst="rect">
              <a:avLst/>
            </a:prstGeom>
          </p:spPr>
        </p:pic>
        <p:pic>
          <p:nvPicPr>
            <p:cNvPr id="17" name="Picture 12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424"/>
            <a:stretch>
              <a:fillRect/>
            </a:stretch>
          </p:blipFill>
          <p:spPr bwMode="auto">
            <a:xfrm>
              <a:off x="0" y="-503"/>
              <a:ext cx="2209800" cy="659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Group 12"/>
          <p:cNvGrpSpPr/>
          <p:nvPr userDrawn="1"/>
        </p:nvGrpSpPr>
        <p:grpSpPr>
          <a:xfrm>
            <a:off x="14558" y="427094"/>
            <a:ext cx="4610100" cy="72792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1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1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10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124009" y="3318197"/>
            <a:ext cx="2420303" cy="142553"/>
          </a:xfrm>
          <a:prstGeom prst="rect">
            <a:avLst/>
          </a:prstGeom>
          <a:solidFill>
            <a:srgbClr val="000099"/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44040" y="3297347"/>
            <a:ext cx="1037273" cy="184253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10100" cy="346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160566"/>
            <a:ext cx="4610100" cy="13001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10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3342323" y="0"/>
            <a:ext cx="1106104" cy="349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1453462" y="3419093"/>
            <a:ext cx="1459865" cy="38453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10"/>
          </a:p>
        </p:txBody>
      </p:sp>
      <p:sp>
        <p:nvSpPr>
          <p:cNvPr id="7" name="Rectangle 6"/>
          <p:cNvSpPr/>
          <p:nvPr userDrawn="1"/>
        </p:nvSpPr>
        <p:spPr>
          <a:xfrm>
            <a:off x="-6403" y="3419093"/>
            <a:ext cx="1459865" cy="38453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10"/>
          </a:p>
        </p:txBody>
      </p:sp>
      <p:sp>
        <p:nvSpPr>
          <p:cNvPr id="8" name="Rectangle 7"/>
          <p:cNvSpPr/>
          <p:nvPr userDrawn="1"/>
        </p:nvSpPr>
        <p:spPr>
          <a:xfrm>
            <a:off x="2913327" y="3419093"/>
            <a:ext cx="1459865" cy="3845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10"/>
          </a:p>
        </p:txBody>
      </p:sp>
      <p:sp>
        <p:nvSpPr>
          <p:cNvPr id="9" name="TextBox 8"/>
          <p:cNvSpPr txBox="1"/>
          <p:nvPr userDrawn="1"/>
        </p:nvSpPr>
        <p:spPr>
          <a:xfrm>
            <a:off x="3457575" y="384528"/>
            <a:ext cx="1114108" cy="317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60" b="1" spc="-76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BITS</a:t>
            </a:r>
            <a:r>
              <a:rPr lang="en-US" sz="1460" spc="-76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Pilani</a:t>
            </a:r>
            <a:endParaRPr lang="en-US" sz="1460" spc="-76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3572827" y="591212"/>
            <a:ext cx="960438" cy="18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605">
                <a:solidFill>
                  <a:srgbClr val="FFFFFF"/>
                </a:solidFill>
              </a:rPr>
              <a:t>Dubai Campus</a:t>
            </a:r>
            <a:endParaRPr lang="en-US" altLang="en-US" sz="605">
              <a:solidFill>
                <a:srgbClr val="FFFFFF"/>
              </a:solidFill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153670" y="2345620"/>
            <a:ext cx="4264343" cy="807508"/>
          </a:xfrm>
        </p:spPr>
        <p:txBody>
          <a:bodyPr>
            <a:noAutofit/>
          </a:bodyPr>
          <a:lstStyle>
            <a:lvl1pPr marL="0" indent="0">
              <a:lnSpc>
                <a:spcPts val="2120"/>
              </a:lnSpc>
              <a:spcBef>
                <a:spcPts val="0"/>
              </a:spcBef>
              <a:buNone/>
              <a:defRPr sz="2015" b="1" spc="-76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944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7096" y="3207603"/>
            <a:ext cx="1555909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55883" y="3207603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461010" rtl="0" eaLnBrk="1" latinLnBrk="0" hangingPunct="1">
        <a:lnSpc>
          <a:spcPct val="90000"/>
        </a:lnSpc>
        <a:spcBef>
          <a:spcPct val="0"/>
        </a:spcBef>
        <a:buNone/>
        <a:defRPr sz="22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570" indent="-115570" algn="l" defTabSz="461010" rtl="0" eaLnBrk="1" latinLnBrk="0" hangingPunct="1">
        <a:lnSpc>
          <a:spcPct val="90000"/>
        </a:lnSpc>
        <a:spcBef>
          <a:spcPts val="505"/>
        </a:spcBef>
        <a:buFont typeface="Arial" panose="020B0604020202020204" pitchFamily="34" charset="0"/>
        <a:buChar char="•"/>
        <a:defRPr sz="141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15570" algn="l" defTabSz="46101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2pPr>
      <a:lvl3pPr marL="576580" indent="-115570" algn="l" defTabSz="46101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10" kern="1200">
          <a:solidFill>
            <a:schemeClr val="tx1"/>
          </a:solidFill>
          <a:latin typeface="+mn-lt"/>
          <a:ea typeface="+mn-ea"/>
          <a:cs typeface="+mn-cs"/>
        </a:defRPr>
      </a:lvl3pPr>
      <a:lvl4pPr marL="807085" indent="-115570" algn="l" defTabSz="46101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10" kern="1200">
          <a:solidFill>
            <a:schemeClr val="tx1"/>
          </a:solidFill>
          <a:latin typeface="+mn-lt"/>
          <a:ea typeface="+mn-ea"/>
          <a:cs typeface="+mn-cs"/>
        </a:defRPr>
      </a:lvl4pPr>
      <a:lvl5pPr marL="1037590" indent="-115570" algn="l" defTabSz="46101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10" kern="1200">
          <a:solidFill>
            <a:schemeClr val="tx1"/>
          </a:solidFill>
          <a:latin typeface="+mn-lt"/>
          <a:ea typeface="+mn-ea"/>
          <a:cs typeface="+mn-cs"/>
        </a:defRPr>
      </a:lvl5pPr>
      <a:lvl6pPr marL="1268095" indent="-115570" algn="l" defTabSz="46101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10" kern="1200">
          <a:solidFill>
            <a:schemeClr val="tx1"/>
          </a:solidFill>
          <a:latin typeface="+mn-lt"/>
          <a:ea typeface="+mn-ea"/>
          <a:cs typeface="+mn-cs"/>
        </a:defRPr>
      </a:lvl6pPr>
      <a:lvl7pPr marL="1498600" indent="-115570" algn="l" defTabSz="46101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10" kern="1200">
          <a:solidFill>
            <a:schemeClr val="tx1"/>
          </a:solidFill>
          <a:latin typeface="+mn-lt"/>
          <a:ea typeface="+mn-ea"/>
          <a:cs typeface="+mn-cs"/>
        </a:defRPr>
      </a:lvl7pPr>
      <a:lvl8pPr marL="1729105" indent="-115570" algn="l" defTabSz="46101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10" kern="1200">
          <a:solidFill>
            <a:schemeClr val="tx1"/>
          </a:solidFill>
          <a:latin typeface="+mn-lt"/>
          <a:ea typeface="+mn-ea"/>
          <a:cs typeface="+mn-cs"/>
        </a:defRPr>
      </a:lvl8pPr>
      <a:lvl9pPr marL="1959610" indent="-115570" algn="l" defTabSz="46101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1010" rtl="0" eaLnBrk="1" latinLnBrk="0" hangingPunct="1">
        <a:defRPr sz="910" kern="1200">
          <a:solidFill>
            <a:schemeClr val="tx1"/>
          </a:solidFill>
          <a:latin typeface="+mn-lt"/>
          <a:ea typeface="+mn-ea"/>
          <a:cs typeface="+mn-cs"/>
        </a:defRPr>
      </a:lvl1pPr>
      <a:lvl2pPr marL="230505" algn="l" defTabSz="461010" rtl="0" eaLnBrk="1" latinLnBrk="0" hangingPunct="1">
        <a:defRPr sz="910" kern="1200">
          <a:solidFill>
            <a:schemeClr val="tx1"/>
          </a:solidFill>
          <a:latin typeface="+mn-lt"/>
          <a:ea typeface="+mn-ea"/>
          <a:cs typeface="+mn-cs"/>
        </a:defRPr>
      </a:lvl2pPr>
      <a:lvl3pPr marL="461010" algn="l" defTabSz="461010" rtl="0" eaLnBrk="1" latinLnBrk="0" hangingPunct="1">
        <a:defRPr sz="910" kern="1200">
          <a:solidFill>
            <a:schemeClr val="tx1"/>
          </a:solidFill>
          <a:latin typeface="+mn-lt"/>
          <a:ea typeface="+mn-ea"/>
          <a:cs typeface="+mn-cs"/>
        </a:defRPr>
      </a:lvl3pPr>
      <a:lvl4pPr marL="691515" algn="l" defTabSz="461010" rtl="0" eaLnBrk="1" latinLnBrk="0" hangingPunct="1">
        <a:defRPr sz="910" kern="1200">
          <a:solidFill>
            <a:schemeClr val="tx1"/>
          </a:solidFill>
          <a:latin typeface="+mn-lt"/>
          <a:ea typeface="+mn-ea"/>
          <a:cs typeface="+mn-cs"/>
        </a:defRPr>
      </a:lvl4pPr>
      <a:lvl5pPr marL="922020" algn="l" defTabSz="461010" rtl="0" eaLnBrk="1" latinLnBrk="0" hangingPunct="1">
        <a:defRPr sz="910" kern="1200">
          <a:solidFill>
            <a:schemeClr val="tx1"/>
          </a:solidFill>
          <a:latin typeface="+mn-lt"/>
          <a:ea typeface="+mn-ea"/>
          <a:cs typeface="+mn-cs"/>
        </a:defRPr>
      </a:lvl5pPr>
      <a:lvl6pPr marL="1152525" algn="l" defTabSz="461010" rtl="0" eaLnBrk="1" latinLnBrk="0" hangingPunct="1">
        <a:defRPr sz="910" kern="1200">
          <a:solidFill>
            <a:schemeClr val="tx1"/>
          </a:solidFill>
          <a:latin typeface="+mn-lt"/>
          <a:ea typeface="+mn-ea"/>
          <a:cs typeface="+mn-cs"/>
        </a:defRPr>
      </a:lvl6pPr>
      <a:lvl7pPr marL="1383030" algn="l" defTabSz="461010" rtl="0" eaLnBrk="1" latinLnBrk="0" hangingPunct="1">
        <a:defRPr sz="910" kern="1200">
          <a:solidFill>
            <a:schemeClr val="tx1"/>
          </a:solidFill>
          <a:latin typeface="+mn-lt"/>
          <a:ea typeface="+mn-ea"/>
          <a:cs typeface="+mn-cs"/>
        </a:defRPr>
      </a:lvl7pPr>
      <a:lvl8pPr marL="1613535" algn="l" defTabSz="461010" rtl="0" eaLnBrk="1" latinLnBrk="0" hangingPunct="1">
        <a:defRPr sz="910" kern="1200">
          <a:solidFill>
            <a:schemeClr val="tx1"/>
          </a:solidFill>
          <a:latin typeface="+mn-lt"/>
          <a:ea typeface="+mn-ea"/>
          <a:cs typeface="+mn-cs"/>
        </a:defRPr>
      </a:lvl8pPr>
      <a:lvl9pPr marL="1844040" algn="l" defTabSz="461010" rtl="0" eaLnBrk="1" latinLnBrk="0" hangingPunct="1">
        <a:defRPr sz="9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slide" Target="slide15.xml"/><Relationship Id="rId1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microsoft.com/office/2007/relationships/hdphoto" Target="../media/image18.wdp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329565"/>
            <a:chOff x="0" y="0"/>
            <a:chExt cx="4608195" cy="329565"/>
          </a:xfrm>
        </p:grpSpPr>
        <p:sp>
          <p:nvSpPr>
            <p:cNvPr id="3" name="object 3"/>
            <p:cNvSpPr/>
            <p:nvPr/>
          </p:nvSpPr>
          <p:spPr>
            <a:xfrm>
              <a:off x="120650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18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22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726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95300" y="0"/>
            <a:ext cx="45465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7F7F7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Preliminaries</a:t>
            </a:r>
            <a:endParaRPr sz="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0970" y="0"/>
            <a:ext cx="7524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7F7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Role</a:t>
            </a:r>
            <a:r>
              <a:rPr sz="600" spc="30" dirty="0">
                <a:solidFill>
                  <a:srgbClr val="7F7F7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 </a:t>
            </a:r>
            <a:r>
              <a:rPr sz="600" dirty="0">
                <a:solidFill>
                  <a:srgbClr val="7F7F7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of</a:t>
            </a:r>
            <a:r>
              <a:rPr sz="600" spc="30" dirty="0">
                <a:solidFill>
                  <a:srgbClr val="7F7F7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Symbol</a:t>
            </a:r>
            <a:r>
              <a:rPr sz="600" spc="30" dirty="0">
                <a:solidFill>
                  <a:srgbClr val="7F7F7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 </a:t>
            </a:r>
            <a:r>
              <a:rPr sz="600" spc="-15" dirty="0">
                <a:solidFill>
                  <a:srgbClr val="7F7F7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Table</a:t>
            </a:r>
            <a:endParaRPr sz="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87149" y="116585"/>
            <a:ext cx="192405" cy="41275"/>
            <a:chOff x="3987149" y="116585"/>
            <a:chExt cx="192405" cy="41275"/>
          </a:xfrm>
        </p:grpSpPr>
        <p:sp>
          <p:nvSpPr>
            <p:cNvPr id="12" name="object 12"/>
            <p:cNvSpPr/>
            <p:nvPr/>
          </p:nvSpPr>
          <p:spPr>
            <a:xfrm>
              <a:off x="398967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0400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09047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140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964317" y="0"/>
            <a:ext cx="5480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7F7F7F"/>
                </a:solidFill>
                <a:latin typeface="Arial" panose="020B0604020202020204"/>
                <a:cs typeface="Arial" panose="020B0604020202020204"/>
                <a:hlinkClick r:id="rId2" action="ppaction://hlinksldjump"/>
              </a:rPr>
              <a:t>Implementation</a:t>
            </a:r>
            <a:endParaRPr sz="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Title 38"/>
          <p:cNvSpPr>
            <a:spLocks noGrp="1"/>
          </p:cNvSpPr>
          <p:nvPr>
            <p:ph type="title"/>
          </p:nvPr>
        </p:nvSpPr>
        <p:spPr>
          <a:xfrm>
            <a:off x="1123987" y="1730375"/>
            <a:ext cx="3314663" cy="769056"/>
          </a:xfrm>
        </p:spPr>
        <p:txBody>
          <a:bodyPr/>
          <a:lstStyle/>
          <a:p>
            <a:r>
              <a:rPr lang="en-US" dirty="0"/>
              <a:t>COMPILER CONSTRUCTION CS F363</a:t>
            </a:r>
            <a:endParaRPr lang="en-US" dirty="0"/>
          </a:p>
        </p:txBody>
      </p:sp>
      <p:sp>
        <p:nvSpPr>
          <p:cNvPr id="40" name="Content Placeholder 1"/>
          <p:cNvSpPr>
            <a:spLocks noGrp="1"/>
          </p:cNvSpPr>
          <p:nvPr>
            <p:ph sz="quarter" idx="13"/>
          </p:nvPr>
        </p:nvSpPr>
        <p:spPr>
          <a:xfrm>
            <a:off x="1009650" y="2416175"/>
            <a:ext cx="3352800" cy="685800"/>
          </a:xfrm>
        </p:spPr>
        <p:txBody>
          <a:bodyPr/>
          <a:lstStyle/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Symbol Table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R. Elakkiya, AP/CS</a:t>
            </a:r>
            <a:endParaRPr lang="en-US" sz="2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329565"/>
            <a:chOff x="0" y="0"/>
            <a:chExt cx="4608195" cy="329565"/>
          </a:xfrm>
        </p:grpSpPr>
        <p:sp>
          <p:nvSpPr>
            <p:cNvPr id="3" name="object 3"/>
            <p:cNvSpPr/>
            <p:nvPr/>
          </p:nvSpPr>
          <p:spPr>
            <a:xfrm>
              <a:off x="120650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18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22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22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726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2" name="object 2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309193" y="1016850"/>
            <a:ext cx="4040504" cy="599440"/>
            <a:chOff x="309193" y="1016850"/>
            <a:chExt cx="4040504" cy="599440"/>
          </a:xfrm>
        </p:grpSpPr>
        <p:sp>
          <p:nvSpPr>
            <p:cNvPr id="24" name="object 24"/>
            <p:cNvSpPr/>
            <p:nvPr/>
          </p:nvSpPr>
          <p:spPr>
            <a:xfrm>
              <a:off x="309193" y="1016850"/>
              <a:ext cx="3989704" cy="179070"/>
            </a:xfrm>
            <a:custGeom>
              <a:avLst/>
              <a:gdLst/>
              <a:ahLst/>
              <a:cxnLst/>
              <a:rect l="l" t="t" r="r" b="b"/>
              <a:pathLst>
                <a:path w="3989704" h="179069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8597"/>
                  </a:lnTo>
                  <a:lnTo>
                    <a:pt x="3989652" y="178597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EFD6D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194" y="1182801"/>
              <a:ext cx="3989651" cy="5060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1514297"/>
              <a:ext cx="101600" cy="1016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1501597"/>
              <a:ext cx="3938802" cy="1143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6" y="1061097"/>
              <a:ext cx="50751" cy="45319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09193" y="1227075"/>
              <a:ext cx="3989704" cy="338455"/>
            </a:xfrm>
            <a:custGeom>
              <a:avLst/>
              <a:gdLst/>
              <a:ahLst/>
              <a:cxnLst/>
              <a:rect l="l" t="t" r="r" b="b"/>
              <a:pathLst>
                <a:path w="3989704" h="338455">
                  <a:moveTo>
                    <a:pt x="3989652" y="0"/>
                  </a:moveTo>
                  <a:lnTo>
                    <a:pt x="0" y="0"/>
                  </a:lnTo>
                  <a:lnTo>
                    <a:pt x="0" y="287221"/>
                  </a:lnTo>
                  <a:lnTo>
                    <a:pt x="4008" y="306946"/>
                  </a:lnTo>
                  <a:lnTo>
                    <a:pt x="14922" y="323099"/>
                  </a:lnTo>
                  <a:lnTo>
                    <a:pt x="31075" y="334013"/>
                  </a:lnTo>
                  <a:lnTo>
                    <a:pt x="50800" y="338022"/>
                  </a:lnTo>
                  <a:lnTo>
                    <a:pt x="3938852" y="338022"/>
                  </a:lnTo>
                  <a:lnTo>
                    <a:pt x="3958576" y="334013"/>
                  </a:lnTo>
                  <a:lnTo>
                    <a:pt x="3974729" y="323099"/>
                  </a:lnTo>
                  <a:lnTo>
                    <a:pt x="3985644" y="306946"/>
                  </a:lnTo>
                  <a:lnTo>
                    <a:pt x="3989652" y="287221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7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298846" y="1099183"/>
              <a:ext cx="0" cy="434340"/>
            </a:xfrm>
            <a:custGeom>
              <a:avLst/>
              <a:gdLst/>
              <a:ahLst/>
              <a:cxnLst/>
              <a:rect l="l" t="t" r="r" b="b"/>
              <a:pathLst>
                <a:path h="434340">
                  <a:moveTo>
                    <a:pt x="0" y="43416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298846" y="10864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298846" y="10737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298846" y="10610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4" name="object 3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795957"/>
            <a:ext cx="65265" cy="65265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2178062"/>
            <a:ext cx="65265" cy="65265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347294" y="968741"/>
            <a:ext cx="3896360" cy="191008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20" dirty="0">
                <a:solidFill>
                  <a:srgbClr val="B23333"/>
                </a:solidFill>
                <a:latin typeface="Tahoma" panose="020B0604030504040204"/>
                <a:cs typeface="Tahoma" panose="020B0604030504040204"/>
              </a:rPr>
              <a:t>Definition</a:t>
            </a:r>
            <a:endParaRPr sz="1100">
              <a:latin typeface="Tahoma" panose="020B0604030504040204"/>
              <a:cs typeface="Tahoma" panose="020B0604030504040204"/>
            </a:endParaRPr>
          </a:p>
          <a:p>
            <a:pPr marL="12700" marR="241935">
              <a:lnSpc>
                <a:spcPct val="103000"/>
              </a:lnSpc>
              <a:spcBef>
                <a:spcPts val="200"/>
              </a:spcBef>
            </a:pPr>
            <a:r>
              <a:rPr sz="1100" i="1" spc="-80" dirty="0">
                <a:latin typeface="Arial" panose="020B0604020202020204"/>
                <a:cs typeface="Arial" panose="020B0604020202020204"/>
              </a:rPr>
              <a:t>Sco</a:t>
            </a:r>
            <a:r>
              <a:rPr sz="1100" i="1" spc="-50" dirty="0">
                <a:latin typeface="Arial" panose="020B0604020202020204"/>
                <a:cs typeface="Arial" panose="020B0604020202020204"/>
              </a:rPr>
              <a:t>p</a:t>
            </a:r>
            <a:r>
              <a:rPr sz="1100" i="1" spc="-130" dirty="0">
                <a:latin typeface="Arial" panose="020B0604020202020204"/>
                <a:cs typeface="Arial" panose="020B0604020202020204"/>
              </a:rPr>
              <a:t>e</a:t>
            </a:r>
            <a:r>
              <a:rPr sz="1100" i="1" spc="55" dirty="0">
                <a:latin typeface="Arial" panose="020B0604020202020204"/>
                <a:cs typeface="Arial" panose="020B0604020202020204"/>
              </a:rPr>
              <a:t> </a:t>
            </a:r>
            <a:r>
              <a:rPr sz="1100" i="1" spc="-20" dirty="0">
                <a:latin typeface="Arial" panose="020B0604020202020204"/>
                <a:cs typeface="Arial" panose="020B0604020202020204"/>
              </a:rPr>
              <a:t>of</a:t>
            </a:r>
            <a:r>
              <a:rPr sz="1100" i="1" spc="55" dirty="0">
                <a:latin typeface="Arial" panose="020B0604020202020204"/>
                <a:cs typeface="Arial" panose="020B0604020202020204"/>
              </a:rPr>
              <a:t> </a:t>
            </a:r>
            <a:r>
              <a:rPr sz="1100" i="1" spc="-20" dirty="0">
                <a:latin typeface="Arial" panose="020B0604020202020204"/>
                <a:cs typeface="Arial" panose="020B0604020202020204"/>
              </a:rPr>
              <a:t>identifier</a:t>
            </a:r>
            <a:r>
              <a:rPr sz="1100" i="1" spc="55" dirty="0">
                <a:latin typeface="Arial" panose="020B0604020202020204"/>
                <a:cs typeface="Arial" panose="020B0604020202020204"/>
              </a:rPr>
              <a:t> </a:t>
            </a:r>
            <a:r>
              <a:rPr sz="1100" i="1" spc="-50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90" dirty="0">
                <a:latin typeface="Tahoma" panose="020B0604030504040204"/>
                <a:cs typeface="Tahoma" panose="020B0604030504040204"/>
              </a:rPr>
              <a:t>:</a:t>
            </a:r>
            <a:r>
              <a:rPr sz="1100" spc="14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latin typeface="Tahoma" panose="020B0604030504040204"/>
                <a:cs typeface="Tahoma" panose="020B0604030504040204"/>
              </a:rPr>
              <a:t>refers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to</a:t>
            </a:r>
            <a:r>
              <a:rPr sz="1100" spc="1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latin typeface="Tahoma" panose="020B0604030504040204"/>
                <a:cs typeface="Tahoma" panose="020B0604030504040204"/>
              </a:rPr>
              <a:t>a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p</a:t>
            </a:r>
            <a:r>
              <a:rPr sz="1100" spc="-90" dirty="0">
                <a:latin typeface="Tahoma" panose="020B0604030504040204"/>
                <a:cs typeface="Tahoma" panose="020B0604030504040204"/>
              </a:rPr>
              <a:t>o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rtion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of</a:t>
            </a:r>
            <a:r>
              <a:rPr sz="1100" spc="1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latin typeface="Tahoma" panose="020B0604030504040204"/>
                <a:cs typeface="Tahoma" panose="020B0604030504040204"/>
              </a:rPr>
              <a:t>a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80" dirty="0">
                <a:latin typeface="Tahoma" panose="020B0604030504040204"/>
                <a:cs typeface="Tahoma" panose="020B0604030504040204"/>
              </a:rPr>
              <a:t>p</a:t>
            </a:r>
            <a:r>
              <a:rPr sz="1100" spc="-50" dirty="0">
                <a:latin typeface="Tahoma" panose="020B0604030504040204"/>
                <a:cs typeface="Tahoma" panose="020B0604030504040204"/>
              </a:rPr>
              <a:t>rogram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that</a:t>
            </a:r>
            <a:r>
              <a:rPr sz="1100" spc="1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the 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identifier</a:t>
            </a:r>
            <a:r>
              <a:rPr sz="1100" spc="1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is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visible.</a:t>
            </a:r>
            <a:endParaRPr sz="11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ahoma" panose="020B0604030504040204"/>
              <a:cs typeface="Tahoma" panose="020B0604030504040204"/>
            </a:endParaRPr>
          </a:p>
          <a:p>
            <a:pPr marL="289560" marR="5080">
              <a:lnSpc>
                <a:spcPct val="103000"/>
              </a:lnSpc>
            </a:pPr>
            <a:r>
              <a:rPr sz="1100" spc="-55" dirty="0">
                <a:latin typeface="Tahoma" panose="020B0604030504040204"/>
                <a:cs typeface="Tahoma" panose="020B0604030504040204"/>
              </a:rPr>
              <a:t>Same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identifier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can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latin typeface="Tahoma" panose="020B0604030504040204"/>
                <a:cs typeface="Tahoma" panose="020B0604030504040204"/>
              </a:rPr>
              <a:t>be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latin typeface="Tahoma" panose="020B0604030504040204"/>
                <a:cs typeface="Tahoma" panose="020B0604030504040204"/>
              </a:rPr>
              <a:t>declared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0" dirty="0">
                <a:latin typeface="Tahoma" panose="020B0604030504040204"/>
                <a:cs typeface="Tahoma" panose="020B0604030504040204"/>
              </a:rPr>
              <a:t>and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70" dirty="0">
                <a:latin typeface="Tahoma" panose="020B0604030504040204"/>
                <a:cs typeface="Tahoma" panose="020B0604030504040204"/>
              </a:rPr>
              <a:t>used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for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different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latin typeface="Tahoma" panose="020B0604030504040204"/>
                <a:cs typeface="Tahoma" panose="020B0604030504040204"/>
              </a:rPr>
              <a:t>purpose </a:t>
            </a:r>
            <a:r>
              <a:rPr sz="1100" spc="-33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in</a:t>
            </a:r>
            <a:r>
              <a:rPr sz="1100" spc="1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different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parts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of</a:t>
            </a:r>
            <a:r>
              <a:rPr sz="1100" spc="1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the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0" dirty="0">
                <a:latin typeface="Tahoma" panose="020B0604030504040204"/>
                <a:cs typeface="Tahoma" panose="020B0604030504040204"/>
              </a:rPr>
              <a:t>program.</a:t>
            </a:r>
            <a:endParaRPr sz="1100">
              <a:latin typeface="Tahoma" panose="020B0604030504040204"/>
              <a:cs typeface="Tahoma" panose="020B0604030504040204"/>
            </a:endParaRPr>
          </a:p>
          <a:p>
            <a:pPr marL="289560" marR="153670">
              <a:lnSpc>
                <a:spcPct val="103000"/>
              </a:lnSpc>
              <a:spcBef>
                <a:spcPts val="300"/>
              </a:spcBef>
            </a:pPr>
            <a:r>
              <a:rPr sz="1100" spc="-55" dirty="0">
                <a:latin typeface="Tahoma" panose="020B0604030504040204"/>
                <a:cs typeface="Tahoma" panose="020B0604030504040204"/>
              </a:rPr>
              <a:t>Same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method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70" dirty="0">
                <a:latin typeface="Tahoma" panose="020B0604030504040204"/>
                <a:cs typeface="Tahoma" panose="020B0604030504040204"/>
              </a:rPr>
              <a:t>names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can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latin typeface="Tahoma" panose="020B0604030504040204"/>
                <a:cs typeface="Tahoma" panose="020B0604030504040204"/>
              </a:rPr>
              <a:t>appear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in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latin typeface="Tahoma" panose="020B0604030504040204"/>
                <a:cs typeface="Tahoma" panose="020B0604030504040204"/>
              </a:rPr>
              <a:t>subclasses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to</a:t>
            </a:r>
            <a:r>
              <a:rPr sz="1100" spc="1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0" dirty="0">
                <a:latin typeface="Tahoma" panose="020B0604030504040204"/>
                <a:cs typeface="Tahoma" panose="020B0604030504040204"/>
              </a:rPr>
              <a:t>override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latin typeface="Tahoma" panose="020B0604030504040204"/>
                <a:cs typeface="Tahoma" panose="020B0604030504040204"/>
              </a:rPr>
              <a:t>a </a:t>
            </a:r>
            <a:r>
              <a:rPr sz="1100" spc="-33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method</a:t>
            </a:r>
            <a:r>
              <a:rPr sz="1100" spc="1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in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latin typeface="Tahoma" panose="020B0604030504040204"/>
                <a:cs typeface="Tahoma" panose="020B0604030504040204"/>
              </a:rPr>
              <a:t>super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class.</a:t>
            </a:r>
            <a:endParaRPr sz="1100">
              <a:latin typeface="Tahoma" panose="020B0604030504040204"/>
              <a:cs typeface="Tahoma" panose="020B0604030504040204"/>
            </a:endParaRPr>
          </a:p>
          <a:p>
            <a:pPr marL="12700" marR="144780">
              <a:lnSpc>
                <a:spcPct val="103000"/>
              </a:lnSpc>
              <a:spcBef>
                <a:spcPts val="595"/>
              </a:spcBef>
            </a:pPr>
            <a:r>
              <a:rPr sz="1100" spc="-4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**Scope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100" spc="1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an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3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identifier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1100" spc="2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from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100" spc="1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recent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opening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brace</a:t>
            </a:r>
            <a:r>
              <a:rPr sz="1100" spc="2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4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(’</a:t>
            </a:r>
            <a:r>
              <a:rPr sz="1100" i="1" spc="40" dirty="0">
                <a:solidFill>
                  <a:srgbClr val="D8D8D8"/>
                </a:solidFill>
                <a:latin typeface="Georgia" panose="02040502050405020303"/>
                <a:cs typeface="Georgia" panose="02040502050405020303"/>
              </a:rPr>
              <a:t>{</a:t>
            </a:r>
            <a:r>
              <a:rPr sz="1100" spc="4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’)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1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it </a:t>
            </a:r>
            <a:r>
              <a:rPr sz="1100" spc="-33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6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has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7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seen,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1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until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corresponding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matching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closing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brace</a:t>
            </a:r>
            <a:r>
              <a:rPr sz="1100" spc="2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3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(’</a:t>
            </a:r>
            <a:r>
              <a:rPr sz="1100" i="1" spc="30" dirty="0">
                <a:solidFill>
                  <a:srgbClr val="D8D8D8"/>
                </a:solidFill>
                <a:latin typeface="Georgia" panose="02040502050405020303"/>
                <a:cs typeface="Georgia" panose="02040502050405020303"/>
              </a:rPr>
              <a:t>}</a:t>
            </a:r>
            <a:r>
              <a:rPr sz="1100" spc="3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’).</a:t>
            </a:r>
            <a:endParaRPr sz="11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Title 33"/>
          <p:cNvSpPr>
            <a:spLocks noGrp="1"/>
          </p:cNvSpPr>
          <p:nvPr>
            <p:ph type="title"/>
          </p:nvPr>
        </p:nvSpPr>
        <p:spPr>
          <a:xfrm>
            <a:off x="61468" y="76906"/>
            <a:ext cx="4418013" cy="307622"/>
          </a:xfrm>
        </p:spPr>
        <p:txBody>
          <a:bodyPr>
            <a:normAutofit fontScale="90000"/>
          </a:bodyPr>
          <a:lstStyle/>
          <a:p>
            <a:r>
              <a:rPr lang="en-US" dirty="0"/>
              <a:t>Scope of Identifier</a:t>
            </a:r>
            <a:endParaRPr lang="en-US" dirty="0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329565"/>
            <a:chOff x="0" y="0"/>
            <a:chExt cx="4608195" cy="329565"/>
          </a:xfrm>
        </p:grpSpPr>
        <p:sp>
          <p:nvSpPr>
            <p:cNvPr id="3" name="object 3"/>
            <p:cNvSpPr/>
            <p:nvPr/>
          </p:nvSpPr>
          <p:spPr>
            <a:xfrm>
              <a:off x="120650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18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22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22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726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2" name="object 2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309193" y="1016850"/>
            <a:ext cx="4040504" cy="599440"/>
            <a:chOff x="309193" y="1016850"/>
            <a:chExt cx="4040504" cy="599440"/>
          </a:xfrm>
        </p:grpSpPr>
        <p:sp>
          <p:nvSpPr>
            <p:cNvPr id="24" name="object 24"/>
            <p:cNvSpPr/>
            <p:nvPr/>
          </p:nvSpPr>
          <p:spPr>
            <a:xfrm>
              <a:off x="309193" y="1016850"/>
              <a:ext cx="3989704" cy="179070"/>
            </a:xfrm>
            <a:custGeom>
              <a:avLst/>
              <a:gdLst/>
              <a:ahLst/>
              <a:cxnLst/>
              <a:rect l="l" t="t" r="r" b="b"/>
              <a:pathLst>
                <a:path w="3989704" h="179069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8597"/>
                  </a:lnTo>
                  <a:lnTo>
                    <a:pt x="3989652" y="178597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EFD6D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194" y="1182801"/>
              <a:ext cx="3989651" cy="5060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1514297"/>
              <a:ext cx="101600" cy="1016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1501597"/>
              <a:ext cx="3938802" cy="1143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6" y="1061097"/>
              <a:ext cx="50751" cy="45319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09193" y="1227075"/>
              <a:ext cx="3989704" cy="338455"/>
            </a:xfrm>
            <a:custGeom>
              <a:avLst/>
              <a:gdLst/>
              <a:ahLst/>
              <a:cxnLst/>
              <a:rect l="l" t="t" r="r" b="b"/>
              <a:pathLst>
                <a:path w="3989704" h="338455">
                  <a:moveTo>
                    <a:pt x="3989652" y="0"/>
                  </a:moveTo>
                  <a:lnTo>
                    <a:pt x="0" y="0"/>
                  </a:lnTo>
                  <a:lnTo>
                    <a:pt x="0" y="287221"/>
                  </a:lnTo>
                  <a:lnTo>
                    <a:pt x="4008" y="306946"/>
                  </a:lnTo>
                  <a:lnTo>
                    <a:pt x="14922" y="323099"/>
                  </a:lnTo>
                  <a:lnTo>
                    <a:pt x="31075" y="334013"/>
                  </a:lnTo>
                  <a:lnTo>
                    <a:pt x="50800" y="338022"/>
                  </a:lnTo>
                  <a:lnTo>
                    <a:pt x="3938852" y="338022"/>
                  </a:lnTo>
                  <a:lnTo>
                    <a:pt x="3958576" y="334013"/>
                  </a:lnTo>
                  <a:lnTo>
                    <a:pt x="3974729" y="323099"/>
                  </a:lnTo>
                  <a:lnTo>
                    <a:pt x="3985644" y="306946"/>
                  </a:lnTo>
                  <a:lnTo>
                    <a:pt x="3989652" y="287221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7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298846" y="1099183"/>
              <a:ext cx="0" cy="434340"/>
            </a:xfrm>
            <a:custGeom>
              <a:avLst/>
              <a:gdLst/>
              <a:ahLst/>
              <a:cxnLst/>
              <a:rect l="l" t="t" r="r" b="b"/>
              <a:pathLst>
                <a:path h="434340">
                  <a:moveTo>
                    <a:pt x="0" y="43416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298846" y="10864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298846" y="10737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298846" y="10610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4" name="object 3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795957"/>
            <a:ext cx="65265" cy="65265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2178062"/>
            <a:ext cx="65265" cy="65265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347294" y="968741"/>
            <a:ext cx="3896360" cy="191008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20" dirty="0">
                <a:solidFill>
                  <a:srgbClr val="B23333"/>
                </a:solidFill>
                <a:latin typeface="Tahoma" panose="020B0604030504040204"/>
                <a:cs typeface="Tahoma" panose="020B0604030504040204"/>
              </a:rPr>
              <a:t>Definition</a:t>
            </a:r>
            <a:endParaRPr sz="1100">
              <a:latin typeface="Tahoma" panose="020B0604030504040204"/>
              <a:cs typeface="Tahoma" panose="020B0604030504040204"/>
            </a:endParaRPr>
          </a:p>
          <a:p>
            <a:pPr marL="12700" marR="241935">
              <a:lnSpc>
                <a:spcPct val="103000"/>
              </a:lnSpc>
              <a:spcBef>
                <a:spcPts val="200"/>
              </a:spcBef>
            </a:pPr>
            <a:r>
              <a:rPr sz="1100" i="1" spc="-80" dirty="0">
                <a:latin typeface="Arial" panose="020B0604020202020204"/>
                <a:cs typeface="Arial" panose="020B0604020202020204"/>
              </a:rPr>
              <a:t>Sco</a:t>
            </a:r>
            <a:r>
              <a:rPr sz="1100" i="1" spc="-50" dirty="0">
                <a:latin typeface="Arial" panose="020B0604020202020204"/>
                <a:cs typeface="Arial" panose="020B0604020202020204"/>
              </a:rPr>
              <a:t>p</a:t>
            </a:r>
            <a:r>
              <a:rPr sz="1100" i="1" spc="-130" dirty="0">
                <a:latin typeface="Arial" panose="020B0604020202020204"/>
                <a:cs typeface="Arial" panose="020B0604020202020204"/>
              </a:rPr>
              <a:t>e</a:t>
            </a:r>
            <a:r>
              <a:rPr sz="1100" i="1" spc="55" dirty="0">
                <a:latin typeface="Arial" panose="020B0604020202020204"/>
                <a:cs typeface="Arial" panose="020B0604020202020204"/>
              </a:rPr>
              <a:t> </a:t>
            </a:r>
            <a:r>
              <a:rPr sz="1100" i="1" spc="-20" dirty="0">
                <a:latin typeface="Arial" panose="020B0604020202020204"/>
                <a:cs typeface="Arial" panose="020B0604020202020204"/>
              </a:rPr>
              <a:t>of</a:t>
            </a:r>
            <a:r>
              <a:rPr sz="1100" i="1" spc="55" dirty="0">
                <a:latin typeface="Arial" panose="020B0604020202020204"/>
                <a:cs typeface="Arial" panose="020B0604020202020204"/>
              </a:rPr>
              <a:t> </a:t>
            </a:r>
            <a:r>
              <a:rPr sz="1100" i="1" spc="-20" dirty="0">
                <a:latin typeface="Arial" panose="020B0604020202020204"/>
                <a:cs typeface="Arial" panose="020B0604020202020204"/>
              </a:rPr>
              <a:t>identifier</a:t>
            </a:r>
            <a:r>
              <a:rPr sz="1100" i="1" spc="55" dirty="0">
                <a:latin typeface="Arial" panose="020B0604020202020204"/>
                <a:cs typeface="Arial" panose="020B0604020202020204"/>
              </a:rPr>
              <a:t> </a:t>
            </a:r>
            <a:r>
              <a:rPr sz="1100" i="1" spc="-50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90" dirty="0">
                <a:latin typeface="Tahoma" panose="020B0604030504040204"/>
                <a:cs typeface="Tahoma" panose="020B0604030504040204"/>
              </a:rPr>
              <a:t>:</a:t>
            </a:r>
            <a:r>
              <a:rPr sz="1100" spc="14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latin typeface="Tahoma" panose="020B0604030504040204"/>
                <a:cs typeface="Tahoma" panose="020B0604030504040204"/>
              </a:rPr>
              <a:t>refers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to</a:t>
            </a:r>
            <a:r>
              <a:rPr sz="1100" spc="1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latin typeface="Tahoma" panose="020B0604030504040204"/>
                <a:cs typeface="Tahoma" panose="020B0604030504040204"/>
              </a:rPr>
              <a:t>a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p</a:t>
            </a:r>
            <a:r>
              <a:rPr sz="1100" spc="-90" dirty="0">
                <a:latin typeface="Tahoma" panose="020B0604030504040204"/>
                <a:cs typeface="Tahoma" panose="020B0604030504040204"/>
              </a:rPr>
              <a:t>o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rtion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of</a:t>
            </a:r>
            <a:r>
              <a:rPr sz="1100" spc="1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latin typeface="Tahoma" panose="020B0604030504040204"/>
                <a:cs typeface="Tahoma" panose="020B0604030504040204"/>
              </a:rPr>
              <a:t>a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80" dirty="0">
                <a:latin typeface="Tahoma" panose="020B0604030504040204"/>
                <a:cs typeface="Tahoma" panose="020B0604030504040204"/>
              </a:rPr>
              <a:t>p</a:t>
            </a:r>
            <a:r>
              <a:rPr sz="1100" spc="-50" dirty="0">
                <a:latin typeface="Tahoma" panose="020B0604030504040204"/>
                <a:cs typeface="Tahoma" panose="020B0604030504040204"/>
              </a:rPr>
              <a:t>rogram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that</a:t>
            </a:r>
            <a:r>
              <a:rPr sz="1100" spc="1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the 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identifier</a:t>
            </a:r>
            <a:r>
              <a:rPr sz="1100" spc="1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is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visible.</a:t>
            </a:r>
            <a:endParaRPr sz="11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ahoma" panose="020B0604030504040204"/>
              <a:cs typeface="Tahoma" panose="020B0604030504040204"/>
            </a:endParaRPr>
          </a:p>
          <a:p>
            <a:pPr marL="289560" marR="5080">
              <a:lnSpc>
                <a:spcPct val="103000"/>
              </a:lnSpc>
            </a:pPr>
            <a:r>
              <a:rPr sz="1100" spc="-55" dirty="0">
                <a:latin typeface="Tahoma" panose="020B0604030504040204"/>
                <a:cs typeface="Tahoma" panose="020B0604030504040204"/>
              </a:rPr>
              <a:t>Same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identifier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can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latin typeface="Tahoma" panose="020B0604030504040204"/>
                <a:cs typeface="Tahoma" panose="020B0604030504040204"/>
              </a:rPr>
              <a:t>be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latin typeface="Tahoma" panose="020B0604030504040204"/>
                <a:cs typeface="Tahoma" panose="020B0604030504040204"/>
              </a:rPr>
              <a:t>declared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0" dirty="0">
                <a:latin typeface="Tahoma" panose="020B0604030504040204"/>
                <a:cs typeface="Tahoma" panose="020B0604030504040204"/>
              </a:rPr>
              <a:t>and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70" dirty="0">
                <a:latin typeface="Tahoma" panose="020B0604030504040204"/>
                <a:cs typeface="Tahoma" panose="020B0604030504040204"/>
              </a:rPr>
              <a:t>used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for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different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latin typeface="Tahoma" panose="020B0604030504040204"/>
                <a:cs typeface="Tahoma" panose="020B0604030504040204"/>
              </a:rPr>
              <a:t>purpose </a:t>
            </a:r>
            <a:r>
              <a:rPr sz="1100" spc="-33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in</a:t>
            </a:r>
            <a:r>
              <a:rPr sz="1100" spc="1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different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parts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of</a:t>
            </a:r>
            <a:r>
              <a:rPr sz="1100" spc="1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the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0" dirty="0">
                <a:latin typeface="Tahoma" panose="020B0604030504040204"/>
                <a:cs typeface="Tahoma" panose="020B0604030504040204"/>
              </a:rPr>
              <a:t>program.</a:t>
            </a:r>
            <a:endParaRPr sz="1100">
              <a:latin typeface="Tahoma" panose="020B0604030504040204"/>
              <a:cs typeface="Tahoma" panose="020B0604030504040204"/>
            </a:endParaRPr>
          </a:p>
          <a:p>
            <a:pPr marL="289560" marR="153670">
              <a:lnSpc>
                <a:spcPct val="103000"/>
              </a:lnSpc>
              <a:spcBef>
                <a:spcPts val="300"/>
              </a:spcBef>
            </a:pPr>
            <a:r>
              <a:rPr sz="1100" spc="-55" dirty="0">
                <a:latin typeface="Tahoma" panose="020B0604030504040204"/>
                <a:cs typeface="Tahoma" panose="020B0604030504040204"/>
              </a:rPr>
              <a:t>Same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method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70" dirty="0">
                <a:latin typeface="Tahoma" panose="020B0604030504040204"/>
                <a:cs typeface="Tahoma" panose="020B0604030504040204"/>
              </a:rPr>
              <a:t>names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can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latin typeface="Tahoma" panose="020B0604030504040204"/>
                <a:cs typeface="Tahoma" panose="020B0604030504040204"/>
              </a:rPr>
              <a:t>appear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in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latin typeface="Tahoma" panose="020B0604030504040204"/>
                <a:cs typeface="Tahoma" panose="020B0604030504040204"/>
              </a:rPr>
              <a:t>subclasses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to</a:t>
            </a:r>
            <a:r>
              <a:rPr sz="1100" spc="1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0" dirty="0">
                <a:latin typeface="Tahoma" panose="020B0604030504040204"/>
                <a:cs typeface="Tahoma" panose="020B0604030504040204"/>
              </a:rPr>
              <a:t>override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latin typeface="Tahoma" panose="020B0604030504040204"/>
                <a:cs typeface="Tahoma" panose="020B0604030504040204"/>
              </a:rPr>
              <a:t>a </a:t>
            </a:r>
            <a:r>
              <a:rPr sz="1100" spc="-33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method</a:t>
            </a:r>
            <a:r>
              <a:rPr sz="1100" spc="1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in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latin typeface="Tahoma" panose="020B0604030504040204"/>
                <a:cs typeface="Tahoma" panose="020B0604030504040204"/>
              </a:rPr>
              <a:t>super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class.</a:t>
            </a:r>
            <a:endParaRPr sz="1100">
              <a:latin typeface="Tahoma" panose="020B0604030504040204"/>
              <a:cs typeface="Tahoma" panose="020B0604030504040204"/>
            </a:endParaRPr>
          </a:p>
          <a:p>
            <a:pPr marL="12700" marR="144780">
              <a:lnSpc>
                <a:spcPct val="103000"/>
              </a:lnSpc>
              <a:spcBef>
                <a:spcPts val="595"/>
              </a:spcBef>
            </a:pPr>
            <a:r>
              <a:rPr sz="1100" spc="-45" dirty="0">
                <a:latin typeface="Tahoma" panose="020B0604030504040204"/>
                <a:cs typeface="Tahoma" panose="020B0604030504040204"/>
              </a:rPr>
              <a:t>**Scope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of</a:t>
            </a:r>
            <a:r>
              <a:rPr sz="1100" spc="1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latin typeface="Tahoma" panose="020B0604030504040204"/>
                <a:cs typeface="Tahoma" panose="020B0604030504040204"/>
              </a:rPr>
              <a:t>an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identifier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is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from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the</a:t>
            </a:r>
            <a:r>
              <a:rPr sz="1100" spc="1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recent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0" dirty="0">
                <a:latin typeface="Tahoma" panose="020B0604030504040204"/>
                <a:cs typeface="Tahoma" panose="020B0604030504040204"/>
              </a:rPr>
              <a:t>opening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latin typeface="Tahoma" panose="020B0604030504040204"/>
                <a:cs typeface="Tahoma" panose="020B0604030504040204"/>
              </a:rPr>
              <a:t>brace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40" dirty="0">
                <a:latin typeface="Tahoma" panose="020B0604030504040204"/>
                <a:cs typeface="Tahoma" panose="020B0604030504040204"/>
              </a:rPr>
              <a:t>(’</a:t>
            </a:r>
            <a:r>
              <a:rPr sz="1100" i="1" spc="40" dirty="0">
                <a:latin typeface="Georgia" panose="02040502050405020303"/>
                <a:cs typeface="Georgia" panose="02040502050405020303"/>
              </a:rPr>
              <a:t>{</a:t>
            </a:r>
            <a:r>
              <a:rPr sz="1100" spc="40" dirty="0">
                <a:latin typeface="Tahoma" panose="020B0604030504040204"/>
                <a:cs typeface="Tahoma" panose="020B0604030504040204"/>
              </a:rPr>
              <a:t>’)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15" dirty="0">
                <a:latin typeface="Tahoma" panose="020B0604030504040204"/>
                <a:cs typeface="Tahoma" panose="020B0604030504040204"/>
              </a:rPr>
              <a:t>it </a:t>
            </a:r>
            <a:r>
              <a:rPr sz="1100" spc="-33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60" dirty="0">
                <a:latin typeface="Tahoma" panose="020B0604030504040204"/>
                <a:cs typeface="Tahoma" panose="020B0604030504040204"/>
              </a:rPr>
              <a:t>has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70" dirty="0">
                <a:latin typeface="Tahoma" panose="020B0604030504040204"/>
                <a:cs typeface="Tahoma" panose="020B0604030504040204"/>
              </a:rPr>
              <a:t>seen,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until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the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0" dirty="0">
                <a:latin typeface="Tahoma" panose="020B0604030504040204"/>
                <a:cs typeface="Tahoma" panose="020B0604030504040204"/>
              </a:rPr>
              <a:t>corresponding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matching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closing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latin typeface="Tahoma" panose="020B0604030504040204"/>
                <a:cs typeface="Tahoma" panose="020B0604030504040204"/>
              </a:rPr>
              <a:t>brace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30" dirty="0">
                <a:latin typeface="Tahoma" panose="020B0604030504040204"/>
                <a:cs typeface="Tahoma" panose="020B0604030504040204"/>
              </a:rPr>
              <a:t>(’</a:t>
            </a:r>
            <a:r>
              <a:rPr sz="1100" i="1" spc="30" dirty="0">
                <a:latin typeface="Georgia" panose="02040502050405020303"/>
                <a:cs typeface="Georgia" panose="02040502050405020303"/>
              </a:rPr>
              <a:t>}</a:t>
            </a:r>
            <a:r>
              <a:rPr sz="1100" spc="30" dirty="0">
                <a:latin typeface="Tahoma" panose="020B0604030504040204"/>
                <a:cs typeface="Tahoma" panose="020B0604030504040204"/>
              </a:rPr>
              <a:t>’).</a:t>
            </a:r>
            <a:endParaRPr sz="11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2" name="Content Placeholder 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Title 33"/>
          <p:cNvSpPr>
            <a:spLocks noGrp="1"/>
          </p:cNvSpPr>
          <p:nvPr>
            <p:ph type="title"/>
          </p:nvPr>
        </p:nvSpPr>
        <p:spPr>
          <a:xfrm>
            <a:off x="61468" y="76906"/>
            <a:ext cx="4418013" cy="307622"/>
          </a:xfrm>
        </p:spPr>
        <p:txBody>
          <a:bodyPr>
            <a:normAutofit fontScale="90000"/>
          </a:bodyPr>
          <a:lstStyle/>
          <a:p>
            <a:r>
              <a:rPr lang="en-US" dirty="0"/>
              <a:t>Scope of Identifier</a:t>
            </a:r>
            <a:endParaRPr lang="en-US" dirty="0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Most-closely nested rule for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Enables to find the scope of an identifier</a:t>
            </a:r>
            <a:endParaRPr lang="en-GB" dirty="0"/>
          </a:p>
          <a:p>
            <a:r>
              <a:rPr lang="en-GB" dirty="0"/>
              <a:t>It states that an identifier x is in the scope of the most-closely nested declaration of x; that is, the declaration of x found by examining blocks inside-out, starting with the block in which x appears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to implement scopes for block structured languages?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Set up a separate symbol table for each scope </a:t>
            </a:r>
            <a:endParaRPr lang="en-GB" dirty="0"/>
          </a:p>
          <a:p>
            <a:r>
              <a:rPr lang="en-GB" dirty="0"/>
              <a:t>Chain a ST of a block with the symbol table of its enclosing block (if it has one)</a:t>
            </a:r>
            <a:endParaRPr lang="en-GB" dirty="0"/>
          </a:p>
          <a:p>
            <a:r>
              <a:rPr lang="en-GB" dirty="0"/>
              <a:t>This would result in chained symbol table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3211212" y="1049643"/>
            <a:ext cx="964381" cy="620652"/>
            <a:chOff x="2292118" y="2855872"/>
            <a:chExt cx="964381" cy="341587"/>
          </a:xfrm>
        </p:grpSpPr>
        <p:sp>
          <p:nvSpPr>
            <p:cNvPr id="58" name="Rectangle 57"/>
            <p:cNvSpPr/>
            <p:nvPr/>
          </p:nvSpPr>
          <p:spPr>
            <a:xfrm>
              <a:off x="2298728" y="2855872"/>
              <a:ext cx="957771" cy="341587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2292118" y="3154543"/>
              <a:ext cx="95777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217822" y="1851768"/>
            <a:ext cx="959246" cy="453059"/>
            <a:chOff x="2297253" y="2855872"/>
            <a:chExt cx="959246" cy="341587"/>
          </a:xfrm>
        </p:grpSpPr>
        <p:sp>
          <p:nvSpPr>
            <p:cNvPr id="54" name="Rectangle 53"/>
            <p:cNvSpPr/>
            <p:nvPr/>
          </p:nvSpPr>
          <p:spPr>
            <a:xfrm>
              <a:off x="2298728" y="2855872"/>
              <a:ext cx="957771" cy="341587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2297253" y="3128942"/>
              <a:ext cx="95777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19297" y="2489775"/>
            <a:ext cx="957771" cy="368066"/>
            <a:chOff x="2298728" y="2855872"/>
            <a:chExt cx="957771" cy="341587"/>
          </a:xfrm>
        </p:grpSpPr>
        <p:sp>
          <p:nvSpPr>
            <p:cNvPr id="46" name="Rectangle 45"/>
            <p:cNvSpPr/>
            <p:nvPr/>
          </p:nvSpPr>
          <p:spPr>
            <a:xfrm>
              <a:off x="2298728" y="2855872"/>
              <a:ext cx="957771" cy="341587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2298728" y="3074061"/>
              <a:ext cx="95777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object 2"/>
          <p:cNvGrpSpPr/>
          <p:nvPr/>
        </p:nvGrpSpPr>
        <p:grpSpPr>
          <a:xfrm>
            <a:off x="0" y="0"/>
            <a:ext cx="4608195" cy="329565"/>
            <a:chOff x="0" y="0"/>
            <a:chExt cx="4608195" cy="329565"/>
          </a:xfrm>
        </p:grpSpPr>
        <p:sp>
          <p:nvSpPr>
            <p:cNvPr id="3" name="object 3"/>
            <p:cNvSpPr/>
            <p:nvPr/>
          </p:nvSpPr>
          <p:spPr>
            <a:xfrm>
              <a:off x="120650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18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22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726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726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2" name="object 2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235150" y="621195"/>
            <a:ext cx="391223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Tahoma" panose="020B0604030504040204"/>
                <a:cs typeface="Tahoma" panose="020B0604030504040204"/>
              </a:rPr>
              <a:t>**Subscripts</a:t>
            </a:r>
            <a:r>
              <a:rPr sz="110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70" dirty="0">
                <a:latin typeface="Tahoma" panose="020B0604030504040204"/>
                <a:cs typeface="Tahoma" panose="020B0604030504040204"/>
              </a:rPr>
              <a:t>are</a:t>
            </a:r>
            <a:r>
              <a:rPr sz="1100" spc="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just</a:t>
            </a:r>
            <a:r>
              <a:rPr sz="1100" spc="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for</a:t>
            </a:r>
            <a:r>
              <a:rPr sz="1100" spc="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the</a:t>
            </a:r>
            <a:r>
              <a:rPr sz="110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70" dirty="0">
                <a:latin typeface="Tahoma" panose="020B0604030504040204"/>
                <a:cs typeface="Tahoma" panose="020B0604030504040204"/>
              </a:rPr>
              <a:t>sake</a:t>
            </a:r>
            <a:r>
              <a:rPr sz="1100" spc="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of</a:t>
            </a:r>
            <a:r>
              <a:rPr sz="110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distinguishing</a:t>
            </a:r>
            <a:r>
              <a:rPr sz="1100" spc="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//Occurrence</a:t>
            </a:r>
            <a:r>
              <a:rPr sz="1100" spc="1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of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50" dirty="0">
                <a:latin typeface="Arial" panose="020B0604020202020204"/>
                <a:cs typeface="Arial" panose="020B0604020202020204"/>
              </a:rPr>
              <a:t>w</a:t>
            </a:r>
            <a:r>
              <a:rPr sz="1100" i="1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,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possibly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within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the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latin typeface="Tahoma" panose="020B0604030504040204"/>
                <a:cs typeface="Tahoma" panose="020B0604030504040204"/>
              </a:rPr>
              <a:t>scope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of</a:t>
            </a:r>
            <a:r>
              <a:rPr sz="1100" spc="30" dirty="0">
                <a:latin typeface="Tahoma" panose="020B0604030504040204"/>
                <a:cs typeface="Tahoma" panose="020B0604030504040204"/>
              </a:rPr>
              <a:t> </a:t>
            </a:r>
            <a:r>
              <a:rPr sz="1100" i="1" spc="-50" dirty="0">
                <a:latin typeface="Arial" panose="020B0604020202020204"/>
                <a:cs typeface="Arial" panose="020B0604020202020204"/>
              </a:rPr>
              <a:t>w</a:t>
            </a:r>
            <a:r>
              <a:rPr sz="1100" i="1" spc="18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outside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this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60" dirty="0">
                <a:latin typeface="Tahoma" panose="020B0604030504040204"/>
                <a:cs typeface="Tahoma" panose="020B0604030504040204"/>
              </a:rPr>
              <a:t>segment</a:t>
            </a:r>
            <a:r>
              <a:rPr sz="1100" spc="1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of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code.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984" y="1076180"/>
            <a:ext cx="2304415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int x; int y;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int w; bool y; int z;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w ; x; y; z;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w ; x; y;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3259568" y="2523506"/>
          <a:ext cx="874282" cy="167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5939"/>
                <a:gridCol w="349743"/>
                <a:gridCol w="228600"/>
              </a:tblGrid>
              <a:tr h="0">
                <a:tc>
                  <a:txBody>
                    <a:bodyPr/>
                    <a:lstStyle/>
                    <a:p>
                      <a:pPr marL="0" algn="ctr"/>
                      <a:r>
                        <a:rPr lang="en-US" sz="11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</a:t>
                      </a:r>
                      <a:endParaRPr lang="en-US" sz="11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sz="11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</a:t>
                      </a:r>
                      <a:endParaRPr lang="en-US" sz="11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/>
                      <a:endParaRPr lang="en-US" sz="11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3229940" y="1880077"/>
          <a:ext cx="887817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5939"/>
                <a:gridCol w="295939"/>
                <a:gridCol w="295939"/>
              </a:tblGrid>
              <a:tr h="13503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onsolas" panose="020B0609020204030204" pitchFamily="49" charset="0"/>
                        </a:rPr>
                        <a:t>x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int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/>
                </a:tc>
              </a:tr>
              <a:tr h="13503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onsolas" panose="020B0609020204030204" pitchFamily="49" charset="0"/>
                        </a:rPr>
                        <a:t>y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int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2782034" y="2523507"/>
            <a:ext cx="343556" cy="202108"/>
            <a:chOff x="2424223" y="2626837"/>
            <a:chExt cx="515354" cy="204034"/>
          </a:xfrm>
          <a:solidFill>
            <a:schemeClr val="bg1"/>
          </a:solidFill>
        </p:grpSpPr>
        <p:sp>
          <p:nvSpPr>
            <p:cNvPr id="34" name="TextBox 33"/>
            <p:cNvSpPr txBox="1"/>
            <p:nvPr/>
          </p:nvSpPr>
          <p:spPr>
            <a:xfrm>
              <a:off x="2443401" y="2626837"/>
              <a:ext cx="402646" cy="169277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</a:rPr>
                <a:t>top</a:t>
              </a:r>
              <a:endParaRPr 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35" name="Arrow: Right 34"/>
            <p:cNvSpPr/>
            <p:nvPr/>
          </p:nvSpPr>
          <p:spPr>
            <a:xfrm>
              <a:off x="2424223" y="2785152"/>
              <a:ext cx="515354" cy="45719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153984" y="1067654"/>
            <a:ext cx="2285476" cy="15009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753742" y="2544869"/>
            <a:ext cx="382006" cy="2259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797750" y="1871609"/>
            <a:ext cx="343556" cy="191839"/>
            <a:chOff x="2424223" y="2626837"/>
            <a:chExt cx="515354" cy="204034"/>
          </a:xfrm>
          <a:solidFill>
            <a:schemeClr val="bg1"/>
          </a:solidFill>
        </p:grpSpPr>
        <p:sp>
          <p:nvSpPr>
            <p:cNvPr id="40" name="TextBox 39"/>
            <p:cNvSpPr txBox="1"/>
            <p:nvPr/>
          </p:nvSpPr>
          <p:spPr>
            <a:xfrm>
              <a:off x="2443401" y="2626837"/>
              <a:ext cx="402646" cy="169277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</a:rPr>
                <a:t>top</a:t>
              </a:r>
              <a:endParaRPr 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41" name="Arrow: Right 40"/>
            <p:cNvSpPr/>
            <p:nvPr/>
          </p:nvSpPr>
          <p:spPr>
            <a:xfrm>
              <a:off x="2424223" y="2785152"/>
              <a:ext cx="515354" cy="45719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2782034" y="1903880"/>
            <a:ext cx="382006" cy="20611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2834885" y="1119081"/>
            <a:ext cx="343556" cy="191839"/>
            <a:chOff x="2424223" y="2626837"/>
            <a:chExt cx="515354" cy="204034"/>
          </a:xfrm>
          <a:solidFill>
            <a:schemeClr val="bg1"/>
          </a:solidFill>
        </p:grpSpPr>
        <p:sp>
          <p:nvSpPr>
            <p:cNvPr id="44" name="TextBox 43"/>
            <p:cNvSpPr txBox="1"/>
            <p:nvPr/>
          </p:nvSpPr>
          <p:spPr>
            <a:xfrm>
              <a:off x="2443401" y="2626837"/>
              <a:ext cx="402646" cy="169277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</a:rPr>
                <a:t>top</a:t>
              </a:r>
              <a:endParaRPr 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45" name="Arrow: Right 44"/>
            <p:cNvSpPr/>
            <p:nvPr/>
          </p:nvSpPr>
          <p:spPr>
            <a:xfrm>
              <a:off x="2424223" y="2785152"/>
              <a:ext cx="515354" cy="45719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Arrow: Down 55"/>
          <p:cNvSpPr/>
          <p:nvPr/>
        </p:nvSpPr>
        <p:spPr>
          <a:xfrm>
            <a:off x="3673849" y="2251513"/>
            <a:ext cx="45719" cy="2198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Down 59"/>
          <p:cNvSpPr/>
          <p:nvPr/>
        </p:nvSpPr>
        <p:spPr>
          <a:xfrm>
            <a:off x="3690098" y="1640767"/>
            <a:ext cx="45719" cy="184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3252798" y="1085757"/>
          <a:ext cx="887817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5939"/>
                <a:gridCol w="295939"/>
                <a:gridCol w="295939"/>
              </a:tblGrid>
              <a:tr h="13503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onsolas" panose="020B0609020204030204" pitchFamily="49" charset="0"/>
                        </a:rPr>
                        <a:t>w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int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/>
                </a:tc>
              </a:tr>
              <a:tr h="13503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onsolas" panose="020B0609020204030204" pitchFamily="49" charset="0"/>
                        </a:rPr>
                        <a:t>y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bool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/>
                </a:tc>
              </a:tr>
              <a:tr h="13503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onsolas" panose="020B0609020204030204" pitchFamily="49" charset="0"/>
                        </a:rPr>
                        <a:t>z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int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1" name="Rectangle 60"/>
          <p:cNvSpPr/>
          <p:nvPr/>
        </p:nvSpPr>
        <p:spPr>
          <a:xfrm>
            <a:off x="2810534" y="1010293"/>
            <a:ext cx="1475715" cy="8207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2805570" y="1912859"/>
            <a:ext cx="343556" cy="202108"/>
            <a:chOff x="2424223" y="2626837"/>
            <a:chExt cx="515354" cy="204034"/>
          </a:xfrm>
          <a:solidFill>
            <a:schemeClr val="bg1"/>
          </a:solidFill>
        </p:grpSpPr>
        <p:sp>
          <p:nvSpPr>
            <p:cNvPr id="65" name="TextBox 64"/>
            <p:cNvSpPr txBox="1"/>
            <p:nvPr/>
          </p:nvSpPr>
          <p:spPr>
            <a:xfrm>
              <a:off x="2443401" y="2626837"/>
              <a:ext cx="402646" cy="169277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</a:rPr>
                <a:t>top</a:t>
              </a:r>
              <a:endParaRPr 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66" name="Arrow: Right 65"/>
            <p:cNvSpPr/>
            <p:nvPr/>
          </p:nvSpPr>
          <p:spPr>
            <a:xfrm>
              <a:off x="2424223" y="2785152"/>
              <a:ext cx="515354" cy="45719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Speech Bubble: Rectangle 66"/>
          <p:cNvSpPr/>
          <p:nvPr/>
        </p:nvSpPr>
        <p:spPr>
          <a:xfrm>
            <a:off x="538236" y="2006939"/>
            <a:ext cx="236500" cy="112124"/>
          </a:xfrm>
          <a:prstGeom prst="wedgeRectCallout">
            <a:avLst>
              <a:gd name="adj1" fmla="val -37563"/>
              <a:gd name="adj2" fmla="val -106093"/>
            </a:avLst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int</a:t>
            </a:r>
            <a:endParaRPr lang="en-US" sz="900" dirty="0">
              <a:latin typeface="Consolas" panose="020B0609020204030204" pitchFamily="49" charset="0"/>
            </a:endParaRPr>
          </a:p>
        </p:txBody>
      </p:sp>
      <p:sp>
        <p:nvSpPr>
          <p:cNvPr id="68" name="Speech Bubble: Rectangle 67"/>
          <p:cNvSpPr/>
          <p:nvPr/>
        </p:nvSpPr>
        <p:spPr>
          <a:xfrm>
            <a:off x="824696" y="2013618"/>
            <a:ext cx="236500" cy="112124"/>
          </a:xfrm>
          <a:prstGeom prst="wedgeRectCallout">
            <a:avLst>
              <a:gd name="adj1" fmla="val -37563"/>
              <a:gd name="adj2" fmla="val -106093"/>
            </a:avLst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int</a:t>
            </a:r>
            <a:endParaRPr lang="en-US" sz="900" dirty="0">
              <a:latin typeface="Consolas" panose="020B0609020204030204" pitchFamily="49" charset="0"/>
            </a:endParaRPr>
          </a:p>
        </p:txBody>
      </p:sp>
      <p:sp>
        <p:nvSpPr>
          <p:cNvPr id="69" name="Speech Bubble: Rectangle 68"/>
          <p:cNvSpPr/>
          <p:nvPr/>
        </p:nvSpPr>
        <p:spPr>
          <a:xfrm>
            <a:off x="1119427" y="2020462"/>
            <a:ext cx="288939" cy="112124"/>
          </a:xfrm>
          <a:prstGeom prst="wedgeRectCallout">
            <a:avLst>
              <a:gd name="adj1" fmla="val -37563"/>
              <a:gd name="adj2" fmla="val -106093"/>
            </a:avLst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bool</a:t>
            </a:r>
            <a:endParaRPr lang="en-US" sz="900" dirty="0">
              <a:latin typeface="Consolas" panose="020B0609020204030204" pitchFamily="49" charset="0"/>
            </a:endParaRPr>
          </a:p>
        </p:txBody>
      </p:sp>
      <p:sp>
        <p:nvSpPr>
          <p:cNvPr id="70" name="Speech Bubble: Rectangle 69"/>
          <p:cNvSpPr/>
          <p:nvPr/>
        </p:nvSpPr>
        <p:spPr>
          <a:xfrm>
            <a:off x="1458326" y="2029482"/>
            <a:ext cx="236500" cy="112124"/>
          </a:xfrm>
          <a:prstGeom prst="wedgeRectCallout">
            <a:avLst>
              <a:gd name="adj1" fmla="val -67304"/>
              <a:gd name="adj2" fmla="val -117856"/>
            </a:avLst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int</a:t>
            </a:r>
            <a:endParaRPr lang="en-US" sz="900" dirty="0">
              <a:latin typeface="Consolas" panose="020B0609020204030204" pitchFamily="49" charset="0"/>
            </a:endParaRPr>
          </a:p>
        </p:txBody>
      </p:sp>
      <p:sp>
        <p:nvSpPr>
          <p:cNvPr id="71" name="Speech Bubble: Rectangle 70"/>
          <p:cNvSpPr/>
          <p:nvPr/>
        </p:nvSpPr>
        <p:spPr>
          <a:xfrm>
            <a:off x="476250" y="2381723"/>
            <a:ext cx="298486" cy="112124"/>
          </a:xfrm>
          <a:prstGeom prst="wedgeRectCallout">
            <a:avLst>
              <a:gd name="adj1" fmla="val -37563"/>
              <a:gd name="adj2" fmla="val -106093"/>
            </a:avLst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char</a:t>
            </a:r>
            <a:endParaRPr lang="en-US" sz="900" dirty="0">
              <a:latin typeface="Consolas" panose="020B0609020204030204" pitchFamily="49" charset="0"/>
            </a:endParaRPr>
          </a:p>
        </p:txBody>
      </p:sp>
      <p:sp>
        <p:nvSpPr>
          <p:cNvPr id="73" name="Speech Bubble: Rectangle 72"/>
          <p:cNvSpPr/>
          <p:nvPr/>
        </p:nvSpPr>
        <p:spPr>
          <a:xfrm>
            <a:off x="858285" y="2376365"/>
            <a:ext cx="236500" cy="112124"/>
          </a:xfrm>
          <a:prstGeom prst="wedgeRectCallout">
            <a:avLst>
              <a:gd name="adj1" fmla="val -37563"/>
              <a:gd name="adj2" fmla="val -106093"/>
            </a:avLst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int</a:t>
            </a:r>
            <a:endParaRPr lang="en-US" sz="900" dirty="0">
              <a:latin typeface="Consolas" panose="020B0609020204030204" pitchFamily="49" charset="0"/>
            </a:endParaRPr>
          </a:p>
        </p:txBody>
      </p:sp>
      <p:sp>
        <p:nvSpPr>
          <p:cNvPr id="74" name="Speech Bubble: Rectangle 73"/>
          <p:cNvSpPr/>
          <p:nvPr/>
        </p:nvSpPr>
        <p:spPr>
          <a:xfrm>
            <a:off x="1119746" y="2357715"/>
            <a:ext cx="236500" cy="112124"/>
          </a:xfrm>
          <a:prstGeom prst="wedgeRectCallout">
            <a:avLst>
              <a:gd name="adj1" fmla="val -37563"/>
              <a:gd name="adj2" fmla="val -106093"/>
            </a:avLst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int</a:t>
            </a:r>
            <a:endParaRPr lang="en-US" sz="900" dirty="0">
              <a:latin typeface="Consolas" panose="020B06090202040302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790674" y="1835829"/>
            <a:ext cx="1475715" cy="6318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2782034" y="2535752"/>
            <a:ext cx="343556" cy="202108"/>
            <a:chOff x="2424223" y="2626837"/>
            <a:chExt cx="515354" cy="204034"/>
          </a:xfrm>
          <a:solidFill>
            <a:schemeClr val="bg1"/>
          </a:solidFill>
        </p:grpSpPr>
        <p:sp>
          <p:nvSpPr>
            <p:cNvPr id="77" name="TextBox 76"/>
            <p:cNvSpPr txBox="1"/>
            <p:nvPr/>
          </p:nvSpPr>
          <p:spPr>
            <a:xfrm>
              <a:off x="2443401" y="2626837"/>
              <a:ext cx="402646" cy="169277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</a:rPr>
                <a:t>top</a:t>
              </a:r>
              <a:endParaRPr 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78" name="Arrow: Right 77"/>
            <p:cNvSpPr/>
            <p:nvPr/>
          </p:nvSpPr>
          <p:spPr>
            <a:xfrm>
              <a:off x="2424223" y="2785152"/>
              <a:ext cx="515354" cy="45719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Title 33"/>
          <p:cNvSpPr>
            <a:spLocks noGrp="1"/>
          </p:cNvSpPr>
          <p:nvPr>
            <p:ph type="title"/>
          </p:nvPr>
        </p:nvSpPr>
        <p:spPr>
          <a:xfrm>
            <a:off x="61468" y="76906"/>
            <a:ext cx="4418013" cy="307622"/>
          </a:xfrm>
        </p:spPr>
        <p:txBody>
          <a:bodyPr>
            <a:normAutofit fontScale="90000"/>
          </a:bodyPr>
          <a:lstStyle/>
          <a:p>
            <a:r>
              <a:rPr lang="en-US" dirty="0"/>
              <a:t>Scope Example</a:t>
            </a:r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2" grpId="0" animBg="1"/>
      <p:bldP spid="56" grpId="0" animBg="1"/>
      <p:bldP spid="60" grpId="0" animBg="1"/>
      <p:bldP spid="61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3" grpId="0" animBg="1"/>
      <p:bldP spid="74" grpId="0" animBg="1"/>
      <p:bldP spid="7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object 11"/>
          <p:cNvGrpSpPr/>
          <p:nvPr/>
        </p:nvGrpSpPr>
        <p:grpSpPr>
          <a:xfrm>
            <a:off x="3987139" y="116575"/>
            <a:ext cx="192405" cy="41275"/>
            <a:chOff x="3987139" y="116575"/>
            <a:chExt cx="192405" cy="41275"/>
          </a:xfrm>
        </p:grpSpPr>
        <p:sp>
          <p:nvSpPr>
            <p:cNvPr id="12" name="object 12"/>
            <p:cNvSpPr/>
            <p:nvPr/>
          </p:nvSpPr>
          <p:spPr>
            <a:xfrm>
              <a:off x="398967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0400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09047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140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1" name="object 2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238570" y="892175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89153" y="1044575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21449" y="1425575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03864" y="589893"/>
            <a:ext cx="2815590" cy="1055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Tahoma" panose="020B0604030504040204"/>
                <a:cs typeface="Tahoma" panose="020B0604030504040204"/>
              </a:rPr>
              <a:t>Input: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000" spc="70" dirty="0">
                <a:latin typeface="PMingLiU"/>
                <a:cs typeface="PMingLiU"/>
              </a:rPr>
              <a:t>{</a:t>
            </a:r>
            <a:r>
              <a:rPr sz="1000" spc="254" dirty="0">
                <a:latin typeface="PMingLiU"/>
                <a:cs typeface="PMingLiU"/>
              </a:rPr>
              <a:t> </a:t>
            </a:r>
            <a:r>
              <a:rPr sz="1000" spc="190" dirty="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sz="1000" spc="260" dirty="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sz="1000" spc="155" dirty="0">
                <a:latin typeface="PMingLiU"/>
                <a:cs typeface="PMingLiU"/>
              </a:rPr>
              <a:t>x;</a:t>
            </a:r>
            <a:r>
              <a:rPr sz="1000" spc="254" dirty="0">
                <a:latin typeface="PMingLiU"/>
                <a:cs typeface="PMingLiU"/>
              </a:rPr>
              <a:t> </a:t>
            </a:r>
            <a:r>
              <a:rPr sz="1000" spc="114" dirty="0">
                <a:solidFill>
                  <a:srgbClr val="0000FF"/>
                </a:solidFill>
                <a:latin typeface="PMingLiU"/>
                <a:cs typeface="PMingLiU"/>
              </a:rPr>
              <a:t>char</a:t>
            </a:r>
            <a:r>
              <a:rPr sz="1000" spc="260" dirty="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sz="1000" spc="155" dirty="0">
                <a:latin typeface="PMingLiU"/>
                <a:cs typeface="PMingLiU"/>
              </a:rPr>
              <a:t>y;</a:t>
            </a:r>
            <a:r>
              <a:rPr sz="1000" spc="254" dirty="0">
                <a:latin typeface="PMingLiU"/>
                <a:cs typeface="PMingLiU"/>
              </a:rPr>
              <a:t> </a:t>
            </a:r>
            <a:r>
              <a:rPr sz="1000" spc="70" dirty="0">
                <a:latin typeface="PMingLiU"/>
                <a:cs typeface="PMingLiU"/>
              </a:rPr>
              <a:t>{</a:t>
            </a:r>
            <a:r>
              <a:rPr sz="1000" spc="260" dirty="0">
                <a:latin typeface="PMingLiU"/>
                <a:cs typeface="PMingLiU"/>
              </a:rPr>
              <a:t> </a:t>
            </a:r>
            <a:r>
              <a:rPr sz="1000" spc="105" dirty="0">
                <a:latin typeface="PMingLiU"/>
                <a:cs typeface="PMingLiU"/>
              </a:rPr>
              <a:t>bool</a:t>
            </a:r>
            <a:r>
              <a:rPr sz="1000" spc="254" dirty="0">
                <a:latin typeface="PMingLiU"/>
                <a:cs typeface="PMingLiU"/>
              </a:rPr>
              <a:t> </a:t>
            </a:r>
            <a:r>
              <a:rPr sz="1000" spc="155" dirty="0">
                <a:latin typeface="PMingLiU"/>
                <a:cs typeface="PMingLiU"/>
              </a:rPr>
              <a:t>y;</a:t>
            </a:r>
            <a:r>
              <a:rPr sz="1000" spc="260" dirty="0">
                <a:latin typeface="PMingLiU"/>
                <a:cs typeface="PMingLiU"/>
              </a:rPr>
              <a:t> </a:t>
            </a:r>
            <a:r>
              <a:rPr sz="1000" spc="155" dirty="0">
                <a:latin typeface="PMingLiU"/>
                <a:cs typeface="PMingLiU"/>
              </a:rPr>
              <a:t>x;</a:t>
            </a:r>
            <a:r>
              <a:rPr sz="1000" spc="254" dirty="0">
                <a:latin typeface="PMingLiU"/>
                <a:cs typeface="PMingLiU"/>
              </a:rPr>
              <a:t> </a:t>
            </a:r>
            <a:r>
              <a:rPr sz="1000" spc="155" dirty="0">
                <a:latin typeface="PMingLiU"/>
                <a:cs typeface="PMingLiU"/>
              </a:rPr>
              <a:t>y;</a:t>
            </a:r>
            <a:r>
              <a:rPr sz="1000" spc="260" dirty="0">
                <a:latin typeface="PMingLiU"/>
                <a:cs typeface="PMingLiU"/>
              </a:rPr>
              <a:t> </a:t>
            </a:r>
            <a:r>
              <a:rPr sz="1000" spc="70" dirty="0">
                <a:latin typeface="PMingLiU"/>
                <a:cs typeface="PMingLiU"/>
              </a:rPr>
              <a:t>}</a:t>
            </a:r>
            <a:r>
              <a:rPr sz="1000" spc="254" dirty="0">
                <a:latin typeface="PMingLiU"/>
                <a:cs typeface="PMingLiU"/>
              </a:rPr>
              <a:t> </a:t>
            </a:r>
            <a:r>
              <a:rPr sz="1000" spc="155" dirty="0">
                <a:latin typeface="PMingLiU"/>
                <a:cs typeface="PMingLiU"/>
              </a:rPr>
              <a:t>x;</a:t>
            </a:r>
            <a:r>
              <a:rPr sz="1000" spc="260" dirty="0">
                <a:latin typeface="PMingLiU"/>
                <a:cs typeface="PMingLiU"/>
              </a:rPr>
              <a:t> </a:t>
            </a:r>
            <a:r>
              <a:rPr sz="1000" spc="155" dirty="0">
                <a:latin typeface="PMingLiU"/>
                <a:cs typeface="PMingLiU"/>
              </a:rPr>
              <a:t>y;</a:t>
            </a:r>
            <a:r>
              <a:rPr sz="1000" spc="254" dirty="0">
                <a:latin typeface="PMingLiU"/>
                <a:cs typeface="PMingLiU"/>
              </a:rPr>
              <a:t> </a:t>
            </a:r>
            <a:r>
              <a:rPr sz="1000" spc="70" dirty="0">
                <a:latin typeface="PMingLiU"/>
                <a:cs typeface="PMingLiU"/>
              </a:rPr>
              <a:t>}</a:t>
            </a:r>
            <a:endParaRPr sz="100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 dirty="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</a:pPr>
            <a:r>
              <a:rPr sz="1100" spc="-25" dirty="0">
                <a:latin typeface="Tahoma" panose="020B0604030504040204"/>
                <a:cs typeface="Tahoma" panose="020B0604030504040204"/>
              </a:rPr>
              <a:t>Output: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000" spc="70" dirty="0">
                <a:latin typeface="PMingLiU"/>
                <a:cs typeface="PMingLiU"/>
              </a:rPr>
              <a:t>{</a:t>
            </a:r>
            <a:r>
              <a:rPr sz="1000" spc="250" dirty="0">
                <a:latin typeface="PMingLiU"/>
                <a:cs typeface="PMingLiU"/>
              </a:rPr>
              <a:t> </a:t>
            </a:r>
            <a:r>
              <a:rPr sz="1000" spc="70" dirty="0">
                <a:latin typeface="PMingLiU"/>
                <a:cs typeface="PMingLiU"/>
              </a:rPr>
              <a:t>{</a:t>
            </a:r>
            <a:r>
              <a:rPr sz="1000" spc="254" dirty="0">
                <a:latin typeface="PMingLiU"/>
                <a:cs typeface="PMingLiU"/>
              </a:rPr>
              <a:t> </a:t>
            </a:r>
            <a:r>
              <a:rPr sz="1000" spc="190" dirty="0">
                <a:latin typeface="PMingLiU"/>
                <a:cs typeface="PMingLiU"/>
              </a:rPr>
              <a:t>x:</a:t>
            </a:r>
            <a:r>
              <a:rPr sz="1000" spc="190" dirty="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sz="1000" spc="190" dirty="0">
                <a:latin typeface="PMingLiU"/>
                <a:cs typeface="PMingLiU"/>
              </a:rPr>
              <a:t>;</a:t>
            </a:r>
            <a:r>
              <a:rPr sz="1000" spc="254" dirty="0">
                <a:latin typeface="PMingLiU"/>
                <a:cs typeface="PMingLiU"/>
              </a:rPr>
              <a:t> </a:t>
            </a:r>
            <a:r>
              <a:rPr sz="1000" spc="140" dirty="0">
                <a:latin typeface="PMingLiU"/>
                <a:cs typeface="PMingLiU"/>
              </a:rPr>
              <a:t>y:bool;</a:t>
            </a:r>
            <a:r>
              <a:rPr sz="1000" spc="254" dirty="0">
                <a:latin typeface="PMingLiU"/>
                <a:cs typeface="PMingLiU"/>
              </a:rPr>
              <a:t> </a:t>
            </a:r>
            <a:r>
              <a:rPr sz="1000" spc="70" dirty="0">
                <a:latin typeface="PMingLiU"/>
                <a:cs typeface="PMingLiU"/>
              </a:rPr>
              <a:t>}</a:t>
            </a:r>
            <a:r>
              <a:rPr sz="1000" spc="254" dirty="0">
                <a:latin typeface="PMingLiU"/>
                <a:cs typeface="PMingLiU"/>
              </a:rPr>
              <a:t> </a:t>
            </a:r>
            <a:r>
              <a:rPr sz="1000" spc="190" dirty="0">
                <a:latin typeface="PMingLiU"/>
                <a:cs typeface="PMingLiU"/>
              </a:rPr>
              <a:t>x:</a:t>
            </a:r>
            <a:r>
              <a:rPr sz="1000" spc="190" dirty="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sz="1000" spc="190" dirty="0">
                <a:latin typeface="PMingLiU"/>
                <a:cs typeface="PMingLiU"/>
              </a:rPr>
              <a:t>;</a:t>
            </a:r>
            <a:r>
              <a:rPr sz="1000" spc="254" dirty="0">
                <a:latin typeface="PMingLiU"/>
                <a:cs typeface="PMingLiU"/>
              </a:rPr>
              <a:t> </a:t>
            </a:r>
            <a:r>
              <a:rPr sz="1000" spc="150" dirty="0">
                <a:latin typeface="PMingLiU"/>
                <a:cs typeface="PMingLiU"/>
              </a:rPr>
              <a:t>y:</a:t>
            </a:r>
            <a:r>
              <a:rPr sz="1000" spc="150" dirty="0">
                <a:solidFill>
                  <a:srgbClr val="0000FF"/>
                </a:solidFill>
                <a:latin typeface="PMingLiU"/>
                <a:cs typeface="PMingLiU"/>
              </a:rPr>
              <a:t>char</a:t>
            </a:r>
            <a:r>
              <a:rPr sz="1000" spc="150" dirty="0">
                <a:latin typeface="PMingLiU"/>
                <a:cs typeface="PMingLiU"/>
              </a:rPr>
              <a:t>;</a:t>
            </a:r>
            <a:r>
              <a:rPr sz="1000" spc="254" dirty="0">
                <a:latin typeface="PMingLiU"/>
                <a:cs typeface="PMingLiU"/>
              </a:rPr>
              <a:t> </a:t>
            </a:r>
            <a:r>
              <a:rPr sz="1000" spc="70" dirty="0">
                <a:latin typeface="PMingLiU"/>
                <a:cs typeface="PMingLiU"/>
              </a:rPr>
              <a:t>}</a:t>
            </a:r>
            <a:endParaRPr sz="1000" dirty="0">
              <a:latin typeface="PMingLiU"/>
              <a:cs typeface="PMingLiU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21449" y="1645263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TextBox 30"/>
          <p:cNvSpPr txBox="1"/>
          <p:nvPr/>
        </p:nvSpPr>
        <p:spPr>
          <a:xfrm>
            <a:off x="2000250" y="1797662"/>
            <a:ext cx="65268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prog</a:t>
            </a:r>
            <a:endParaRPr lang="en-US" dirty="0"/>
          </a:p>
        </p:txBody>
      </p:sp>
      <p:cxnSp>
        <p:nvCxnSpPr>
          <p:cNvPr id="33" name="Straight Arrow Connector 32"/>
          <p:cNvCxnSpPr>
            <a:endCxn id="31" idx="1"/>
          </p:cNvCxnSpPr>
          <p:nvPr/>
        </p:nvCxnSpPr>
        <p:spPr>
          <a:xfrm>
            <a:off x="1257735" y="1982328"/>
            <a:ext cx="742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633445" y="1982328"/>
            <a:ext cx="742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57735" y="166739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633445" y="1670024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4903" y="2285267"/>
            <a:ext cx="3505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 </a:t>
            </a:r>
            <a:r>
              <a:rPr lang="en-US" sz="1600" dirty="0" err="1"/>
              <a:t>lex</a:t>
            </a:r>
            <a:r>
              <a:rPr lang="en-US" sz="1600" dirty="0"/>
              <a:t> -&gt; can we write a </a:t>
            </a:r>
            <a:r>
              <a:rPr lang="en-US" sz="1600" dirty="0" err="1"/>
              <a:t>lex</a:t>
            </a:r>
            <a:r>
              <a:rPr lang="en-US" sz="1600" dirty="0"/>
              <a:t> program ?? 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17719" y="2649390"/>
            <a:ext cx="3735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 </a:t>
            </a:r>
            <a:r>
              <a:rPr lang="en-US" sz="1600" dirty="0" err="1"/>
              <a:t>yac</a:t>
            </a:r>
            <a:r>
              <a:rPr lang="en-US" sz="1600" dirty="0"/>
              <a:t> -&gt; can we write a </a:t>
            </a:r>
            <a:r>
              <a:rPr lang="en-US" sz="1600" dirty="0" err="1"/>
              <a:t>yacc</a:t>
            </a:r>
            <a:r>
              <a:rPr lang="en-US" sz="1600" dirty="0"/>
              <a:t> program ?? 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3651856" y="2285267"/>
            <a:ext cx="491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812225" y="2640199"/>
            <a:ext cx="491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Yes</a:t>
            </a:r>
            <a:endParaRPr lang="en-US" sz="1600" dirty="0"/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2" name="Title 33"/>
          <p:cNvSpPr>
            <a:spLocks noGrp="1"/>
          </p:cNvSpPr>
          <p:nvPr>
            <p:ph type="title"/>
          </p:nvPr>
        </p:nvSpPr>
        <p:spPr>
          <a:xfrm>
            <a:off x="61468" y="76906"/>
            <a:ext cx="4418013" cy="307622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(WAP) for the following task</a:t>
            </a:r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3211212" y="1229417"/>
            <a:ext cx="964381" cy="440878"/>
            <a:chOff x="2292118" y="2855872"/>
            <a:chExt cx="964381" cy="341587"/>
          </a:xfrm>
        </p:grpSpPr>
        <p:sp>
          <p:nvSpPr>
            <p:cNvPr id="58" name="Rectangle 57"/>
            <p:cNvSpPr/>
            <p:nvPr/>
          </p:nvSpPr>
          <p:spPr>
            <a:xfrm>
              <a:off x="2298728" y="2855872"/>
              <a:ext cx="957771" cy="341587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2292118" y="3125931"/>
              <a:ext cx="95777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217822" y="1851768"/>
            <a:ext cx="959246" cy="453059"/>
            <a:chOff x="2297253" y="2855872"/>
            <a:chExt cx="959246" cy="341587"/>
          </a:xfrm>
        </p:grpSpPr>
        <p:sp>
          <p:nvSpPr>
            <p:cNvPr id="54" name="Rectangle 53"/>
            <p:cNvSpPr/>
            <p:nvPr/>
          </p:nvSpPr>
          <p:spPr>
            <a:xfrm>
              <a:off x="2298728" y="2855872"/>
              <a:ext cx="957771" cy="341587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2297253" y="3128942"/>
              <a:ext cx="95777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object 2"/>
          <p:cNvGrpSpPr/>
          <p:nvPr/>
        </p:nvGrpSpPr>
        <p:grpSpPr>
          <a:xfrm>
            <a:off x="0" y="0"/>
            <a:ext cx="4608195" cy="329565"/>
            <a:chOff x="0" y="0"/>
            <a:chExt cx="4608195" cy="329565"/>
          </a:xfrm>
        </p:grpSpPr>
        <p:sp>
          <p:nvSpPr>
            <p:cNvPr id="3" name="object 3"/>
            <p:cNvSpPr/>
            <p:nvPr/>
          </p:nvSpPr>
          <p:spPr>
            <a:xfrm>
              <a:off x="120650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18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22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726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726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2" name="object 2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235150" y="621195"/>
            <a:ext cx="391223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Tahoma" panose="020B0604030504040204"/>
                <a:cs typeface="Tahoma" panose="020B0604030504040204"/>
              </a:rPr>
              <a:t>**Subscripts</a:t>
            </a:r>
            <a:r>
              <a:rPr sz="110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70" dirty="0">
                <a:latin typeface="Tahoma" panose="020B0604030504040204"/>
                <a:cs typeface="Tahoma" panose="020B0604030504040204"/>
              </a:rPr>
              <a:t>are</a:t>
            </a:r>
            <a:r>
              <a:rPr sz="1100" spc="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just</a:t>
            </a:r>
            <a:r>
              <a:rPr sz="1100" spc="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for</a:t>
            </a:r>
            <a:r>
              <a:rPr sz="1100" spc="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the</a:t>
            </a:r>
            <a:r>
              <a:rPr sz="110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70" dirty="0">
                <a:latin typeface="Tahoma" panose="020B0604030504040204"/>
                <a:cs typeface="Tahoma" panose="020B0604030504040204"/>
              </a:rPr>
              <a:t>sake</a:t>
            </a:r>
            <a:r>
              <a:rPr sz="1100" spc="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of</a:t>
            </a:r>
            <a:r>
              <a:rPr sz="110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distinguishing</a:t>
            </a:r>
            <a:r>
              <a:rPr sz="1100" spc="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//Occurrence</a:t>
            </a:r>
            <a:r>
              <a:rPr sz="1100" spc="1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of</a:t>
            </a:r>
            <a:endParaRPr sz="11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50" dirty="0">
                <a:latin typeface="Arial" panose="020B0604020202020204"/>
                <a:cs typeface="Arial" panose="020B0604020202020204"/>
              </a:rPr>
              <a:t>w</a:t>
            </a:r>
            <a:r>
              <a:rPr sz="1100" i="1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,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possibly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within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the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latin typeface="Tahoma" panose="020B0604030504040204"/>
                <a:cs typeface="Tahoma" panose="020B0604030504040204"/>
              </a:rPr>
              <a:t>scope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of</a:t>
            </a:r>
            <a:r>
              <a:rPr sz="1100" spc="30" dirty="0">
                <a:latin typeface="Tahoma" panose="020B0604030504040204"/>
                <a:cs typeface="Tahoma" panose="020B0604030504040204"/>
              </a:rPr>
              <a:t> </a:t>
            </a:r>
            <a:r>
              <a:rPr sz="1100" i="1" spc="-50" dirty="0">
                <a:latin typeface="Arial" panose="020B0604020202020204"/>
                <a:cs typeface="Arial" panose="020B0604020202020204"/>
              </a:rPr>
              <a:t>w</a:t>
            </a:r>
            <a:r>
              <a:rPr sz="1100" i="1" spc="18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outside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this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60" dirty="0">
                <a:latin typeface="Tahoma" panose="020B0604030504040204"/>
                <a:cs typeface="Tahoma" panose="020B0604030504040204"/>
              </a:rPr>
              <a:t>segment</a:t>
            </a:r>
            <a:r>
              <a:rPr sz="1100" spc="1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of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code.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984" y="1076180"/>
            <a:ext cx="2304415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int x; char y;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bool y;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x; y;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x; y;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3229940" y="1880077"/>
          <a:ext cx="887817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5939"/>
                <a:gridCol w="295939"/>
                <a:gridCol w="295939"/>
              </a:tblGrid>
              <a:tr h="13503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onsolas" panose="020B0609020204030204" pitchFamily="49" charset="0"/>
                        </a:rPr>
                        <a:t>x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int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/>
                </a:tc>
              </a:tr>
              <a:tr h="13503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onsolas" panose="020B0609020204030204" pitchFamily="49" charset="0"/>
                        </a:rPr>
                        <a:t>y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char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2782034" y="2523507"/>
            <a:ext cx="343556" cy="202108"/>
            <a:chOff x="2424223" y="2626837"/>
            <a:chExt cx="515354" cy="204034"/>
          </a:xfrm>
          <a:solidFill>
            <a:schemeClr val="bg1"/>
          </a:solidFill>
        </p:grpSpPr>
        <p:sp>
          <p:nvSpPr>
            <p:cNvPr id="34" name="TextBox 33"/>
            <p:cNvSpPr txBox="1"/>
            <p:nvPr/>
          </p:nvSpPr>
          <p:spPr>
            <a:xfrm>
              <a:off x="2443401" y="2626837"/>
              <a:ext cx="402646" cy="169277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</a:rPr>
                <a:t>top</a:t>
              </a:r>
              <a:endParaRPr 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35" name="Arrow: Right 34"/>
            <p:cNvSpPr/>
            <p:nvPr/>
          </p:nvSpPr>
          <p:spPr>
            <a:xfrm>
              <a:off x="2424223" y="2785152"/>
              <a:ext cx="515354" cy="45719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153984" y="1067654"/>
            <a:ext cx="2285476" cy="15009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753742" y="2544869"/>
            <a:ext cx="382006" cy="2259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2797750" y="1871609"/>
            <a:ext cx="343556" cy="191839"/>
            <a:chOff x="2424223" y="2626837"/>
            <a:chExt cx="515354" cy="204034"/>
          </a:xfrm>
          <a:solidFill>
            <a:schemeClr val="bg1"/>
          </a:solidFill>
        </p:grpSpPr>
        <p:sp>
          <p:nvSpPr>
            <p:cNvPr id="40" name="TextBox 39"/>
            <p:cNvSpPr txBox="1"/>
            <p:nvPr/>
          </p:nvSpPr>
          <p:spPr>
            <a:xfrm>
              <a:off x="2443401" y="2626837"/>
              <a:ext cx="402646" cy="169277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</a:rPr>
                <a:t>top</a:t>
              </a:r>
              <a:endParaRPr 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41" name="Arrow: Right 40"/>
            <p:cNvSpPr/>
            <p:nvPr/>
          </p:nvSpPr>
          <p:spPr>
            <a:xfrm>
              <a:off x="2424223" y="2785152"/>
              <a:ext cx="515354" cy="45719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2782034" y="1903880"/>
            <a:ext cx="382006" cy="20611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2834885" y="1119081"/>
            <a:ext cx="343556" cy="191839"/>
            <a:chOff x="2424223" y="2626837"/>
            <a:chExt cx="515354" cy="204034"/>
          </a:xfrm>
          <a:solidFill>
            <a:schemeClr val="bg1"/>
          </a:solidFill>
        </p:grpSpPr>
        <p:sp>
          <p:nvSpPr>
            <p:cNvPr id="44" name="TextBox 43"/>
            <p:cNvSpPr txBox="1"/>
            <p:nvPr/>
          </p:nvSpPr>
          <p:spPr>
            <a:xfrm>
              <a:off x="2443401" y="2626837"/>
              <a:ext cx="402646" cy="169277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</a:rPr>
                <a:t>top</a:t>
              </a:r>
              <a:endParaRPr 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45" name="Arrow: Right 44"/>
            <p:cNvSpPr/>
            <p:nvPr/>
          </p:nvSpPr>
          <p:spPr>
            <a:xfrm>
              <a:off x="2424223" y="2785152"/>
              <a:ext cx="515354" cy="45719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Arrow: Down 55"/>
          <p:cNvSpPr/>
          <p:nvPr/>
        </p:nvSpPr>
        <p:spPr>
          <a:xfrm>
            <a:off x="3673849" y="2251513"/>
            <a:ext cx="45719" cy="2198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Down 59"/>
          <p:cNvSpPr/>
          <p:nvPr/>
        </p:nvSpPr>
        <p:spPr>
          <a:xfrm>
            <a:off x="3690098" y="1640767"/>
            <a:ext cx="45719" cy="1843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3262543" y="1314165"/>
          <a:ext cx="887817" cy="152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5939"/>
                <a:gridCol w="295939"/>
                <a:gridCol w="295939"/>
              </a:tblGrid>
              <a:tr h="13503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onsolas" panose="020B0609020204030204" pitchFamily="49" charset="0"/>
                        </a:rPr>
                        <a:t>y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bool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1" name="Rectangle 60"/>
          <p:cNvSpPr/>
          <p:nvPr/>
        </p:nvSpPr>
        <p:spPr>
          <a:xfrm>
            <a:off x="2818125" y="1135506"/>
            <a:ext cx="1475715" cy="68638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2805570" y="1912859"/>
            <a:ext cx="343556" cy="202108"/>
            <a:chOff x="2424223" y="2626837"/>
            <a:chExt cx="515354" cy="204034"/>
          </a:xfrm>
          <a:solidFill>
            <a:schemeClr val="bg1"/>
          </a:solidFill>
        </p:grpSpPr>
        <p:sp>
          <p:nvSpPr>
            <p:cNvPr id="65" name="TextBox 64"/>
            <p:cNvSpPr txBox="1"/>
            <p:nvPr/>
          </p:nvSpPr>
          <p:spPr>
            <a:xfrm>
              <a:off x="2443401" y="2626837"/>
              <a:ext cx="402646" cy="169277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</a:rPr>
                <a:t>top</a:t>
              </a:r>
              <a:endParaRPr 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66" name="Arrow: Right 65"/>
            <p:cNvSpPr/>
            <p:nvPr/>
          </p:nvSpPr>
          <p:spPr>
            <a:xfrm>
              <a:off x="2424223" y="2785152"/>
              <a:ext cx="515354" cy="45719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Speech Bubble: Rectangle 66"/>
          <p:cNvSpPr/>
          <p:nvPr/>
        </p:nvSpPr>
        <p:spPr>
          <a:xfrm>
            <a:off x="538236" y="2006939"/>
            <a:ext cx="236500" cy="112124"/>
          </a:xfrm>
          <a:prstGeom prst="wedgeRectCallout">
            <a:avLst>
              <a:gd name="adj1" fmla="val -37563"/>
              <a:gd name="adj2" fmla="val -106093"/>
            </a:avLst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int</a:t>
            </a:r>
            <a:endParaRPr lang="en-US" sz="900" dirty="0">
              <a:latin typeface="Consolas" panose="020B0609020204030204" pitchFamily="49" charset="0"/>
            </a:endParaRPr>
          </a:p>
        </p:txBody>
      </p:sp>
      <p:sp>
        <p:nvSpPr>
          <p:cNvPr id="69" name="Speech Bubble: Rectangle 68"/>
          <p:cNvSpPr/>
          <p:nvPr/>
        </p:nvSpPr>
        <p:spPr>
          <a:xfrm>
            <a:off x="845752" y="2027379"/>
            <a:ext cx="288939" cy="112124"/>
          </a:xfrm>
          <a:prstGeom prst="wedgeRectCallout">
            <a:avLst>
              <a:gd name="adj1" fmla="val -37563"/>
              <a:gd name="adj2" fmla="val -106093"/>
            </a:avLst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bool</a:t>
            </a:r>
            <a:endParaRPr lang="en-US" sz="900" dirty="0">
              <a:latin typeface="Consolas" panose="020B0609020204030204" pitchFamily="49" charset="0"/>
            </a:endParaRPr>
          </a:p>
        </p:txBody>
      </p:sp>
      <p:sp>
        <p:nvSpPr>
          <p:cNvPr id="71" name="Speech Bubble: Rectangle 70"/>
          <p:cNvSpPr/>
          <p:nvPr/>
        </p:nvSpPr>
        <p:spPr>
          <a:xfrm>
            <a:off x="476250" y="2381723"/>
            <a:ext cx="298486" cy="112124"/>
          </a:xfrm>
          <a:prstGeom prst="wedgeRectCallout">
            <a:avLst>
              <a:gd name="adj1" fmla="val -37563"/>
              <a:gd name="adj2" fmla="val -106093"/>
            </a:avLst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int</a:t>
            </a:r>
            <a:endParaRPr lang="en-US" sz="900" dirty="0">
              <a:latin typeface="Consolas" panose="020B0609020204030204" pitchFamily="49" charset="0"/>
            </a:endParaRPr>
          </a:p>
        </p:txBody>
      </p:sp>
      <p:sp>
        <p:nvSpPr>
          <p:cNvPr id="73" name="Speech Bubble: Rectangle 72"/>
          <p:cNvSpPr/>
          <p:nvPr/>
        </p:nvSpPr>
        <p:spPr>
          <a:xfrm>
            <a:off x="858284" y="2376365"/>
            <a:ext cx="261461" cy="112124"/>
          </a:xfrm>
          <a:prstGeom prst="wedgeRectCallout">
            <a:avLst>
              <a:gd name="adj1" fmla="val -37563"/>
              <a:gd name="adj2" fmla="val -106093"/>
            </a:avLst>
          </a:prstGeom>
          <a:solidFill>
            <a:srgbClr val="00B0F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>
                <a:latin typeface="Consolas" panose="020B0609020204030204" pitchFamily="49" charset="0"/>
              </a:rPr>
              <a:t>char</a:t>
            </a:r>
            <a:endParaRPr lang="en-US" sz="900" dirty="0">
              <a:latin typeface="Consolas" panose="020B06090202040302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803409" y="1838379"/>
            <a:ext cx="1475715" cy="6318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/>
          <p:cNvGrpSpPr/>
          <p:nvPr/>
        </p:nvGrpSpPr>
        <p:grpSpPr>
          <a:xfrm>
            <a:off x="2782034" y="2535752"/>
            <a:ext cx="343556" cy="202108"/>
            <a:chOff x="2424223" y="2626837"/>
            <a:chExt cx="515354" cy="204034"/>
          </a:xfrm>
          <a:solidFill>
            <a:schemeClr val="bg1"/>
          </a:solidFill>
        </p:grpSpPr>
        <p:sp>
          <p:nvSpPr>
            <p:cNvPr id="77" name="TextBox 76"/>
            <p:cNvSpPr txBox="1"/>
            <p:nvPr/>
          </p:nvSpPr>
          <p:spPr>
            <a:xfrm>
              <a:off x="2443401" y="2626837"/>
              <a:ext cx="402646" cy="169277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</a:rPr>
                <a:t>top</a:t>
              </a:r>
              <a:endParaRPr 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78" name="Arrow: Right 77"/>
            <p:cNvSpPr/>
            <p:nvPr/>
          </p:nvSpPr>
          <p:spPr>
            <a:xfrm>
              <a:off x="2424223" y="2785152"/>
              <a:ext cx="515354" cy="45719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340642" y="253563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null</a:t>
            </a:r>
            <a:endParaRPr lang="en-US" sz="1200" dirty="0"/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Title 33"/>
          <p:cNvSpPr>
            <a:spLocks noGrp="1"/>
          </p:cNvSpPr>
          <p:nvPr>
            <p:ph type="title"/>
          </p:nvPr>
        </p:nvSpPr>
        <p:spPr>
          <a:xfrm>
            <a:off x="61468" y="76906"/>
            <a:ext cx="4418013" cy="30762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Input/Output</a:t>
            </a:r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2" grpId="0" animBg="1"/>
      <p:bldP spid="56" grpId="0" animBg="1"/>
      <p:bldP spid="60" grpId="0" animBg="1"/>
      <p:bldP spid="61" grpId="0" animBg="1"/>
      <p:bldP spid="67" grpId="0" animBg="1"/>
      <p:bldP spid="69" grpId="0" animBg="1"/>
      <p:bldP spid="71" grpId="0" animBg="1"/>
      <p:bldP spid="73" grpId="0" animBg="1"/>
      <p:bldP spid="75" grpId="0" animBg="1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object 11"/>
          <p:cNvGrpSpPr/>
          <p:nvPr/>
        </p:nvGrpSpPr>
        <p:grpSpPr>
          <a:xfrm>
            <a:off x="3987139" y="116575"/>
            <a:ext cx="192405" cy="41275"/>
            <a:chOff x="3987139" y="116575"/>
            <a:chExt cx="192405" cy="41275"/>
          </a:xfrm>
        </p:grpSpPr>
        <p:sp>
          <p:nvSpPr>
            <p:cNvPr id="12" name="object 12"/>
            <p:cNvSpPr/>
            <p:nvPr/>
          </p:nvSpPr>
          <p:spPr>
            <a:xfrm>
              <a:off x="398967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98967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0400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09047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140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-33704" y="419177"/>
            <a:ext cx="4819650" cy="8719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</a:pPr>
            <a:endParaRPr lang="en-US" sz="1100" dirty="0">
              <a:latin typeface="Arial" panose="020B0604020202020204"/>
              <a:cs typeface="Arial" panose="020B0604020202020204"/>
            </a:endParaRPr>
          </a:p>
          <a:p>
            <a:pPr marL="636905" marR="391160">
              <a:lnSpc>
                <a:spcPct val="103000"/>
              </a:lnSpc>
            </a:pPr>
            <a:r>
              <a:rPr sz="1100" spc="-55" dirty="0">
                <a:latin typeface="Tahoma" panose="020B0604030504040204"/>
                <a:cs typeface="Tahoma" panose="020B0604030504040204"/>
              </a:rPr>
              <a:t>Whenever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latin typeface="Tahoma" panose="020B0604030504040204"/>
                <a:cs typeface="Tahoma" panose="020B0604030504040204"/>
              </a:rPr>
              <a:t>an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70" dirty="0">
                <a:latin typeface="Tahoma" panose="020B0604030504040204"/>
                <a:cs typeface="Tahoma" panose="020B0604030504040204"/>
              </a:rPr>
              <a:t>’</a:t>
            </a:r>
            <a:r>
              <a:rPr sz="1100" i="1" spc="70" dirty="0">
                <a:latin typeface="Georgia" panose="02040502050405020303"/>
                <a:cs typeface="Georgia" panose="02040502050405020303"/>
              </a:rPr>
              <a:t>{</a:t>
            </a:r>
            <a:r>
              <a:rPr sz="1100" spc="70" dirty="0">
                <a:latin typeface="Tahoma" panose="020B0604030504040204"/>
                <a:cs typeface="Tahoma" panose="020B0604030504040204"/>
              </a:rPr>
              <a:t>’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is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being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60" dirty="0">
                <a:latin typeface="Tahoma" panose="020B0604030504040204"/>
                <a:cs typeface="Tahoma" panose="020B0604030504040204"/>
              </a:rPr>
              <a:t>processed,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endParaRPr lang="en-US" sz="1100" spc="-105" dirty="0">
              <a:latin typeface="Tahoma" panose="020B0604030504040204"/>
              <a:cs typeface="Tahoma" panose="020B0604030504040204"/>
            </a:endParaRPr>
          </a:p>
          <a:p>
            <a:pPr marL="636905" marR="391160">
              <a:lnSpc>
                <a:spcPct val="103000"/>
              </a:lnSpc>
            </a:pPr>
            <a:r>
              <a:rPr lang="en-US" sz="1100" spc="-105" dirty="0">
                <a:latin typeface="Tahoma" panose="020B0604030504040204"/>
                <a:cs typeface="Tahoma" panose="020B0604030504040204"/>
              </a:rPr>
              <a:t>   </a:t>
            </a:r>
            <a:r>
              <a:rPr lang="en-US" sz="1100" spc="-105" dirty="0" err="1">
                <a:latin typeface="Tahoma" panose="020B0604030504040204"/>
                <a:cs typeface="Tahoma" panose="020B0604030504040204"/>
              </a:rPr>
              <a:t>i</a:t>
            </a:r>
            <a:r>
              <a:rPr lang="en-US" sz="1100" spc="-105" dirty="0">
                <a:latin typeface="Tahoma" panose="020B0604030504040204"/>
                <a:cs typeface="Tahoma" panose="020B0604030504040204"/>
              </a:rPr>
              <a:t>) N = new </a:t>
            </a:r>
            <a:r>
              <a:rPr lang="en-US" sz="1100" i="1" spc="-50" dirty="0">
                <a:latin typeface="Arial" panose="020B0604020202020204"/>
                <a:cs typeface="Arial" panose="020B0604020202020204"/>
              </a:rPr>
              <a:t>Symbol </a:t>
            </a:r>
            <a:r>
              <a:rPr lang="en-US" sz="1100" i="1" spc="-4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100" i="1" spc="-55" dirty="0">
                <a:latin typeface="Arial" panose="020B0604020202020204"/>
                <a:cs typeface="Arial" panose="020B0604020202020204"/>
              </a:rPr>
              <a:t>Table</a:t>
            </a:r>
            <a:r>
              <a:rPr lang="en-US" sz="1100" i="1" spc="5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100" i="1" spc="-60" dirty="0">
                <a:latin typeface="Arial" panose="020B0604020202020204"/>
                <a:cs typeface="Arial" panose="020B0604020202020204"/>
              </a:rPr>
              <a:t>Node</a:t>
            </a:r>
            <a:r>
              <a:rPr lang="en-US" sz="1100" i="1" spc="130" dirty="0">
                <a:latin typeface="Arial" panose="020B0604020202020204"/>
                <a:cs typeface="Arial" panose="020B0604020202020204"/>
              </a:rPr>
              <a:t>  // create a new Node</a:t>
            </a:r>
            <a:endParaRPr lang="en-US" sz="1100" i="1" spc="130" dirty="0">
              <a:latin typeface="Arial" panose="020B0604020202020204"/>
              <a:cs typeface="Arial" panose="020B0604020202020204"/>
            </a:endParaRPr>
          </a:p>
          <a:p>
            <a:pPr marL="636905" marR="391160">
              <a:lnSpc>
                <a:spcPct val="103000"/>
              </a:lnSpc>
            </a:pPr>
            <a:r>
              <a:rPr lang="en-US" sz="1100" i="1" spc="13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100" spc="-105" dirty="0">
                <a:latin typeface="Tahoma" panose="020B0604030504040204"/>
                <a:cs typeface="Tahoma" panose="020B0604030504040204"/>
              </a:rPr>
              <a:t>ii) N -&gt; </a:t>
            </a:r>
            <a:r>
              <a:rPr lang="en-US" sz="1100" spc="-105" dirty="0" err="1">
                <a:latin typeface="Tahoma" panose="020B0604030504040204"/>
                <a:cs typeface="Tahoma" panose="020B0604030504040204"/>
              </a:rPr>
              <a:t>prev</a:t>
            </a:r>
            <a:r>
              <a:rPr lang="en-US" sz="1100" spc="-105" dirty="0">
                <a:latin typeface="Tahoma" panose="020B0604030504040204"/>
                <a:cs typeface="Tahoma" panose="020B0604030504040204"/>
              </a:rPr>
              <a:t> = top //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link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100" spc="-40" dirty="0">
                <a:latin typeface="Tahoma" panose="020B0604030504040204"/>
                <a:cs typeface="Tahoma" panose="020B0604030504040204"/>
              </a:rPr>
              <a:t>the </a:t>
            </a:r>
            <a:r>
              <a:rPr sz="1100" spc="-75" dirty="0">
                <a:latin typeface="Tahoma" panose="020B0604030504040204"/>
                <a:cs typeface="Tahoma" panose="020B0604030504040204"/>
              </a:rPr>
              <a:t>new</a:t>
            </a:r>
            <a:r>
              <a:rPr sz="1100" spc="15" dirty="0">
                <a:latin typeface="Tahoma" panose="020B0604030504040204"/>
                <a:cs typeface="Tahoma" panose="020B0604030504040204"/>
              </a:rPr>
              <a:t> </a:t>
            </a:r>
            <a:r>
              <a:rPr sz="1100" i="1" spc="-60" dirty="0">
                <a:latin typeface="Arial" panose="020B0604020202020204"/>
                <a:cs typeface="Arial" panose="020B0604020202020204"/>
              </a:rPr>
              <a:t>Node</a:t>
            </a:r>
            <a:r>
              <a:rPr sz="1100" i="1" spc="13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to</a:t>
            </a:r>
            <a:r>
              <a:rPr sz="1100" spc="1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the</a:t>
            </a:r>
            <a:r>
              <a:rPr sz="1100" spc="1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current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latin typeface="Tahoma" panose="020B0604030504040204"/>
                <a:cs typeface="Tahoma" panose="020B0604030504040204"/>
              </a:rPr>
              <a:t>node</a:t>
            </a:r>
            <a:r>
              <a:rPr lang="en-US" sz="1100" spc="-55" dirty="0">
                <a:latin typeface="Tahoma" panose="020B0604030504040204"/>
                <a:cs typeface="Tahoma" panose="020B0604030504040204"/>
              </a:rPr>
              <a:t> (top)</a:t>
            </a:r>
            <a:endParaRPr lang="en-US" sz="1100" i="1" spc="-10" dirty="0">
              <a:latin typeface="Arial" panose="020B0604020202020204"/>
              <a:cs typeface="Arial" panose="020B0604020202020204"/>
            </a:endParaRPr>
          </a:p>
          <a:p>
            <a:pPr marL="636905" marR="391160">
              <a:lnSpc>
                <a:spcPct val="103000"/>
              </a:lnSpc>
            </a:pPr>
            <a:r>
              <a:rPr lang="en-US" sz="1100" i="1" spc="-10" dirty="0">
                <a:latin typeface="Arial" panose="020B0604020202020204"/>
                <a:cs typeface="Arial" panose="020B0604020202020204"/>
              </a:rPr>
              <a:t>  </a:t>
            </a:r>
            <a:r>
              <a:rPr lang="en-US" sz="1100" i="1" spc="130" dirty="0">
                <a:latin typeface="Arial" panose="020B0604020202020204"/>
                <a:cs typeface="Arial" panose="020B0604020202020204"/>
              </a:rPr>
              <a:t>iii)</a:t>
            </a:r>
            <a:r>
              <a:rPr lang="en-US" sz="1100" i="1" spc="-10" dirty="0">
                <a:latin typeface="Arial" panose="020B0604020202020204"/>
                <a:cs typeface="Arial" panose="020B0604020202020204"/>
              </a:rPr>
              <a:t> top = N  //set top to New Node</a:t>
            </a:r>
            <a:endParaRPr sz="1100" dirty="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0" y="3333686"/>
            <a:ext cx="4608195" cy="122555"/>
            <a:chOff x="0" y="3333686"/>
            <a:chExt cx="4608195" cy="122555"/>
          </a:xfrm>
        </p:grpSpPr>
        <p:sp>
          <p:nvSpPr>
            <p:cNvPr id="28" name="object 28"/>
            <p:cNvSpPr/>
            <p:nvPr/>
          </p:nvSpPr>
          <p:spPr>
            <a:xfrm>
              <a:off x="0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303995" y="3333686"/>
              <a:ext cx="2304415" cy="122555"/>
            </a:xfrm>
            <a:custGeom>
              <a:avLst/>
              <a:gdLst/>
              <a:ahLst/>
              <a:cxnLst/>
              <a:rect l="l" t="t" r="r" b="b"/>
              <a:pathLst>
                <a:path w="2304415" h="122554">
                  <a:moveTo>
                    <a:pt x="2303995" y="0"/>
                  </a:moveTo>
                  <a:lnTo>
                    <a:pt x="0" y="0"/>
                  </a:lnTo>
                  <a:lnTo>
                    <a:pt x="0" y="122313"/>
                  </a:lnTo>
                  <a:lnTo>
                    <a:pt x="2303995" y="122313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5262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2399296" y="3347568"/>
            <a:ext cx="155829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Symbol</a:t>
            </a:r>
            <a:r>
              <a:rPr sz="600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Tables</a:t>
            </a:r>
            <a:r>
              <a:rPr sz="600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in</a:t>
            </a:r>
            <a:r>
              <a:rPr sz="60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Block</a:t>
            </a:r>
            <a:r>
              <a:rPr sz="600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Structured</a:t>
            </a:r>
            <a:r>
              <a:rPr sz="600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  <a:hlinkClick r:id="rId1" action="ppaction://hlinksldjump"/>
              </a:rPr>
              <a:t>languages</a:t>
            </a:r>
            <a:endParaRPr sz="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9843" y="1562577"/>
            <a:ext cx="74600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{</a:t>
            </a:r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{</a:t>
            </a:r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</a:t>
            </a:r>
            <a:endParaRPr lang="en-US" sz="1200" dirty="0">
              <a:latin typeface="Consolas" panose="020B0609020204030204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248309" y="2332016"/>
            <a:ext cx="957771" cy="368066"/>
            <a:chOff x="2298728" y="2855872"/>
            <a:chExt cx="957771" cy="341587"/>
          </a:xfrm>
        </p:grpSpPr>
        <p:sp>
          <p:nvSpPr>
            <p:cNvPr id="33" name="Rectangle 32"/>
            <p:cNvSpPr/>
            <p:nvPr/>
          </p:nvSpPr>
          <p:spPr>
            <a:xfrm>
              <a:off x="2298728" y="2855872"/>
              <a:ext cx="957771" cy="341587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2298728" y="3074061"/>
              <a:ext cx="95777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Arrow: Down 38"/>
          <p:cNvSpPr/>
          <p:nvPr/>
        </p:nvSpPr>
        <p:spPr>
          <a:xfrm>
            <a:off x="3691576" y="2655611"/>
            <a:ext cx="45719" cy="2198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2853461" y="2816638"/>
            <a:ext cx="1356520" cy="323222"/>
            <a:chOff x="2865680" y="2842304"/>
            <a:chExt cx="1356520" cy="323222"/>
          </a:xfrm>
        </p:grpSpPr>
        <p:grpSp>
          <p:nvGrpSpPr>
            <p:cNvPr id="36" name="Group 35"/>
            <p:cNvGrpSpPr/>
            <p:nvPr/>
          </p:nvGrpSpPr>
          <p:grpSpPr>
            <a:xfrm>
              <a:off x="2865680" y="2842304"/>
              <a:ext cx="308365" cy="202108"/>
              <a:chOff x="2424223" y="2626837"/>
              <a:chExt cx="515354" cy="204034"/>
            </a:xfrm>
            <a:solidFill>
              <a:schemeClr val="bg1"/>
            </a:solidFill>
          </p:grpSpPr>
          <p:sp>
            <p:nvSpPr>
              <p:cNvPr id="37" name="TextBox 36"/>
              <p:cNvSpPr txBox="1"/>
              <p:nvPr/>
            </p:nvSpPr>
            <p:spPr>
              <a:xfrm>
                <a:off x="2443401" y="2626837"/>
                <a:ext cx="402646" cy="169277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</a:rPr>
                  <a:t>top</a:t>
                </a:r>
                <a:endParaRPr lang="en-US" sz="11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8" name="Arrow: Right 37"/>
              <p:cNvSpPr/>
              <p:nvPr/>
            </p:nvSpPr>
            <p:spPr>
              <a:xfrm>
                <a:off x="2424223" y="2785152"/>
                <a:ext cx="515354" cy="45719"/>
              </a:xfrm>
              <a:prstGeom prst="right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264429" y="2887180"/>
              <a:ext cx="957771" cy="278346"/>
              <a:chOff x="3264429" y="2887180"/>
              <a:chExt cx="957771" cy="278346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3264429" y="2887180"/>
                <a:ext cx="957771" cy="278346"/>
                <a:chOff x="2298728" y="2855872"/>
                <a:chExt cx="957771" cy="341587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2298728" y="2855872"/>
                  <a:ext cx="957771" cy="341587"/>
                </a:xfrm>
                <a:prstGeom prst="rect">
                  <a:avLst/>
                </a:prstGeom>
                <a:solidFill>
                  <a:srgbClr val="FF0000">
                    <a:alpha val="40000"/>
                  </a:srgb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2298728" y="2994300"/>
                  <a:ext cx="957771" cy="0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TextBox 42"/>
              <p:cNvSpPr txBox="1"/>
              <p:nvPr/>
            </p:nvSpPr>
            <p:spPr>
              <a:xfrm>
                <a:off x="3524250" y="3011729"/>
                <a:ext cx="259081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900" dirty="0">
                    <a:latin typeface="Consolas" panose="020B0609020204030204" pitchFamily="49" charset="0"/>
                  </a:rPr>
                  <a:t>null</a:t>
                </a:r>
                <a:endParaRPr lang="en-US" sz="900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2877155" y="2350922"/>
            <a:ext cx="308365" cy="202108"/>
            <a:chOff x="2424223" y="2626837"/>
            <a:chExt cx="515354" cy="204034"/>
          </a:xfrm>
          <a:solidFill>
            <a:schemeClr val="bg1"/>
          </a:solidFill>
        </p:grpSpPr>
        <p:sp>
          <p:nvSpPr>
            <p:cNvPr id="46" name="TextBox 45"/>
            <p:cNvSpPr txBox="1"/>
            <p:nvPr/>
          </p:nvSpPr>
          <p:spPr>
            <a:xfrm>
              <a:off x="2443401" y="2626837"/>
              <a:ext cx="402646" cy="169277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</a:rPr>
                <a:t>top</a:t>
              </a:r>
              <a:endParaRPr 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47" name="Arrow: Right 46"/>
            <p:cNvSpPr/>
            <p:nvPr/>
          </p:nvSpPr>
          <p:spPr>
            <a:xfrm>
              <a:off x="2424223" y="2785152"/>
              <a:ext cx="515354" cy="45719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2816640" y="2839774"/>
            <a:ext cx="382006" cy="2259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3235549" y="1752951"/>
            <a:ext cx="957771" cy="368066"/>
            <a:chOff x="2298728" y="2855872"/>
            <a:chExt cx="957771" cy="341587"/>
          </a:xfrm>
        </p:grpSpPr>
        <p:sp>
          <p:nvSpPr>
            <p:cNvPr id="51" name="Rectangle 50"/>
            <p:cNvSpPr/>
            <p:nvPr/>
          </p:nvSpPr>
          <p:spPr>
            <a:xfrm>
              <a:off x="2298728" y="2855872"/>
              <a:ext cx="957771" cy="341587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298728" y="3074061"/>
              <a:ext cx="957771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Arrow: Down 52"/>
          <p:cNvSpPr/>
          <p:nvPr/>
        </p:nvSpPr>
        <p:spPr>
          <a:xfrm>
            <a:off x="3681474" y="2104555"/>
            <a:ext cx="45719" cy="2198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34909" y="2388502"/>
            <a:ext cx="382006" cy="2259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2872147" y="1756607"/>
            <a:ext cx="308365" cy="202108"/>
            <a:chOff x="2424223" y="2626837"/>
            <a:chExt cx="515354" cy="204034"/>
          </a:xfrm>
          <a:solidFill>
            <a:schemeClr val="bg1"/>
          </a:solidFill>
        </p:grpSpPr>
        <p:sp>
          <p:nvSpPr>
            <p:cNvPr id="56" name="TextBox 55"/>
            <p:cNvSpPr txBox="1"/>
            <p:nvPr/>
          </p:nvSpPr>
          <p:spPr>
            <a:xfrm>
              <a:off x="2443401" y="2626837"/>
              <a:ext cx="402646" cy="169277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</a:rPr>
                <a:t>top</a:t>
              </a:r>
              <a:endParaRPr 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57" name="Arrow: Right 56"/>
            <p:cNvSpPr/>
            <p:nvPr/>
          </p:nvSpPr>
          <p:spPr>
            <a:xfrm>
              <a:off x="2424223" y="2785152"/>
              <a:ext cx="515354" cy="45719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itle 33"/>
          <p:cNvSpPr>
            <a:spLocks noGrp="1"/>
          </p:cNvSpPr>
          <p:nvPr>
            <p:ph type="title"/>
          </p:nvPr>
        </p:nvSpPr>
        <p:spPr>
          <a:xfrm>
            <a:off x="61468" y="76906"/>
            <a:ext cx="4418013" cy="307622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</a:t>
            </a:r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9" grpId="0" animBg="1"/>
      <p:bldP spid="53" grpId="0" animBg="1"/>
      <p:bldP spid="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object 11"/>
          <p:cNvGrpSpPr/>
          <p:nvPr/>
        </p:nvGrpSpPr>
        <p:grpSpPr>
          <a:xfrm>
            <a:off x="3987139" y="116575"/>
            <a:ext cx="192405" cy="41275"/>
            <a:chOff x="3987139" y="116575"/>
            <a:chExt cx="192405" cy="41275"/>
          </a:xfrm>
        </p:grpSpPr>
        <p:sp>
          <p:nvSpPr>
            <p:cNvPr id="12" name="object 12"/>
            <p:cNvSpPr/>
            <p:nvPr/>
          </p:nvSpPr>
          <p:spPr>
            <a:xfrm>
              <a:off x="398967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98967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0400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09047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140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-209550" y="361397"/>
            <a:ext cx="4819650" cy="87254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6905" marR="391160">
              <a:lnSpc>
                <a:spcPct val="103000"/>
              </a:lnSpc>
            </a:pPr>
            <a:r>
              <a:rPr sz="1100" spc="-55" dirty="0">
                <a:latin typeface="Arial" panose="020B0604020202020204" pitchFamily="34" charset="0"/>
                <a:cs typeface="Arial" panose="020B0604020202020204" pitchFamily="34" charset="0"/>
              </a:rPr>
              <a:t>Whenever</a:t>
            </a:r>
            <a:r>
              <a:rPr sz="11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5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sz="11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7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sz="1100" i="1" spc="7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sz="1100" spc="7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sz="11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3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1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45" dirty="0">
                <a:latin typeface="Arial" panose="020B0604020202020204" pitchFamily="34" charset="0"/>
                <a:cs typeface="Arial" panose="020B0604020202020204" pitchFamily="34" charset="0"/>
              </a:rPr>
              <a:t>being</a:t>
            </a:r>
            <a:r>
              <a:rPr sz="11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60" dirty="0">
                <a:latin typeface="Arial" panose="020B0604020202020204" pitchFamily="34" charset="0"/>
                <a:cs typeface="Arial" panose="020B0604020202020204" pitchFamily="34" charset="0"/>
              </a:rPr>
              <a:t>processed,</a:t>
            </a:r>
            <a:r>
              <a:rPr sz="11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100" spc="-10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6905" marR="391160">
              <a:lnSpc>
                <a:spcPct val="103000"/>
              </a:lnSpc>
            </a:pPr>
            <a:r>
              <a:rPr lang="en-US" sz="1100" spc="-105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100" spc="-10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100" spc="-105" dirty="0">
                <a:latin typeface="Arial" panose="020B0604020202020204" pitchFamily="34" charset="0"/>
                <a:cs typeface="Arial" panose="020B0604020202020204" pitchFamily="34" charset="0"/>
              </a:rPr>
              <a:t>) save = </a:t>
            </a:r>
            <a:r>
              <a:rPr lang="en-US" sz="1100" spc="-105" dirty="0">
                <a:latin typeface="Arial" panose="020B0604020202020204" pitchFamily="34" charset="0"/>
                <a:cs typeface="Arial" panose="020B0604020202020204" pitchFamily="34" charset="0"/>
              </a:rPr>
              <a:t>top -&gt; next</a:t>
            </a:r>
            <a:r>
              <a:rPr lang="en-US" sz="1100" i="1" spc="130" dirty="0">
                <a:latin typeface="Arial" panose="020B0604020202020204" pitchFamily="34" charset="0"/>
                <a:cs typeface="Arial" panose="020B0604020202020204" pitchFamily="34" charset="0"/>
              </a:rPr>
              <a:t>  // save the parent node</a:t>
            </a:r>
            <a:endParaRPr lang="en-US" sz="1100" i="1" spc="13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6905" marR="391160">
              <a:lnSpc>
                <a:spcPct val="103000"/>
              </a:lnSpc>
            </a:pPr>
            <a:r>
              <a:rPr lang="en-US" sz="1100" i="1" spc="1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105" dirty="0">
                <a:latin typeface="Arial" panose="020B0604020202020204" pitchFamily="34" charset="0"/>
                <a:cs typeface="Arial" panose="020B0604020202020204" pitchFamily="34" charset="0"/>
              </a:rPr>
              <a:t>ii) delete top //delete the current top</a:t>
            </a:r>
            <a:endParaRPr lang="en-US" sz="1100" i="1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6905" marR="391160">
              <a:lnSpc>
                <a:spcPct val="103000"/>
              </a:lnSpc>
            </a:pPr>
            <a:r>
              <a:rPr lang="en-US" sz="1100" i="1" spc="-1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100" i="1" spc="130" dirty="0">
                <a:latin typeface="Arial" panose="020B0604020202020204" pitchFamily="34" charset="0"/>
                <a:cs typeface="Arial" panose="020B0604020202020204" pitchFamily="34" charset="0"/>
              </a:rPr>
              <a:t>iii)</a:t>
            </a:r>
            <a:r>
              <a:rPr lang="en-US" sz="1100" i="1" spc="-10" dirty="0">
                <a:latin typeface="Arial" panose="020B0604020202020204" pitchFamily="34" charset="0"/>
                <a:cs typeface="Arial" panose="020B0604020202020204" pitchFamily="34" charset="0"/>
              </a:rPr>
              <a:t> top = save //set top to parent node.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9843" y="1562577"/>
            <a:ext cx="746008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{</a:t>
            </a:r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}</a:t>
            </a:r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}    </a:t>
            </a:r>
            <a:endParaRPr lang="en-US" sz="1200" dirty="0">
              <a:latin typeface="Consolas" panose="020B0609020204030204" pitchFamily="49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248309" y="2332016"/>
            <a:ext cx="957771" cy="543416"/>
            <a:chOff x="3248309" y="2332016"/>
            <a:chExt cx="957771" cy="543416"/>
          </a:xfrm>
        </p:grpSpPr>
        <p:grpSp>
          <p:nvGrpSpPr>
            <p:cNvPr id="32" name="Group 31"/>
            <p:cNvGrpSpPr/>
            <p:nvPr/>
          </p:nvGrpSpPr>
          <p:grpSpPr>
            <a:xfrm>
              <a:off x="3248309" y="2332016"/>
              <a:ext cx="957771" cy="368066"/>
              <a:chOff x="2298728" y="2855872"/>
              <a:chExt cx="957771" cy="34158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298728" y="2855872"/>
                <a:ext cx="957771" cy="341587"/>
              </a:xfrm>
              <a:prstGeom prst="rect">
                <a:avLst/>
              </a:prstGeom>
              <a:solidFill>
                <a:srgbClr val="FF0000">
                  <a:alpha val="40000"/>
                </a:srgb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2298728" y="3074061"/>
                <a:ext cx="957771" cy="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Arrow: Down 38"/>
            <p:cNvSpPr/>
            <p:nvPr/>
          </p:nvSpPr>
          <p:spPr>
            <a:xfrm>
              <a:off x="3691576" y="2655611"/>
              <a:ext cx="45719" cy="21982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853456" y="2861514"/>
            <a:ext cx="1356525" cy="278346"/>
            <a:chOff x="2865675" y="2887180"/>
            <a:chExt cx="1356525" cy="278346"/>
          </a:xfrm>
        </p:grpSpPr>
        <p:grpSp>
          <p:nvGrpSpPr>
            <p:cNvPr id="36" name="Group 35"/>
            <p:cNvGrpSpPr/>
            <p:nvPr/>
          </p:nvGrpSpPr>
          <p:grpSpPr>
            <a:xfrm>
              <a:off x="2865675" y="2938031"/>
              <a:ext cx="308365" cy="191011"/>
              <a:chOff x="2424215" y="2723487"/>
              <a:chExt cx="515354" cy="192832"/>
            </a:xfrm>
            <a:solidFill>
              <a:schemeClr val="bg1"/>
            </a:solidFill>
          </p:grpSpPr>
          <p:sp>
            <p:nvSpPr>
              <p:cNvPr id="37" name="TextBox 36"/>
              <p:cNvSpPr txBox="1"/>
              <p:nvPr/>
            </p:nvSpPr>
            <p:spPr>
              <a:xfrm>
                <a:off x="2474630" y="2723487"/>
                <a:ext cx="402647" cy="169277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</a:rPr>
                  <a:t>top</a:t>
                </a:r>
                <a:endParaRPr lang="en-US" sz="11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8" name="Arrow: Right 37"/>
              <p:cNvSpPr/>
              <p:nvPr/>
            </p:nvSpPr>
            <p:spPr>
              <a:xfrm>
                <a:off x="2424215" y="2870600"/>
                <a:ext cx="515354" cy="45719"/>
              </a:xfrm>
              <a:prstGeom prst="right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264429" y="2887180"/>
              <a:ext cx="957771" cy="278346"/>
              <a:chOff x="3264429" y="2887180"/>
              <a:chExt cx="957771" cy="278346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3264429" y="2887180"/>
                <a:ext cx="957771" cy="278346"/>
                <a:chOff x="2298728" y="2855872"/>
                <a:chExt cx="957771" cy="341587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2298728" y="2855872"/>
                  <a:ext cx="957771" cy="341587"/>
                </a:xfrm>
                <a:prstGeom prst="rect">
                  <a:avLst/>
                </a:prstGeom>
                <a:solidFill>
                  <a:srgbClr val="FF0000">
                    <a:alpha val="40000"/>
                  </a:srgb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2298728" y="2994300"/>
                  <a:ext cx="957771" cy="0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TextBox 42"/>
              <p:cNvSpPr txBox="1"/>
              <p:nvPr/>
            </p:nvSpPr>
            <p:spPr>
              <a:xfrm>
                <a:off x="3524250" y="3011729"/>
                <a:ext cx="259081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900" dirty="0">
                    <a:latin typeface="Consolas" panose="020B0609020204030204" pitchFamily="49" charset="0"/>
                  </a:rPr>
                  <a:t>null</a:t>
                </a:r>
                <a:endParaRPr lang="en-US" sz="900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2832440" y="2383366"/>
            <a:ext cx="308365" cy="202108"/>
            <a:chOff x="2424223" y="2626837"/>
            <a:chExt cx="515354" cy="204034"/>
          </a:xfrm>
          <a:solidFill>
            <a:schemeClr val="bg1"/>
          </a:solidFill>
        </p:grpSpPr>
        <p:sp>
          <p:nvSpPr>
            <p:cNvPr id="46" name="TextBox 45"/>
            <p:cNvSpPr txBox="1"/>
            <p:nvPr/>
          </p:nvSpPr>
          <p:spPr>
            <a:xfrm>
              <a:off x="2443401" y="2626837"/>
              <a:ext cx="402646" cy="169277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</a:rPr>
                <a:t>top</a:t>
              </a:r>
              <a:endParaRPr 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47" name="Arrow: Right 46"/>
            <p:cNvSpPr/>
            <p:nvPr/>
          </p:nvSpPr>
          <p:spPr>
            <a:xfrm>
              <a:off x="2424223" y="2785152"/>
              <a:ext cx="515354" cy="45719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2813082" y="2942362"/>
            <a:ext cx="382006" cy="2259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872147" y="1752951"/>
            <a:ext cx="1321173" cy="571425"/>
            <a:chOff x="2872147" y="1752951"/>
            <a:chExt cx="1321173" cy="571425"/>
          </a:xfrm>
        </p:grpSpPr>
        <p:grpSp>
          <p:nvGrpSpPr>
            <p:cNvPr id="50" name="Group 49"/>
            <p:cNvGrpSpPr/>
            <p:nvPr/>
          </p:nvGrpSpPr>
          <p:grpSpPr>
            <a:xfrm>
              <a:off x="3235549" y="1752951"/>
              <a:ext cx="957771" cy="368066"/>
              <a:chOff x="2298728" y="2855872"/>
              <a:chExt cx="957771" cy="341587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2298728" y="2855872"/>
                <a:ext cx="957771" cy="341587"/>
              </a:xfrm>
              <a:prstGeom prst="rect">
                <a:avLst/>
              </a:prstGeom>
              <a:solidFill>
                <a:srgbClr val="FF0000">
                  <a:alpha val="40000"/>
                </a:srgb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2298728" y="3074061"/>
                <a:ext cx="957771" cy="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Arrow: Down 52"/>
            <p:cNvSpPr/>
            <p:nvPr/>
          </p:nvSpPr>
          <p:spPr>
            <a:xfrm>
              <a:off x="3681474" y="2104555"/>
              <a:ext cx="45719" cy="21982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2872147" y="1756607"/>
              <a:ext cx="308365" cy="202108"/>
              <a:chOff x="2424223" y="2626837"/>
              <a:chExt cx="515354" cy="204034"/>
            </a:xfrm>
            <a:solidFill>
              <a:schemeClr val="bg1"/>
            </a:solidFill>
          </p:grpSpPr>
          <p:sp>
            <p:nvSpPr>
              <p:cNvPr id="56" name="TextBox 55"/>
              <p:cNvSpPr txBox="1"/>
              <p:nvPr/>
            </p:nvSpPr>
            <p:spPr>
              <a:xfrm>
                <a:off x="2443401" y="2626837"/>
                <a:ext cx="402646" cy="169277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</a:rPr>
                  <a:t>top</a:t>
                </a:r>
                <a:endParaRPr lang="en-US" sz="11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7" name="Arrow: Right 56"/>
              <p:cNvSpPr/>
              <p:nvPr/>
            </p:nvSpPr>
            <p:spPr>
              <a:xfrm>
                <a:off x="2424223" y="2785152"/>
                <a:ext cx="515354" cy="45719"/>
              </a:xfrm>
              <a:prstGeom prst="right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2832418" y="2124182"/>
            <a:ext cx="349062" cy="206992"/>
            <a:chOff x="2495186" y="2626701"/>
            <a:chExt cx="470911" cy="208964"/>
          </a:xfrm>
          <a:solidFill>
            <a:schemeClr val="bg1"/>
          </a:solidFill>
        </p:grpSpPr>
        <p:sp>
          <p:nvSpPr>
            <p:cNvPr id="59" name="TextBox 58"/>
            <p:cNvSpPr txBox="1"/>
            <p:nvPr/>
          </p:nvSpPr>
          <p:spPr>
            <a:xfrm>
              <a:off x="2495186" y="2626701"/>
              <a:ext cx="470911" cy="170890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</a:rPr>
                <a:t>save</a:t>
              </a:r>
              <a:endParaRPr 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60" name="Arrow: Right 59"/>
            <p:cNvSpPr/>
            <p:nvPr/>
          </p:nvSpPr>
          <p:spPr>
            <a:xfrm>
              <a:off x="2498541" y="2785152"/>
              <a:ext cx="441035" cy="50513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871025" y="2711477"/>
            <a:ext cx="349062" cy="206992"/>
            <a:chOff x="2495186" y="2626701"/>
            <a:chExt cx="470911" cy="208964"/>
          </a:xfrm>
          <a:solidFill>
            <a:schemeClr val="bg1"/>
          </a:solidFill>
        </p:grpSpPr>
        <p:sp>
          <p:nvSpPr>
            <p:cNvPr id="62" name="TextBox 61"/>
            <p:cNvSpPr txBox="1"/>
            <p:nvPr/>
          </p:nvSpPr>
          <p:spPr>
            <a:xfrm>
              <a:off x="2495186" y="2626701"/>
              <a:ext cx="470911" cy="170890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</a:rPr>
                <a:t>save</a:t>
              </a:r>
              <a:endParaRPr lang="en-US" sz="1100" dirty="0">
                <a:latin typeface="Consolas" panose="020B0609020204030204" pitchFamily="49" charset="0"/>
              </a:endParaRPr>
            </a:p>
          </p:txBody>
        </p:sp>
        <p:sp>
          <p:nvSpPr>
            <p:cNvPr id="63" name="Arrow: Right 62"/>
            <p:cNvSpPr/>
            <p:nvPr/>
          </p:nvSpPr>
          <p:spPr>
            <a:xfrm>
              <a:off x="2498541" y="2785152"/>
              <a:ext cx="441035" cy="50513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2813320" y="2152541"/>
            <a:ext cx="382006" cy="25107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807360" y="2419462"/>
            <a:ext cx="382006" cy="25107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33"/>
          <p:cNvSpPr>
            <a:spLocks noGrp="1"/>
          </p:cNvSpPr>
          <p:nvPr>
            <p:ph type="title"/>
          </p:nvPr>
        </p:nvSpPr>
        <p:spPr>
          <a:xfrm>
            <a:off x="61468" y="76906"/>
            <a:ext cx="4418013" cy="307622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</a:t>
            </a:r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4" grpId="0" animBg="1"/>
      <p:bldP spid="6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object 11"/>
          <p:cNvGrpSpPr/>
          <p:nvPr/>
        </p:nvGrpSpPr>
        <p:grpSpPr>
          <a:xfrm>
            <a:off x="3987139" y="116575"/>
            <a:ext cx="192405" cy="41275"/>
            <a:chOff x="3987139" y="116575"/>
            <a:chExt cx="192405" cy="41275"/>
          </a:xfrm>
        </p:grpSpPr>
        <p:sp>
          <p:nvSpPr>
            <p:cNvPr id="12" name="object 12"/>
            <p:cNvSpPr/>
            <p:nvPr/>
          </p:nvSpPr>
          <p:spPr>
            <a:xfrm>
              <a:off x="398967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98967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0400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09047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140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-285750" y="402405"/>
            <a:ext cx="4819650" cy="520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 dirty="0">
              <a:latin typeface="Arial" panose="020B0604020202020204"/>
              <a:cs typeface="Arial" panose="020B0604020202020204"/>
            </a:endParaRPr>
          </a:p>
          <a:p>
            <a:pPr marL="636905" marR="391160">
              <a:lnSpc>
                <a:spcPct val="103000"/>
              </a:lnSpc>
            </a:pPr>
            <a:r>
              <a:rPr lang="en-US" sz="1100" spc="-55" dirty="0">
                <a:latin typeface="Tahoma" panose="020B0604030504040204"/>
                <a:cs typeface="Tahoma" panose="020B0604030504040204"/>
              </a:rPr>
              <a:t>For each newly declared variable, add it to the Current  Symbol Table Node pointed by top.</a:t>
            </a:r>
            <a:endParaRPr lang="en-US" sz="1100" spc="-55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859" y="1592719"/>
            <a:ext cx="165008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int x; int y;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char x; int z;</a:t>
            </a:r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</a:t>
            </a:r>
            <a:endParaRPr lang="en-US" sz="1200" dirty="0">
              <a:latin typeface="Consolas" panose="020B0609020204030204" pitchFamily="49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2853461" y="2816638"/>
            <a:ext cx="1356520" cy="323222"/>
            <a:chOff x="2865680" y="2842304"/>
            <a:chExt cx="1356520" cy="323222"/>
          </a:xfrm>
        </p:grpSpPr>
        <p:grpSp>
          <p:nvGrpSpPr>
            <p:cNvPr id="36" name="Group 35"/>
            <p:cNvGrpSpPr/>
            <p:nvPr/>
          </p:nvGrpSpPr>
          <p:grpSpPr>
            <a:xfrm>
              <a:off x="2865680" y="2842304"/>
              <a:ext cx="308365" cy="202108"/>
              <a:chOff x="2424223" y="2626837"/>
              <a:chExt cx="515354" cy="204034"/>
            </a:xfrm>
            <a:solidFill>
              <a:schemeClr val="bg1"/>
            </a:solidFill>
          </p:grpSpPr>
          <p:sp>
            <p:nvSpPr>
              <p:cNvPr id="37" name="TextBox 36"/>
              <p:cNvSpPr txBox="1"/>
              <p:nvPr/>
            </p:nvSpPr>
            <p:spPr>
              <a:xfrm>
                <a:off x="2443401" y="2626837"/>
                <a:ext cx="402646" cy="169277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</a:rPr>
                  <a:t>top</a:t>
                </a:r>
                <a:endParaRPr lang="en-US" sz="11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8" name="Arrow: Right 37"/>
              <p:cNvSpPr/>
              <p:nvPr/>
            </p:nvSpPr>
            <p:spPr>
              <a:xfrm>
                <a:off x="2424223" y="2785152"/>
                <a:ext cx="515354" cy="45719"/>
              </a:xfrm>
              <a:prstGeom prst="right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264429" y="2887180"/>
              <a:ext cx="957771" cy="278346"/>
              <a:chOff x="3264429" y="2887180"/>
              <a:chExt cx="957771" cy="278346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3264429" y="2887180"/>
                <a:ext cx="957771" cy="278346"/>
                <a:chOff x="2298728" y="2855872"/>
                <a:chExt cx="957771" cy="341587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2298728" y="2855872"/>
                  <a:ext cx="957771" cy="341587"/>
                </a:xfrm>
                <a:prstGeom prst="rect">
                  <a:avLst/>
                </a:prstGeom>
                <a:solidFill>
                  <a:srgbClr val="FF0000">
                    <a:alpha val="40000"/>
                  </a:srgbClr>
                </a:solidFill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2298728" y="2994300"/>
                  <a:ext cx="957771" cy="0"/>
                </a:xfrm>
                <a:prstGeom prst="line">
                  <a:avLst/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TextBox 42"/>
              <p:cNvSpPr txBox="1"/>
              <p:nvPr/>
            </p:nvSpPr>
            <p:spPr>
              <a:xfrm>
                <a:off x="3524250" y="3011729"/>
                <a:ext cx="259081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900" dirty="0">
                    <a:latin typeface="Consolas" panose="020B0609020204030204" pitchFamily="49" charset="0"/>
                  </a:rPr>
                  <a:t>null</a:t>
                </a:r>
                <a:endParaRPr lang="en-US" sz="900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2877155" y="2084620"/>
            <a:ext cx="1328925" cy="790812"/>
            <a:chOff x="2877155" y="2332016"/>
            <a:chExt cx="1328925" cy="543416"/>
          </a:xfrm>
        </p:grpSpPr>
        <p:grpSp>
          <p:nvGrpSpPr>
            <p:cNvPr id="32" name="Group 31"/>
            <p:cNvGrpSpPr/>
            <p:nvPr/>
          </p:nvGrpSpPr>
          <p:grpSpPr>
            <a:xfrm>
              <a:off x="3248309" y="2332016"/>
              <a:ext cx="957771" cy="368066"/>
              <a:chOff x="2298728" y="2855872"/>
              <a:chExt cx="957771" cy="34158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298728" y="2855872"/>
                <a:ext cx="957771" cy="341587"/>
              </a:xfrm>
              <a:prstGeom prst="rect">
                <a:avLst/>
              </a:prstGeom>
              <a:solidFill>
                <a:srgbClr val="FF0000">
                  <a:alpha val="40000"/>
                </a:srgb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2298728" y="3074061"/>
                <a:ext cx="957771" cy="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Arrow: Down 38"/>
            <p:cNvSpPr/>
            <p:nvPr/>
          </p:nvSpPr>
          <p:spPr>
            <a:xfrm>
              <a:off x="3691576" y="2655611"/>
              <a:ext cx="45719" cy="21982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2877155" y="2350921"/>
              <a:ext cx="308365" cy="167679"/>
              <a:chOff x="2424223" y="2626837"/>
              <a:chExt cx="515354" cy="169277"/>
            </a:xfrm>
            <a:solidFill>
              <a:schemeClr val="bg1"/>
            </a:solidFill>
          </p:grpSpPr>
          <p:sp>
            <p:nvSpPr>
              <p:cNvPr id="46" name="TextBox 45"/>
              <p:cNvSpPr txBox="1"/>
              <p:nvPr/>
            </p:nvSpPr>
            <p:spPr>
              <a:xfrm>
                <a:off x="2443401" y="2626837"/>
                <a:ext cx="402646" cy="169277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</a:rPr>
                  <a:t>top</a:t>
                </a:r>
                <a:endParaRPr lang="en-US" sz="11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7" name="Arrow: Right 46"/>
              <p:cNvSpPr/>
              <p:nvPr/>
            </p:nvSpPr>
            <p:spPr>
              <a:xfrm>
                <a:off x="2424223" y="2747819"/>
                <a:ext cx="515354" cy="45719"/>
              </a:xfrm>
              <a:prstGeom prst="right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9" name="Rectangle 48"/>
          <p:cNvSpPr/>
          <p:nvPr/>
        </p:nvSpPr>
        <p:spPr>
          <a:xfrm>
            <a:off x="2823250" y="2860509"/>
            <a:ext cx="382006" cy="2259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67006" y="1264582"/>
            <a:ext cx="1314458" cy="809342"/>
            <a:chOff x="2867006" y="1264582"/>
            <a:chExt cx="1314458" cy="809342"/>
          </a:xfrm>
        </p:grpSpPr>
        <p:grpSp>
          <p:nvGrpSpPr>
            <p:cNvPr id="50" name="Group 49"/>
            <p:cNvGrpSpPr/>
            <p:nvPr/>
          </p:nvGrpSpPr>
          <p:grpSpPr>
            <a:xfrm>
              <a:off x="3223693" y="1264582"/>
              <a:ext cx="957771" cy="521884"/>
              <a:chOff x="2298728" y="2855872"/>
              <a:chExt cx="957771" cy="341587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2298728" y="2855872"/>
                <a:ext cx="957771" cy="341587"/>
              </a:xfrm>
              <a:prstGeom prst="rect">
                <a:avLst/>
              </a:prstGeom>
              <a:solidFill>
                <a:srgbClr val="FF0000">
                  <a:alpha val="40000"/>
                </a:srgb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2298728" y="3110871"/>
                <a:ext cx="957771" cy="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Arrow: Down 52"/>
            <p:cNvSpPr/>
            <p:nvPr/>
          </p:nvSpPr>
          <p:spPr>
            <a:xfrm>
              <a:off x="3668716" y="1854103"/>
              <a:ext cx="45719" cy="21982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2867006" y="1389701"/>
              <a:ext cx="308365" cy="202108"/>
              <a:chOff x="2424223" y="2626837"/>
              <a:chExt cx="515354" cy="204034"/>
            </a:xfrm>
            <a:solidFill>
              <a:schemeClr val="bg1"/>
            </a:solidFill>
          </p:grpSpPr>
          <p:sp>
            <p:nvSpPr>
              <p:cNvPr id="56" name="TextBox 55"/>
              <p:cNvSpPr txBox="1"/>
              <p:nvPr/>
            </p:nvSpPr>
            <p:spPr>
              <a:xfrm>
                <a:off x="2443401" y="2626837"/>
                <a:ext cx="402646" cy="169277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</a:rPr>
                  <a:t>top</a:t>
                </a:r>
                <a:endParaRPr lang="en-US" sz="11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7" name="Arrow: Right 56"/>
              <p:cNvSpPr/>
              <p:nvPr/>
            </p:nvSpPr>
            <p:spPr>
              <a:xfrm>
                <a:off x="2424223" y="2785152"/>
                <a:ext cx="515354" cy="45719"/>
              </a:xfrm>
              <a:prstGeom prst="right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8" name="Rectangle 57"/>
          <p:cNvSpPr/>
          <p:nvPr/>
        </p:nvSpPr>
        <p:spPr>
          <a:xfrm>
            <a:off x="2815346" y="2154533"/>
            <a:ext cx="382006" cy="2595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3304273" y="2107405"/>
          <a:ext cx="887817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5939"/>
                <a:gridCol w="295939"/>
                <a:gridCol w="295939"/>
              </a:tblGrid>
              <a:tr h="13503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onsolas" panose="020B0609020204030204" pitchFamily="49" charset="0"/>
                        </a:rPr>
                        <a:t>x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int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/>
                </a:tc>
              </a:tr>
              <a:tr h="13503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onsolas" panose="020B0609020204030204" pitchFamily="49" charset="0"/>
                        </a:rPr>
                        <a:t>y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int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3258669" y="1315557"/>
          <a:ext cx="887817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5939"/>
                <a:gridCol w="295939"/>
                <a:gridCol w="295939"/>
              </a:tblGrid>
              <a:tr h="13503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onsolas" panose="020B0609020204030204" pitchFamily="49" charset="0"/>
                        </a:rPr>
                        <a:t>x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char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/>
                </a:tc>
              </a:tr>
              <a:tr h="13503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onsolas" panose="020B0609020204030204" pitchFamily="49" charset="0"/>
                        </a:rPr>
                        <a:t>z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int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4" name="Title 33"/>
          <p:cNvSpPr>
            <a:spLocks noGrp="1"/>
          </p:cNvSpPr>
          <p:nvPr>
            <p:ph type="title"/>
          </p:nvPr>
        </p:nvSpPr>
        <p:spPr>
          <a:xfrm>
            <a:off x="61468" y="76906"/>
            <a:ext cx="4418013" cy="307622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</a:t>
            </a:r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Symbol Table (ST)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Symbol tables are data structures that are used by compilers to hold information about source-program constructs</a:t>
            </a: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The information is collected incrementally by the analysis phases of a compiler and used by the synthesis phases to generate the target code</a:t>
            </a: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Entries in the symbol table contain information about an identifier such as its character string (or lexeme), its type, its position in storage, and any other relevant information</a:t>
            </a: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Problem: a) Handling ST for block structured PL. b) STs typically need to support multiple declarations of the same identifier at different blocks within a program. 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object 11"/>
          <p:cNvGrpSpPr/>
          <p:nvPr/>
        </p:nvGrpSpPr>
        <p:grpSpPr>
          <a:xfrm>
            <a:off x="3987139" y="116575"/>
            <a:ext cx="192405" cy="41275"/>
            <a:chOff x="3987139" y="116575"/>
            <a:chExt cx="192405" cy="41275"/>
          </a:xfrm>
        </p:grpSpPr>
        <p:sp>
          <p:nvSpPr>
            <p:cNvPr id="12" name="object 12"/>
            <p:cNvSpPr/>
            <p:nvPr/>
          </p:nvSpPr>
          <p:spPr>
            <a:xfrm>
              <a:off x="398967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98967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0400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09047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140873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6197" y="503561"/>
            <a:ext cx="4675245" cy="857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6905" marR="391160" indent="-579755">
              <a:lnSpc>
                <a:spcPct val="103000"/>
              </a:lnSpc>
            </a:pPr>
            <a:r>
              <a:rPr lang="en-US" sz="1100" spc="-55" dirty="0">
                <a:latin typeface="Tahoma" panose="020B0604030504040204"/>
                <a:cs typeface="Tahoma" panose="020B0604030504040204"/>
              </a:rPr>
              <a:t>Whenever a variable is used (say x = y + z ;)</a:t>
            </a:r>
            <a:endParaRPr lang="en-US" sz="1100" spc="-55" dirty="0">
              <a:latin typeface="Tahoma" panose="020B0604030504040204"/>
              <a:cs typeface="Tahoma" panose="020B0604030504040204"/>
            </a:endParaRPr>
          </a:p>
          <a:p>
            <a:pPr marL="285750" marR="391160" indent="-114300">
              <a:lnSpc>
                <a:spcPct val="103000"/>
              </a:lnSpc>
            </a:pPr>
            <a:r>
              <a:rPr lang="en-US" sz="1100" spc="-5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100" spc="-55" dirty="0" err="1">
                <a:latin typeface="Tahoma" panose="020B0604030504040204"/>
                <a:cs typeface="Tahoma" panose="020B0604030504040204"/>
              </a:rPr>
              <a:t>i</a:t>
            </a:r>
            <a:r>
              <a:rPr lang="en-US" sz="1100" spc="-55" dirty="0">
                <a:latin typeface="Tahoma" panose="020B0604030504040204"/>
                <a:cs typeface="Tahoma" panose="020B0604030504040204"/>
              </a:rPr>
              <a:t>) found = </a:t>
            </a:r>
            <a:r>
              <a:rPr lang="en-US" sz="1100" spc="-55" dirty="0" err="1">
                <a:latin typeface="Tahoma" panose="020B0604030504040204"/>
                <a:cs typeface="Tahoma" panose="020B0604030504040204"/>
              </a:rPr>
              <a:t>searchSym</a:t>
            </a:r>
            <a:r>
              <a:rPr lang="en-US" sz="1100" spc="-55" dirty="0">
                <a:latin typeface="Tahoma" panose="020B0604030504040204"/>
                <a:cs typeface="Tahoma" panose="020B0604030504040204"/>
              </a:rPr>
              <a:t>(top)  // check in the current level.</a:t>
            </a:r>
            <a:endParaRPr lang="en-US" sz="1100" spc="-55" dirty="0">
              <a:latin typeface="Tahoma" panose="020B0604030504040204"/>
              <a:cs typeface="Tahoma" panose="020B0604030504040204"/>
            </a:endParaRPr>
          </a:p>
          <a:p>
            <a:pPr marL="285750" marR="391160" indent="-114300">
              <a:lnSpc>
                <a:spcPct val="103000"/>
              </a:lnSpc>
            </a:pPr>
            <a:r>
              <a:rPr lang="en-US" sz="1100" spc="-55" dirty="0">
                <a:latin typeface="Tahoma" panose="020B0604030504040204"/>
                <a:cs typeface="Tahoma" panose="020B0604030504040204"/>
              </a:rPr>
              <a:t>ii)  If not, move to the parent node of top and  repeat the same.</a:t>
            </a:r>
            <a:endParaRPr lang="en-US" sz="1100" spc="-55" dirty="0">
              <a:latin typeface="Tahoma" panose="020B0604030504040204"/>
              <a:cs typeface="Tahoma" panose="020B0604030504040204"/>
            </a:endParaRPr>
          </a:p>
          <a:p>
            <a:pPr marR="391160">
              <a:lnSpc>
                <a:spcPct val="103000"/>
              </a:lnSpc>
            </a:pPr>
            <a:r>
              <a:rPr lang="en-US" sz="1100" spc="-55" dirty="0">
                <a:latin typeface="Tahoma" panose="020B0604030504040204"/>
                <a:cs typeface="Tahoma" panose="020B0604030504040204"/>
              </a:rPr>
              <a:t>**Note that every parent node in table tree corresponds to a  block which is active (have seen ’{’, but yet to see matching  closing ’}’)</a:t>
            </a:r>
            <a:endParaRPr lang="en-US" sz="1100" spc="-55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7644" y="1518774"/>
            <a:ext cx="1650088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int x; int y;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{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char x; int z;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 z; x; y;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}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x; y;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}    </a:t>
            </a:r>
            <a:endParaRPr lang="en-US" sz="1200" dirty="0">
              <a:latin typeface="Consolas" panose="020B06090202040302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252210" y="2861514"/>
            <a:ext cx="957771" cy="278346"/>
            <a:chOff x="3264429" y="2887180"/>
            <a:chExt cx="957771" cy="278346"/>
          </a:xfrm>
        </p:grpSpPr>
        <p:grpSp>
          <p:nvGrpSpPr>
            <p:cNvPr id="40" name="Group 39"/>
            <p:cNvGrpSpPr/>
            <p:nvPr/>
          </p:nvGrpSpPr>
          <p:grpSpPr>
            <a:xfrm>
              <a:off x="3264429" y="2887180"/>
              <a:ext cx="957771" cy="278346"/>
              <a:chOff x="2298728" y="2855872"/>
              <a:chExt cx="957771" cy="341587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2298728" y="2855872"/>
                <a:ext cx="957771" cy="341587"/>
              </a:xfrm>
              <a:prstGeom prst="rect">
                <a:avLst/>
              </a:prstGeom>
              <a:solidFill>
                <a:srgbClr val="FF0000">
                  <a:alpha val="40000"/>
                </a:srgb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2298728" y="2994300"/>
                <a:ext cx="957771" cy="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3524250" y="3011729"/>
              <a:ext cx="259081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>
                  <a:latin typeface="Consolas" panose="020B0609020204030204" pitchFamily="49" charset="0"/>
                </a:rPr>
                <a:t>null</a:t>
              </a:r>
              <a:endParaRPr lang="en-US" sz="9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40271" y="2277421"/>
            <a:ext cx="962879" cy="577146"/>
            <a:chOff x="3254261" y="2422155"/>
            <a:chExt cx="962879" cy="453277"/>
          </a:xfrm>
        </p:grpSpPr>
        <p:grpSp>
          <p:nvGrpSpPr>
            <p:cNvPr id="32" name="Group 31"/>
            <p:cNvGrpSpPr/>
            <p:nvPr/>
          </p:nvGrpSpPr>
          <p:grpSpPr>
            <a:xfrm>
              <a:off x="3254261" y="2422155"/>
              <a:ext cx="962879" cy="368067"/>
              <a:chOff x="2304680" y="2939523"/>
              <a:chExt cx="962879" cy="34158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309788" y="2939523"/>
                <a:ext cx="957771" cy="341587"/>
              </a:xfrm>
              <a:prstGeom prst="rect">
                <a:avLst/>
              </a:prstGeom>
              <a:solidFill>
                <a:srgbClr val="FF0000">
                  <a:alpha val="40000"/>
                </a:srgb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2304680" y="3220064"/>
                <a:ext cx="957771" cy="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Arrow: Down 38"/>
            <p:cNvSpPr/>
            <p:nvPr/>
          </p:nvSpPr>
          <p:spPr>
            <a:xfrm>
              <a:off x="3691576" y="2732678"/>
              <a:ext cx="79536" cy="14275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912005" y="1573670"/>
            <a:ext cx="1326314" cy="684223"/>
            <a:chOff x="2867006" y="1389701"/>
            <a:chExt cx="1326314" cy="684223"/>
          </a:xfrm>
        </p:grpSpPr>
        <p:grpSp>
          <p:nvGrpSpPr>
            <p:cNvPr id="50" name="Group 49"/>
            <p:cNvGrpSpPr/>
            <p:nvPr/>
          </p:nvGrpSpPr>
          <p:grpSpPr>
            <a:xfrm>
              <a:off x="3212689" y="1415989"/>
              <a:ext cx="980631" cy="521884"/>
              <a:chOff x="2287724" y="2954972"/>
              <a:chExt cx="980631" cy="341587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2287724" y="2954972"/>
                <a:ext cx="957771" cy="341587"/>
              </a:xfrm>
              <a:prstGeom prst="rect">
                <a:avLst/>
              </a:prstGeom>
              <a:solidFill>
                <a:srgbClr val="FF0000">
                  <a:alpha val="40000"/>
                </a:srgb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2310584" y="3230721"/>
                <a:ext cx="957771" cy="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Arrow: Down 52"/>
            <p:cNvSpPr/>
            <p:nvPr/>
          </p:nvSpPr>
          <p:spPr>
            <a:xfrm>
              <a:off x="3668716" y="1854103"/>
              <a:ext cx="45719" cy="21982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2867006" y="1389701"/>
              <a:ext cx="308365" cy="202108"/>
              <a:chOff x="2424223" y="2626837"/>
              <a:chExt cx="515354" cy="204034"/>
            </a:xfrm>
            <a:solidFill>
              <a:schemeClr val="bg1"/>
            </a:solidFill>
          </p:grpSpPr>
          <p:sp>
            <p:nvSpPr>
              <p:cNvPr id="56" name="TextBox 55"/>
              <p:cNvSpPr txBox="1"/>
              <p:nvPr/>
            </p:nvSpPr>
            <p:spPr>
              <a:xfrm>
                <a:off x="2443401" y="2626837"/>
                <a:ext cx="402646" cy="169277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</a:rPr>
                  <a:t>top</a:t>
                </a:r>
                <a:endParaRPr lang="en-US" sz="11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7" name="Arrow: Right 56"/>
              <p:cNvSpPr/>
              <p:nvPr/>
            </p:nvSpPr>
            <p:spPr>
              <a:xfrm>
                <a:off x="2424223" y="2785152"/>
                <a:ext cx="515354" cy="45719"/>
              </a:xfrm>
              <a:prstGeom prst="rightArrow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3270526" y="2326579"/>
          <a:ext cx="887817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5939"/>
                <a:gridCol w="295939"/>
                <a:gridCol w="295939"/>
              </a:tblGrid>
              <a:tr h="13503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onsolas" panose="020B0609020204030204" pitchFamily="49" charset="0"/>
                        </a:rPr>
                        <a:t>x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int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/>
                </a:tc>
              </a:tr>
              <a:tr h="13503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onsolas" panose="020B0609020204030204" pitchFamily="49" charset="0"/>
                        </a:rPr>
                        <a:t>y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int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3310225" y="1638665"/>
          <a:ext cx="887817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5939"/>
                <a:gridCol w="295939"/>
                <a:gridCol w="295939"/>
              </a:tblGrid>
              <a:tr h="13503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onsolas" panose="020B0609020204030204" pitchFamily="49" charset="0"/>
                        </a:rPr>
                        <a:t>x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char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/>
                </a:tc>
              </a:tr>
              <a:tr h="13503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onsolas" panose="020B0609020204030204" pitchFamily="49" charset="0"/>
                        </a:rPr>
                        <a:t>z</a:t>
                      </a:r>
                      <a:endParaRPr lang="en-US" sz="1000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int</a:t>
                      </a:r>
                      <a:endParaRPr lang="en-US" sz="1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6" name="Title 33"/>
          <p:cNvSpPr>
            <a:spLocks noGrp="1"/>
          </p:cNvSpPr>
          <p:nvPr>
            <p:ph type="title"/>
          </p:nvPr>
        </p:nvSpPr>
        <p:spPr>
          <a:xfrm>
            <a:off x="61468" y="76906"/>
            <a:ext cx="4418013" cy="307622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</a:t>
            </a:r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288964" y="663575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5300" y="686688"/>
            <a:ext cx="2855595" cy="19996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72260">
              <a:lnSpc>
                <a:spcPct val="100000"/>
              </a:lnSpc>
              <a:spcBef>
                <a:spcPts val="95"/>
              </a:spcBef>
            </a:pPr>
            <a:r>
              <a:rPr sz="1000" spc="80" dirty="0">
                <a:solidFill>
                  <a:srgbClr val="0000FF"/>
                </a:solidFill>
                <a:latin typeface="PMingLiU"/>
                <a:cs typeface="PMingLiU"/>
              </a:rPr>
              <a:t>package</a:t>
            </a:r>
            <a:r>
              <a:rPr sz="1000" spc="85" dirty="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sz="1000" spc="95" dirty="0">
                <a:latin typeface="PMingLiU"/>
                <a:cs typeface="PMingLiU"/>
              </a:rPr>
              <a:t>symbols; </a:t>
            </a:r>
            <a:r>
              <a:rPr sz="1000" spc="100" dirty="0">
                <a:latin typeface="PMingLiU"/>
                <a:cs typeface="PMingLiU"/>
              </a:rPr>
              <a:t> </a:t>
            </a:r>
            <a:r>
              <a:rPr sz="1000" spc="105" dirty="0">
                <a:solidFill>
                  <a:srgbClr val="0000FF"/>
                </a:solidFill>
                <a:latin typeface="PMingLiU"/>
                <a:cs typeface="PMingLiU"/>
              </a:rPr>
              <a:t>import</a:t>
            </a:r>
            <a:r>
              <a:rPr sz="1000" spc="200" dirty="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sz="1000" spc="185" dirty="0">
                <a:latin typeface="PMingLiU"/>
                <a:cs typeface="PMingLiU"/>
              </a:rPr>
              <a:t>java.util.*; </a:t>
            </a:r>
            <a:r>
              <a:rPr sz="1000" spc="-245" dirty="0">
                <a:latin typeface="PMingLiU"/>
                <a:cs typeface="PMingLiU"/>
              </a:rPr>
              <a:t> </a:t>
            </a:r>
            <a:r>
              <a:rPr sz="1000" spc="130" dirty="0">
                <a:solidFill>
                  <a:srgbClr val="0000FF"/>
                </a:solidFill>
                <a:latin typeface="PMingLiU"/>
                <a:cs typeface="PMingLiU"/>
              </a:rPr>
              <a:t>public</a:t>
            </a:r>
            <a:r>
              <a:rPr sz="1000" spc="240" dirty="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sz="1000" spc="155" dirty="0">
                <a:solidFill>
                  <a:srgbClr val="0000FF"/>
                </a:solidFill>
                <a:latin typeface="PMingLiU"/>
                <a:cs typeface="PMingLiU"/>
              </a:rPr>
              <a:t>class</a:t>
            </a:r>
            <a:r>
              <a:rPr sz="1000" spc="245" dirty="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sz="1000" spc="15" dirty="0">
                <a:latin typeface="PMingLiU"/>
                <a:cs typeface="PMingLiU"/>
              </a:rPr>
              <a:t>Env</a:t>
            </a:r>
            <a:r>
              <a:rPr sz="1000" spc="245" dirty="0">
                <a:latin typeface="PMingLiU"/>
                <a:cs typeface="PMingLiU"/>
              </a:rPr>
              <a:t> </a:t>
            </a:r>
            <a:r>
              <a:rPr sz="1000" spc="70" dirty="0">
                <a:latin typeface="PMingLiU"/>
                <a:cs typeface="PMingLiU"/>
              </a:rPr>
              <a:t>{</a:t>
            </a:r>
            <a:endParaRPr sz="1000" dirty="0">
              <a:latin typeface="PMingLiU"/>
              <a:cs typeface="PMingLiU"/>
            </a:endParaRPr>
          </a:p>
          <a:p>
            <a:pPr marL="251460" marR="1001395">
              <a:lnSpc>
                <a:spcPts val="1200"/>
              </a:lnSpc>
              <a:spcBef>
                <a:spcPts val="25"/>
              </a:spcBef>
            </a:pPr>
            <a:r>
              <a:rPr sz="1000" spc="150" dirty="0">
                <a:solidFill>
                  <a:srgbClr val="0000FF"/>
                </a:solidFill>
                <a:latin typeface="PMingLiU"/>
                <a:cs typeface="PMingLiU"/>
              </a:rPr>
              <a:t>private</a:t>
            </a:r>
            <a:r>
              <a:rPr sz="1000" spc="215" dirty="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sz="1000" spc="105" dirty="0">
                <a:latin typeface="PMingLiU"/>
                <a:cs typeface="PMingLiU"/>
              </a:rPr>
              <a:t>Hashtable</a:t>
            </a:r>
            <a:r>
              <a:rPr sz="1000" spc="215" dirty="0">
                <a:latin typeface="PMingLiU"/>
                <a:cs typeface="PMingLiU"/>
              </a:rPr>
              <a:t> </a:t>
            </a:r>
            <a:r>
              <a:rPr sz="1000" spc="175" dirty="0">
                <a:latin typeface="PMingLiU"/>
                <a:cs typeface="PMingLiU"/>
              </a:rPr>
              <a:t>table; </a:t>
            </a:r>
            <a:r>
              <a:rPr sz="1000" spc="-245" dirty="0">
                <a:latin typeface="PMingLiU"/>
                <a:cs typeface="PMingLiU"/>
              </a:rPr>
              <a:t> </a:t>
            </a:r>
            <a:r>
              <a:rPr sz="1000" spc="130" dirty="0">
                <a:solidFill>
                  <a:srgbClr val="0000FF"/>
                </a:solidFill>
                <a:latin typeface="PMingLiU"/>
                <a:cs typeface="PMingLiU"/>
              </a:rPr>
              <a:t>protected</a:t>
            </a:r>
            <a:r>
              <a:rPr sz="1000" spc="250" dirty="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sz="1000" spc="15" dirty="0">
                <a:latin typeface="PMingLiU"/>
                <a:cs typeface="PMingLiU"/>
              </a:rPr>
              <a:t>Env</a:t>
            </a:r>
            <a:r>
              <a:rPr sz="1000" spc="254" dirty="0">
                <a:latin typeface="PMingLiU"/>
                <a:cs typeface="PMingLiU"/>
              </a:rPr>
              <a:t> </a:t>
            </a:r>
            <a:r>
              <a:rPr sz="1000" spc="135" dirty="0">
                <a:latin typeface="PMingLiU"/>
                <a:cs typeface="PMingLiU"/>
              </a:rPr>
              <a:t>prev;</a:t>
            </a:r>
            <a:endParaRPr sz="100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 dirty="0">
              <a:latin typeface="PMingLiU"/>
              <a:cs typeface="PMingLiU"/>
            </a:endParaRPr>
          </a:p>
          <a:p>
            <a:pPr marL="251460">
              <a:lnSpc>
                <a:spcPts val="1200"/>
              </a:lnSpc>
            </a:pPr>
            <a:r>
              <a:rPr sz="1000" spc="130" dirty="0">
                <a:solidFill>
                  <a:srgbClr val="0000FF"/>
                </a:solidFill>
                <a:latin typeface="PMingLiU"/>
                <a:cs typeface="PMingLiU"/>
              </a:rPr>
              <a:t>public</a:t>
            </a:r>
            <a:r>
              <a:rPr sz="1000" spc="229" dirty="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sz="1000" spc="45" dirty="0">
                <a:latin typeface="PMingLiU"/>
                <a:cs typeface="PMingLiU"/>
              </a:rPr>
              <a:t>Env(Env</a:t>
            </a:r>
            <a:r>
              <a:rPr sz="1000" spc="235" dirty="0">
                <a:latin typeface="PMingLiU"/>
                <a:cs typeface="PMingLiU"/>
              </a:rPr>
              <a:t> </a:t>
            </a:r>
            <a:r>
              <a:rPr sz="1000" spc="130" dirty="0">
                <a:latin typeface="PMingLiU"/>
                <a:cs typeface="PMingLiU"/>
              </a:rPr>
              <a:t>p)</a:t>
            </a:r>
            <a:r>
              <a:rPr sz="1000" spc="235" dirty="0">
                <a:latin typeface="PMingLiU"/>
                <a:cs typeface="PMingLiU"/>
              </a:rPr>
              <a:t> </a:t>
            </a:r>
            <a:r>
              <a:rPr sz="1000" spc="70" dirty="0">
                <a:latin typeface="PMingLiU"/>
                <a:cs typeface="PMingLiU"/>
              </a:rPr>
              <a:t>{</a:t>
            </a:r>
            <a:endParaRPr sz="1000" dirty="0">
              <a:latin typeface="PMingLiU"/>
              <a:cs typeface="PMingLiU"/>
            </a:endParaRPr>
          </a:p>
          <a:p>
            <a:pPr marL="490855">
              <a:lnSpc>
                <a:spcPts val="1195"/>
              </a:lnSpc>
            </a:pPr>
            <a:r>
              <a:rPr sz="1000" spc="155" dirty="0">
                <a:latin typeface="PMingLiU"/>
                <a:cs typeface="PMingLiU"/>
              </a:rPr>
              <a:t>table</a:t>
            </a:r>
            <a:r>
              <a:rPr sz="1000" spc="250" dirty="0">
                <a:latin typeface="PMingLiU"/>
                <a:cs typeface="PMingLiU"/>
              </a:rPr>
              <a:t> </a:t>
            </a:r>
            <a:r>
              <a:rPr sz="1000" spc="-10" dirty="0">
                <a:latin typeface="PMingLiU"/>
                <a:cs typeface="PMingLiU"/>
              </a:rPr>
              <a:t>=</a:t>
            </a:r>
            <a:r>
              <a:rPr sz="1000" spc="250" dirty="0">
                <a:latin typeface="PMingLiU"/>
                <a:cs typeface="PMingLiU"/>
              </a:rPr>
              <a:t> </a:t>
            </a:r>
            <a:r>
              <a:rPr sz="1000" dirty="0">
                <a:solidFill>
                  <a:srgbClr val="0000FF"/>
                </a:solidFill>
                <a:latin typeface="PMingLiU"/>
                <a:cs typeface="PMingLiU"/>
              </a:rPr>
              <a:t>new</a:t>
            </a:r>
            <a:r>
              <a:rPr sz="1000" spc="254" dirty="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sz="1000" spc="135" dirty="0">
                <a:latin typeface="PMingLiU"/>
                <a:cs typeface="PMingLiU"/>
              </a:rPr>
              <a:t>Hashtable();</a:t>
            </a:r>
            <a:r>
              <a:rPr sz="1000" spc="250" dirty="0">
                <a:latin typeface="PMingLiU"/>
                <a:cs typeface="PMingLiU"/>
              </a:rPr>
              <a:t> </a:t>
            </a:r>
            <a:r>
              <a:rPr sz="1000" spc="105" dirty="0">
                <a:latin typeface="PMingLiU"/>
                <a:cs typeface="PMingLiU"/>
              </a:rPr>
              <a:t>prev</a:t>
            </a:r>
            <a:r>
              <a:rPr sz="1000" spc="250" dirty="0">
                <a:latin typeface="PMingLiU"/>
                <a:cs typeface="PMingLiU"/>
              </a:rPr>
              <a:t> </a:t>
            </a:r>
            <a:r>
              <a:rPr sz="1000" spc="-10" dirty="0">
                <a:latin typeface="PMingLiU"/>
                <a:cs typeface="PMingLiU"/>
              </a:rPr>
              <a:t>=</a:t>
            </a:r>
            <a:r>
              <a:rPr sz="1000" spc="254" dirty="0">
                <a:latin typeface="PMingLiU"/>
                <a:cs typeface="PMingLiU"/>
              </a:rPr>
              <a:t> </a:t>
            </a:r>
            <a:r>
              <a:rPr sz="1000" spc="155" dirty="0">
                <a:latin typeface="PMingLiU"/>
                <a:cs typeface="PMingLiU"/>
              </a:rPr>
              <a:t>p;</a:t>
            </a:r>
            <a:endParaRPr sz="1000" dirty="0">
              <a:latin typeface="PMingLiU"/>
              <a:cs typeface="PMingLiU"/>
            </a:endParaRPr>
          </a:p>
          <a:p>
            <a:pPr marL="251460">
              <a:lnSpc>
                <a:spcPts val="1200"/>
              </a:lnSpc>
            </a:pPr>
            <a:r>
              <a:rPr sz="1000" spc="70" dirty="0">
                <a:latin typeface="PMingLiU"/>
                <a:cs typeface="PMingLiU"/>
              </a:rPr>
              <a:t>}</a:t>
            </a:r>
            <a:endParaRPr sz="100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</a:pPr>
            <a:endParaRPr sz="850" dirty="0">
              <a:latin typeface="PMingLiU"/>
              <a:cs typeface="PMingLiU"/>
            </a:endParaRPr>
          </a:p>
          <a:p>
            <a:pPr marL="490855" marR="5080" indent="-239395">
              <a:lnSpc>
                <a:spcPct val="100000"/>
              </a:lnSpc>
            </a:pPr>
            <a:r>
              <a:rPr sz="1000" spc="130" dirty="0">
                <a:solidFill>
                  <a:srgbClr val="0000FF"/>
                </a:solidFill>
                <a:latin typeface="PMingLiU"/>
                <a:cs typeface="PMingLiU"/>
              </a:rPr>
              <a:t>public</a:t>
            </a:r>
            <a:r>
              <a:rPr sz="1000" spc="250" dirty="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sz="1000" spc="105" dirty="0">
                <a:solidFill>
                  <a:srgbClr val="0000FF"/>
                </a:solidFill>
                <a:latin typeface="PMingLiU"/>
                <a:cs typeface="PMingLiU"/>
              </a:rPr>
              <a:t>void</a:t>
            </a:r>
            <a:r>
              <a:rPr sz="1000" spc="254" dirty="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sz="1000" spc="140" dirty="0">
                <a:latin typeface="PMingLiU"/>
                <a:cs typeface="PMingLiU"/>
              </a:rPr>
              <a:t>put(String</a:t>
            </a:r>
            <a:r>
              <a:rPr sz="1000" spc="250" dirty="0">
                <a:latin typeface="PMingLiU"/>
                <a:cs typeface="PMingLiU"/>
              </a:rPr>
              <a:t> </a:t>
            </a:r>
            <a:r>
              <a:rPr sz="1000" spc="220" dirty="0">
                <a:latin typeface="PMingLiU"/>
                <a:cs typeface="PMingLiU"/>
              </a:rPr>
              <a:t>s,</a:t>
            </a:r>
            <a:r>
              <a:rPr sz="1000" spc="254" dirty="0">
                <a:latin typeface="PMingLiU"/>
                <a:cs typeface="PMingLiU"/>
              </a:rPr>
              <a:t> </a:t>
            </a:r>
            <a:r>
              <a:rPr sz="1000" spc="35" dirty="0">
                <a:latin typeface="PMingLiU"/>
                <a:cs typeface="PMingLiU"/>
              </a:rPr>
              <a:t>Symbol</a:t>
            </a:r>
            <a:r>
              <a:rPr sz="1000" spc="250" dirty="0">
                <a:latin typeface="PMingLiU"/>
                <a:cs typeface="PMingLiU"/>
              </a:rPr>
              <a:t> </a:t>
            </a:r>
            <a:r>
              <a:rPr sz="1000" spc="50" dirty="0">
                <a:latin typeface="PMingLiU"/>
                <a:cs typeface="PMingLiU"/>
              </a:rPr>
              <a:t>sym)</a:t>
            </a:r>
            <a:r>
              <a:rPr sz="1000" spc="254" dirty="0">
                <a:latin typeface="PMingLiU"/>
                <a:cs typeface="PMingLiU"/>
              </a:rPr>
              <a:t> </a:t>
            </a:r>
            <a:r>
              <a:rPr sz="1000" spc="70" dirty="0">
                <a:latin typeface="PMingLiU"/>
                <a:cs typeface="PMingLiU"/>
              </a:rPr>
              <a:t>{ </a:t>
            </a:r>
            <a:r>
              <a:rPr sz="1000" spc="-245" dirty="0">
                <a:latin typeface="PMingLiU"/>
                <a:cs typeface="PMingLiU"/>
              </a:rPr>
              <a:t> </a:t>
            </a:r>
            <a:r>
              <a:rPr sz="1000" spc="175" dirty="0">
                <a:latin typeface="PMingLiU"/>
                <a:cs typeface="PMingLiU"/>
              </a:rPr>
              <a:t>table.put(s,</a:t>
            </a:r>
            <a:r>
              <a:rPr sz="1000" spc="254" dirty="0">
                <a:latin typeface="PMingLiU"/>
                <a:cs typeface="PMingLiU"/>
              </a:rPr>
              <a:t> </a:t>
            </a:r>
            <a:r>
              <a:rPr sz="1000" spc="90" dirty="0">
                <a:latin typeface="PMingLiU"/>
                <a:cs typeface="PMingLiU"/>
              </a:rPr>
              <a:t>sym);</a:t>
            </a:r>
            <a:endParaRPr sz="1000" dirty="0">
              <a:latin typeface="PMingLiU"/>
              <a:cs typeface="PMingLiU"/>
            </a:endParaRPr>
          </a:p>
          <a:p>
            <a:pPr marL="251460">
              <a:lnSpc>
                <a:spcPts val="1190"/>
              </a:lnSpc>
            </a:pPr>
            <a:r>
              <a:rPr sz="1000" spc="70" dirty="0">
                <a:latin typeface="PMingLiU"/>
                <a:cs typeface="PMingLiU"/>
              </a:rPr>
              <a:t>}</a:t>
            </a:r>
            <a:endParaRPr sz="1000" dirty="0">
              <a:latin typeface="PMingLiU"/>
              <a:cs typeface="PMingLiU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6121" y="2720975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Title 33"/>
          <p:cNvSpPr>
            <a:spLocks noGrp="1"/>
          </p:cNvSpPr>
          <p:nvPr>
            <p:ph type="title"/>
          </p:nvPr>
        </p:nvSpPr>
        <p:spPr>
          <a:xfrm>
            <a:off x="61468" y="76906"/>
            <a:ext cx="4418013" cy="307622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</a:t>
            </a:r>
            <a:endParaRPr lang="en-US" dirty="0"/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16840" y="675224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97790" y="730697"/>
            <a:ext cx="3426460" cy="1240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1460" algn="just">
              <a:lnSpc>
                <a:spcPts val="1200"/>
              </a:lnSpc>
              <a:spcBef>
                <a:spcPts val="95"/>
              </a:spcBef>
            </a:pPr>
            <a:r>
              <a:rPr sz="1000" spc="130" dirty="0">
                <a:solidFill>
                  <a:srgbClr val="0000FF"/>
                </a:solidFill>
                <a:latin typeface="PMingLiU"/>
                <a:cs typeface="PMingLiU"/>
              </a:rPr>
              <a:t>public</a:t>
            </a:r>
            <a:r>
              <a:rPr sz="1000" spc="245" dirty="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sz="1000" spc="35" dirty="0">
                <a:latin typeface="PMingLiU"/>
                <a:cs typeface="PMingLiU"/>
              </a:rPr>
              <a:t>Symbol</a:t>
            </a:r>
            <a:r>
              <a:rPr sz="1000" spc="250" dirty="0">
                <a:latin typeface="PMingLiU"/>
                <a:cs typeface="PMingLiU"/>
              </a:rPr>
              <a:t> </a:t>
            </a:r>
            <a:r>
              <a:rPr sz="1000" spc="145" dirty="0">
                <a:latin typeface="PMingLiU"/>
                <a:cs typeface="PMingLiU"/>
              </a:rPr>
              <a:t>get(String</a:t>
            </a:r>
            <a:r>
              <a:rPr sz="1000" spc="245" dirty="0">
                <a:latin typeface="PMingLiU"/>
                <a:cs typeface="PMingLiU"/>
              </a:rPr>
              <a:t> </a:t>
            </a:r>
            <a:r>
              <a:rPr sz="1000" spc="180" dirty="0">
                <a:latin typeface="PMingLiU"/>
                <a:cs typeface="PMingLiU"/>
              </a:rPr>
              <a:t>s)</a:t>
            </a:r>
            <a:r>
              <a:rPr sz="1000" spc="250" dirty="0">
                <a:latin typeface="PMingLiU"/>
                <a:cs typeface="PMingLiU"/>
              </a:rPr>
              <a:t> </a:t>
            </a:r>
            <a:r>
              <a:rPr sz="1000" spc="70" dirty="0">
                <a:latin typeface="PMingLiU"/>
                <a:cs typeface="PMingLiU"/>
              </a:rPr>
              <a:t>{</a:t>
            </a:r>
            <a:endParaRPr sz="1000" dirty="0">
              <a:latin typeface="PMingLiU"/>
              <a:cs typeface="PMingLiU"/>
            </a:endParaRPr>
          </a:p>
          <a:p>
            <a:pPr marL="729615" marR="5080" indent="-239395" algn="just">
              <a:lnSpc>
                <a:spcPts val="1200"/>
              </a:lnSpc>
              <a:spcBef>
                <a:spcPts val="40"/>
              </a:spcBef>
            </a:pPr>
            <a:r>
              <a:rPr sz="1000" spc="170" dirty="0">
                <a:solidFill>
                  <a:srgbClr val="0000FF"/>
                </a:solidFill>
                <a:latin typeface="PMingLiU"/>
                <a:cs typeface="PMingLiU"/>
              </a:rPr>
              <a:t>for</a:t>
            </a:r>
            <a:r>
              <a:rPr sz="1000" spc="170" dirty="0">
                <a:latin typeface="PMingLiU"/>
                <a:cs typeface="PMingLiU"/>
              </a:rPr>
              <a:t>( </a:t>
            </a:r>
            <a:r>
              <a:rPr sz="1000" spc="15" dirty="0">
                <a:latin typeface="PMingLiU"/>
                <a:cs typeface="PMingLiU"/>
              </a:rPr>
              <a:t>Env </a:t>
            </a:r>
            <a:r>
              <a:rPr sz="1000" spc="105" dirty="0">
                <a:latin typeface="PMingLiU"/>
                <a:cs typeface="PMingLiU"/>
              </a:rPr>
              <a:t>e </a:t>
            </a:r>
            <a:r>
              <a:rPr sz="1000" spc="-10" dirty="0">
                <a:latin typeface="PMingLiU"/>
                <a:cs typeface="PMingLiU"/>
              </a:rPr>
              <a:t>=</a:t>
            </a:r>
            <a:r>
              <a:rPr sz="1000" spc="-5" dirty="0">
                <a:latin typeface="PMingLiU"/>
                <a:cs typeface="PMingLiU"/>
              </a:rPr>
              <a:t> </a:t>
            </a:r>
            <a:r>
              <a:rPr sz="1000" spc="195" dirty="0">
                <a:solidFill>
                  <a:srgbClr val="0000FF"/>
                </a:solidFill>
                <a:latin typeface="PMingLiU"/>
                <a:cs typeface="PMingLiU"/>
              </a:rPr>
              <a:t>this</a:t>
            </a:r>
            <a:r>
              <a:rPr sz="1000" spc="195" dirty="0">
                <a:latin typeface="PMingLiU"/>
                <a:cs typeface="PMingLiU"/>
              </a:rPr>
              <a:t>; </a:t>
            </a:r>
            <a:r>
              <a:rPr sz="1000" spc="105" dirty="0">
                <a:latin typeface="PMingLiU"/>
                <a:cs typeface="PMingLiU"/>
              </a:rPr>
              <a:t>e </a:t>
            </a:r>
            <a:r>
              <a:rPr sz="1000" spc="100" dirty="0">
                <a:latin typeface="PMingLiU"/>
                <a:cs typeface="PMingLiU"/>
              </a:rPr>
              <a:t>!= </a:t>
            </a:r>
            <a:r>
              <a:rPr sz="1000" spc="175" dirty="0">
                <a:solidFill>
                  <a:srgbClr val="0000FF"/>
                </a:solidFill>
                <a:latin typeface="PMingLiU"/>
                <a:cs typeface="PMingLiU"/>
              </a:rPr>
              <a:t>null</a:t>
            </a:r>
            <a:r>
              <a:rPr sz="1000" spc="175" dirty="0">
                <a:latin typeface="PMingLiU"/>
                <a:cs typeface="PMingLiU"/>
              </a:rPr>
              <a:t>; </a:t>
            </a:r>
            <a:r>
              <a:rPr sz="1000" spc="105" dirty="0">
                <a:latin typeface="PMingLiU"/>
                <a:cs typeface="PMingLiU"/>
              </a:rPr>
              <a:t>e </a:t>
            </a:r>
            <a:r>
              <a:rPr sz="1000" spc="-10" dirty="0">
                <a:latin typeface="PMingLiU"/>
                <a:cs typeface="PMingLiU"/>
              </a:rPr>
              <a:t>=</a:t>
            </a:r>
            <a:r>
              <a:rPr sz="1000" spc="-5" dirty="0">
                <a:latin typeface="PMingLiU"/>
                <a:cs typeface="PMingLiU"/>
              </a:rPr>
              <a:t> </a:t>
            </a:r>
            <a:r>
              <a:rPr sz="1000" spc="135" dirty="0">
                <a:latin typeface="PMingLiU"/>
                <a:cs typeface="PMingLiU"/>
              </a:rPr>
              <a:t>e.prev </a:t>
            </a:r>
            <a:r>
              <a:rPr sz="1000" spc="204" dirty="0">
                <a:latin typeface="PMingLiU"/>
                <a:cs typeface="PMingLiU"/>
              </a:rPr>
              <a:t>) </a:t>
            </a:r>
            <a:r>
              <a:rPr sz="1000" spc="70" dirty="0">
                <a:latin typeface="PMingLiU"/>
                <a:cs typeface="PMingLiU"/>
              </a:rPr>
              <a:t>{ </a:t>
            </a:r>
            <a:r>
              <a:rPr sz="1000" spc="75" dirty="0">
                <a:latin typeface="PMingLiU"/>
                <a:cs typeface="PMingLiU"/>
              </a:rPr>
              <a:t> </a:t>
            </a:r>
            <a:r>
              <a:rPr sz="1000" spc="35" dirty="0">
                <a:latin typeface="PMingLiU"/>
                <a:cs typeface="PMingLiU"/>
              </a:rPr>
              <a:t>Symbol </a:t>
            </a:r>
            <a:r>
              <a:rPr sz="1000" spc="80" dirty="0">
                <a:latin typeface="PMingLiU"/>
                <a:cs typeface="PMingLiU"/>
              </a:rPr>
              <a:t>found </a:t>
            </a:r>
            <a:r>
              <a:rPr sz="1000" spc="-10" dirty="0">
                <a:latin typeface="PMingLiU"/>
                <a:cs typeface="PMingLiU"/>
              </a:rPr>
              <a:t>=</a:t>
            </a:r>
            <a:r>
              <a:rPr sz="1000" spc="-5" dirty="0">
                <a:latin typeface="PMingLiU"/>
                <a:cs typeface="PMingLiU"/>
              </a:rPr>
              <a:t> </a:t>
            </a:r>
            <a:r>
              <a:rPr sz="1000" spc="150" dirty="0">
                <a:latin typeface="PMingLiU"/>
                <a:cs typeface="PMingLiU"/>
              </a:rPr>
              <a:t>(Symbol)(e.table.get(s)); </a:t>
            </a:r>
            <a:r>
              <a:rPr sz="1000" spc="155" dirty="0">
                <a:latin typeface="PMingLiU"/>
                <a:cs typeface="PMingLiU"/>
              </a:rPr>
              <a:t> </a:t>
            </a:r>
            <a:r>
              <a:rPr sz="1000" spc="225" dirty="0">
                <a:solidFill>
                  <a:srgbClr val="0000FF"/>
                </a:solidFill>
                <a:latin typeface="PMingLiU"/>
                <a:cs typeface="PMingLiU"/>
              </a:rPr>
              <a:t>if</a:t>
            </a:r>
            <a:r>
              <a:rPr sz="1000" spc="225" dirty="0">
                <a:latin typeface="PMingLiU"/>
                <a:cs typeface="PMingLiU"/>
              </a:rPr>
              <a:t>(</a:t>
            </a:r>
            <a:r>
              <a:rPr sz="1000" spc="254" dirty="0">
                <a:latin typeface="PMingLiU"/>
                <a:cs typeface="PMingLiU"/>
              </a:rPr>
              <a:t> </a:t>
            </a:r>
            <a:r>
              <a:rPr sz="1000" spc="80" dirty="0">
                <a:latin typeface="PMingLiU"/>
                <a:cs typeface="PMingLiU"/>
              </a:rPr>
              <a:t>found</a:t>
            </a:r>
            <a:r>
              <a:rPr sz="1000" spc="260" dirty="0">
                <a:latin typeface="PMingLiU"/>
                <a:cs typeface="PMingLiU"/>
              </a:rPr>
              <a:t> </a:t>
            </a:r>
            <a:r>
              <a:rPr sz="1000" spc="100" dirty="0">
                <a:latin typeface="PMingLiU"/>
                <a:cs typeface="PMingLiU"/>
              </a:rPr>
              <a:t>!=</a:t>
            </a:r>
            <a:r>
              <a:rPr sz="1000" spc="260" dirty="0">
                <a:latin typeface="PMingLiU"/>
                <a:cs typeface="PMingLiU"/>
              </a:rPr>
              <a:t> </a:t>
            </a:r>
            <a:r>
              <a:rPr sz="1000" spc="155" dirty="0">
                <a:solidFill>
                  <a:srgbClr val="0000FF"/>
                </a:solidFill>
                <a:latin typeface="PMingLiU"/>
                <a:cs typeface="PMingLiU"/>
              </a:rPr>
              <a:t>null</a:t>
            </a:r>
            <a:r>
              <a:rPr sz="1000" spc="260" dirty="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sz="1000" spc="204" dirty="0">
                <a:latin typeface="PMingLiU"/>
                <a:cs typeface="PMingLiU"/>
              </a:rPr>
              <a:t>)</a:t>
            </a:r>
            <a:r>
              <a:rPr sz="1000" spc="260" dirty="0">
                <a:latin typeface="PMingLiU"/>
                <a:cs typeface="PMingLiU"/>
              </a:rPr>
              <a:t> </a:t>
            </a:r>
            <a:r>
              <a:rPr sz="1000" spc="145" dirty="0">
                <a:solidFill>
                  <a:srgbClr val="0000FF"/>
                </a:solidFill>
                <a:latin typeface="PMingLiU"/>
                <a:cs typeface="PMingLiU"/>
              </a:rPr>
              <a:t>return</a:t>
            </a:r>
            <a:r>
              <a:rPr sz="1000" spc="260" dirty="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sz="1000" spc="110" dirty="0">
                <a:latin typeface="PMingLiU"/>
                <a:cs typeface="PMingLiU"/>
              </a:rPr>
              <a:t>found;</a:t>
            </a:r>
            <a:endParaRPr sz="1000" dirty="0">
              <a:latin typeface="PMingLiU"/>
              <a:cs typeface="PMingLiU"/>
            </a:endParaRPr>
          </a:p>
          <a:p>
            <a:pPr marL="490855">
              <a:lnSpc>
                <a:spcPts val="1145"/>
              </a:lnSpc>
            </a:pPr>
            <a:r>
              <a:rPr sz="1000" spc="70" dirty="0">
                <a:latin typeface="PMingLiU"/>
                <a:cs typeface="PMingLiU"/>
              </a:rPr>
              <a:t>}</a:t>
            </a:r>
            <a:endParaRPr sz="1000" dirty="0">
              <a:latin typeface="PMingLiU"/>
              <a:cs typeface="PMingLiU"/>
            </a:endParaRPr>
          </a:p>
          <a:p>
            <a:pPr marL="490855">
              <a:lnSpc>
                <a:spcPts val="1195"/>
              </a:lnSpc>
            </a:pPr>
            <a:r>
              <a:rPr sz="1000" spc="145" dirty="0">
                <a:solidFill>
                  <a:srgbClr val="0000FF"/>
                </a:solidFill>
                <a:latin typeface="PMingLiU"/>
                <a:cs typeface="PMingLiU"/>
              </a:rPr>
              <a:t>return</a:t>
            </a:r>
            <a:r>
              <a:rPr sz="1000" spc="220" dirty="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sz="1000" spc="175" dirty="0">
                <a:solidFill>
                  <a:srgbClr val="0000FF"/>
                </a:solidFill>
                <a:latin typeface="PMingLiU"/>
                <a:cs typeface="PMingLiU"/>
              </a:rPr>
              <a:t>null</a:t>
            </a:r>
            <a:r>
              <a:rPr sz="1000" spc="175" dirty="0">
                <a:latin typeface="PMingLiU"/>
                <a:cs typeface="PMingLiU"/>
              </a:rPr>
              <a:t>;</a:t>
            </a:r>
            <a:endParaRPr sz="1000" dirty="0">
              <a:latin typeface="PMingLiU"/>
              <a:cs typeface="PMingLiU"/>
            </a:endParaRPr>
          </a:p>
          <a:p>
            <a:pPr marL="251460">
              <a:lnSpc>
                <a:spcPts val="1195"/>
              </a:lnSpc>
            </a:pPr>
            <a:r>
              <a:rPr sz="1000" spc="70" dirty="0">
                <a:latin typeface="PMingLiU"/>
                <a:cs typeface="PMingLiU"/>
              </a:rPr>
              <a:t>}</a:t>
            </a:r>
            <a:endParaRPr sz="1000" dirty="0">
              <a:latin typeface="PMingLiU"/>
              <a:cs typeface="PMingLiU"/>
            </a:endParaRPr>
          </a:p>
          <a:p>
            <a:pPr marL="12700">
              <a:lnSpc>
                <a:spcPts val="1200"/>
              </a:lnSpc>
            </a:pPr>
            <a:r>
              <a:rPr sz="1000" spc="70" dirty="0">
                <a:latin typeface="PMingLiU"/>
                <a:cs typeface="PMingLiU"/>
              </a:rPr>
              <a:t>}</a:t>
            </a:r>
            <a:endParaRPr sz="1000" dirty="0">
              <a:latin typeface="PMingLiU"/>
              <a:cs typeface="PMingLiU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6840" y="1970852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Rectangle 24"/>
          <p:cNvSpPr/>
          <p:nvPr/>
        </p:nvSpPr>
        <p:spPr>
          <a:xfrm>
            <a:off x="476249" y="2455257"/>
            <a:ext cx="32004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>
                <a:latin typeface="Consolas" panose="020B0609020204030204" pitchFamily="49" charset="0"/>
              </a:rPr>
              <a:t>{ </a:t>
            </a:r>
            <a:r>
              <a:rPr lang="es-ES" sz="1000" dirty="0" err="1">
                <a:latin typeface="Consolas" panose="020B0609020204030204" pitchFamily="49" charset="0"/>
              </a:rPr>
              <a:t>int</a:t>
            </a:r>
            <a:r>
              <a:rPr lang="es-ES" sz="1000" dirty="0">
                <a:latin typeface="Consolas" panose="020B0609020204030204" pitchFamily="49" charset="0"/>
              </a:rPr>
              <a:t> x; </a:t>
            </a:r>
            <a:r>
              <a:rPr lang="es-ES" sz="1000" dirty="0" err="1">
                <a:latin typeface="Consolas" panose="020B0609020204030204" pitchFamily="49" charset="0"/>
              </a:rPr>
              <a:t>char</a:t>
            </a:r>
            <a:r>
              <a:rPr lang="es-ES" sz="1000" dirty="0">
                <a:latin typeface="Consolas" panose="020B0609020204030204" pitchFamily="49" charset="0"/>
              </a:rPr>
              <a:t> y; { </a:t>
            </a:r>
            <a:r>
              <a:rPr lang="es-ES" sz="1000" dirty="0" err="1">
                <a:latin typeface="Consolas" panose="020B0609020204030204" pitchFamily="49" charset="0"/>
              </a:rPr>
              <a:t>bool</a:t>
            </a:r>
            <a:r>
              <a:rPr lang="es-ES" sz="1000" dirty="0">
                <a:latin typeface="Consolas" panose="020B0609020204030204" pitchFamily="49" charset="0"/>
              </a:rPr>
              <a:t> y; x; y; } x; y; }</a:t>
            </a:r>
            <a:endParaRPr lang="en-US" sz="1000" dirty="0">
              <a:latin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6249" y="2877592"/>
            <a:ext cx="304800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{ { x:int; y:bool; } x:int; y:char; }</a:t>
            </a:r>
            <a:endParaRPr lang="en-US" sz="1000" dirty="0">
              <a:latin typeface="Consolas" panose="020B0609020204030204" pitchFamily="49" charset="0"/>
            </a:endParaRPr>
          </a:p>
        </p:txBody>
      </p:sp>
      <p:sp>
        <p:nvSpPr>
          <p:cNvPr id="29" name="Title 33"/>
          <p:cNvSpPr>
            <a:spLocks noGrp="1"/>
          </p:cNvSpPr>
          <p:nvPr>
            <p:ph type="title"/>
          </p:nvPr>
        </p:nvSpPr>
        <p:spPr>
          <a:xfrm>
            <a:off x="61468" y="76906"/>
            <a:ext cx="4418013" cy="307622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</a:t>
            </a:r>
            <a:endParaRPr lang="en-US" dirty="0"/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106617" y="603978"/>
            <a:ext cx="1367362" cy="24468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program → </a:t>
            </a:r>
            <a:endParaRPr lang="en-US" sz="1100" dirty="0"/>
          </a:p>
          <a:p>
            <a:r>
              <a:rPr lang="en-US" sz="1100" dirty="0"/>
              <a:t>                     block</a:t>
            </a:r>
            <a:endParaRPr lang="en-US" sz="1100" dirty="0"/>
          </a:p>
          <a:p>
            <a:r>
              <a:rPr lang="en-US" sz="1100" dirty="0"/>
              <a:t>block →  </a:t>
            </a:r>
            <a:r>
              <a:rPr lang="en-US" sz="1100" b="1" dirty="0"/>
              <a:t>‘{‘</a:t>
            </a:r>
            <a:endParaRPr lang="en-US" sz="1100" b="1" dirty="0"/>
          </a:p>
          <a:p>
            <a:r>
              <a:rPr lang="en-US" sz="1100" dirty="0"/>
              <a:t>                  </a:t>
            </a:r>
            <a:r>
              <a:rPr lang="en-US" sz="1100" dirty="0" err="1"/>
              <a:t>decls</a:t>
            </a:r>
            <a:r>
              <a:rPr lang="en-US" sz="1100" dirty="0"/>
              <a:t> </a:t>
            </a:r>
            <a:r>
              <a:rPr lang="en-US" sz="1100" dirty="0" err="1"/>
              <a:t>stmts</a:t>
            </a:r>
            <a:r>
              <a:rPr lang="en-US" sz="1100" dirty="0"/>
              <a:t> </a:t>
            </a:r>
            <a:r>
              <a:rPr lang="en-US" sz="1100" b="1" dirty="0"/>
              <a:t>‘}’</a:t>
            </a:r>
            <a:endParaRPr lang="en-US" sz="1100" b="1" dirty="0"/>
          </a:p>
          <a:p>
            <a:r>
              <a:rPr lang="en-US" sz="1100" dirty="0" err="1"/>
              <a:t>decls</a:t>
            </a:r>
            <a:r>
              <a:rPr lang="en-US" sz="1100" dirty="0"/>
              <a:t> → </a:t>
            </a:r>
            <a:r>
              <a:rPr lang="en-US" sz="1100" dirty="0" err="1"/>
              <a:t>decls</a:t>
            </a:r>
            <a:r>
              <a:rPr lang="en-US" sz="1100" dirty="0"/>
              <a:t> </a:t>
            </a:r>
            <a:r>
              <a:rPr lang="en-US" sz="1100" dirty="0" err="1"/>
              <a:t>decl</a:t>
            </a:r>
            <a:endParaRPr lang="en-US" sz="1100" dirty="0"/>
          </a:p>
          <a:p>
            <a:r>
              <a:rPr lang="en-US" sz="1100" dirty="0"/>
              <a:t>               | ɛ</a:t>
            </a:r>
            <a:endParaRPr lang="en-US" sz="1100" dirty="0"/>
          </a:p>
          <a:p>
            <a:r>
              <a:rPr lang="en-US" sz="1100" dirty="0" err="1"/>
              <a:t>decl</a:t>
            </a:r>
            <a:r>
              <a:rPr lang="en-US" sz="1100" dirty="0"/>
              <a:t> →  </a:t>
            </a:r>
            <a:r>
              <a:rPr lang="en-US" sz="1100" b="1" dirty="0"/>
              <a:t>type id ‘;’</a:t>
            </a:r>
            <a:endParaRPr lang="en-US" sz="1100" b="1" dirty="0"/>
          </a:p>
          <a:p>
            <a:endParaRPr lang="en-US" sz="1100" b="1" dirty="0"/>
          </a:p>
          <a:p>
            <a:r>
              <a:rPr lang="en-US" sz="1100" dirty="0" err="1"/>
              <a:t>stms</a:t>
            </a:r>
            <a:r>
              <a:rPr lang="en-US" sz="1100" dirty="0"/>
              <a:t> → </a:t>
            </a:r>
            <a:r>
              <a:rPr lang="en-US" sz="1100" dirty="0" err="1"/>
              <a:t>stmts</a:t>
            </a:r>
            <a:r>
              <a:rPr lang="en-US" sz="1100" dirty="0"/>
              <a:t> </a:t>
            </a:r>
            <a:r>
              <a:rPr lang="en-US" sz="1100" dirty="0" err="1"/>
              <a:t>stmt</a:t>
            </a:r>
            <a:endParaRPr lang="en-US" sz="1100" dirty="0"/>
          </a:p>
          <a:p>
            <a:r>
              <a:rPr lang="en-US" sz="1100" dirty="0"/>
              <a:t>               | ɛ</a:t>
            </a:r>
            <a:endParaRPr lang="en-US" sz="1100" dirty="0"/>
          </a:p>
          <a:p>
            <a:endParaRPr lang="en-US" sz="800" dirty="0"/>
          </a:p>
          <a:p>
            <a:r>
              <a:rPr lang="en-US" sz="1100" dirty="0" err="1"/>
              <a:t>stmt</a:t>
            </a:r>
            <a:r>
              <a:rPr lang="en-US" sz="1100" dirty="0"/>
              <a:t> → block </a:t>
            </a:r>
            <a:endParaRPr lang="en-US" sz="1100" dirty="0"/>
          </a:p>
          <a:p>
            <a:r>
              <a:rPr lang="en-US" sz="1100" b="1" dirty="0"/>
              <a:t>             | </a:t>
            </a:r>
            <a:r>
              <a:rPr lang="en-US" sz="1100" dirty="0"/>
              <a:t>factor </a:t>
            </a:r>
            <a:r>
              <a:rPr lang="en-US" sz="1100" b="1" dirty="0"/>
              <a:t>‘;’</a:t>
            </a:r>
            <a:endParaRPr lang="en-US" sz="1100" b="1" dirty="0"/>
          </a:p>
          <a:p>
            <a:endParaRPr lang="en-US" sz="800" b="1" dirty="0"/>
          </a:p>
          <a:p>
            <a:r>
              <a:rPr lang="en-US" sz="1100" dirty="0"/>
              <a:t>factor</a:t>
            </a:r>
            <a:r>
              <a:rPr lang="en-US" sz="1100" b="1" dirty="0"/>
              <a:t> </a:t>
            </a:r>
            <a:r>
              <a:rPr lang="en-US" sz="1100" dirty="0"/>
              <a:t>→ </a:t>
            </a:r>
            <a:r>
              <a:rPr lang="en-US" sz="1100" b="1" dirty="0"/>
              <a:t>id</a:t>
            </a:r>
            <a:endParaRPr lang="en-US" sz="11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685117" y="609382"/>
            <a:ext cx="73257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{ top = null; }</a:t>
            </a:r>
            <a:endParaRPr 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1685117" y="906317"/>
            <a:ext cx="262251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{ saved = top; top = new Env(top); </a:t>
            </a:r>
            <a:r>
              <a:rPr lang="en-US" sz="1100" dirty="0" err="1"/>
              <a:t>printf</a:t>
            </a:r>
            <a:r>
              <a:rPr lang="en-US" sz="1100" dirty="0"/>
              <a:t>("{");}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1688323" y="1091731"/>
            <a:ext cx="148438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{ top = saved; </a:t>
            </a:r>
            <a:r>
              <a:rPr lang="en-US" sz="1100" dirty="0" err="1"/>
              <a:t>printf</a:t>
            </a:r>
            <a:r>
              <a:rPr lang="en-US" sz="1100" dirty="0"/>
              <a:t>("} ");}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1623881" y="1580150"/>
            <a:ext cx="242053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{ s = new Symbol(</a:t>
            </a:r>
            <a:r>
              <a:rPr lang="en-US" sz="1100" dirty="0" err="1"/>
              <a:t>id.lexeme</a:t>
            </a:r>
            <a:r>
              <a:rPr lang="en-US" sz="1100" dirty="0"/>
              <a:t>, </a:t>
            </a:r>
            <a:r>
              <a:rPr lang="en-US" sz="1100" dirty="0" err="1"/>
              <a:t>type.lexeme</a:t>
            </a:r>
            <a:r>
              <a:rPr lang="en-US" sz="1100" dirty="0"/>
              <a:t>);</a:t>
            </a:r>
            <a:endParaRPr lang="en-US" sz="1100" dirty="0"/>
          </a:p>
          <a:p>
            <a:r>
              <a:rPr lang="en-US" sz="1100" dirty="0"/>
              <a:t>  </a:t>
            </a:r>
            <a:r>
              <a:rPr lang="en-US" sz="1100" dirty="0" err="1"/>
              <a:t>top.put</a:t>
            </a:r>
            <a:r>
              <a:rPr lang="en-US" sz="1100" dirty="0"/>
              <a:t>(</a:t>
            </a:r>
            <a:r>
              <a:rPr lang="en-US" sz="1100" dirty="0" err="1"/>
              <a:t>id.lexeme</a:t>
            </a:r>
            <a:r>
              <a:rPr lang="en-US" sz="1100" dirty="0"/>
              <a:t>, s);}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1771650" y="2796886"/>
            <a:ext cx="242053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/>
              <a:t>{ s = </a:t>
            </a:r>
            <a:r>
              <a:rPr lang="en-US" sz="1100" dirty="0" err="1"/>
              <a:t>top.get</a:t>
            </a:r>
            <a:r>
              <a:rPr lang="en-US" sz="1100" dirty="0"/>
              <a:t>(</a:t>
            </a:r>
            <a:r>
              <a:rPr lang="en-US" sz="1100" dirty="0" err="1"/>
              <a:t>id.lexeme</a:t>
            </a:r>
            <a:r>
              <a:rPr lang="en-US" sz="1100" dirty="0"/>
              <a:t>);</a:t>
            </a:r>
            <a:endParaRPr lang="en-US" sz="1100" dirty="0"/>
          </a:p>
          <a:p>
            <a:r>
              <a:rPr lang="en-US" sz="1100" dirty="0"/>
              <a:t>   print(</a:t>
            </a:r>
            <a:r>
              <a:rPr lang="en-US" sz="1100" dirty="0" err="1"/>
              <a:t>id.lexeme</a:t>
            </a:r>
            <a:r>
              <a:rPr lang="en-US" sz="1100" dirty="0"/>
              <a:t>, ":", </a:t>
            </a:r>
            <a:r>
              <a:rPr lang="en-US" sz="1100" dirty="0" err="1"/>
              <a:t>s.type</a:t>
            </a:r>
            <a:r>
              <a:rPr lang="en-US" sz="1100" dirty="0"/>
              <a:t>); }</a:t>
            </a:r>
            <a:endParaRPr 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1738240" y="2559302"/>
            <a:ext cx="76944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{print( "; ") ; }</a:t>
            </a:r>
            <a:endParaRPr lang="en-US" sz="1100" dirty="0"/>
          </a:p>
        </p:txBody>
      </p:sp>
      <p:sp>
        <p:nvSpPr>
          <p:cNvPr id="35" name="Title 33"/>
          <p:cNvSpPr>
            <a:spLocks noGrp="1"/>
          </p:cNvSpPr>
          <p:nvPr>
            <p:ph type="title"/>
          </p:nvPr>
        </p:nvSpPr>
        <p:spPr>
          <a:xfrm>
            <a:off x="61468" y="76906"/>
            <a:ext cx="4418013" cy="307622"/>
          </a:xfrm>
        </p:spPr>
        <p:txBody>
          <a:bodyPr>
            <a:normAutofit fontScale="90000"/>
          </a:bodyPr>
          <a:lstStyle/>
          <a:p>
            <a:r>
              <a:rPr lang="en-US" dirty="0"/>
              <a:t>The Parse</a:t>
            </a:r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3" grpId="0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Tutorial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pic>
        <p:nvPicPr>
          <p:cNvPr id="1026" name="Picture 2" descr="1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26" b="36592"/>
          <a:stretch>
            <a:fillRect/>
          </a:stretch>
        </p:blipFill>
        <p:spPr bwMode="auto">
          <a:xfrm>
            <a:off x="831476" y="816276"/>
            <a:ext cx="1387669" cy="221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57150" y="434975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Consider the following code and construct the symbol table for the same with proper hierarchy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pic>
        <p:nvPicPr>
          <p:cNvPr id="2050" name="Picture 2" descr="1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81" y="581025"/>
            <a:ext cx="3802451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Tutorial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b="39761"/>
          <a:stretch>
            <a:fillRect/>
          </a:stretch>
        </p:blipFill>
        <p:spPr>
          <a:xfrm>
            <a:off x="61468" y="461457"/>
            <a:ext cx="2167382" cy="2638764"/>
          </a:xfrm>
          <a:prstGeom prst="rect">
            <a:avLst/>
          </a:prstGeom>
        </p:spPr>
      </p:pic>
      <p:pic>
        <p:nvPicPr>
          <p:cNvPr id="11" name="Content Placeholder 9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t="59694"/>
          <a:stretch>
            <a:fillRect/>
          </a:stretch>
        </p:blipFill>
        <p:spPr>
          <a:xfrm>
            <a:off x="2437380" y="581654"/>
            <a:ext cx="2172720" cy="176995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Solution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pic>
        <p:nvPicPr>
          <p:cNvPr id="4098" name="Picture 2" descr="Symbol Table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50888"/>
            <a:ext cx="4418013" cy="239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Tutorial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31743"/>
          <a:stretch>
            <a:fillRect/>
          </a:stretch>
        </p:blipFill>
        <p:spPr>
          <a:xfrm>
            <a:off x="95250" y="549275"/>
            <a:ext cx="1828800" cy="26041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69716"/>
          <a:stretch>
            <a:fillRect/>
          </a:stretch>
        </p:blipFill>
        <p:spPr>
          <a:xfrm>
            <a:off x="2381250" y="546445"/>
            <a:ext cx="1906436" cy="120442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Solution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2FC8-E50D-4F99-88F8-A015DD78D4D7}" type="slidenum">
              <a:rPr lang="en-US" smtClean="0"/>
            </a:fld>
            <a:endParaRPr lang="en-US"/>
          </a:p>
        </p:txBody>
      </p:sp>
      <p:pic>
        <p:nvPicPr>
          <p:cNvPr id="6146" name="Picture 2" descr="11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348"/>
          <a:stretch>
            <a:fillRect/>
          </a:stretch>
        </p:blipFill>
        <p:spPr bwMode="auto">
          <a:xfrm>
            <a:off x="61468" y="549275"/>
            <a:ext cx="4223564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329565"/>
            <a:chOff x="0" y="0"/>
            <a:chExt cx="4608195" cy="329565"/>
          </a:xfrm>
        </p:grpSpPr>
        <p:sp>
          <p:nvSpPr>
            <p:cNvPr id="3" name="object 3"/>
            <p:cNvSpPr/>
            <p:nvPr/>
          </p:nvSpPr>
          <p:spPr>
            <a:xfrm>
              <a:off x="120650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0650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10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14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18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22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726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3" name="object 2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02551" y="1654251"/>
            <a:ext cx="65265" cy="65265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624395" y="1527020"/>
            <a:ext cx="2581910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1100" spc="-15" dirty="0">
                <a:latin typeface="Tahoma" panose="020B0604030504040204"/>
                <a:cs typeface="Tahoma" panose="020B0604030504040204"/>
              </a:rPr>
              <a:t>Basic</a:t>
            </a:r>
            <a:r>
              <a:rPr sz="1100" spc="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building</a:t>
            </a:r>
            <a:r>
              <a:rPr sz="1100" spc="1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units</a:t>
            </a:r>
            <a:r>
              <a:rPr sz="1100" spc="1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70" dirty="0">
                <a:latin typeface="Tahoma" panose="020B0604030504040204"/>
                <a:cs typeface="Tahoma" panose="020B0604030504040204"/>
              </a:rPr>
              <a:t>are</a:t>
            </a:r>
            <a:r>
              <a:rPr sz="1100" spc="1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blocks.</a:t>
            </a:r>
            <a:endParaRPr sz="11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3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There</a:t>
            </a:r>
            <a:r>
              <a:rPr sz="1100" spc="1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can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sz="1100" spc="1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6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nested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3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blocks</a:t>
            </a:r>
            <a:r>
              <a:rPr sz="1100" spc="1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upto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any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depth.</a:t>
            </a:r>
            <a:endParaRPr sz="11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551" y="1864283"/>
            <a:ext cx="65265" cy="65265"/>
          </a:xfrm>
          <a:prstGeom prst="rect">
            <a:avLst/>
          </a:prstGeom>
        </p:spPr>
      </p:pic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1468" y="496359"/>
            <a:ext cx="4418013" cy="253440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 Structured Languages</a:t>
            </a:r>
            <a:endParaRPr lang="en-US" dirty="0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329565"/>
            <a:chOff x="0" y="0"/>
            <a:chExt cx="4608195" cy="329565"/>
          </a:xfrm>
        </p:grpSpPr>
        <p:sp>
          <p:nvSpPr>
            <p:cNvPr id="3" name="object 3"/>
            <p:cNvSpPr/>
            <p:nvPr/>
          </p:nvSpPr>
          <p:spPr>
            <a:xfrm>
              <a:off x="120650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0650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10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14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18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22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726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2" name="object 2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551" y="1654251"/>
            <a:ext cx="65265" cy="65265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624395" y="1527020"/>
            <a:ext cx="2581910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1100" spc="-15" dirty="0">
                <a:latin typeface="Tahoma" panose="020B0604030504040204"/>
                <a:cs typeface="Tahoma" panose="020B0604030504040204"/>
              </a:rPr>
              <a:t>Basic</a:t>
            </a:r>
            <a:r>
              <a:rPr sz="1100" spc="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building</a:t>
            </a:r>
            <a:r>
              <a:rPr sz="1100" spc="1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units</a:t>
            </a:r>
            <a:r>
              <a:rPr sz="1100" spc="1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70" dirty="0">
                <a:latin typeface="Tahoma" panose="020B0604030504040204"/>
                <a:cs typeface="Tahoma" panose="020B0604030504040204"/>
              </a:rPr>
              <a:t>are</a:t>
            </a:r>
            <a:r>
              <a:rPr sz="1100" spc="1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blocks.</a:t>
            </a:r>
            <a:endParaRPr sz="11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35" dirty="0">
                <a:latin typeface="Tahoma" panose="020B0604030504040204"/>
                <a:cs typeface="Tahoma" panose="020B0604030504040204"/>
              </a:rPr>
              <a:t>There</a:t>
            </a:r>
            <a:r>
              <a:rPr sz="1100" spc="1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can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latin typeface="Tahoma" panose="020B0604030504040204"/>
                <a:cs typeface="Tahoma" panose="020B0604030504040204"/>
              </a:rPr>
              <a:t>be</a:t>
            </a:r>
            <a:r>
              <a:rPr sz="1100" spc="1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60" dirty="0">
                <a:latin typeface="Tahoma" panose="020B0604030504040204"/>
                <a:cs typeface="Tahoma" panose="020B0604030504040204"/>
              </a:rPr>
              <a:t>nested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blocks</a:t>
            </a:r>
            <a:r>
              <a:rPr sz="1100" spc="1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upto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latin typeface="Tahoma" panose="020B0604030504040204"/>
                <a:cs typeface="Tahoma" panose="020B0604030504040204"/>
              </a:rPr>
              <a:t>any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depth.</a:t>
            </a:r>
            <a:endParaRPr sz="11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551" y="1864283"/>
            <a:ext cx="65265" cy="65265"/>
          </a:xfrm>
          <a:prstGeom prst="rect">
            <a:avLst/>
          </a:prstGeom>
        </p:spPr>
      </p:pic>
      <p:sp>
        <p:nvSpPr>
          <p:cNvPr id="34" name="Title 33"/>
          <p:cNvSpPr>
            <a:spLocks noGrp="1"/>
          </p:cNvSpPr>
          <p:nvPr>
            <p:ph type="title"/>
          </p:nvPr>
        </p:nvSpPr>
        <p:spPr>
          <a:xfrm>
            <a:off x="61468" y="76906"/>
            <a:ext cx="4418013" cy="307622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Structured Languages</a:t>
            </a:r>
            <a:endParaRPr lang="en-US" dirty="0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329565"/>
            <a:chOff x="0" y="0"/>
            <a:chExt cx="4608195" cy="329565"/>
          </a:xfrm>
        </p:grpSpPr>
        <p:sp>
          <p:nvSpPr>
            <p:cNvPr id="3" name="object 3"/>
            <p:cNvSpPr/>
            <p:nvPr/>
          </p:nvSpPr>
          <p:spPr>
            <a:xfrm>
              <a:off x="120650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10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14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18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22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726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/>
          <p:nvPr/>
        </p:nvSpPr>
        <p:spPr>
          <a:xfrm>
            <a:off x="359994" y="435279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47294" y="442815"/>
            <a:ext cx="2290445" cy="2910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42315">
              <a:lnSpc>
                <a:spcPct val="100000"/>
              </a:lnSpc>
              <a:spcBef>
                <a:spcPts val="95"/>
              </a:spcBef>
            </a:pPr>
            <a:r>
              <a:rPr sz="1000" spc="155" dirty="0">
                <a:latin typeface="PMingLiU"/>
                <a:cs typeface="PMingLiU"/>
              </a:rPr>
              <a:t>01:</a:t>
            </a:r>
            <a:r>
              <a:rPr sz="1000" spc="155" dirty="0">
                <a:solidFill>
                  <a:srgbClr val="0000FF"/>
                </a:solidFill>
                <a:latin typeface="PMingLiU"/>
                <a:cs typeface="PMingLiU"/>
              </a:rPr>
              <a:t>float</a:t>
            </a:r>
            <a:r>
              <a:rPr sz="1000" spc="215" dirty="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sz="1000" spc="90" dirty="0">
                <a:latin typeface="PMingLiU"/>
                <a:cs typeface="PMingLiU"/>
              </a:rPr>
              <a:t>x=10,y=5,z=30; </a:t>
            </a:r>
            <a:r>
              <a:rPr sz="1000" spc="-250" dirty="0">
                <a:latin typeface="PMingLiU"/>
                <a:cs typeface="PMingLiU"/>
              </a:rPr>
              <a:t> </a:t>
            </a:r>
            <a:r>
              <a:rPr sz="1000" spc="155" dirty="0">
                <a:latin typeface="PMingLiU"/>
                <a:cs typeface="PMingLiU"/>
              </a:rPr>
              <a:t>02:</a:t>
            </a:r>
            <a:r>
              <a:rPr sz="1000" spc="155" dirty="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sz="1000" spc="250" dirty="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sz="1000" spc="105" dirty="0">
                <a:latin typeface="PMingLiU"/>
                <a:cs typeface="PMingLiU"/>
              </a:rPr>
              <a:t>main()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0"/>
              </a:lnSpc>
            </a:pPr>
            <a:r>
              <a:rPr sz="1000" spc="110" dirty="0">
                <a:latin typeface="PMingLiU"/>
                <a:cs typeface="PMingLiU"/>
              </a:rPr>
              <a:t>03:{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5"/>
              </a:lnSpc>
              <a:tabLst>
                <a:tab pos="430530" algn="l"/>
              </a:tabLst>
            </a:pPr>
            <a:r>
              <a:rPr sz="1000" spc="120" dirty="0">
                <a:latin typeface="PMingLiU"/>
                <a:cs typeface="PMingLiU"/>
              </a:rPr>
              <a:t>04:	</a:t>
            </a:r>
            <a:r>
              <a:rPr sz="1000" spc="175" dirty="0">
                <a:solidFill>
                  <a:srgbClr val="0000FF"/>
                </a:solidFill>
                <a:latin typeface="PMingLiU"/>
                <a:cs typeface="PMingLiU"/>
              </a:rPr>
              <a:t>float</a:t>
            </a:r>
            <a:r>
              <a:rPr sz="1000" spc="215" dirty="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sz="1000" spc="80" dirty="0">
                <a:latin typeface="PMingLiU"/>
                <a:cs typeface="PMingLiU"/>
              </a:rPr>
              <a:t>y=40;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5"/>
              </a:lnSpc>
              <a:tabLst>
                <a:tab pos="430530" algn="l"/>
              </a:tabLst>
            </a:pPr>
            <a:r>
              <a:rPr sz="1000" spc="120" dirty="0">
                <a:latin typeface="PMingLiU"/>
                <a:cs typeface="PMingLiU"/>
              </a:rPr>
              <a:t>05:	</a:t>
            </a:r>
            <a:r>
              <a:rPr sz="1000" spc="165" dirty="0">
                <a:solidFill>
                  <a:srgbClr val="0000FF"/>
                </a:solidFill>
                <a:latin typeface="PMingLiU"/>
                <a:cs typeface="PMingLiU"/>
              </a:rPr>
              <a:t>if</a:t>
            </a:r>
            <a:r>
              <a:rPr sz="1000" spc="165" dirty="0">
                <a:latin typeface="PMingLiU"/>
                <a:cs typeface="PMingLiU"/>
              </a:rPr>
              <a:t>(1){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5"/>
              </a:lnSpc>
              <a:tabLst>
                <a:tab pos="669925" algn="l"/>
              </a:tabLst>
            </a:pPr>
            <a:r>
              <a:rPr sz="1000" spc="120" dirty="0">
                <a:latin typeface="PMingLiU"/>
                <a:cs typeface="PMingLiU"/>
              </a:rPr>
              <a:t>06:	</a:t>
            </a:r>
            <a:r>
              <a:rPr sz="1000" spc="175" dirty="0">
                <a:solidFill>
                  <a:srgbClr val="0000FF"/>
                </a:solidFill>
                <a:latin typeface="PMingLiU"/>
                <a:cs typeface="PMingLiU"/>
              </a:rPr>
              <a:t>float</a:t>
            </a:r>
            <a:r>
              <a:rPr sz="1000" spc="215" dirty="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sz="1000" spc="80" dirty="0">
                <a:latin typeface="PMingLiU"/>
                <a:cs typeface="PMingLiU"/>
              </a:rPr>
              <a:t>x=50;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5"/>
              </a:lnSpc>
              <a:tabLst>
                <a:tab pos="430530" algn="l"/>
              </a:tabLst>
            </a:pPr>
            <a:r>
              <a:rPr sz="1000" spc="120" dirty="0">
                <a:latin typeface="PMingLiU"/>
                <a:cs typeface="PMingLiU"/>
              </a:rPr>
              <a:t>07:	</a:t>
            </a:r>
            <a:r>
              <a:rPr sz="1000" spc="70" dirty="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5"/>
              </a:lnSpc>
              <a:tabLst>
                <a:tab pos="430530" algn="l"/>
              </a:tabLst>
            </a:pPr>
            <a:r>
              <a:rPr sz="1000" spc="120" dirty="0">
                <a:latin typeface="PMingLiU"/>
                <a:cs typeface="PMingLiU"/>
              </a:rPr>
              <a:t>08:	</a:t>
            </a:r>
            <a:r>
              <a:rPr sz="1000" spc="135" dirty="0">
                <a:solidFill>
                  <a:srgbClr val="0000FF"/>
                </a:solidFill>
                <a:latin typeface="PMingLiU"/>
                <a:cs typeface="PMingLiU"/>
              </a:rPr>
              <a:t>if</a:t>
            </a:r>
            <a:r>
              <a:rPr sz="1000" spc="135" dirty="0">
                <a:latin typeface="PMingLiU"/>
                <a:cs typeface="PMingLiU"/>
              </a:rPr>
              <a:t>(y&lt;z){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5"/>
              </a:lnSpc>
              <a:tabLst>
                <a:tab pos="669925" algn="l"/>
              </a:tabLst>
            </a:pPr>
            <a:r>
              <a:rPr sz="1000" spc="120" dirty="0">
                <a:latin typeface="PMingLiU"/>
                <a:cs typeface="PMingLiU"/>
              </a:rPr>
              <a:t>09:	</a:t>
            </a:r>
            <a:r>
              <a:rPr sz="1000" spc="140" dirty="0">
                <a:latin typeface="PMingLiU"/>
                <a:cs typeface="PMingLiU"/>
              </a:rPr>
              <a:t>printf(</a:t>
            </a:r>
            <a:r>
              <a:rPr sz="1000" spc="140" dirty="0">
                <a:solidFill>
                  <a:srgbClr val="9300D1"/>
                </a:solidFill>
                <a:latin typeface="PMingLiU"/>
                <a:cs typeface="PMingLiU"/>
              </a:rPr>
              <a:t>"z=%f"</a:t>
            </a:r>
            <a:r>
              <a:rPr sz="1000" spc="140" dirty="0">
                <a:latin typeface="PMingLiU"/>
                <a:cs typeface="PMingLiU"/>
              </a:rPr>
              <a:t>,z);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5"/>
              </a:lnSpc>
              <a:tabLst>
                <a:tab pos="430530" algn="l"/>
              </a:tabLst>
            </a:pPr>
            <a:r>
              <a:rPr sz="1000" spc="120" dirty="0">
                <a:latin typeface="PMingLiU"/>
                <a:cs typeface="PMingLiU"/>
              </a:rPr>
              <a:t>10:	</a:t>
            </a:r>
            <a:r>
              <a:rPr sz="1000" spc="70" dirty="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5"/>
              </a:lnSpc>
              <a:tabLst>
                <a:tab pos="430530" algn="l"/>
              </a:tabLst>
            </a:pPr>
            <a:r>
              <a:rPr sz="1000" spc="120" dirty="0">
                <a:latin typeface="PMingLiU"/>
                <a:cs typeface="PMingLiU"/>
              </a:rPr>
              <a:t>11:	</a:t>
            </a:r>
            <a:r>
              <a:rPr sz="1000" spc="140" dirty="0">
                <a:solidFill>
                  <a:srgbClr val="0000FF"/>
                </a:solidFill>
                <a:latin typeface="PMingLiU"/>
                <a:cs typeface="PMingLiU"/>
              </a:rPr>
              <a:t>else</a:t>
            </a:r>
            <a:r>
              <a:rPr sz="1000" spc="140" dirty="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5"/>
              </a:lnSpc>
              <a:tabLst>
                <a:tab pos="908685" algn="l"/>
              </a:tabLst>
            </a:pPr>
            <a:r>
              <a:rPr sz="1000" spc="120" dirty="0">
                <a:latin typeface="PMingLiU"/>
                <a:cs typeface="PMingLiU"/>
              </a:rPr>
              <a:t>12:	</a:t>
            </a:r>
            <a:r>
              <a:rPr sz="1000" spc="130" dirty="0">
                <a:solidFill>
                  <a:srgbClr val="0000FF"/>
                </a:solidFill>
                <a:latin typeface="PMingLiU"/>
                <a:cs typeface="PMingLiU"/>
              </a:rPr>
              <a:t>if</a:t>
            </a:r>
            <a:r>
              <a:rPr sz="1000" spc="130" dirty="0">
                <a:latin typeface="PMingLiU"/>
                <a:cs typeface="PMingLiU"/>
              </a:rPr>
              <a:t>(y&lt;x){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5"/>
              </a:lnSpc>
              <a:tabLst>
                <a:tab pos="1148080" algn="l"/>
              </a:tabLst>
            </a:pPr>
            <a:r>
              <a:rPr sz="1000" spc="120" dirty="0">
                <a:latin typeface="PMingLiU"/>
                <a:cs typeface="PMingLiU"/>
              </a:rPr>
              <a:t>13:	</a:t>
            </a:r>
            <a:r>
              <a:rPr sz="1000" spc="140" dirty="0">
                <a:latin typeface="PMingLiU"/>
                <a:cs typeface="PMingLiU"/>
              </a:rPr>
              <a:t>printf(</a:t>
            </a:r>
            <a:r>
              <a:rPr sz="1000" spc="140" dirty="0">
                <a:solidFill>
                  <a:srgbClr val="9300D1"/>
                </a:solidFill>
                <a:latin typeface="PMingLiU"/>
                <a:cs typeface="PMingLiU"/>
              </a:rPr>
              <a:t>"z=%f"</a:t>
            </a:r>
            <a:r>
              <a:rPr sz="1000" spc="140" dirty="0">
                <a:latin typeface="PMingLiU"/>
                <a:cs typeface="PMingLiU"/>
              </a:rPr>
              <a:t>,z);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5"/>
              </a:lnSpc>
              <a:tabLst>
                <a:tab pos="908685" algn="l"/>
              </a:tabLst>
            </a:pPr>
            <a:r>
              <a:rPr sz="1000" spc="120" dirty="0">
                <a:latin typeface="PMingLiU"/>
                <a:cs typeface="PMingLiU"/>
              </a:rPr>
              <a:t>14:	</a:t>
            </a:r>
            <a:r>
              <a:rPr sz="1000" spc="70" dirty="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5"/>
              </a:lnSpc>
              <a:tabLst>
                <a:tab pos="908685" algn="l"/>
              </a:tabLst>
            </a:pPr>
            <a:r>
              <a:rPr sz="1000" spc="120" dirty="0">
                <a:latin typeface="PMingLiU"/>
                <a:cs typeface="PMingLiU"/>
              </a:rPr>
              <a:t>15:	</a:t>
            </a:r>
            <a:r>
              <a:rPr sz="1000" spc="140" dirty="0">
                <a:solidFill>
                  <a:srgbClr val="0000FF"/>
                </a:solidFill>
                <a:latin typeface="PMingLiU"/>
                <a:cs typeface="PMingLiU"/>
              </a:rPr>
              <a:t>else</a:t>
            </a:r>
            <a:r>
              <a:rPr sz="1000" spc="140" dirty="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5"/>
              </a:lnSpc>
              <a:tabLst>
                <a:tab pos="1148080" algn="l"/>
              </a:tabLst>
            </a:pPr>
            <a:r>
              <a:rPr sz="1000" spc="120" dirty="0">
                <a:latin typeface="PMingLiU"/>
                <a:cs typeface="PMingLiU"/>
              </a:rPr>
              <a:t>16:	</a:t>
            </a:r>
            <a:r>
              <a:rPr sz="1000" spc="135" dirty="0">
                <a:latin typeface="PMingLiU"/>
                <a:cs typeface="PMingLiU"/>
              </a:rPr>
              <a:t>printf(</a:t>
            </a:r>
            <a:r>
              <a:rPr sz="1000" spc="135" dirty="0">
                <a:solidFill>
                  <a:srgbClr val="9300D1"/>
                </a:solidFill>
                <a:latin typeface="PMingLiU"/>
                <a:cs typeface="PMingLiU"/>
              </a:rPr>
              <a:t>"x=%f"</a:t>
            </a:r>
            <a:r>
              <a:rPr sz="1000" spc="135" dirty="0">
                <a:latin typeface="PMingLiU"/>
                <a:cs typeface="PMingLiU"/>
              </a:rPr>
              <a:t>,x);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5"/>
              </a:lnSpc>
              <a:tabLst>
                <a:tab pos="908685" algn="l"/>
              </a:tabLst>
            </a:pPr>
            <a:r>
              <a:rPr sz="1000" spc="120" dirty="0">
                <a:latin typeface="PMingLiU"/>
                <a:cs typeface="PMingLiU"/>
              </a:rPr>
              <a:t>17:	</a:t>
            </a:r>
            <a:r>
              <a:rPr sz="1000" spc="70" dirty="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5"/>
              </a:lnSpc>
              <a:tabLst>
                <a:tab pos="430530" algn="l"/>
              </a:tabLst>
            </a:pPr>
            <a:r>
              <a:rPr sz="1000" spc="120" dirty="0">
                <a:latin typeface="PMingLiU"/>
                <a:cs typeface="PMingLiU"/>
              </a:rPr>
              <a:t>18:	</a:t>
            </a:r>
            <a:r>
              <a:rPr sz="1000" spc="70" dirty="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200"/>
              </a:lnSpc>
            </a:pPr>
            <a:r>
              <a:rPr sz="1000" spc="110" dirty="0">
                <a:latin typeface="PMingLiU"/>
                <a:cs typeface="PMingLiU"/>
              </a:rPr>
              <a:t>19:}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27" name="Title 33"/>
          <p:cNvSpPr>
            <a:spLocks noGrp="1"/>
          </p:cNvSpPr>
          <p:nvPr>
            <p:ph type="title"/>
          </p:nvPr>
        </p:nvSpPr>
        <p:spPr>
          <a:xfrm>
            <a:off x="61468" y="76906"/>
            <a:ext cx="4418013" cy="30762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US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329565"/>
            <a:chOff x="0" y="0"/>
            <a:chExt cx="4608195" cy="329565"/>
          </a:xfrm>
        </p:grpSpPr>
        <p:sp>
          <p:nvSpPr>
            <p:cNvPr id="3" name="object 3"/>
            <p:cNvSpPr/>
            <p:nvPr/>
          </p:nvSpPr>
          <p:spPr>
            <a:xfrm>
              <a:off x="120650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214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18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22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726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/>
          <p:nvPr/>
        </p:nvSpPr>
        <p:spPr>
          <a:xfrm>
            <a:off x="359994" y="435279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47294" y="442815"/>
            <a:ext cx="2290445" cy="2910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42315">
              <a:lnSpc>
                <a:spcPct val="100000"/>
              </a:lnSpc>
              <a:spcBef>
                <a:spcPts val="95"/>
              </a:spcBef>
            </a:pPr>
            <a:r>
              <a:rPr sz="1000" spc="155" dirty="0">
                <a:latin typeface="PMingLiU"/>
                <a:cs typeface="PMingLiU"/>
              </a:rPr>
              <a:t>01:</a:t>
            </a:r>
            <a:r>
              <a:rPr sz="1000" spc="155" dirty="0">
                <a:solidFill>
                  <a:srgbClr val="0000FF"/>
                </a:solidFill>
                <a:latin typeface="PMingLiU"/>
                <a:cs typeface="PMingLiU"/>
              </a:rPr>
              <a:t>float</a:t>
            </a:r>
            <a:r>
              <a:rPr sz="1000" spc="215" dirty="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sz="1000" spc="90" dirty="0">
                <a:latin typeface="PMingLiU"/>
                <a:cs typeface="PMingLiU"/>
              </a:rPr>
              <a:t>x=10,y=5,z=30; </a:t>
            </a:r>
            <a:r>
              <a:rPr sz="1000" spc="-250" dirty="0">
                <a:latin typeface="PMingLiU"/>
                <a:cs typeface="PMingLiU"/>
              </a:rPr>
              <a:t> </a:t>
            </a:r>
            <a:r>
              <a:rPr sz="1000" spc="155" dirty="0">
                <a:latin typeface="PMingLiU"/>
                <a:cs typeface="PMingLiU"/>
              </a:rPr>
              <a:t>02:</a:t>
            </a:r>
            <a:r>
              <a:rPr sz="1000" spc="155" dirty="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sz="1000" spc="250" dirty="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sz="1000" spc="105" dirty="0">
                <a:latin typeface="PMingLiU"/>
                <a:cs typeface="PMingLiU"/>
              </a:rPr>
              <a:t>main()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0"/>
              </a:lnSpc>
            </a:pPr>
            <a:r>
              <a:rPr sz="1000" spc="110" dirty="0">
                <a:latin typeface="PMingLiU"/>
                <a:cs typeface="PMingLiU"/>
              </a:rPr>
              <a:t>03:{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5"/>
              </a:lnSpc>
              <a:tabLst>
                <a:tab pos="430530" algn="l"/>
              </a:tabLst>
            </a:pPr>
            <a:r>
              <a:rPr sz="1000" spc="120" dirty="0">
                <a:latin typeface="PMingLiU"/>
                <a:cs typeface="PMingLiU"/>
              </a:rPr>
              <a:t>04:	</a:t>
            </a:r>
            <a:r>
              <a:rPr sz="1000" spc="175" dirty="0">
                <a:solidFill>
                  <a:srgbClr val="0000FF"/>
                </a:solidFill>
                <a:latin typeface="PMingLiU"/>
                <a:cs typeface="PMingLiU"/>
              </a:rPr>
              <a:t>float</a:t>
            </a:r>
            <a:r>
              <a:rPr sz="1000" spc="215" dirty="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sz="1000" spc="80" dirty="0">
                <a:latin typeface="PMingLiU"/>
                <a:cs typeface="PMingLiU"/>
              </a:rPr>
              <a:t>y=40;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5"/>
              </a:lnSpc>
              <a:tabLst>
                <a:tab pos="430530" algn="l"/>
              </a:tabLst>
            </a:pPr>
            <a:r>
              <a:rPr sz="1000" spc="120" dirty="0">
                <a:latin typeface="PMingLiU"/>
                <a:cs typeface="PMingLiU"/>
              </a:rPr>
              <a:t>05:	</a:t>
            </a:r>
            <a:r>
              <a:rPr sz="1000" spc="165" dirty="0">
                <a:solidFill>
                  <a:srgbClr val="0000FF"/>
                </a:solidFill>
                <a:latin typeface="PMingLiU"/>
                <a:cs typeface="PMingLiU"/>
              </a:rPr>
              <a:t>if</a:t>
            </a:r>
            <a:r>
              <a:rPr sz="1000" spc="165" dirty="0">
                <a:latin typeface="PMingLiU"/>
                <a:cs typeface="PMingLiU"/>
              </a:rPr>
              <a:t>(1){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5"/>
              </a:lnSpc>
              <a:tabLst>
                <a:tab pos="669925" algn="l"/>
              </a:tabLst>
            </a:pPr>
            <a:r>
              <a:rPr sz="1000" spc="120" dirty="0">
                <a:latin typeface="PMingLiU"/>
                <a:cs typeface="PMingLiU"/>
              </a:rPr>
              <a:t>06:	</a:t>
            </a:r>
            <a:r>
              <a:rPr sz="1000" spc="175" dirty="0">
                <a:solidFill>
                  <a:srgbClr val="0000FF"/>
                </a:solidFill>
                <a:latin typeface="PMingLiU"/>
                <a:cs typeface="PMingLiU"/>
              </a:rPr>
              <a:t>float</a:t>
            </a:r>
            <a:r>
              <a:rPr sz="1000" spc="215" dirty="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sz="1000" spc="80" dirty="0">
                <a:latin typeface="PMingLiU"/>
                <a:cs typeface="PMingLiU"/>
              </a:rPr>
              <a:t>x=50;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5"/>
              </a:lnSpc>
              <a:tabLst>
                <a:tab pos="430530" algn="l"/>
              </a:tabLst>
            </a:pPr>
            <a:r>
              <a:rPr sz="1000" spc="120" dirty="0">
                <a:latin typeface="PMingLiU"/>
                <a:cs typeface="PMingLiU"/>
              </a:rPr>
              <a:t>07:	</a:t>
            </a:r>
            <a:r>
              <a:rPr sz="1000" spc="70" dirty="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5"/>
              </a:lnSpc>
              <a:tabLst>
                <a:tab pos="430530" algn="l"/>
              </a:tabLst>
            </a:pPr>
            <a:r>
              <a:rPr sz="1000" spc="120" dirty="0">
                <a:latin typeface="PMingLiU"/>
                <a:cs typeface="PMingLiU"/>
              </a:rPr>
              <a:t>08:	</a:t>
            </a:r>
            <a:r>
              <a:rPr sz="1000" spc="120" dirty="0">
                <a:solidFill>
                  <a:srgbClr val="0000FF"/>
                </a:solidFill>
                <a:latin typeface="PMingLiU"/>
                <a:cs typeface="PMingLiU"/>
              </a:rPr>
              <a:t>if</a:t>
            </a:r>
            <a:r>
              <a:rPr sz="1000" spc="120" dirty="0">
                <a:latin typeface="PMingLiU"/>
                <a:cs typeface="PMingLiU"/>
              </a:rPr>
              <a:t>(y&lt;z){</a:t>
            </a:r>
            <a:r>
              <a:rPr sz="1000" spc="120" dirty="0">
                <a:solidFill>
                  <a:srgbClr val="009900"/>
                </a:solidFill>
                <a:latin typeface="PMingLiU"/>
                <a:cs typeface="PMingLiU"/>
              </a:rPr>
              <a:t>//y=40,z=30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5"/>
              </a:lnSpc>
              <a:tabLst>
                <a:tab pos="669925" algn="l"/>
              </a:tabLst>
            </a:pPr>
            <a:r>
              <a:rPr sz="1000" spc="120" dirty="0">
                <a:latin typeface="PMingLiU"/>
                <a:cs typeface="PMingLiU"/>
              </a:rPr>
              <a:t>09:	</a:t>
            </a:r>
            <a:r>
              <a:rPr sz="1000" spc="140" dirty="0">
                <a:latin typeface="PMingLiU"/>
                <a:cs typeface="PMingLiU"/>
              </a:rPr>
              <a:t>printf(</a:t>
            </a:r>
            <a:r>
              <a:rPr sz="1000" spc="140" dirty="0">
                <a:solidFill>
                  <a:srgbClr val="9300D1"/>
                </a:solidFill>
                <a:latin typeface="PMingLiU"/>
                <a:cs typeface="PMingLiU"/>
              </a:rPr>
              <a:t>"z=%f"</a:t>
            </a:r>
            <a:r>
              <a:rPr sz="1000" spc="140" dirty="0">
                <a:latin typeface="PMingLiU"/>
                <a:cs typeface="PMingLiU"/>
              </a:rPr>
              <a:t>,z);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5"/>
              </a:lnSpc>
              <a:tabLst>
                <a:tab pos="430530" algn="l"/>
              </a:tabLst>
            </a:pPr>
            <a:r>
              <a:rPr sz="1000" spc="120" dirty="0">
                <a:latin typeface="PMingLiU"/>
                <a:cs typeface="PMingLiU"/>
              </a:rPr>
              <a:t>10:	</a:t>
            </a:r>
            <a:r>
              <a:rPr sz="1000" spc="70" dirty="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5"/>
              </a:lnSpc>
              <a:tabLst>
                <a:tab pos="430530" algn="l"/>
              </a:tabLst>
            </a:pPr>
            <a:r>
              <a:rPr sz="1000" spc="120" dirty="0">
                <a:latin typeface="PMingLiU"/>
                <a:cs typeface="PMingLiU"/>
              </a:rPr>
              <a:t>11:	</a:t>
            </a:r>
            <a:r>
              <a:rPr sz="1000" spc="140" dirty="0">
                <a:solidFill>
                  <a:srgbClr val="0000FF"/>
                </a:solidFill>
                <a:latin typeface="PMingLiU"/>
                <a:cs typeface="PMingLiU"/>
              </a:rPr>
              <a:t>else</a:t>
            </a:r>
            <a:r>
              <a:rPr sz="1000" spc="140" dirty="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5"/>
              </a:lnSpc>
              <a:tabLst>
                <a:tab pos="908685" algn="l"/>
              </a:tabLst>
            </a:pPr>
            <a:r>
              <a:rPr sz="1000" spc="120" dirty="0">
                <a:latin typeface="PMingLiU"/>
                <a:cs typeface="PMingLiU"/>
              </a:rPr>
              <a:t>12:	</a:t>
            </a:r>
            <a:r>
              <a:rPr sz="1000" spc="130" dirty="0">
                <a:solidFill>
                  <a:srgbClr val="0000FF"/>
                </a:solidFill>
                <a:latin typeface="PMingLiU"/>
                <a:cs typeface="PMingLiU"/>
              </a:rPr>
              <a:t>if</a:t>
            </a:r>
            <a:r>
              <a:rPr sz="1000" spc="130" dirty="0">
                <a:latin typeface="PMingLiU"/>
                <a:cs typeface="PMingLiU"/>
              </a:rPr>
              <a:t>(y&lt;x){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5"/>
              </a:lnSpc>
              <a:tabLst>
                <a:tab pos="1148080" algn="l"/>
              </a:tabLst>
            </a:pPr>
            <a:r>
              <a:rPr sz="1000" spc="120" dirty="0">
                <a:latin typeface="PMingLiU"/>
                <a:cs typeface="PMingLiU"/>
              </a:rPr>
              <a:t>13:	</a:t>
            </a:r>
            <a:r>
              <a:rPr sz="1000" spc="140" dirty="0">
                <a:latin typeface="PMingLiU"/>
                <a:cs typeface="PMingLiU"/>
              </a:rPr>
              <a:t>printf(</a:t>
            </a:r>
            <a:r>
              <a:rPr sz="1000" spc="140" dirty="0">
                <a:solidFill>
                  <a:srgbClr val="9300D1"/>
                </a:solidFill>
                <a:latin typeface="PMingLiU"/>
                <a:cs typeface="PMingLiU"/>
              </a:rPr>
              <a:t>"z=%f"</a:t>
            </a:r>
            <a:r>
              <a:rPr sz="1000" spc="140" dirty="0">
                <a:latin typeface="PMingLiU"/>
                <a:cs typeface="PMingLiU"/>
              </a:rPr>
              <a:t>,z);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5"/>
              </a:lnSpc>
              <a:tabLst>
                <a:tab pos="908685" algn="l"/>
              </a:tabLst>
            </a:pPr>
            <a:r>
              <a:rPr sz="1000" spc="120" dirty="0">
                <a:latin typeface="PMingLiU"/>
                <a:cs typeface="PMingLiU"/>
              </a:rPr>
              <a:t>14:	</a:t>
            </a:r>
            <a:r>
              <a:rPr sz="1000" spc="70" dirty="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5"/>
              </a:lnSpc>
              <a:tabLst>
                <a:tab pos="908685" algn="l"/>
              </a:tabLst>
            </a:pPr>
            <a:r>
              <a:rPr sz="1000" spc="120" dirty="0">
                <a:latin typeface="PMingLiU"/>
                <a:cs typeface="PMingLiU"/>
              </a:rPr>
              <a:t>15:	</a:t>
            </a:r>
            <a:r>
              <a:rPr sz="1000" spc="140" dirty="0">
                <a:solidFill>
                  <a:srgbClr val="0000FF"/>
                </a:solidFill>
                <a:latin typeface="PMingLiU"/>
                <a:cs typeface="PMingLiU"/>
              </a:rPr>
              <a:t>else</a:t>
            </a:r>
            <a:r>
              <a:rPr sz="1000" spc="140" dirty="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5"/>
              </a:lnSpc>
              <a:tabLst>
                <a:tab pos="1148080" algn="l"/>
              </a:tabLst>
            </a:pPr>
            <a:r>
              <a:rPr sz="1000" spc="120" dirty="0">
                <a:latin typeface="PMingLiU"/>
                <a:cs typeface="PMingLiU"/>
              </a:rPr>
              <a:t>16:	</a:t>
            </a:r>
            <a:r>
              <a:rPr sz="1000" spc="135" dirty="0">
                <a:latin typeface="PMingLiU"/>
                <a:cs typeface="PMingLiU"/>
              </a:rPr>
              <a:t>printf(</a:t>
            </a:r>
            <a:r>
              <a:rPr sz="1000" spc="135" dirty="0">
                <a:solidFill>
                  <a:srgbClr val="9300D1"/>
                </a:solidFill>
                <a:latin typeface="PMingLiU"/>
                <a:cs typeface="PMingLiU"/>
              </a:rPr>
              <a:t>"x=%f"</a:t>
            </a:r>
            <a:r>
              <a:rPr sz="1000" spc="135" dirty="0">
                <a:latin typeface="PMingLiU"/>
                <a:cs typeface="PMingLiU"/>
              </a:rPr>
              <a:t>,x);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5"/>
              </a:lnSpc>
              <a:tabLst>
                <a:tab pos="908685" algn="l"/>
              </a:tabLst>
            </a:pPr>
            <a:r>
              <a:rPr sz="1000" spc="120" dirty="0">
                <a:latin typeface="PMingLiU"/>
                <a:cs typeface="PMingLiU"/>
              </a:rPr>
              <a:t>17:	</a:t>
            </a:r>
            <a:r>
              <a:rPr sz="1000" spc="70" dirty="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5"/>
              </a:lnSpc>
              <a:tabLst>
                <a:tab pos="430530" algn="l"/>
              </a:tabLst>
            </a:pPr>
            <a:r>
              <a:rPr sz="1000" spc="120" dirty="0">
                <a:latin typeface="PMingLiU"/>
                <a:cs typeface="PMingLiU"/>
              </a:rPr>
              <a:t>18:	</a:t>
            </a:r>
            <a:r>
              <a:rPr sz="1000" spc="70" dirty="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200"/>
              </a:lnSpc>
            </a:pPr>
            <a:r>
              <a:rPr sz="1000" spc="110" dirty="0">
                <a:latin typeface="PMingLiU"/>
                <a:cs typeface="PMingLiU"/>
              </a:rPr>
              <a:t>19:}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27" name="Title 33"/>
          <p:cNvSpPr>
            <a:spLocks noGrp="1"/>
          </p:cNvSpPr>
          <p:nvPr>
            <p:ph type="title"/>
          </p:nvPr>
        </p:nvSpPr>
        <p:spPr>
          <a:xfrm>
            <a:off x="61468" y="76906"/>
            <a:ext cx="4418013" cy="30762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US" dirty="0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329565"/>
            <a:chOff x="0" y="0"/>
            <a:chExt cx="4608195" cy="329565"/>
          </a:xfrm>
        </p:grpSpPr>
        <p:sp>
          <p:nvSpPr>
            <p:cNvPr id="3" name="object 3"/>
            <p:cNvSpPr/>
            <p:nvPr/>
          </p:nvSpPr>
          <p:spPr>
            <a:xfrm>
              <a:off x="120650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18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18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22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726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/>
          <p:nvPr/>
        </p:nvSpPr>
        <p:spPr>
          <a:xfrm>
            <a:off x="359994" y="435279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>
                <a:moveTo>
                  <a:pt x="0" y="0"/>
                </a:moveTo>
                <a:lnTo>
                  <a:pt x="388800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47294" y="442815"/>
            <a:ext cx="2290445" cy="2910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42315">
              <a:lnSpc>
                <a:spcPct val="100000"/>
              </a:lnSpc>
              <a:spcBef>
                <a:spcPts val="95"/>
              </a:spcBef>
            </a:pPr>
            <a:r>
              <a:rPr sz="1000" spc="155" dirty="0">
                <a:latin typeface="PMingLiU"/>
                <a:cs typeface="PMingLiU"/>
              </a:rPr>
              <a:t>01:</a:t>
            </a:r>
            <a:r>
              <a:rPr sz="1000" spc="155" dirty="0">
                <a:solidFill>
                  <a:srgbClr val="0000FF"/>
                </a:solidFill>
                <a:latin typeface="PMingLiU"/>
                <a:cs typeface="PMingLiU"/>
              </a:rPr>
              <a:t>float</a:t>
            </a:r>
            <a:r>
              <a:rPr sz="1000" spc="215" dirty="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sz="1000" spc="90" dirty="0">
                <a:latin typeface="PMingLiU"/>
                <a:cs typeface="PMingLiU"/>
              </a:rPr>
              <a:t>x=10,y=5,z=30; </a:t>
            </a:r>
            <a:r>
              <a:rPr sz="1000" spc="-250" dirty="0">
                <a:latin typeface="PMingLiU"/>
                <a:cs typeface="PMingLiU"/>
              </a:rPr>
              <a:t> </a:t>
            </a:r>
            <a:r>
              <a:rPr sz="1000" spc="155" dirty="0">
                <a:latin typeface="PMingLiU"/>
                <a:cs typeface="PMingLiU"/>
              </a:rPr>
              <a:t>02:</a:t>
            </a:r>
            <a:r>
              <a:rPr sz="1000" spc="155" dirty="0">
                <a:solidFill>
                  <a:srgbClr val="0000FF"/>
                </a:solidFill>
                <a:latin typeface="PMingLiU"/>
                <a:cs typeface="PMingLiU"/>
              </a:rPr>
              <a:t>int</a:t>
            </a:r>
            <a:r>
              <a:rPr sz="1000" spc="250" dirty="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sz="1000" spc="105" dirty="0">
                <a:latin typeface="PMingLiU"/>
                <a:cs typeface="PMingLiU"/>
              </a:rPr>
              <a:t>main()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0"/>
              </a:lnSpc>
            </a:pPr>
            <a:r>
              <a:rPr sz="1000" spc="110" dirty="0">
                <a:latin typeface="PMingLiU"/>
                <a:cs typeface="PMingLiU"/>
              </a:rPr>
              <a:t>03:{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5"/>
              </a:lnSpc>
              <a:tabLst>
                <a:tab pos="430530" algn="l"/>
              </a:tabLst>
            </a:pPr>
            <a:r>
              <a:rPr sz="1000" spc="120" dirty="0">
                <a:latin typeface="PMingLiU"/>
                <a:cs typeface="PMingLiU"/>
              </a:rPr>
              <a:t>04:	</a:t>
            </a:r>
            <a:r>
              <a:rPr sz="1000" spc="175" dirty="0">
                <a:solidFill>
                  <a:srgbClr val="0000FF"/>
                </a:solidFill>
                <a:latin typeface="PMingLiU"/>
                <a:cs typeface="PMingLiU"/>
              </a:rPr>
              <a:t>float</a:t>
            </a:r>
            <a:r>
              <a:rPr sz="1000" spc="215" dirty="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sz="1000" spc="80" dirty="0">
                <a:latin typeface="PMingLiU"/>
                <a:cs typeface="PMingLiU"/>
              </a:rPr>
              <a:t>y=40;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5"/>
              </a:lnSpc>
              <a:tabLst>
                <a:tab pos="430530" algn="l"/>
              </a:tabLst>
            </a:pPr>
            <a:r>
              <a:rPr sz="1000" spc="120" dirty="0">
                <a:latin typeface="PMingLiU"/>
                <a:cs typeface="PMingLiU"/>
              </a:rPr>
              <a:t>05:	</a:t>
            </a:r>
            <a:r>
              <a:rPr sz="1000" spc="165" dirty="0">
                <a:solidFill>
                  <a:srgbClr val="0000FF"/>
                </a:solidFill>
                <a:latin typeface="PMingLiU"/>
                <a:cs typeface="PMingLiU"/>
              </a:rPr>
              <a:t>if</a:t>
            </a:r>
            <a:r>
              <a:rPr sz="1000" spc="165" dirty="0">
                <a:latin typeface="PMingLiU"/>
                <a:cs typeface="PMingLiU"/>
              </a:rPr>
              <a:t>(1){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5"/>
              </a:lnSpc>
              <a:tabLst>
                <a:tab pos="669925" algn="l"/>
              </a:tabLst>
            </a:pPr>
            <a:r>
              <a:rPr sz="1000" spc="120" dirty="0">
                <a:latin typeface="PMingLiU"/>
                <a:cs typeface="PMingLiU"/>
              </a:rPr>
              <a:t>06:	</a:t>
            </a:r>
            <a:r>
              <a:rPr sz="1000" spc="175" dirty="0">
                <a:solidFill>
                  <a:srgbClr val="0000FF"/>
                </a:solidFill>
                <a:latin typeface="PMingLiU"/>
                <a:cs typeface="PMingLiU"/>
              </a:rPr>
              <a:t>float</a:t>
            </a:r>
            <a:r>
              <a:rPr sz="1000" spc="215" dirty="0">
                <a:solidFill>
                  <a:srgbClr val="0000FF"/>
                </a:solidFill>
                <a:latin typeface="PMingLiU"/>
                <a:cs typeface="PMingLiU"/>
              </a:rPr>
              <a:t> </a:t>
            </a:r>
            <a:r>
              <a:rPr sz="1000" spc="80" dirty="0">
                <a:latin typeface="PMingLiU"/>
                <a:cs typeface="PMingLiU"/>
              </a:rPr>
              <a:t>x=50;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5"/>
              </a:lnSpc>
              <a:tabLst>
                <a:tab pos="430530" algn="l"/>
              </a:tabLst>
            </a:pPr>
            <a:r>
              <a:rPr sz="1000" spc="120" dirty="0">
                <a:latin typeface="PMingLiU"/>
                <a:cs typeface="PMingLiU"/>
              </a:rPr>
              <a:t>07:	</a:t>
            </a:r>
            <a:r>
              <a:rPr sz="1000" spc="70" dirty="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5"/>
              </a:lnSpc>
              <a:tabLst>
                <a:tab pos="430530" algn="l"/>
              </a:tabLst>
            </a:pPr>
            <a:r>
              <a:rPr sz="1000" spc="120" dirty="0">
                <a:latin typeface="PMingLiU"/>
                <a:cs typeface="PMingLiU"/>
              </a:rPr>
              <a:t>08:	</a:t>
            </a:r>
            <a:r>
              <a:rPr sz="1000" spc="120" dirty="0">
                <a:solidFill>
                  <a:srgbClr val="0000FF"/>
                </a:solidFill>
                <a:latin typeface="PMingLiU"/>
                <a:cs typeface="PMingLiU"/>
              </a:rPr>
              <a:t>if</a:t>
            </a:r>
            <a:r>
              <a:rPr sz="1000" spc="120" dirty="0">
                <a:latin typeface="PMingLiU"/>
                <a:cs typeface="PMingLiU"/>
              </a:rPr>
              <a:t>(y&lt;z){</a:t>
            </a:r>
            <a:r>
              <a:rPr sz="1000" spc="120" dirty="0">
                <a:solidFill>
                  <a:srgbClr val="009900"/>
                </a:solidFill>
                <a:latin typeface="PMingLiU"/>
                <a:cs typeface="PMingLiU"/>
              </a:rPr>
              <a:t>//y=40,z=30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5"/>
              </a:lnSpc>
              <a:tabLst>
                <a:tab pos="669925" algn="l"/>
              </a:tabLst>
            </a:pPr>
            <a:r>
              <a:rPr sz="1000" spc="120" dirty="0">
                <a:latin typeface="PMingLiU"/>
                <a:cs typeface="PMingLiU"/>
              </a:rPr>
              <a:t>09:	</a:t>
            </a:r>
            <a:r>
              <a:rPr sz="1000" spc="140" dirty="0">
                <a:latin typeface="PMingLiU"/>
                <a:cs typeface="PMingLiU"/>
              </a:rPr>
              <a:t>printf(</a:t>
            </a:r>
            <a:r>
              <a:rPr sz="1000" spc="140" dirty="0">
                <a:solidFill>
                  <a:srgbClr val="9300D1"/>
                </a:solidFill>
                <a:latin typeface="PMingLiU"/>
                <a:cs typeface="PMingLiU"/>
              </a:rPr>
              <a:t>"z=%f"</a:t>
            </a:r>
            <a:r>
              <a:rPr sz="1000" spc="140" dirty="0">
                <a:latin typeface="PMingLiU"/>
                <a:cs typeface="PMingLiU"/>
              </a:rPr>
              <a:t>,z);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5"/>
              </a:lnSpc>
              <a:tabLst>
                <a:tab pos="430530" algn="l"/>
              </a:tabLst>
            </a:pPr>
            <a:r>
              <a:rPr sz="1000" spc="120" dirty="0">
                <a:latin typeface="PMingLiU"/>
                <a:cs typeface="PMingLiU"/>
              </a:rPr>
              <a:t>10:	</a:t>
            </a:r>
            <a:r>
              <a:rPr sz="1000" spc="70" dirty="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5"/>
              </a:lnSpc>
              <a:tabLst>
                <a:tab pos="430530" algn="l"/>
              </a:tabLst>
            </a:pPr>
            <a:r>
              <a:rPr sz="1000" spc="120" dirty="0">
                <a:latin typeface="PMingLiU"/>
                <a:cs typeface="PMingLiU"/>
              </a:rPr>
              <a:t>11:	</a:t>
            </a:r>
            <a:r>
              <a:rPr sz="1000" spc="140" dirty="0">
                <a:solidFill>
                  <a:srgbClr val="0000FF"/>
                </a:solidFill>
                <a:latin typeface="PMingLiU"/>
                <a:cs typeface="PMingLiU"/>
              </a:rPr>
              <a:t>else</a:t>
            </a:r>
            <a:r>
              <a:rPr sz="1000" spc="140" dirty="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5"/>
              </a:lnSpc>
              <a:tabLst>
                <a:tab pos="908685" algn="l"/>
              </a:tabLst>
            </a:pPr>
            <a:r>
              <a:rPr sz="1000" spc="120" dirty="0">
                <a:latin typeface="PMingLiU"/>
                <a:cs typeface="PMingLiU"/>
              </a:rPr>
              <a:t>12:	</a:t>
            </a:r>
            <a:r>
              <a:rPr sz="1000" spc="110" dirty="0">
                <a:solidFill>
                  <a:srgbClr val="0000FF"/>
                </a:solidFill>
                <a:latin typeface="PMingLiU"/>
                <a:cs typeface="PMingLiU"/>
              </a:rPr>
              <a:t>if</a:t>
            </a:r>
            <a:r>
              <a:rPr sz="1000" spc="110" dirty="0">
                <a:latin typeface="PMingLiU"/>
                <a:cs typeface="PMingLiU"/>
              </a:rPr>
              <a:t>(y&lt;x){</a:t>
            </a:r>
            <a:r>
              <a:rPr sz="1000" spc="110" dirty="0">
                <a:solidFill>
                  <a:srgbClr val="009900"/>
                </a:solidFill>
                <a:latin typeface="PMingLiU"/>
                <a:cs typeface="PMingLiU"/>
              </a:rPr>
              <a:t>//y=40,x=10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5"/>
              </a:lnSpc>
              <a:tabLst>
                <a:tab pos="1148080" algn="l"/>
              </a:tabLst>
            </a:pPr>
            <a:r>
              <a:rPr sz="1000" spc="120" dirty="0">
                <a:latin typeface="PMingLiU"/>
                <a:cs typeface="PMingLiU"/>
              </a:rPr>
              <a:t>13:	</a:t>
            </a:r>
            <a:r>
              <a:rPr sz="1000" spc="140" dirty="0">
                <a:latin typeface="PMingLiU"/>
                <a:cs typeface="PMingLiU"/>
              </a:rPr>
              <a:t>printf(</a:t>
            </a:r>
            <a:r>
              <a:rPr sz="1000" spc="140" dirty="0">
                <a:solidFill>
                  <a:srgbClr val="9300D1"/>
                </a:solidFill>
                <a:latin typeface="PMingLiU"/>
                <a:cs typeface="PMingLiU"/>
              </a:rPr>
              <a:t>"z=%f"</a:t>
            </a:r>
            <a:r>
              <a:rPr sz="1000" spc="140" dirty="0">
                <a:latin typeface="PMingLiU"/>
                <a:cs typeface="PMingLiU"/>
              </a:rPr>
              <a:t>,z);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5"/>
              </a:lnSpc>
              <a:tabLst>
                <a:tab pos="908685" algn="l"/>
              </a:tabLst>
            </a:pPr>
            <a:r>
              <a:rPr sz="1000" spc="120" dirty="0">
                <a:latin typeface="PMingLiU"/>
                <a:cs typeface="PMingLiU"/>
              </a:rPr>
              <a:t>14:	</a:t>
            </a:r>
            <a:r>
              <a:rPr sz="1000" spc="70" dirty="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5"/>
              </a:lnSpc>
              <a:tabLst>
                <a:tab pos="908685" algn="l"/>
              </a:tabLst>
            </a:pPr>
            <a:r>
              <a:rPr sz="1000" spc="120" dirty="0">
                <a:latin typeface="PMingLiU"/>
                <a:cs typeface="PMingLiU"/>
              </a:rPr>
              <a:t>15:	</a:t>
            </a:r>
            <a:r>
              <a:rPr sz="1000" spc="140" dirty="0">
                <a:solidFill>
                  <a:srgbClr val="0000FF"/>
                </a:solidFill>
                <a:latin typeface="PMingLiU"/>
                <a:cs typeface="PMingLiU"/>
              </a:rPr>
              <a:t>else</a:t>
            </a:r>
            <a:r>
              <a:rPr sz="1000" spc="140" dirty="0">
                <a:latin typeface="PMingLiU"/>
                <a:cs typeface="PMingLiU"/>
              </a:rPr>
              <a:t>{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5"/>
              </a:lnSpc>
              <a:tabLst>
                <a:tab pos="1148080" algn="l"/>
              </a:tabLst>
            </a:pPr>
            <a:r>
              <a:rPr sz="1000" spc="120" dirty="0">
                <a:latin typeface="PMingLiU"/>
                <a:cs typeface="PMingLiU"/>
              </a:rPr>
              <a:t>16:	</a:t>
            </a:r>
            <a:r>
              <a:rPr sz="1000" spc="135" dirty="0">
                <a:latin typeface="PMingLiU"/>
                <a:cs typeface="PMingLiU"/>
              </a:rPr>
              <a:t>printf(</a:t>
            </a:r>
            <a:r>
              <a:rPr sz="1000" spc="135" dirty="0">
                <a:solidFill>
                  <a:srgbClr val="9300D1"/>
                </a:solidFill>
                <a:latin typeface="PMingLiU"/>
                <a:cs typeface="PMingLiU"/>
              </a:rPr>
              <a:t>"x=%f"</a:t>
            </a:r>
            <a:r>
              <a:rPr sz="1000" spc="135" dirty="0">
                <a:latin typeface="PMingLiU"/>
                <a:cs typeface="PMingLiU"/>
              </a:rPr>
              <a:t>,x);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5"/>
              </a:lnSpc>
              <a:tabLst>
                <a:tab pos="908685" algn="l"/>
              </a:tabLst>
            </a:pPr>
            <a:r>
              <a:rPr sz="1000" spc="120" dirty="0">
                <a:latin typeface="PMingLiU"/>
                <a:cs typeface="PMingLiU"/>
              </a:rPr>
              <a:t>17:	</a:t>
            </a:r>
            <a:r>
              <a:rPr sz="1000" spc="70" dirty="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195"/>
              </a:lnSpc>
              <a:tabLst>
                <a:tab pos="430530" algn="l"/>
              </a:tabLst>
            </a:pPr>
            <a:r>
              <a:rPr sz="1000" spc="120" dirty="0">
                <a:latin typeface="PMingLiU"/>
                <a:cs typeface="PMingLiU"/>
              </a:rPr>
              <a:t>18:	</a:t>
            </a:r>
            <a:r>
              <a:rPr sz="1000" spc="70" dirty="0">
                <a:latin typeface="PMingLiU"/>
                <a:cs typeface="PMingLiU"/>
              </a:rPr>
              <a:t>}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ts val="1200"/>
              </a:lnSpc>
            </a:pPr>
            <a:r>
              <a:rPr sz="1000" spc="110" dirty="0">
                <a:latin typeface="PMingLiU"/>
                <a:cs typeface="PMingLiU"/>
              </a:rPr>
              <a:t>19:}</a:t>
            </a:r>
            <a:endParaRPr sz="100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329565"/>
            <a:chOff x="0" y="0"/>
            <a:chExt cx="4608195" cy="329565"/>
          </a:xfrm>
        </p:grpSpPr>
        <p:sp>
          <p:nvSpPr>
            <p:cNvPr id="3" name="object 3"/>
            <p:cNvSpPr/>
            <p:nvPr/>
          </p:nvSpPr>
          <p:spPr>
            <a:xfrm>
              <a:off x="120650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18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22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22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726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2" name="object 2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309193" y="1016850"/>
            <a:ext cx="4040504" cy="599440"/>
            <a:chOff x="309193" y="1016850"/>
            <a:chExt cx="4040504" cy="599440"/>
          </a:xfrm>
        </p:grpSpPr>
        <p:sp>
          <p:nvSpPr>
            <p:cNvPr id="24" name="object 24"/>
            <p:cNvSpPr/>
            <p:nvPr/>
          </p:nvSpPr>
          <p:spPr>
            <a:xfrm>
              <a:off x="309193" y="1016850"/>
              <a:ext cx="3989704" cy="179070"/>
            </a:xfrm>
            <a:custGeom>
              <a:avLst/>
              <a:gdLst/>
              <a:ahLst/>
              <a:cxnLst/>
              <a:rect l="l" t="t" r="r" b="b"/>
              <a:pathLst>
                <a:path w="3989704" h="179069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8597"/>
                  </a:lnTo>
                  <a:lnTo>
                    <a:pt x="3989652" y="178597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EFD6D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194" y="1182801"/>
              <a:ext cx="3989651" cy="5060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1514297"/>
              <a:ext cx="101600" cy="1016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1501597"/>
              <a:ext cx="3938802" cy="1143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6" y="1061097"/>
              <a:ext cx="50751" cy="45319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09193" y="1227075"/>
              <a:ext cx="3989704" cy="338455"/>
            </a:xfrm>
            <a:custGeom>
              <a:avLst/>
              <a:gdLst/>
              <a:ahLst/>
              <a:cxnLst/>
              <a:rect l="l" t="t" r="r" b="b"/>
              <a:pathLst>
                <a:path w="3989704" h="338455">
                  <a:moveTo>
                    <a:pt x="3989652" y="0"/>
                  </a:moveTo>
                  <a:lnTo>
                    <a:pt x="0" y="0"/>
                  </a:lnTo>
                  <a:lnTo>
                    <a:pt x="0" y="287221"/>
                  </a:lnTo>
                  <a:lnTo>
                    <a:pt x="4008" y="306946"/>
                  </a:lnTo>
                  <a:lnTo>
                    <a:pt x="14922" y="323099"/>
                  </a:lnTo>
                  <a:lnTo>
                    <a:pt x="31075" y="334013"/>
                  </a:lnTo>
                  <a:lnTo>
                    <a:pt x="50800" y="338022"/>
                  </a:lnTo>
                  <a:lnTo>
                    <a:pt x="3938852" y="338022"/>
                  </a:lnTo>
                  <a:lnTo>
                    <a:pt x="3958576" y="334013"/>
                  </a:lnTo>
                  <a:lnTo>
                    <a:pt x="3974729" y="323099"/>
                  </a:lnTo>
                  <a:lnTo>
                    <a:pt x="3985644" y="306946"/>
                  </a:lnTo>
                  <a:lnTo>
                    <a:pt x="3989652" y="287221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7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298846" y="1099183"/>
              <a:ext cx="0" cy="434340"/>
            </a:xfrm>
            <a:custGeom>
              <a:avLst/>
              <a:gdLst/>
              <a:ahLst/>
              <a:cxnLst/>
              <a:rect l="l" t="t" r="r" b="b"/>
              <a:pathLst>
                <a:path h="434340">
                  <a:moveTo>
                    <a:pt x="0" y="43416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5DAD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298846" y="10864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CE1E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298846" y="10737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1E6E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298846" y="10610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6EB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298846" y="1042032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0" y="190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8EDE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5" name="object 3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795957"/>
            <a:ext cx="65265" cy="65265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2178062"/>
            <a:ext cx="65265" cy="65265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347294" y="968741"/>
            <a:ext cx="3896360" cy="191008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20" dirty="0">
                <a:solidFill>
                  <a:srgbClr val="B23333"/>
                </a:solidFill>
                <a:latin typeface="Tahoma" panose="020B0604030504040204"/>
                <a:cs typeface="Tahoma" panose="020B0604030504040204"/>
              </a:rPr>
              <a:t>Definition</a:t>
            </a:r>
            <a:endParaRPr sz="1100">
              <a:latin typeface="Tahoma" panose="020B0604030504040204"/>
              <a:cs typeface="Tahoma" panose="020B0604030504040204"/>
            </a:endParaRPr>
          </a:p>
          <a:p>
            <a:pPr marL="12700" marR="241935">
              <a:lnSpc>
                <a:spcPct val="103000"/>
              </a:lnSpc>
              <a:spcBef>
                <a:spcPts val="200"/>
              </a:spcBef>
            </a:pPr>
            <a:r>
              <a:rPr sz="1100" i="1" spc="-80" dirty="0">
                <a:latin typeface="Arial" panose="020B0604020202020204"/>
                <a:cs typeface="Arial" panose="020B0604020202020204"/>
              </a:rPr>
              <a:t>Sco</a:t>
            </a:r>
            <a:r>
              <a:rPr sz="1100" i="1" spc="-50" dirty="0">
                <a:latin typeface="Arial" panose="020B0604020202020204"/>
                <a:cs typeface="Arial" panose="020B0604020202020204"/>
              </a:rPr>
              <a:t>p</a:t>
            </a:r>
            <a:r>
              <a:rPr sz="1100" i="1" spc="-130" dirty="0">
                <a:latin typeface="Arial" panose="020B0604020202020204"/>
                <a:cs typeface="Arial" panose="020B0604020202020204"/>
              </a:rPr>
              <a:t>e</a:t>
            </a:r>
            <a:r>
              <a:rPr sz="1100" i="1" spc="55" dirty="0">
                <a:latin typeface="Arial" panose="020B0604020202020204"/>
                <a:cs typeface="Arial" panose="020B0604020202020204"/>
              </a:rPr>
              <a:t> </a:t>
            </a:r>
            <a:r>
              <a:rPr sz="1100" i="1" spc="-20" dirty="0">
                <a:latin typeface="Arial" panose="020B0604020202020204"/>
                <a:cs typeface="Arial" panose="020B0604020202020204"/>
              </a:rPr>
              <a:t>of</a:t>
            </a:r>
            <a:r>
              <a:rPr sz="1100" i="1" spc="55" dirty="0">
                <a:latin typeface="Arial" panose="020B0604020202020204"/>
                <a:cs typeface="Arial" panose="020B0604020202020204"/>
              </a:rPr>
              <a:t> </a:t>
            </a:r>
            <a:r>
              <a:rPr sz="1100" i="1" spc="-20" dirty="0">
                <a:latin typeface="Arial" panose="020B0604020202020204"/>
                <a:cs typeface="Arial" panose="020B0604020202020204"/>
              </a:rPr>
              <a:t>identifier</a:t>
            </a:r>
            <a:r>
              <a:rPr sz="1100" i="1" spc="55" dirty="0">
                <a:latin typeface="Arial" panose="020B0604020202020204"/>
                <a:cs typeface="Arial" panose="020B0604020202020204"/>
              </a:rPr>
              <a:t> </a:t>
            </a:r>
            <a:r>
              <a:rPr sz="1100" i="1" spc="-50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90" dirty="0">
                <a:latin typeface="Tahoma" panose="020B0604030504040204"/>
                <a:cs typeface="Tahoma" panose="020B0604030504040204"/>
              </a:rPr>
              <a:t>:</a:t>
            </a:r>
            <a:r>
              <a:rPr sz="1100" spc="14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latin typeface="Tahoma" panose="020B0604030504040204"/>
                <a:cs typeface="Tahoma" panose="020B0604030504040204"/>
              </a:rPr>
              <a:t>refers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to</a:t>
            </a:r>
            <a:r>
              <a:rPr sz="1100" spc="1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latin typeface="Tahoma" panose="020B0604030504040204"/>
                <a:cs typeface="Tahoma" panose="020B0604030504040204"/>
              </a:rPr>
              <a:t>a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p</a:t>
            </a:r>
            <a:r>
              <a:rPr sz="1100" spc="-90" dirty="0">
                <a:latin typeface="Tahoma" panose="020B0604030504040204"/>
                <a:cs typeface="Tahoma" panose="020B0604030504040204"/>
              </a:rPr>
              <a:t>o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rtion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of</a:t>
            </a:r>
            <a:r>
              <a:rPr sz="1100" spc="1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latin typeface="Tahoma" panose="020B0604030504040204"/>
                <a:cs typeface="Tahoma" panose="020B0604030504040204"/>
              </a:rPr>
              <a:t>a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80" dirty="0">
                <a:latin typeface="Tahoma" panose="020B0604030504040204"/>
                <a:cs typeface="Tahoma" panose="020B0604030504040204"/>
              </a:rPr>
              <a:t>p</a:t>
            </a:r>
            <a:r>
              <a:rPr sz="1100" spc="-50" dirty="0">
                <a:latin typeface="Tahoma" panose="020B0604030504040204"/>
                <a:cs typeface="Tahoma" panose="020B0604030504040204"/>
              </a:rPr>
              <a:t>rogram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that</a:t>
            </a:r>
            <a:r>
              <a:rPr sz="1100" spc="1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the 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identifier</a:t>
            </a:r>
            <a:r>
              <a:rPr sz="1100" spc="1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is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visible.</a:t>
            </a:r>
            <a:endParaRPr sz="11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ahoma" panose="020B0604030504040204"/>
              <a:cs typeface="Tahoma" panose="020B0604030504040204"/>
            </a:endParaRPr>
          </a:p>
          <a:p>
            <a:pPr marL="289560" marR="5080">
              <a:lnSpc>
                <a:spcPct val="103000"/>
              </a:lnSpc>
            </a:pPr>
            <a:r>
              <a:rPr sz="1100" spc="-55" dirty="0">
                <a:solidFill>
                  <a:srgbClr val="D2C7C7"/>
                </a:solidFill>
                <a:latin typeface="Tahoma" panose="020B0604030504040204"/>
                <a:cs typeface="Tahoma" panose="020B0604030504040204"/>
              </a:rPr>
              <a:t>Same</a:t>
            </a:r>
            <a:r>
              <a:rPr sz="1100" spc="25" dirty="0">
                <a:solidFill>
                  <a:srgbClr val="D2C7C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30" dirty="0">
                <a:solidFill>
                  <a:srgbClr val="D2C7C7"/>
                </a:solidFill>
                <a:latin typeface="Tahoma" panose="020B0604030504040204"/>
                <a:cs typeface="Tahoma" panose="020B0604030504040204"/>
              </a:rPr>
              <a:t>identifier</a:t>
            </a:r>
            <a:r>
              <a:rPr sz="1100" spc="25" dirty="0">
                <a:solidFill>
                  <a:srgbClr val="D2C7C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solidFill>
                  <a:srgbClr val="D2C7C7"/>
                </a:solidFill>
                <a:latin typeface="Tahoma" panose="020B0604030504040204"/>
                <a:cs typeface="Tahoma" panose="020B0604030504040204"/>
              </a:rPr>
              <a:t>can</a:t>
            </a:r>
            <a:r>
              <a:rPr sz="1100" spc="25" dirty="0">
                <a:solidFill>
                  <a:srgbClr val="D2C7C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solidFill>
                  <a:srgbClr val="D2C7C7"/>
                </a:solidFill>
                <a:latin typeface="Tahoma" panose="020B0604030504040204"/>
                <a:cs typeface="Tahoma" panose="020B0604030504040204"/>
              </a:rPr>
              <a:t>be</a:t>
            </a:r>
            <a:r>
              <a:rPr sz="1100" spc="25" dirty="0">
                <a:solidFill>
                  <a:srgbClr val="D2C7C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solidFill>
                  <a:srgbClr val="D2C7C7"/>
                </a:solidFill>
                <a:latin typeface="Tahoma" panose="020B0604030504040204"/>
                <a:cs typeface="Tahoma" panose="020B0604030504040204"/>
              </a:rPr>
              <a:t>declared</a:t>
            </a:r>
            <a:r>
              <a:rPr sz="1100" spc="25" dirty="0">
                <a:solidFill>
                  <a:srgbClr val="D2C7C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0" dirty="0">
                <a:solidFill>
                  <a:srgbClr val="D2C7C7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100" spc="25" dirty="0">
                <a:solidFill>
                  <a:srgbClr val="D2C7C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70" dirty="0">
                <a:solidFill>
                  <a:srgbClr val="D2C7C7"/>
                </a:solidFill>
                <a:latin typeface="Tahoma" panose="020B0604030504040204"/>
                <a:cs typeface="Tahoma" panose="020B0604030504040204"/>
              </a:rPr>
              <a:t>used</a:t>
            </a:r>
            <a:r>
              <a:rPr sz="1100" spc="25" dirty="0">
                <a:solidFill>
                  <a:srgbClr val="D2C7C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solidFill>
                  <a:srgbClr val="D2C7C7"/>
                </a:solidFill>
                <a:latin typeface="Tahoma" panose="020B0604030504040204"/>
                <a:cs typeface="Tahoma" panose="020B0604030504040204"/>
              </a:rPr>
              <a:t>for</a:t>
            </a:r>
            <a:r>
              <a:rPr sz="1100" spc="25" dirty="0">
                <a:solidFill>
                  <a:srgbClr val="D2C7C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>
                <a:solidFill>
                  <a:srgbClr val="D2C7C7"/>
                </a:solidFill>
                <a:latin typeface="Tahoma" panose="020B0604030504040204"/>
                <a:cs typeface="Tahoma" panose="020B0604030504040204"/>
              </a:rPr>
              <a:t>different</a:t>
            </a:r>
            <a:r>
              <a:rPr sz="1100" spc="25" dirty="0">
                <a:solidFill>
                  <a:srgbClr val="D2C7C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solidFill>
                  <a:srgbClr val="D2C7C7"/>
                </a:solidFill>
                <a:latin typeface="Tahoma" panose="020B0604030504040204"/>
                <a:cs typeface="Tahoma" panose="020B0604030504040204"/>
              </a:rPr>
              <a:t>purpose </a:t>
            </a:r>
            <a:r>
              <a:rPr sz="1100" spc="-330" dirty="0">
                <a:solidFill>
                  <a:srgbClr val="D2C7C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25" dirty="0">
                <a:solidFill>
                  <a:srgbClr val="D2C7C7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1100" spc="15" dirty="0">
                <a:solidFill>
                  <a:srgbClr val="D2C7C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>
                <a:solidFill>
                  <a:srgbClr val="D2C7C7"/>
                </a:solidFill>
                <a:latin typeface="Tahoma" panose="020B0604030504040204"/>
                <a:cs typeface="Tahoma" panose="020B0604030504040204"/>
              </a:rPr>
              <a:t>different</a:t>
            </a:r>
            <a:r>
              <a:rPr sz="1100" spc="20" dirty="0">
                <a:solidFill>
                  <a:srgbClr val="D2C7C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solidFill>
                  <a:srgbClr val="D2C7C7"/>
                </a:solidFill>
                <a:latin typeface="Tahoma" panose="020B0604030504040204"/>
                <a:cs typeface="Tahoma" panose="020B0604030504040204"/>
              </a:rPr>
              <a:t>parts</a:t>
            </a:r>
            <a:r>
              <a:rPr sz="1100" spc="20" dirty="0">
                <a:solidFill>
                  <a:srgbClr val="D2C7C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solidFill>
                  <a:srgbClr val="D2C7C7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100" spc="15" dirty="0">
                <a:solidFill>
                  <a:srgbClr val="D2C7C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>
                <a:solidFill>
                  <a:srgbClr val="D2C7C7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100" spc="20" dirty="0">
                <a:solidFill>
                  <a:srgbClr val="D2C7C7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0" dirty="0">
                <a:solidFill>
                  <a:srgbClr val="D2C7C7"/>
                </a:solidFill>
                <a:latin typeface="Tahoma" panose="020B0604030504040204"/>
                <a:cs typeface="Tahoma" panose="020B0604030504040204"/>
              </a:rPr>
              <a:t>program.</a:t>
            </a:r>
            <a:endParaRPr sz="1100">
              <a:latin typeface="Tahoma" panose="020B0604030504040204"/>
              <a:cs typeface="Tahoma" panose="020B0604030504040204"/>
            </a:endParaRPr>
          </a:p>
          <a:p>
            <a:pPr marL="289560" marR="153670">
              <a:lnSpc>
                <a:spcPct val="103000"/>
              </a:lnSpc>
              <a:spcBef>
                <a:spcPts val="300"/>
              </a:spcBef>
            </a:pPr>
            <a:r>
              <a:rPr sz="1100" spc="-5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Same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method</a:t>
            </a:r>
            <a:r>
              <a:rPr sz="1100" spc="2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7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names</a:t>
            </a:r>
            <a:r>
              <a:rPr sz="1100" spc="2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can</a:t>
            </a:r>
            <a:r>
              <a:rPr sz="1100" spc="2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appear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2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1100" spc="2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subclasses</a:t>
            </a:r>
            <a:r>
              <a:rPr sz="1100" spc="2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1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100" spc="1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override</a:t>
            </a:r>
            <a:r>
              <a:rPr sz="1100" spc="2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sz="1100" spc="-33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method</a:t>
            </a:r>
            <a:r>
              <a:rPr sz="1100" spc="1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2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super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class.</a:t>
            </a:r>
            <a:endParaRPr sz="1100">
              <a:latin typeface="Tahoma" panose="020B0604030504040204"/>
              <a:cs typeface="Tahoma" panose="020B0604030504040204"/>
            </a:endParaRPr>
          </a:p>
          <a:p>
            <a:pPr marL="12700" marR="144780">
              <a:lnSpc>
                <a:spcPct val="103000"/>
              </a:lnSpc>
              <a:spcBef>
                <a:spcPts val="595"/>
              </a:spcBef>
            </a:pPr>
            <a:r>
              <a:rPr sz="1100" spc="-4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**Scope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100" spc="1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an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3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identifier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1100" spc="2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from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100" spc="1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recent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opening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brace</a:t>
            </a:r>
            <a:r>
              <a:rPr sz="1100" spc="2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4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(’</a:t>
            </a:r>
            <a:r>
              <a:rPr sz="1100" i="1" spc="40" dirty="0">
                <a:solidFill>
                  <a:srgbClr val="D8D8D8"/>
                </a:solidFill>
                <a:latin typeface="Georgia" panose="02040502050405020303"/>
                <a:cs typeface="Georgia" panose="02040502050405020303"/>
              </a:rPr>
              <a:t>{</a:t>
            </a:r>
            <a:r>
              <a:rPr sz="1100" spc="4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’)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1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it </a:t>
            </a:r>
            <a:r>
              <a:rPr sz="1100" spc="-33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6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has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7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seen,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1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until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corresponding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matching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closing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brace</a:t>
            </a:r>
            <a:r>
              <a:rPr sz="1100" spc="2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3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(’</a:t>
            </a:r>
            <a:r>
              <a:rPr sz="1100" i="1" spc="30" dirty="0">
                <a:solidFill>
                  <a:srgbClr val="D8D8D8"/>
                </a:solidFill>
                <a:latin typeface="Georgia" panose="02040502050405020303"/>
                <a:cs typeface="Georgia" panose="02040502050405020303"/>
              </a:rPr>
              <a:t>}</a:t>
            </a:r>
            <a:r>
              <a:rPr sz="1100" spc="3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’).</a:t>
            </a:r>
            <a:endParaRPr sz="11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4" name="Title 33"/>
          <p:cNvSpPr>
            <a:spLocks noGrp="1"/>
          </p:cNvSpPr>
          <p:nvPr>
            <p:ph type="title"/>
          </p:nvPr>
        </p:nvSpPr>
        <p:spPr>
          <a:xfrm>
            <a:off x="61468" y="76906"/>
            <a:ext cx="4418013" cy="307622"/>
          </a:xfrm>
        </p:spPr>
        <p:txBody>
          <a:bodyPr>
            <a:normAutofit fontScale="90000"/>
          </a:bodyPr>
          <a:lstStyle/>
          <a:p>
            <a:r>
              <a:rPr lang="en-US" dirty="0"/>
              <a:t>Scope of Identifier</a:t>
            </a:r>
            <a:endParaRPr lang="en-US" dirty="0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329565"/>
            <a:chOff x="0" y="0"/>
            <a:chExt cx="4608195" cy="329565"/>
          </a:xfrm>
        </p:grpSpPr>
        <p:sp>
          <p:nvSpPr>
            <p:cNvPr id="3" name="object 3"/>
            <p:cNvSpPr/>
            <p:nvPr/>
          </p:nvSpPr>
          <p:spPr>
            <a:xfrm>
              <a:off x="120650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710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214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718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22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2249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726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2" name="object 2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573570"/>
            <a:ext cx="4608004" cy="33743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309193" y="1016850"/>
            <a:ext cx="4040504" cy="599440"/>
            <a:chOff x="309193" y="1016850"/>
            <a:chExt cx="4040504" cy="599440"/>
          </a:xfrm>
        </p:grpSpPr>
        <p:sp>
          <p:nvSpPr>
            <p:cNvPr id="24" name="object 24"/>
            <p:cNvSpPr/>
            <p:nvPr/>
          </p:nvSpPr>
          <p:spPr>
            <a:xfrm>
              <a:off x="309193" y="1016850"/>
              <a:ext cx="3989704" cy="179070"/>
            </a:xfrm>
            <a:custGeom>
              <a:avLst/>
              <a:gdLst/>
              <a:ahLst/>
              <a:cxnLst/>
              <a:rect l="l" t="t" r="r" b="b"/>
              <a:pathLst>
                <a:path w="3989704" h="179069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8597"/>
                  </a:lnTo>
                  <a:lnTo>
                    <a:pt x="3989652" y="178597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EFD6D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194" y="1182801"/>
              <a:ext cx="3989651" cy="5060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1514297"/>
              <a:ext cx="101600" cy="1016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1501597"/>
              <a:ext cx="3938802" cy="1143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6" y="1061097"/>
              <a:ext cx="50751" cy="45319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09193" y="1227075"/>
              <a:ext cx="3989704" cy="338455"/>
            </a:xfrm>
            <a:custGeom>
              <a:avLst/>
              <a:gdLst/>
              <a:ahLst/>
              <a:cxnLst/>
              <a:rect l="l" t="t" r="r" b="b"/>
              <a:pathLst>
                <a:path w="3989704" h="338455">
                  <a:moveTo>
                    <a:pt x="3989652" y="0"/>
                  </a:moveTo>
                  <a:lnTo>
                    <a:pt x="0" y="0"/>
                  </a:lnTo>
                  <a:lnTo>
                    <a:pt x="0" y="287221"/>
                  </a:lnTo>
                  <a:lnTo>
                    <a:pt x="4008" y="306946"/>
                  </a:lnTo>
                  <a:lnTo>
                    <a:pt x="14922" y="323099"/>
                  </a:lnTo>
                  <a:lnTo>
                    <a:pt x="31075" y="334013"/>
                  </a:lnTo>
                  <a:lnTo>
                    <a:pt x="50800" y="338022"/>
                  </a:lnTo>
                  <a:lnTo>
                    <a:pt x="3938852" y="338022"/>
                  </a:lnTo>
                  <a:lnTo>
                    <a:pt x="3958576" y="334013"/>
                  </a:lnTo>
                  <a:lnTo>
                    <a:pt x="3974729" y="323099"/>
                  </a:lnTo>
                  <a:lnTo>
                    <a:pt x="3985644" y="306946"/>
                  </a:lnTo>
                  <a:lnTo>
                    <a:pt x="3989652" y="287221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7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298846" y="1099183"/>
              <a:ext cx="0" cy="434340"/>
            </a:xfrm>
            <a:custGeom>
              <a:avLst/>
              <a:gdLst/>
              <a:ahLst/>
              <a:cxnLst/>
              <a:rect l="l" t="t" r="r" b="b"/>
              <a:pathLst>
                <a:path h="434340">
                  <a:moveTo>
                    <a:pt x="0" y="43416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298846" y="108648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298846" y="10737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298846" y="106108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4" name="object 3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551" y="1795957"/>
            <a:ext cx="65265" cy="65265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51" y="2178062"/>
            <a:ext cx="65265" cy="65265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347294" y="968741"/>
            <a:ext cx="3896360" cy="191008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20" dirty="0">
                <a:solidFill>
                  <a:srgbClr val="B23333"/>
                </a:solidFill>
                <a:latin typeface="Tahoma" panose="020B0604030504040204"/>
                <a:cs typeface="Tahoma" panose="020B0604030504040204"/>
              </a:rPr>
              <a:t>Definition</a:t>
            </a:r>
            <a:endParaRPr sz="1100">
              <a:latin typeface="Tahoma" panose="020B0604030504040204"/>
              <a:cs typeface="Tahoma" panose="020B0604030504040204"/>
            </a:endParaRPr>
          </a:p>
          <a:p>
            <a:pPr marL="12700" marR="241935">
              <a:lnSpc>
                <a:spcPct val="103000"/>
              </a:lnSpc>
              <a:spcBef>
                <a:spcPts val="200"/>
              </a:spcBef>
            </a:pPr>
            <a:r>
              <a:rPr sz="1100" i="1" spc="-80" dirty="0">
                <a:latin typeface="Arial" panose="020B0604020202020204"/>
                <a:cs typeface="Arial" panose="020B0604020202020204"/>
              </a:rPr>
              <a:t>Sco</a:t>
            </a:r>
            <a:r>
              <a:rPr sz="1100" i="1" spc="-50" dirty="0">
                <a:latin typeface="Arial" panose="020B0604020202020204"/>
                <a:cs typeface="Arial" panose="020B0604020202020204"/>
              </a:rPr>
              <a:t>p</a:t>
            </a:r>
            <a:r>
              <a:rPr sz="1100" i="1" spc="-130" dirty="0">
                <a:latin typeface="Arial" panose="020B0604020202020204"/>
                <a:cs typeface="Arial" panose="020B0604020202020204"/>
              </a:rPr>
              <a:t>e</a:t>
            </a:r>
            <a:r>
              <a:rPr sz="1100" i="1" spc="55" dirty="0">
                <a:latin typeface="Arial" panose="020B0604020202020204"/>
                <a:cs typeface="Arial" panose="020B0604020202020204"/>
              </a:rPr>
              <a:t> </a:t>
            </a:r>
            <a:r>
              <a:rPr sz="1100" i="1" spc="-20" dirty="0">
                <a:latin typeface="Arial" panose="020B0604020202020204"/>
                <a:cs typeface="Arial" panose="020B0604020202020204"/>
              </a:rPr>
              <a:t>of</a:t>
            </a:r>
            <a:r>
              <a:rPr sz="1100" i="1" spc="55" dirty="0">
                <a:latin typeface="Arial" panose="020B0604020202020204"/>
                <a:cs typeface="Arial" panose="020B0604020202020204"/>
              </a:rPr>
              <a:t> </a:t>
            </a:r>
            <a:r>
              <a:rPr sz="1100" i="1" spc="-20" dirty="0">
                <a:latin typeface="Arial" panose="020B0604020202020204"/>
                <a:cs typeface="Arial" panose="020B0604020202020204"/>
              </a:rPr>
              <a:t>identifier</a:t>
            </a:r>
            <a:r>
              <a:rPr sz="1100" i="1" spc="55" dirty="0">
                <a:latin typeface="Arial" panose="020B0604020202020204"/>
                <a:cs typeface="Arial" panose="020B0604020202020204"/>
              </a:rPr>
              <a:t> </a:t>
            </a:r>
            <a:r>
              <a:rPr sz="1100" i="1" spc="-50" dirty="0">
                <a:latin typeface="Arial" panose="020B0604020202020204"/>
                <a:cs typeface="Arial" panose="020B0604020202020204"/>
              </a:rPr>
              <a:t>x</a:t>
            </a:r>
            <a:r>
              <a:rPr sz="1100" i="1" spc="-210" dirty="0">
                <a:latin typeface="Arial" panose="020B0604020202020204"/>
                <a:cs typeface="Arial" panose="020B0604020202020204"/>
              </a:rPr>
              <a:t> </a:t>
            </a:r>
            <a:r>
              <a:rPr sz="1100" spc="-90" dirty="0">
                <a:latin typeface="Tahoma" panose="020B0604030504040204"/>
                <a:cs typeface="Tahoma" panose="020B0604030504040204"/>
              </a:rPr>
              <a:t>:</a:t>
            </a:r>
            <a:r>
              <a:rPr sz="1100" spc="14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latin typeface="Tahoma" panose="020B0604030504040204"/>
                <a:cs typeface="Tahoma" panose="020B0604030504040204"/>
              </a:rPr>
              <a:t>refers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to</a:t>
            </a:r>
            <a:r>
              <a:rPr sz="1100" spc="1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latin typeface="Tahoma" panose="020B0604030504040204"/>
                <a:cs typeface="Tahoma" panose="020B0604030504040204"/>
              </a:rPr>
              <a:t>a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p</a:t>
            </a:r>
            <a:r>
              <a:rPr sz="1100" spc="-90" dirty="0">
                <a:latin typeface="Tahoma" panose="020B0604030504040204"/>
                <a:cs typeface="Tahoma" panose="020B0604030504040204"/>
              </a:rPr>
              <a:t>o</a:t>
            </a:r>
            <a:r>
              <a:rPr sz="1100" spc="-20" dirty="0">
                <a:latin typeface="Tahoma" panose="020B0604030504040204"/>
                <a:cs typeface="Tahoma" panose="020B0604030504040204"/>
              </a:rPr>
              <a:t>rtion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of</a:t>
            </a:r>
            <a:r>
              <a:rPr sz="1100" spc="1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latin typeface="Tahoma" panose="020B0604030504040204"/>
                <a:cs typeface="Tahoma" panose="020B0604030504040204"/>
              </a:rPr>
              <a:t>a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80" dirty="0">
                <a:latin typeface="Tahoma" panose="020B0604030504040204"/>
                <a:cs typeface="Tahoma" panose="020B0604030504040204"/>
              </a:rPr>
              <a:t>p</a:t>
            </a:r>
            <a:r>
              <a:rPr sz="1100" spc="-50" dirty="0">
                <a:latin typeface="Tahoma" panose="020B0604030504040204"/>
                <a:cs typeface="Tahoma" panose="020B0604030504040204"/>
              </a:rPr>
              <a:t>rogram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15" dirty="0">
                <a:latin typeface="Tahoma" panose="020B0604030504040204"/>
                <a:cs typeface="Tahoma" panose="020B0604030504040204"/>
              </a:rPr>
              <a:t>that</a:t>
            </a:r>
            <a:r>
              <a:rPr sz="1100" spc="1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the 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identifier</a:t>
            </a:r>
            <a:r>
              <a:rPr sz="1100" spc="1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is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visible.</a:t>
            </a:r>
            <a:endParaRPr sz="11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ahoma" panose="020B0604030504040204"/>
              <a:cs typeface="Tahoma" panose="020B0604030504040204"/>
            </a:endParaRPr>
          </a:p>
          <a:p>
            <a:pPr marL="289560" marR="5080">
              <a:lnSpc>
                <a:spcPct val="103000"/>
              </a:lnSpc>
            </a:pPr>
            <a:r>
              <a:rPr sz="1100" spc="-55" dirty="0">
                <a:latin typeface="Tahoma" panose="020B0604030504040204"/>
                <a:cs typeface="Tahoma" panose="020B0604030504040204"/>
              </a:rPr>
              <a:t>Same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0" dirty="0">
                <a:latin typeface="Tahoma" panose="020B0604030504040204"/>
                <a:cs typeface="Tahoma" panose="020B0604030504040204"/>
              </a:rPr>
              <a:t>identifier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can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latin typeface="Tahoma" panose="020B0604030504040204"/>
                <a:cs typeface="Tahoma" panose="020B0604030504040204"/>
              </a:rPr>
              <a:t>be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latin typeface="Tahoma" panose="020B0604030504040204"/>
                <a:cs typeface="Tahoma" panose="020B0604030504040204"/>
              </a:rPr>
              <a:t>declared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0" dirty="0">
                <a:latin typeface="Tahoma" panose="020B0604030504040204"/>
                <a:cs typeface="Tahoma" panose="020B0604030504040204"/>
              </a:rPr>
              <a:t>and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70" dirty="0">
                <a:latin typeface="Tahoma" panose="020B0604030504040204"/>
                <a:cs typeface="Tahoma" panose="020B0604030504040204"/>
              </a:rPr>
              <a:t>used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for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different</a:t>
            </a:r>
            <a:r>
              <a:rPr sz="11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latin typeface="Tahoma" panose="020B0604030504040204"/>
                <a:cs typeface="Tahoma" panose="020B0604030504040204"/>
              </a:rPr>
              <a:t>purpose </a:t>
            </a:r>
            <a:r>
              <a:rPr sz="1100" spc="-33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25" dirty="0">
                <a:latin typeface="Tahoma" panose="020B0604030504040204"/>
                <a:cs typeface="Tahoma" panose="020B0604030504040204"/>
              </a:rPr>
              <a:t>in</a:t>
            </a:r>
            <a:r>
              <a:rPr sz="1100" spc="1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different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latin typeface="Tahoma" panose="020B0604030504040204"/>
                <a:cs typeface="Tahoma" panose="020B0604030504040204"/>
              </a:rPr>
              <a:t>parts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latin typeface="Tahoma" panose="020B0604030504040204"/>
                <a:cs typeface="Tahoma" panose="020B0604030504040204"/>
              </a:rPr>
              <a:t>of</a:t>
            </a:r>
            <a:r>
              <a:rPr sz="1100" spc="15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>
                <a:latin typeface="Tahoma" panose="020B0604030504040204"/>
                <a:cs typeface="Tahoma" panose="020B0604030504040204"/>
              </a:rPr>
              <a:t>the</a:t>
            </a:r>
            <a:r>
              <a:rPr sz="1100" spc="20" dirty="0">
                <a:latin typeface="Tahoma" panose="020B0604030504040204"/>
                <a:cs typeface="Tahoma" panose="020B0604030504040204"/>
              </a:rPr>
              <a:t> </a:t>
            </a:r>
            <a:r>
              <a:rPr sz="1100" spc="-50" dirty="0">
                <a:latin typeface="Tahoma" panose="020B0604030504040204"/>
                <a:cs typeface="Tahoma" panose="020B0604030504040204"/>
              </a:rPr>
              <a:t>program.</a:t>
            </a:r>
            <a:endParaRPr sz="1100">
              <a:latin typeface="Tahoma" panose="020B0604030504040204"/>
              <a:cs typeface="Tahoma" panose="020B0604030504040204"/>
            </a:endParaRPr>
          </a:p>
          <a:p>
            <a:pPr marL="289560" marR="153670">
              <a:lnSpc>
                <a:spcPct val="103000"/>
              </a:lnSpc>
              <a:spcBef>
                <a:spcPts val="300"/>
              </a:spcBef>
            </a:pPr>
            <a:r>
              <a:rPr sz="1100" spc="-5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Same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method</a:t>
            </a:r>
            <a:r>
              <a:rPr sz="1100" spc="2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7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names</a:t>
            </a:r>
            <a:r>
              <a:rPr sz="1100" spc="2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can</a:t>
            </a:r>
            <a:r>
              <a:rPr sz="1100" spc="2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appear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2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1100" spc="2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subclasses</a:t>
            </a:r>
            <a:r>
              <a:rPr sz="1100" spc="2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1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100" spc="1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override</a:t>
            </a:r>
            <a:r>
              <a:rPr sz="1100" spc="2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sz="1100" spc="-33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method</a:t>
            </a:r>
            <a:r>
              <a:rPr sz="1100" spc="1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2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super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class.</a:t>
            </a:r>
            <a:endParaRPr sz="1100">
              <a:latin typeface="Tahoma" panose="020B0604030504040204"/>
              <a:cs typeface="Tahoma" panose="020B0604030504040204"/>
            </a:endParaRPr>
          </a:p>
          <a:p>
            <a:pPr marL="12700" marR="144780">
              <a:lnSpc>
                <a:spcPct val="103000"/>
              </a:lnSpc>
              <a:spcBef>
                <a:spcPts val="595"/>
              </a:spcBef>
            </a:pPr>
            <a:r>
              <a:rPr sz="1100" spc="-4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**Scope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100" spc="1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an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3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identifier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1100" spc="2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from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100" spc="1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recent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opening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brace</a:t>
            </a:r>
            <a:r>
              <a:rPr sz="1100" spc="2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4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(’</a:t>
            </a:r>
            <a:r>
              <a:rPr sz="1100" i="1" spc="40" dirty="0">
                <a:solidFill>
                  <a:srgbClr val="D8D8D8"/>
                </a:solidFill>
                <a:latin typeface="Georgia" panose="02040502050405020303"/>
                <a:cs typeface="Georgia" panose="02040502050405020303"/>
              </a:rPr>
              <a:t>{</a:t>
            </a:r>
            <a:r>
              <a:rPr sz="1100" spc="4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’)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1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it </a:t>
            </a:r>
            <a:r>
              <a:rPr sz="1100" spc="-33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6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has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7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seen,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1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until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4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corresponding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matching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3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closing</a:t>
            </a:r>
            <a:r>
              <a:rPr sz="1100" spc="2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-5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brace</a:t>
            </a:r>
            <a:r>
              <a:rPr sz="1100" spc="25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100" spc="3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(’</a:t>
            </a:r>
            <a:r>
              <a:rPr sz="1100" i="1" spc="30" dirty="0">
                <a:solidFill>
                  <a:srgbClr val="D8D8D8"/>
                </a:solidFill>
                <a:latin typeface="Georgia" panose="02040502050405020303"/>
                <a:cs typeface="Georgia" panose="02040502050405020303"/>
              </a:rPr>
              <a:t>}</a:t>
            </a:r>
            <a:r>
              <a:rPr sz="1100" spc="30" dirty="0">
                <a:solidFill>
                  <a:srgbClr val="D8D8D8"/>
                </a:solidFill>
                <a:latin typeface="Tahoma" panose="020B0604030504040204"/>
                <a:cs typeface="Tahoma" panose="020B0604030504040204"/>
              </a:rPr>
              <a:t>’).</a:t>
            </a:r>
            <a:endParaRPr sz="11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3" name="Title 33"/>
          <p:cNvSpPr>
            <a:spLocks noGrp="1"/>
          </p:cNvSpPr>
          <p:nvPr>
            <p:ph type="title"/>
          </p:nvPr>
        </p:nvSpPr>
        <p:spPr>
          <a:xfrm>
            <a:off x="61468" y="76906"/>
            <a:ext cx="4418013" cy="307622"/>
          </a:xfrm>
        </p:spPr>
        <p:txBody>
          <a:bodyPr>
            <a:normAutofit fontScale="90000"/>
          </a:bodyPr>
          <a:lstStyle/>
          <a:p>
            <a:r>
              <a:rPr lang="en-US" dirty="0"/>
              <a:t>Scope of Identifier</a:t>
            </a:r>
            <a:endParaRPr lang="en-US" dirty="0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6762</Words>
  <Application>WPS Presentation</Application>
  <PresentationFormat>Custom</PresentationFormat>
  <Paragraphs>482</Paragraphs>
  <Slides>29</Slides>
  <Notes>0</Notes>
  <HiddenSlides>3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7" baseType="lpstr">
      <vt:lpstr>Arial</vt:lpstr>
      <vt:lpstr>SimSun</vt:lpstr>
      <vt:lpstr>Wingdings</vt:lpstr>
      <vt:lpstr>Arial</vt:lpstr>
      <vt:lpstr>Tahoma</vt:lpstr>
      <vt:lpstr>PMingLiU</vt:lpstr>
      <vt:lpstr>宋体-繁</vt:lpstr>
      <vt:lpstr>Georgia</vt:lpstr>
      <vt:lpstr>Consolas</vt:lpstr>
      <vt:lpstr>苹方-简</vt:lpstr>
      <vt:lpstr>Calibri</vt:lpstr>
      <vt:lpstr>Helvetica Neue</vt:lpstr>
      <vt:lpstr>Calibri Light</vt:lpstr>
      <vt:lpstr>Microsoft YaHei</vt:lpstr>
      <vt:lpstr>汉仪旗黑</vt:lpstr>
      <vt:lpstr>Arial Unicode MS</vt:lpstr>
      <vt:lpstr>宋体-简</vt:lpstr>
      <vt:lpstr>Custom Design</vt:lpstr>
      <vt:lpstr>COMPILER CONSTRUCTION CS F363</vt:lpstr>
      <vt:lpstr>Symbol Table (ST)</vt:lpstr>
      <vt:lpstr>Block Structured Languages</vt:lpstr>
      <vt:lpstr>Block Structured Languages</vt:lpstr>
      <vt:lpstr>Example</vt:lpstr>
      <vt:lpstr>Example</vt:lpstr>
      <vt:lpstr>PowerPoint 演示文稿</vt:lpstr>
      <vt:lpstr>Scope of Identifier</vt:lpstr>
      <vt:lpstr>Scope of Identifier</vt:lpstr>
      <vt:lpstr>Scope of Identifier</vt:lpstr>
      <vt:lpstr>Scope of Identifier</vt:lpstr>
      <vt:lpstr>Most-closely nested rule for blocks</vt:lpstr>
      <vt:lpstr>How to implement scopes for block structured languages?</vt:lpstr>
      <vt:lpstr>Scope Example</vt:lpstr>
      <vt:lpstr>Solve (WAP) for the following task</vt:lpstr>
      <vt:lpstr>Example Input/Output</vt:lpstr>
      <vt:lpstr>Design</vt:lpstr>
      <vt:lpstr>Design</vt:lpstr>
      <vt:lpstr>Design</vt:lpstr>
      <vt:lpstr>Design</vt:lpstr>
      <vt:lpstr>Implementation</vt:lpstr>
      <vt:lpstr>Implementation</vt:lpstr>
      <vt:lpstr>The Parse</vt:lpstr>
      <vt:lpstr>Tutorial 1</vt:lpstr>
      <vt:lpstr>Solution</vt:lpstr>
      <vt:lpstr>Tutorial 2</vt:lpstr>
      <vt:lpstr>Solution 2</vt:lpstr>
      <vt:lpstr>Tutorial 3</vt:lpstr>
      <vt:lpstr>Solution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yashwanthkaruparthi</cp:lastModifiedBy>
  <cp:revision>63</cp:revision>
  <dcterms:created xsi:type="dcterms:W3CDTF">2024-05-21T12:58:52Z</dcterms:created>
  <dcterms:modified xsi:type="dcterms:W3CDTF">2024-05-21T12:58:52Z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2020-03-12T04:00:00Z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2022-04-10T04:00:00Z</vt:filetime>
  </property>
  <property fmtid="{D5CDD505-2E9C-101B-9397-08002B2CF9AE}" pid="5" name="KSOProductBuildVer">
    <vt:lpwstr>1033-5.6.0.8082</vt:lpwstr>
  </property>
</Properties>
</file>