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38"/>
  </p:handoutMasterIdLst>
  <p:sldIdLst>
    <p:sldId id="256" r:id="rId3"/>
    <p:sldId id="258" r:id="rId4"/>
    <p:sldId id="260" r:id="rId5"/>
    <p:sldId id="275" r:id="rId6"/>
    <p:sldId id="276" r:id="rId7"/>
    <p:sldId id="288" r:id="rId8"/>
    <p:sldId id="277" r:id="rId9"/>
    <p:sldId id="273" r:id="rId11"/>
    <p:sldId id="278" r:id="rId12"/>
    <p:sldId id="289" r:id="rId13"/>
    <p:sldId id="290" r:id="rId14"/>
    <p:sldId id="263" r:id="rId15"/>
    <p:sldId id="266" r:id="rId16"/>
    <p:sldId id="280" r:id="rId17"/>
    <p:sldId id="267" r:id="rId18"/>
    <p:sldId id="269" r:id="rId19"/>
    <p:sldId id="281" r:id="rId20"/>
    <p:sldId id="291" r:id="rId21"/>
    <p:sldId id="300" r:id="rId22"/>
    <p:sldId id="262" r:id="rId23"/>
    <p:sldId id="292" r:id="rId24"/>
    <p:sldId id="294" r:id="rId25"/>
    <p:sldId id="293" r:id="rId26"/>
    <p:sldId id="268" r:id="rId27"/>
    <p:sldId id="270" r:id="rId28"/>
    <p:sldId id="295" r:id="rId29"/>
    <p:sldId id="296" r:id="rId30"/>
    <p:sldId id="298" r:id="rId31"/>
    <p:sldId id="299" r:id="rId32"/>
    <p:sldId id="284" r:id="rId33"/>
    <p:sldId id="285" r:id="rId34"/>
    <p:sldId id="287" r:id="rId35"/>
    <p:sldId id="261" r:id="rId36"/>
    <p:sldId id="286" r:id="rId37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48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710" cy="1736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45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611323" y="0"/>
            <a:ext cx="1997710" cy="1736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45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3287112"/>
            <a:ext cx="1997710" cy="173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45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611323" y="3287112"/>
            <a:ext cx="1997710" cy="173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5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59C50-8542-4BBC-BFE6-29FEB12C850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78207-9DD4-4DA7-99ED-BC7CAC24966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78207-9DD4-4DA7-99ED-BC7CAC24966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78207-9DD4-4DA7-99ED-BC7CAC24966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78207-9DD4-4DA7-99ED-BC7CAC24966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691922"/>
            <a:ext cx="4379595" cy="13843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59865" y="3076222"/>
            <a:ext cx="1459865" cy="38453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0"/>
          </a:p>
        </p:txBody>
      </p:sp>
      <p:sp>
        <p:nvSpPr>
          <p:cNvPr id="6" name="Rectangle 5"/>
          <p:cNvSpPr/>
          <p:nvPr userDrawn="1"/>
        </p:nvSpPr>
        <p:spPr>
          <a:xfrm>
            <a:off x="0" y="3076222"/>
            <a:ext cx="1459865" cy="38453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0"/>
          </a:p>
        </p:txBody>
      </p:sp>
      <p:sp>
        <p:nvSpPr>
          <p:cNvPr id="8" name="Rectangle 7"/>
          <p:cNvSpPr/>
          <p:nvPr userDrawn="1"/>
        </p:nvSpPr>
        <p:spPr>
          <a:xfrm>
            <a:off x="2919730" y="3076222"/>
            <a:ext cx="1459865" cy="3845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1267777" y="2730147"/>
            <a:ext cx="3034983" cy="26916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r">
              <a:lnSpc>
                <a:spcPts val="910"/>
              </a:lnSpc>
              <a:spcBef>
                <a:spcPts val="0"/>
              </a:spcBef>
              <a:buNone/>
              <a:defRPr sz="91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  <a:endParaRPr lang="en-GB" dirty="0"/>
          </a:p>
          <a:p>
            <a:pPr lvl="0"/>
            <a:r>
              <a:rPr lang="en-GB" dirty="0"/>
              <a:t>Date and other details can come here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7777" y="1922639"/>
            <a:ext cx="3034983" cy="76905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2015"/>
              </a:lnSpc>
              <a:defRPr sz="22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>
          <a:xfrm>
            <a:off x="38417" y="1691922"/>
            <a:ext cx="1037273" cy="999167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38418" y="2653242"/>
            <a:ext cx="1114108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0" b="1" spc="-76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BITS</a:t>
            </a:r>
            <a:r>
              <a:rPr lang="en-US" sz="1460" spc="-76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Pilani</a:t>
            </a:r>
            <a:endParaRPr lang="en-US" sz="1460" spc="-76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6835" y="2859535"/>
            <a:ext cx="960438" cy="185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5" spc="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Dubai </a:t>
            </a:r>
            <a:r>
              <a:rPr lang="en-US" sz="605" spc="0" baseline="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Campus</a:t>
            </a:r>
            <a:endParaRPr lang="en-US" sz="605" spc="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68" y="76906"/>
            <a:ext cx="4418013" cy="30762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915" b="1">
                <a:solidFill>
                  <a:srgbClr val="FC04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" y="580269"/>
            <a:ext cx="4418013" cy="2534406"/>
          </a:xfrm>
          <a:prstGeom prst="rect">
            <a:avLst/>
          </a:prstGeom>
        </p:spPr>
        <p:txBody>
          <a:bodyPr/>
          <a:lstStyle>
            <a:lvl1pPr marL="115570" indent="-115570" algn="just"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ü"/>
              <a:defRPr sz="121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6075" indent="-115570" algn="just"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ü"/>
              <a:defRPr sz="111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76580" indent="-115570" algn="just"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ü"/>
              <a:defRPr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7085" indent="-115570" algn="just"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ü"/>
              <a:defRPr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37590" indent="-115570" algn="just"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ü"/>
              <a:defRPr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1" y="3116886"/>
            <a:ext cx="4600199" cy="341567"/>
            <a:chOff x="0" y="-18284"/>
            <a:chExt cx="9124361" cy="676867"/>
          </a:xfrm>
        </p:grpSpPr>
        <p:pic>
          <p:nvPicPr>
            <p:cNvPr id="8" name="Picture 7" descr="Picture 7.png"/>
            <p:cNvPicPr>
              <a:picLocks noChangeAspect="1"/>
            </p:cNvPicPr>
            <p:nvPr userDrawn="1"/>
          </p:nvPicPr>
          <p:blipFill>
            <a:blip r:embed="rId2" cstate="print"/>
            <a:srcRect l="1923" b="5336"/>
            <a:stretch>
              <a:fillRect/>
            </a:stretch>
          </p:blipFill>
          <p:spPr>
            <a:xfrm>
              <a:off x="7010400" y="-18284"/>
              <a:ext cx="2113961" cy="667672"/>
            </a:xfrm>
            <a:prstGeom prst="rect">
              <a:avLst/>
            </a:prstGeom>
          </p:spPr>
        </p:pic>
        <p:pic>
          <p:nvPicPr>
            <p:cNvPr id="17" name="Picture 12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424"/>
            <a:stretch>
              <a:fillRect/>
            </a:stretch>
          </p:blipFill>
          <p:spPr bwMode="auto">
            <a:xfrm>
              <a:off x="0" y="-503"/>
              <a:ext cx="2209800" cy="659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/>
          <p:nvPr userDrawn="1"/>
        </p:nvGrpSpPr>
        <p:grpSpPr>
          <a:xfrm>
            <a:off x="14558" y="427094"/>
            <a:ext cx="4610100" cy="72792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124009" y="3318197"/>
            <a:ext cx="2420303" cy="142553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44040" y="3297347"/>
            <a:ext cx="1037273" cy="184253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10100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160566"/>
            <a:ext cx="4610100" cy="13001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10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3342323" y="0"/>
            <a:ext cx="1106104" cy="34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1453462" y="3419093"/>
            <a:ext cx="1459865" cy="38453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10"/>
          </a:p>
        </p:txBody>
      </p:sp>
      <p:sp>
        <p:nvSpPr>
          <p:cNvPr id="7" name="Rectangle 6"/>
          <p:cNvSpPr/>
          <p:nvPr userDrawn="1"/>
        </p:nvSpPr>
        <p:spPr>
          <a:xfrm>
            <a:off x="-6403" y="3419093"/>
            <a:ext cx="1459865" cy="38453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10"/>
          </a:p>
        </p:txBody>
      </p:sp>
      <p:sp>
        <p:nvSpPr>
          <p:cNvPr id="8" name="Rectangle 7"/>
          <p:cNvSpPr/>
          <p:nvPr userDrawn="1"/>
        </p:nvSpPr>
        <p:spPr>
          <a:xfrm>
            <a:off x="2913327" y="3419093"/>
            <a:ext cx="1459865" cy="3845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1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57575" y="384528"/>
            <a:ext cx="1114108" cy="317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60" b="1" spc="-76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BITS</a:t>
            </a:r>
            <a:r>
              <a:rPr lang="en-US" sz="1460" spc="-76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Pilani</a:t>
            </a:r>
            <a:endParaRPr lang="en-US" sz="1460" spc="-76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572827" y="591212"/>
            <a:ext cx="960438" cy="18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605">
                <a:solidFill>
                  <a:srgbClr val="FFFFFF"/>
                </a:solidFill>
              </a:rPr>
              <a:t>Dubai Campus</a:t>
            </a:r>
            <a:endParaRPr lang="en-US" altLang="en-US" sz="605">
              <a:solidFill>
                <a:srgbClr val="FFFFFF"/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53670" y="2345620"/>
            <a:ext cx="4264343" cy="807508"/>
          </a:xfrm>
        </p:spPr>
        <p:txBody>
          <a:bodyPr>
            <a:noAutofit/>
          </a:bodyPr>
          <a:lstStyle>
            <a:lvl1pPr marL="0" indent="0">
              <a:lnSpc>
                <a:spcPts val="2120"/>
              </a:lnSpc>
              <a:spcBef>
                <a:spcPts val="0"/>
              </a:spcBef>
              <a:buNone/>
              <a:defRPr sz="2015" b="1" spc="-76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461010" rtl="0" eaLnBrk="1" latinLnBrk="0" hangingPunct="1">
        <a:lnSpc>
          <a:spcPct val="90000"/>
        </a:lnSpc>
        <a:spcBef>
          <a:spcPct val="0"/>
        </a:spcBef>
        <a:buNone/>
        <a:defRPr sz="22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570" indent="-115570" algn="l" defTabSz="461010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141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15570" algn="l" defTabSz="46101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2pPr>
      <a:lvl3pPr marL="576580" indent="-115570" algn="l" defTabSz="46101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10" kern="1200">
          <a:solidFill>
            <a:schemeClr val="tx1"/>
          </a:solidFill>
          <a:latin typeface="+mn-lt"/>
          <a:ea typeface="+mn-ea"/>
          <a:cs typeface="+mn-cs"/>
        </a:defRPr>
      </a:lvl3pPr>
      <a:lvl4pPr marL="807085" indent="-115570" algn="l" defTabSz="46101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10" kern="1200">
          <a:solidFill>
            <a:schemeClr val="tx1"/>
          </a:solidFill>
          <a:latin typeface="+mn-lt"/>
          <a:ea typeface="+mn-ea"/>
          <a:cs typeface="+mn-cs"/>
        </a:defRPr>
      </a:lvl4pPr>
      <a:lvl5pPr marL="1037590" indent="-115570" algn="l" defTabSz="46101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10" kern="1200">
          <a:solidFill>
            <a:schemeClr val="tx1"/>
          </a:solidFill>
          <a:latin typeface="+mn-lt"/>
          <a:ea typeface="+mn-ea"/>
          <a:cs typeface="+mn-cs"/>
        </a:defRPr>
      </a:lvl5pPr>
      <a:lvl6pPr marL="1268095" indent="-115570" algn="l" defTabSz="46101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10" kern="1200">
          <a:solidFill>
            <a:schemeClr val="tx1"/>
          </a:solidFill>
          <a:latin typeface="+mn-lt"/>
          <a:ea typeface="+mn-ea"/>
          <a:cs typeface="+mn-cs"/>
        </a:defRPr>
      </a:lvl6pPr>
      <a:lvl7pPr marL="1498600" indent="-115570" algn="l" defTabSz="46101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10" kern="1200">
          <a:solidFill>
            <a:schemeClr val="tx1"/>
          </a:solidFill>
          <a:latin typeface="+mn-lt"/>
          <a:ea typeface="+mn-ea"/>
          <a:cs typeface="+mn-cs"/>
        </a:defRPr>
      </a:lvl7pPr>
      <a:lvl8pPr marL="1729105" indent="-115570" algn="l" defTabSz="46101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10" kern="1200">
          <a:solidFill>
            <a:schemeClr val="tx1"/>
          </a:solidFill>
          <a:latin typeface="+mn-lt"/>
          <a:ea typeface="+mn-ea"/>
          <a:cs typeface="+mn-cs"/>
        </a:defRPr>
      </a:lvl8pPr>
      <a:lvl9pPr marL="1959610" indent="-115570" algn="l" defTabSz="46101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10" rtl="0" eaLnBrk="1" latinLnBrk="0" hangingPunct="1">
        <a:defRPr sz="910" kern="1200">
          <a:solidFill>
            <a:schemeClr val="tx1"/>
          </a:solidFill>
          <a:latin typeface="+mn-lt"/>
          <a:ea typeface="+mn-ea"/>
          <a:cs typeface="+mn-cs"/>
        </a:defRPr>
      </a:lvl1pPr>
      <a:lvl2pPr marL="230505" algn="l" defTabSz="461010" rtl="0" eaLnBrk="1" latinLnBrk="0" hangingPunct="1">
        <a:defRPr sz="910" kern="1200">
          <a:solidFill>
            <a:schemeClr val="tx1"/>
          </a:solidFill>
          <a:latin typeface="+mn-lt"/>
          <a:ea typeface="+mn-ea"/>
          <a:cs typeface="+mn-cs"/>
        </a:defRPr>
      </a:lvl2pPr>
      <a:lvl3pPr marL="461010" algn="l" defTabSz="461010" rtl="0" eaLnBrk="1" latinLnBrk="0" hangingPunct="1">
        <a:defRPr sz="910" kern="1200">
          <a:solidFill>
            <a:schemeClr val="tx1"/>
          </a:solidFill>
          <a:latin typeface="+mn-lt"/>
          <a:ea typeface="+mn-ea"/>
          <a:cs typeface="+mn-cs"/>
        </a:defRPr>
      </a:lvl3pPr>
      <a:lvl4pPr marL="691515" algn="l" defTabSz="461010" rtl="0" eaLnBrk="1" latinLnBrk="0" hangingPunct="1">
        <a:defRPr sz="910" kern="1200">
          <a:solidFill>
            <a:schemeClr val="tx1"/>
          </a:solidFill>
          <a:latin typeface="+mn-lt"/>
          <a:ea typeface="+mn-ea"/>
          <a:cs typeface="+mn-cs"/>
        </a:defRPr>
      </a:lvl4pPr>
      <a:lvl5pPr marL="922020" algn="l" defTabSz="461010" rtl="0" eaLnBrk="1" latinLnBrk="0" hangingPunct="1">
        <a:defRPr sz="910" kern="1200">
          <a:solidFill>
            <a:schemeClr val="tx1"/>
          </a:solidFill>
          <a:latin typeface="+mn-lt"/>
          <a:ea typeface="+mn-ea"/>
          <a:cs typeface="+mn-cs"/>
        </a:defRPr>
      </a:lvl5pPr>
      <a:lvl6pPr marL="1152525" algn="l" defTabSz="461010" rtl="0" eaLnBrk="1" latinLnBrk="0" hangingPunct="1">
        <a:defRPr sz="910" kern="1200">
          <a:solidFill>
            <a:schemeClr val="tx1"/>
          </a:solidFill>
          <a:latin typeface="+mn-lt"/>
          <a:ea typeface="+mn-ea"/>
          <a:cs typeface="+mn-cs"/>
        </a:defRPr>
      </a:lvl6pPr>
      <a:lvl7pPr marL="1383030" algn="l" defTabSz="461010" rtl="0" eaLnBrk="1" latinLnBrk="0" hangingPunct="1">
        <a:defRPr sz="910" kern="1200">
          <a:solidFill>
            <a:schemeClr val="tx1"/>
          </a:solidFill>
          <a:latin typeface="+mn-lt"/>
          <a:ea typeface="+mn-ea"/>
          <a:cs typeface="+mn-cs"/>
        </a:defRPr>
      </a:lvl7pPr>
      <a:lvl8pPr marL="1613535" algn="l" defTabSz="461010" rtl="0" eaLnBrk="1" latinLnBrk="0" hangingPunct="1">
        <a:defRPr sz="910" kern="1200">
          <a:solidFill>
            <a:schemeClr val="tx1"/>
          </a:solidFill>
          <a:latin typeface="+mn-lt"/>
          <a:ea typeface="+mn-ea"/>
          <a:cs typeface="+mn-cs"/>
        </a:defRPr>
      </a:lvl8pPr>
      <a:lvl9pPr marL="1844040" algn="l" defTabSz="461010" rtl="0" eaLnBrk="1" latinLnBrk="0" hangingPunct="1">
        <a:defRPr sz="9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24.xml"/><Relationship Id="rId1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26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5300" y="0"/>
            <a:ext cx="45465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Preliminaries</a:t>
            </a:r>
            <a:endParaRPr sz="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0970" y="0"/>
            <a:ext cx="7524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7F7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Role</a:t>
            </a:r>
            <a:r>
              <a:rPr sz="600" spc="30" dirty="0">
                <a:solidFill>
                  <a:srgbClr val="7F7F7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of</a:t>
            </a:r>
            <a:r>
              <a:rPr sz="600" spc="30" dirty="0">
                <a:solidFill>
                  <a:srgbClr val="7F7F7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Symbol</a:t>
            </a:r>
            <a:r>
              <a:rPr sz="600" spc="30" dirty="0">
                <a:solidFill>
                  <a:srgbClr val="7F7F7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Table</a:t>
            </a:r>
            <a:endParaRPr sz="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87149" y="116585"/>
            <a:ext cx="192405" cy="41275"/>
            <a:chOff x="3987149" y="116585"/>
            <a:chExt cx="192405" cy="41275"/>
          </a:xfrm>
        </p:grpSpPr>
        <p:sp>
          <p:nvSpPr>
            <p:cNvPr id="12" name="object 12"/>
            <p:cNvSpPr/>
            <p:nvPr/>
          </p:nvSpPr>
          <p:spPr>
            <a:xfrm>
              <a:off x="398967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040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9047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140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964317" y="0"/>
            <a:ext cx="5480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Implementation</a:t>
            </a:r>
            <a:endParaRPr sz="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1123987" y="1730375"/>
            <a:ext cx="3314663" cy="609600"/>
          </a:xfrm>
        </p:spPr>
        <p:txBody>
          <a:bodyPr/>
          <a:lstStyle/>
          <a:p>
            <a:r>
              <a:rPr lang="en-US" dirty="0"/>
              <a:t>COMPILER CONSTRUCTION CS F363</a:t>
            </a:r>
            <a:endParaRPr lang="en-US" dirty="0"/>
          </a:p>
        </p:txBody>
      </p:sp>
      <p:sp>
        <p:nvSpPr>
          <p:cNvPr id="40" name="Content Placeholder 1"/>
          <p:cNvSpPr>
            <a:spLocks noGrp="1"/>
          </p:cNvSpPr>
          <p:nvPr>
            <p:ph sz="quarter" idx="13"/>
          </p:nvPr>
        </p:nvSpPr>
        <p:spPr>
          <a:xfrm>
            <a:off x="1009650" y="2797175"/>
            <a:ext cx="3352800" cy="304800"/>
          </a:xfrm>
        </p:spPr>
        <p:txBody>
          <a:bodyPr/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 Elakkiya, AP/CS</a:t>
            </a:r>
            <a:endParaRPr lang="en-US" sz="1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38"/>
          <p:cNvSpPr txBox="1"/>
          <p:nvPr/>
        </p:nvSpPr>
        <p:spPr>
          <a:xfrm>
            <a:off x="1113287" y="1730375"/>
            <a:ext cx="3314663" cy="609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461010" rtl="0" eaLnBrk="1" latinLnBrk="0" hangingPunct="1">
              <a:lnSpc>
                <a:spcPts val="2015"/>
              </a:lnSpc>
              <a:spcBef>
                <a:spcPct val="0"/>
              </a:spcBef>
              <a:buNone/>
              <a:defRPr sz="222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COMPILER CONSTRUCTION CS F363</a:t>
            </a:r>
            <a:endParaRPr lang="en-US" dirty="0"/>
          </a:p>
        </p:txBody>
      </p:sp>
      <p:sp>
        <p:nvSpPr>
          <p:cNvPr id="20" name="Title 38"/>
          <p:cNvSpPr txBox="1"/>
          <p:nvPr/>
        </p:nvSpPr>
        <p:spPr>
          <a:xfrm>
            <a:off x="1197659" y="2267874"/>
            <a:ext cx="3314663" cy="609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461010" rtl="0" eaLnBrk="1" latinLnBrk="0" hangingPunct="1">
              <a:lnSpc>
                <a:spcPts val="2015"/>
              </a:lnSpc>
              <a:spcBef>
                <a:spcPct val="0"/>
              </a:spcBef>
              <a:buNone/>
              <a:defRPr sz="222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Syntax Directed Translation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Evaluating an SDD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47" y="587375"/>
            <a:ext cx="4418013" cy="2534406"/>
          </a:xfrm>
        </p:spPr>
        <p:txBody>
          <a:bodyPr/>
          <a:lstStyle/>
          <a:p>
            <a:r>
              <a:rPr lang="en-US" altLang="en-US" sz="1100" dirty="0"/>
              <a:t>Evaluation of a semantic rule defines the value of an attribute</a:t>
            </a:r>
            <a:endParaRPr lang="en-GB" sz="1100" dirty="0"/>
          </a:p>
          <a:p>
            <a:r>
              <a:rPr lang="en-GB" sz="1100" dirty="0"/>
              <a:t>How to visualize the translation specified by an SDD? </a:t>
            </a:r>
            <a:endParaRPr lang="en-GB" sz="1100" dirty="0"/>
          </a:p>
          <a:p>
            <a:pPr lvl="1"/>
            <a:r>
              <a:rPr lang="en-GB" sz="1100" dirty="0"/>
              <a:t>Apply the rules of an SDD and construct a parse tree</a:t>
            </a:r>
            <a:endParaRPr lang="en-GB" sz="1100" dirty="0"/>
          </a:p>
          <a:p>
            <a:pPr lvl="1"/>
            <a:r>
              <a:rPr lang="en-GB" sz="1100" dirty="0"/>
              <a:t>Use the rules to evaluate all of the attributes at each of the nodes of the parse tree</a:t>
            </a:r>
            <a:endParaRPr lang="en-GB" sz="1100" dirty="0"/>
          </a:p>
          <a:p>
            <a:pPr lvl="1"/>
            <a:r>
              <a:rPr lang="en-GB" sz="1100" dirty="0"/>
              <a:t>Before we can evaluate an attribute at a node of a parse tree, we must evaluate all the attributes upon which its value depends</a:t>
            </a:r>
            <a:endParaRPr lang="en-GB" sz="1100" dirty="0"/>
          </a:p>
          <a:p>
            <a:r>
              <a:rPr lang="en-GB" sz="1100" dirty="0"/>
              <a:t>With only synthesized attributes, we can evaluate attributes in any bottom-up order, such as that of a </a:t>
            </a:r>
            <a:r>
              <a:rPr lang="en-GB" sz="1100" dirty="0" err="1"/>
              <a:t>postorder</a:t>
            </a:r>
            <a:r>
              <a:rPr lang="en-GB" sz="1100" dirty="0"/>
              <a:t>/DFS traversal of the parse tree</a:t>
            </a:r>
            <a:endParaRPr lang="en-GB" sz="1100" dirty="0"/>
          </a:p>
          <a:p>
            <a:r>
              <a:rPr lang="en-GB" sz="1100" dirty="0"/>
              <a:t>For SDD's with both inherited and synthesized attributes, there is no guarantee that there is even one order in which to evaluate attributes at nodes</a:t>
            </a:r>
            <a:endParaRPr lang="en-GB" sz="1100" dirty="0"/>
          </a:p>
          <a:p>
            <a:endParaRPr lang="en-GB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Evaluating an SDD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instance, consider </a:t>
            </a:r>
            <a:r>
              <a:rPr lang="en-GB" dirty="0" err="1"/>
              <a:t>nonterminals</a:t>
            </a:r>
            <a:r>
              <a:rPr lang="en-GB" dirty="0"/>
              <a:t> A and B, with synthesized and inherited attributes A.s and </a:t>
            </a:r>
            <a:r>
              <a:rPr lang="en-GB" dirty="0" err="1"/>
              <a:t>B.i</a:t>
            </a:r>
            <a:r>
              <a:rPr lang="en-GB" dirty="0"/>
              <a:t>, respectively, along with the production and rules</a:t>
            </a:r>
            <a:endParaRPr lang="en-GB" dirty="0"/>
          </a:p>
          <a:p>
            <a:pPr marL="230505" lvl="1" indent="0">
              <a:buNone/>
            </a:pPr>
            <a:r>
              <a:rPr lang="en-GB" dirty="0"/>
              <a:t>PRODUCTION 		SEMANTIC RULES</a:t>
            </a:r>
            <a:endParaRPr lang="en-GB" dirty="0"/>
          </a:p>
          <a:p>
            <a:pPr marL="230505" lvl="1" indent="0">
              <a:buNone/>
            </a:pPr>
            <a:r>
              <a:rPr lang="en-GB" dirty="0"/>
              <a:t>A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B 			A.s = </a:t>
            </a:r>
            <a:r>
              <a:rPr lang="en-GB" dirty="0" err="1"/>
              <a:t>B.i</a:t>
            </a:r>
            <a:r>
              <a:rPr lang="en-GB" dirty="0"/>
              <a:t>;</a:t>
            </a:r>
            <a:endParaRPr lang="en-GB" dirty="0"/>
          </a:p>
          <a:p>
            <a:pPr marL="230505" lvl="1" indent="0">
              <a:buNone/>
            </a:pPr>
            <a:r>
              <a:rPr lang="en-GB" dirty="0"/>
              <a:t>				</a:t>
            </a:r>
            <a:r>
              <a:rPr lang="en-GB" dirty="0" err="1"/>
              <a:t>B.i</a:t>
            </a:r>
            <a:r>
              <a:rPr lang="en-GB" dirty="0"/>
              <a:t> = A.s + 1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These rules are circular; it is impossible to evaluate either A.s at a node N or </a:t>
            </a:r>
            <a:r>
              <a:rPr lang="en-GB" dirty="0" err="1"/>
              <a:t>B.i</a:t>
            </a:r>
            <a:r>
              <a:rPr lang="en-GB" dirty="0"/>
              <a:t> at the child of N without first evaluating the other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Annotated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565265"/>
            <a:ext cx="4372928" cy="2549410"/>
          </a:xfrm>
        </p:spPr>
        <p:txBody>
          <a:bodyPr/>
          <a:lstStyle/>
          <a:p>
            <a:r>
              <a:rPr lang="en-US" altLang="en-US" sz="1100" dirty="0"/>
              <a:t>A parse tree showing the values of attributes at each node is called an </a:t>
            </a:r>
            <a:r>
              <a:rPr lang="en-US" altLang="en-US" sz="1100" b="1" dirty="0"/>
              <a:t>annotated parse tree</a:t>
            </a:r>
            <a:r>
              <a:rPr lang="en-US" altLang="en-US" sz="1100" dirty="0"/>
              <a:t>.</a:t>
            </a:r>
            <a:endParaRPr lang="en-US" altLang="en-US" sz="1100" dirty="0"/>
          </a:p>
          <a:p>
            <a:r>
              <a:rPr lang="en-US" altLang="en-US" sz="1100" dirty="0"/>
              <a:t>The process of computing the attributes values at the nodes is called </a:t>
            </a:r>
            <a:r>
              <a:rPr lang="en-US" altLang="en-US" sz="1100" b="1" dirty="0"/>
              <a:t>annotating</a:t>
            </a:r>
            <a:r>
              <a:rPr lang="en-US" altLang="en-US" sz="1100" dirty="0"/>
              <a:t> (or </a:t>
            </a:r>
            <a:r>
              <a:rPr lang="en-US" altLang="en-US" sz="1100" b="1" dirty="0"/>
              <a:t>decorating</a:t>
            </a:r>
            <a:r>
              <a:rPr lang="en-US" altLang="en-US" sz="1100" dirty="0"/>
              <a:t>) of the parse tree.</a:t>
            </a:r>
            <a:endParaRPr lang="en-US" altLang="en-US" sz="1100" dirty="0"/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68" y="-37398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S-Attributed SDD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468" y="511175"/>
            <a:ext cx="4418013" cy="2514600"/>
          </a:xfrm>
          <a:prstGeom prst="rect">
            <a:avLst/>
          </a:prstGeom>
        </p:spPr>
        <p:txBody>
          <a:bodyPr/>
          <a:lstStyle>
            <a:lvl1pPr marL="115570" indent="-115570" algn="just" defTabSz="461010" rtl="0" eaLnBrk="1" latinLnBrk="0" hangingPunct="1">
              <a:lnSpc>
                <a:spcPct val="90000"/>
              </a:lnSpc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ü"/>
              <a:defRPr sz="121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6075" indent="-115570" algn="just" defTabSz="461010" rtl="0" eaLnBrk="1" latinLnBrk="0" hangingPunct="1">
              <a:lnSpc>
                <a:spcPct val="90000"/>
              </a:lnSpc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ü"/>
              <a:defRPr sz="111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76580" indent="-115570" algn="just" defTabSz="461010" rtl="0" eaLnBrk="1" latinLnBrk="0" hangingPunct="1">
              <a:lnSpc>
                <a:spcPct val="90000"/>
              </a:lnSpc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ü"/>
              <a:defRPr sz="101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07085" indent="-115570" algn="just" defTabSz="461010" rtl="0" eaLnBrk="1" latinLnBrk="0" hangingPunct="1">
              <a:lnSpc>
                <a:spcPct val="90000"/>
              </a:lnSpc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ü"/>
              <a:defRPr sz="91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37590" indent="-115570" algn="just" defTabSz="461010" rtl="0" eaLnBrk="1" latinLnBrk="0" hangingPunct="1">
              <a:lnSpc>
                <a:spcPct val="90000"/>
              </a:lnSpc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ü"/>
              <a:defRPr sz="91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68095" indent="-115570" algn="l" defTabSz="46101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98600" indent="-115570" algn="l" defTabSz="46101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29105" indent="-115570" algn="l" defTabSz="46101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9610" indent="-115570" algn="l" defTabSz="46101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100" b="1" dirty="0"/>
              <a:t>	</a:t>
            </a:r>
            <a:r>
              <a:rPr lang="en-US" altLang="en-US" sz="1100" b="1" u="sng" dirty="0"/>
              <a:t>Production</a:t>
            </a:r>
            <a:r>
              <a:rPr lang="en-US" altLang="en-US" sz="1100" dirty="0"/>
              <a:t> 		</a:t>
            </a:r>
            <a:r>
              <a:rPr lang="en-US" altLang="en-US" sz="1100" b="1" u="sng" dirty="0"/>
              <a:t>Semantic Rules</a:t>
            </a:r>
            <a:endParaRPr lang="en-US" altLang="en-US" sz="1100" b="1" u="sng" dirty="0"/>
          </a:p>
          <a:p>
            <a:pPr>
              <a:buFontTx/>
              <a:buNone/>
            </a:pPr>
            <a:r>
              <a:rPr lang="en-US" altLang="en-US" sz="1100" dirty="0"/>
              <a:t>	L </a:t>
            </a:r>
            <a:r>
              <a:rPr lang="en-US" altLang="en-US" sz="1100" dirty="0">
                <a:cs typeface="Times New Roman" panose="02020603050405020304" pitchFamily="18" charset="0"/>
              </a:rPr>
              <a:t>→ </a:t>
            </a:r>
            <a:r>
              <a:rPr lang="en-US" altLang="en-US" sz="1100" dirty="0" err="1">
                <a:cs typeface="Times New Roman" panose="02020603050405020304" pitchFamily="18" charset="0"/>
              </a:rPr>
              <a:t>E</a:t>
            </a:r>
            <a:r>
              <a:rPr lang="en-US" altLang="en-US" sz="1100" b="1" dirty="0" err="1">
                <a:cs typeface="Times New Roman" panose="02020603050405020304" pitchFamily="18" charset="0"/>
              </a:rPr>
              <a:t>n</a:t>
            </a:r>
            <a:r>
              <a:rPr lang="en-US" altLang="en-US" sz="1100" dirty="0">
                <a:cs typeface="Times New Roman" panose="02020603050405020304" pitchFamily="18" charset="0"/>
              </a:rPr>
              <a:t>		print(</a:t>
            </a:r>
            <a:r>
              <a:rPr lang="en-US" altLang="en-US" sz="1100" dirty="0" err="1">
                <a:cs typeface="Times New Roman" panose="02020603050405020304" pitchFamily="18" charset="0"/>
              </a:rPr>
              <a:t>E.val</a:t>
            </a:r>
            <a:r>
              <a:rPr lang="en-US" altLang="en-US" sz="1100" dirty="0">
                <a:cs typeface="Times New Roman" panose="02020603050405020304" pitchFamily="18" charset="0"/>
              </a:rPr>
              <a:t>)</a:t>
            </a:r>
            <a:endParaRPr lang="en-US" altLang="en-US" sz="11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1100" dirty="0">
                <a:cs typeface="Times New Roman" panose="02020603050405020304" pitchFamily="18" charset="0"/>
              </a:rPr>
              <a:t>	E → E</a:t>
            </a:r>
            <a:r>
              <a:rPr lang="en-US" altLang="en-US" sz="11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100" dirty="0">
                <a:cs typeface="Times New Roman" panose="02020603050405020304" pitchFamily="18" charset="0"/>
              </a:rPr>
              <a:t> + T			</a:t>
            </a:r>
            <a:r>
              <a:rPr lang="en-US" altLang="en-US" sz="1100" dirty="0" err="1">
                <a:cs typeface="Times New Roman" panose="02020603050405020304" pitchFamily="18" charset="0"/>
              </a:rPr>
              <a:t>E.val</a:t>
            </a:r>
            <a:r>
              <a:rPr lang="en-US" altLang="en-US" sz="1100" dirty="0">
                <a:cs typeface="Times New Roman" panose="02020603050405020304" pitchFamily="18" charset="0"/>
              </a:rPr>
              <a:t> = E</a:t>
            </a:r>
            <a:r>
              <a:rPr lang="en-US" altLang="en-US" sz="11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100" dirty="0">
                <a:cs typeface="Times New Roman" panose="02020603050405020304" pitchFamily="18" charset="0"/>
              </a:rPr>
              <a:t>.val + </a:t>
            </a:r>
            <a:r>
              <a:rPr lang="en-US" altLang="en-US" sz="1100" dirty="0" err="1">
                <a:cs typeface="Times New Roman" panose="02020603050405020304" pitchFamily="18" charset="0"/>
              </a:rPr>
              <a:t>T.val</a:t>
            </a:r>
            <a:endParaRPr lang="en-US" altLang="en-US" sz="11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1100" dirty="0">
                <a:cs typeface="Times New Roman" panose="02020603050405020304" pitchFamily="18" charset="0"/>
              </a:rPr>
              <a:t>	E → T			</a:t>
            </a:r>
            <a:r>
              <a:rPr lang="en-US" altLang="en-US" sz="1100" dirty="0" err="1">
                <a:cs typeface="Times New Roman" panose="02020603050405020304" pitchFamily="18" charset="0"/>
              </a:rPr>
              <a:t>E.val</a:t>
            </a:r>
            <a:r>
              <a:rPr lang="en-US" altLang="en-US" sz="1100" dirty="0">
                <a:cs typeface="Times New Roman" panose="02020603050405020304" pitchFamily="18" charset="0"/>
              </a:rPr>
              <a:t> = </a:t>
            </a:r>
            <a:r>
              <a:rPr lang="en-US" altLang="en-US" sz="1100" dirty="0" err="1">
                <a:cs typeface="Times New Roman" panose="02020603050405020304" pitchFamily="18" charset="0"/>
              </a:rPr>
              <a:t>T.val</a:t>
            </a:r>
            <a:endParaRPr lang="en-US" altLang="en-US" sz="11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1100" dirty="0">
                <a:cs typeface="Times New Roman" panose="02020603050405020304" pitchFamily="18" charset="0"/>
              </a:rPr>
              <a:t>	T → T</a:t>
            </a:r>
            <a:r>
              <a:rPr lang="en-US" altLang="en-US" sz="11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100" dirty="0">
                <a:cs typeface="Times New Roman" panose="02020603050405020304" pitchFamily="18" charset="0"/>
              </a:rPr>
              <a:t> * F			</a:t>
            </a:r>
            <a:r>
              <a:rPr lang="en-US" altLang="en-US" sz="1100" dirty="0" err="1">
                <a:cs typeface="Times New Roman" panose="02020603050405020304" pitchFamily="18" charset="0"/>
              </a:rPr>
              <a:t>T.val</a:t>
            </a:r>
            <a:r>
              <a:rPr lang="en-US" altLang="en-US" sz="1100" dirty="0">
                <a:cs typeface="Times New Roman" panose="02020603050405020304" pitchFamily="18" charset="0"/>
              </a:rPr>
              <a:t> = T</a:t>
            </a:r>
            <a:r>
              <a:rPr lang="en-US" altLang="en-US" sz="11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100" dirty="0">
                <a:cs typeface="Times New Roman" panose="02020603050405020304" pitchFamily="18" charset="0"/>
              </a:rPr>
              <a:t>.val * </a:t>
            </a:r>
            <a:r>
              <a:rPr lang="en-US" altLang="en-US" sz="1100" dirty="0" err="1">
                <a:cs typeface="Times New Roman" panose="02020603050405020304" pitchFamily="18" charset="0"/>
              </a:rPr>
              <a:t>F.val</a:t>
            </a:r>
            <a:endParaRPr lang="en-US" altLang="en-US" sz="11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1100" dirty="0">
                <a:cs typeface="Times New Roman" panose="02020603050405020304" pitchFamily="18" charset="0"/>
              </a:rPr>
              <a:t>	T → F			</a:t>
            </a:r>
            <a:r>
              <a:rPr lang="en-US" altLang="en-US" sz="1100" dirty="0" err="1">
                <a:cs typeface="Times New Roman" panose="02020603050405020304" pitchFamily="18" charset="0"/>
              </a:rPr>
              <a:t>T.val</a:t>
            </a:r>
            <a:r>
              <a:rPr lang="en-US" altLang="en-US" sz="1100" dirty="0">
                <a:cs typeface="Times New Roman" panose="02020603050405020304" pitchFamily="18" charset="0"/>
              </a:rPr>
              <a:t> = </a:t>
            </a:r>
            <a:r>
              <a:rPr lang="en-US" altLang="en-US" sz="1100" dirty="0" err="1">
                <a:cs typeface="Times New Roman" panose="02020603050405020304" pitchFamily="18" charset="0"/>
              </a:rPr>
              <a:t>F.val</a:t>
            </a:r>
            <a:endParaRPr lang="en-US" altLang="en-US" sz="11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1100" dirty="0">
                <a:cs typeface="Times New Roman" panose="02020603050405020304" pitchFamily="18" charset="0"/>
              </a:rPr>
              <a:t>	F → ( E )			</a:t>
            </a:r>
            <a:r>
              <a:rPr lang="en-US" altLang="en-US" sz="1100" dirty="0" err="1">
                <a:cs typeface="Times New Roman" panose="02020603050405020304" pitchFamily="18" charset="0"/>
              </a:rPr>
              <a:t>F.val</a:t>
            </a:r>
            <a:r>
              <a:rPr lang="en-US" altLang="en-US" sz="1100" dirty="0">
                <a:cs typeface="Times New Roman" panose="02020603050405020304" pitchFamily="18" charset="0"/>
              </a:rPr>
              <a:t> = </a:t>
            </a:r>
            <a:r>
              <a:rPr lang="en-US" altLang="en-US" sz="1100" dirty="0" err="1">
                <a:cs typeface="Times New Roman" panose="02020603050405020304" pitchFamily="18" charset="0"/>
              </a:rPr>
              <a:t>E.val</a:t>
            </a:r>
            <a:endParaRPr lang="en-US" altLang="en-US" sz="11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1100" dirty="0">
                <a:cs typeface="Times New Roman" panose="02020603050405020304" pitchFamily="18" charset="0"/>
              </a:rPr>
              <a:t>	F → </a:t>
            </a:r>
            <a:r>
              <a:rPr lang="en-US" altLang="en-US" sz="1100" b="1" dirty="0">
                <a:cs typeface="Times New Roman" panose="02020603050405020304" pitchFamily="18" charset="0"/>
              </a:rPr>
              <a:t>digit</a:t>
            </a:r>
            <a:r>
              <a:rPr lang="en-US" altLang="en-US" sz="1100" dirty="0">
                <a:cs typeface="Times New Roman" panose="02020603050405020304" pitchFamily="18" charset="0"/>
              </a:rPr>
              <a:t>			</a:t>
            </a:r>
            <a:r>
              <a:rPr lang="en-US" altLang="en-US" sz="1100" dirty="0" err="1">
                <a:cs typeface="Times New Roman" panose="02020603050405020304" pitchFamily="18" charset="0"/>
              </a:rPr>
              <a:t>F.val</a:t>
            </a:r>
            <a:r>
              <a:rPr lang="en-US" altLang="en-US" sz="1100" dirty="0">
                <a:cs typeface="Times New Roman" panose="02020603050405020304" pitchFamily="18" charset="0"/>
              </a:rPr>
              <a:t> = </a:t>
            </a:r>
            <a:r>
              <a:rPr lang="en-US" altLang="en-US" sz="1100" b="1" dirty="0" err="1">
                <a:cs typeface="Times New Roman" panose="02020603050405020304" pitchFamily="18" charset="0"/>
              </a:rPr>
              <a:t>digit</a:t>
            </a:r>
            <a:r>
              <a:rPr lang="en-US" altLang="en-US" sz="1100" dirty="0" err="1">
                <a:cs typeface="Times New Roman" panose="02020603050405020304" pitchFamily="18" charset="0"/>
              </a:rPr>
              <a:t>.lexval</a:t>
            </a:r>
            <a:endParaRPr lang="en-US" altLang="en-US" sz="1100" dirty="0">
              <a:cs typeface="Times New Roman" panose="02020603050405020304" pitchFamily="18" charset="0"/>
            </a:endParaRPr>
          </a:p>
          <a:p>
            <a:r>
              <a:rPr lang="en-US" altLang="en-US" sz="1100" dirty="0">
                <a:cs typeface="Times New Roman" panose="02020603050405020304" pitchFamily="18" charset="0"/>
              </a:rPr>
              <a:t>Symbols E, T, and F are associated with a synthesized attribute </a:t>
            </a:r>
            <a:r>
              <a:rPr lang="en-US" altLang="en-US" sz="1100" i="1" dirty="0">
                <a:cs typeface="Times New Roman" panose="02020603050405020304" pitchFamily="18" charset="0"/>
              </a:rPr>
              <a:t>val</a:t>
            </a:r>
            <a:r>
              <a:rPr lang="en-US" altLang="en-US" sz="1100" dirty="0">
                <a:cs typeface="Times New Roman" panose="02020603050405020304" pitchFamily="18" charset="0"/>
              </a:rPr>
              <a:t>.</a:t>
            </a:r>
            <a:endParaRPr lang="en-US" altLang="en-US" sz="1100" dirty="0">
              <a:cs typeface="Times New Roman" panose="02020603050405020304" pitchFamily="18" charset="0"/>
            </a:endParaRPr>
          </a:p>
          <a:p>
            <a:r>
              <a:rPr lang="en-US" altLang="en-US" sz="1100" dirty="0">
                <a:cs typeface="Times New Roman" panose="02020603050405020304" pitchFamily="18" charset="0"/>
              </a:rPr>
              <a:t>The token </a:t>
            </a:r>
            <a:r>
              <a:rPr lang="en-US" altLang="en-US" sz="1100" b="1" dirty="0">
                <a:cs typeface="Times New Roman" panose="02020603050405020304" pitchFamily="18" charset="0"/>
              </a:rPr>
              <a:t>digit</a:t>
            </a:r>
            <a:r>
              <a:rPr lang="en-US" altLang="en-US" sz="1100" dirty="0">
                <a:cs typeface="Times New Roman" panose="02020603050405020304" pitchFamily="18" charset="0"/>
              </a:rPr>
              <a:t> has a synthesized attribute </a:t>
            </a:r>
            <a:r>
              <a:rPr lang="en-US" altLang="en-US" sz="1100" i="1" dirty="0" err="1">
                <a:cs typeface="Times New Roman" panose="02020603050405020304" pitchFamily="18" charset="0"/>
              </a:rPr>
              <a:t>lexval</a:t>
            </a:r>
            <a:r>
              <a:rPr lang="en-US" altLang="en-US" sz="1100" dirty="0">
                <a:cs typeface="Times New Roman" panose="02020603050405020304" pitchFamily="18" charset="0"/>
              </a:rPr>
              <a:t> (it is assumed that it is evaluated by the lexical analyzer).</a:t>
            </a:r>
            <a:endParaRPr lang="en-US" altLang="en-US" sz="11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11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11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68" y="-41673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Attribute Grammar in</a:t>
            </a:r>
            <a:br>
              <a:rPr lang="en-GB" dirty="0"/>
            </a:br>
            <a:r>
              <a:rPr lang="en-GB" dirty="0" err="1"/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%token DIGIT</a:t>
            </a:r>
            <a:endParaRPr lang="en-GB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%%</a:t>
            </a: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L : E ‘\n’ { printf(“%d\n”, $1); }</a:t>
            </a:r>
            <a:endParaRPr lang="pt-BR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;</a:t>
            </a: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E : E ‘+’ T { $$ = $1 + $3; }</a:t>
            </a:r>
            <a:endParaRPr lang="en-GB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| T { $$ = $1; }</a:t>
            </a:r>
            <a:endParaRPr lang="en-GB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;</a:t>
            </a: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T : T ‘*’ F { $$ = $1 * $3; }</a:t>
            </a:r>
            <a:endParaRPr lang="en-GB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| F { $$ = $1; }</a:t>
            </a:r>
            <a:endParaRPr lang="en-GB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;</a:t>
            </a: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F : ‘(’ E ‘)’ { $$ = $2; }</a:t>
            </a:r>
            <a:endParaRPr lang="en-GB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| DIGIT { $$ = $1; }</a:t>
            </a:r>
            <a:endParaRPr lang="en-GB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;</a:t>
            </a: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%%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68" y="-25047"/>
            <a:ext cx="4548632" cy="30762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Annotated Parse Tree: S-Attributed SDD  Example 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grpSp>
        <p:nvGrpSpPr>
          <p:cNvPr id="5" name="Group 29"/>
          <p:cNvGrpSpPr/>
          <p:nvPr/>
        </p:nvGrpSpPr>
        <p:grpSpPr bwMode="auto">
          <a:xfrm>
            <a:off x="1009650" y="508710"/>
            <a:ext cx="3688390" cy="2593265"/>
            <a:chOff x="422" y="720"/>
            <a:chExt cx="5101" cy="2843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22" y="746"/>
              <a:ext cx="113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/>
                <a:t>Input:  5+3*4</a:t>
              </a:r>
              <a:endParaRPr lang="en-US" altLang="en-US" sz="1100" dirty="0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456" y="720"/>
              <a:ext cx="32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/>
                <a:t>L</a:t>
              </a:r>
              <a:endParaRPr lang="en-US" altLang="en-US" sz="110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592" y="1296"/>
              <a:ext cx="221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 err="1"/>
                <a:t>E.val</a:t>
              </a:r>
              <a:r>
                <a:rPr lang="en-US" altLang="en-US" sz="1100" dirty="0"/>
                <a:t>=17                return</a:t>
              </a:r>
              <a:endParaRPr lang="en-US" altLang="en-US" sz="1100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296" y="1824"/>
              <a:ext cx="306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/>
                <a:t>E.val=5                  +                    T.val=12</a:t>
              </a:r>
              <a:endParaRPr lang="en-US" altLang="en-US" sz="110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296" y="2304"/>
              <a:ext cx="344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 err="1"/>
                <a:t>T.val</a:t>
              </a:r>
              <a:r>
                <a:rPr lang="en-US" altLang="en-US" sz="1100" dirty="0"/>
                <a:t>=5                          </a:t>
              </a:r>
              <a:r>
                <a:rPr lang="en-US" altLang="en-US" sz="1100" dirty="0" err="1"/>
                <a:t>T.val</a:t>
              </a:r>
              <a:r>
                <a:rPr lang="en-US" altLang="en-US" sz="1100" dirty="0"/>
                <a:t>=3     *      </a:t>
              </a:r>
              <a:r>
                <a:rPr lang="en-US" altLang="en-US" sz="1100" dirty="0" err="1"/>
                <a:t>F.val</a:t>
              </a:r>
              <a:r>
                <a:rPr lang="en-US" altLang="en-US" sz="1100" dirty="0"/>
                <a:t>=4</a:t>
              </a:r>
              <a:endParaRPr lang="en-US" altLang="en-US" sz="1100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296" y="2784"/>
              <a:ext cx="4227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 err="1"/>
                <a:t>F.val</a:t>
              </a:r>
              <a:r>
                <a:rPr lang="en-US" altLang="en-US" sz="1100" dirty="0"/>
                <a:t>=5                          </a:t>
              </a:r>
              <a:r>
                <a:rPr lang="en-US" altLang="en-US" sz="1100" dirty="0" err="1"/>
                <a:t>F.val</a:t>
              </a:r>
              <a:r>
                <a:rPr lang="en-US" altLang="en-US" sz="1100" dirty="0"/>
                <a:t>=3         </a:t>
              </a:r>
              <a:r>
                <a:rPr lang="en-US" altLang="en-US" sz="1100" dirty="0" err="1"/>
                <a:t>digit.lexval</a:t>
              </a:r>
              <a:r>
                <a:rPr lang="en-US" altLang="en-US" sz="1100" dirty="0"/>
                <a:t>=4</a:t>
              </a:r>
              <a:endParaRPr lang="en-US" altLang="en-US" sz="1100" dirty="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296" y="3312"/>
              <a:ext cx="27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/>
                <a:t>digit.lexval=5                digit.lexval=3</a:t>
              </a:r>
              <a:endParaRPr lang="en-US" altLang="en-US" sz="1100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2880" y="960"/>
              <a:ext cx="6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552" y="960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1632" y="1584"/>
              <a:ext cx="12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2880" y="15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2880" y="1584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1584" y="21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584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584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3408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4656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3408" y="25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H="1">
              <a:off x="3408" y="21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4080" y="2112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4080" y="21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"/>
          <a:srcRect r="68618"/>
          <a:stretch>
            <a:fillRect/>
          </a:stretch>
        </p:blipFill>
        <p:spPr>
          <a:xfrm>
            <a:off x="66180" y="487557"/>
            <a:ext cx="730610" cy="130117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"/>
          <a:srcRect l="42291"/>
          <a:stretch>
            <a:fillRect/>
          </a:stretch>
        </p:blipFill>
        <p:spPr>
          <a:xfrm>
            <a:off x="0" y="1804643"/>
            <a:ext cx="1711401" cy="16574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68" y="-22225"/>
            <a:ext cx="4453382" cy="30762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Annotated Parse Tree: S-Attributed SDD  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68" y="587375"/>
            <a:ext cx="1391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Input:  9 + 5 + 2 n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8880" y="415727"/>
            <a:ext cx="1691220" cy="10429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6835" y="587375"/>
            <a:ext cx="4418013" cy="25272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385" t="2997"/>
          <a:stretch>
            <a:fillRect/>
          </a:stretch>
        </p:blipFill>
        <p:spPr>
          <a:xfrm>
            <a:off x="365922" y="944872"/>
            <a:ext cx="2437706" cy="209435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68" y="-22225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DFS Traversal of Annotated Parse Tree for attribute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68" y="587375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Input:  9+5+2 n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lum bright="-20000" contrast="40000"/>
          </a:blip>
          <a:srcRect t="4735"/>
          <a:stretch>
            <a:fillRect/>
          </a:stretch>
        </p:blipFill>
        <p:spPr>
          <a:xfrm>
            <a:off x="0" y="968375"/>
            <a:ext cx="3734471" cy="20922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9064"/>
          <a:stretch>
            <a:fillRect/>
          </a:stretch>
        </p:blipFill>
        <p:spPr>
          <a:xfrm>
            <a:off x="2533650" y="1730375"/>
            <a:ext cx="2124076" cy="68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3651" y="1407211"/>
            <a:ext cx="2124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A DF Left to </a:t>
            </a:r>
            <a:r>
              <a:rPr lang="en-GB" sz="1050" dirty="0"/>
              <a:t>R</a:t>
            </a:r>
            <a:r>
              <a:rPr lang="en-US" sz="1050" dirty="0" err="1"/>
              <a:t>ight</a:t>
            </a:r>
            <a:r>
              <a:rPr lang="en-US" sz="1050" dirty="0"/>
              <a:t> traversal of a tree</a:t>
            </a:r>
            <a:endParaRPr lang="en-US" sz="10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68" y="-22225"/>
            <a:ext cx="4482182" cy="30762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Annotated Parse Tree: </a:t>
            </a:r>
            <a:r>
              <a:rPr lang="en-GB" dirty="0"/>
              <a:t>L- </a:t>
            </a:r>
            <a:r>
              <a:rPr lang="en-GB" dirty="0" err="1"/>
              <a:t>Attibuted</a:t>
            </a:r>
            <a:r>
              <a:rPr lang="en-GB" dirty="0"/>
              <a:t> SDD  Example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61468" y="434975"/>
            <a:ext cx="78579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Input: 3*5</a:t>
            </a: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15" name="Picture 2" descr="Screen Clippi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537898"/>
            <a:ext cx="2619600" cy="1615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68" y="-22225"/>
            <a:ext cx="4482182" cy="30762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Annotated Parse Tree: </a:t>
            </a:r>
            <a:r>
              <a:rPr lang="en-GB" dirty="0"/>
              <a:t>L- </a:t>
            </a:r>
            <a:r>
              <a:rPr lang="en-GB" dirty="0" err="1"/>
              <a:t>Attibuted</a:t>
            </a:r>
            <a:r>
              <a:rPr lang="en-GB" dirty="0"/>
              <a:t> SDD  Example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pic>
        <p:nvPicPr>
          <p:cNvPr id="10" name="Picture 3" descr="Screen Clippi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6709"/>
            <a:ext cx="3295650" cy="149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61468" y="434975"/>
            <a:ext cx="78579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Input: 3*5</a:t>
            </a: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15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537898"/>
            <a:ext cx="2619600" cy="1615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  <a:t>Text Book Chapter 5</a:t>
            </a:r>
            <a:endParaRPr lang="en-US" sz="12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sz="1210" dirty="0">
                <a:latin typeface="Arial" panose="020B0604020202020204" pitchFamily="34" charset="0"/>
                <a:cs typeface="Arial" panose="020B0604020202020204" pitchFamily="34" charset="0"/>
              </a:rPr>
              <a:t>Section 5.1,5.2</a:t>
            </a:r>
            <a:endParaRPr lang="en-US" sz="12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Evaluation Orders for SDD's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" y="511175"/>
            <a:ext cx="4418013" cy="2534406"/>
          </a:xfrm>
        </p:spPr>
        <p:txBody>
          <a:bodyPr/>
          <a:lstStyle/>
          <a:p>
            <a:r>
              <a:rPr lang="en-US" altLang="en-US" sz="1100" i="1" dirty="0"/>
              <a:t>Semantic rules</a:t>
            </a:r>
            <a:r>
              <a:rPr lang="en-US" altLang="en-US" sz="1100" dirty="0"/>
              <a:t> set up dependencies between attributes </a:t>
            </a:r>
            <a:endParaRPr lang="en-US" altLang="en-US" sz="1100" dirty="0"/>
          </a:p>
          <a:p>
            <a:r>
              <a:rPr lang="en-US" altLang="en-US" sz="1100" dirty="0"/>
              <a:t>This dependency can be represented by a </a:t>
            </a:r>
            <a:r>
              <a:rPr lang="en-US" altLang="en-US" sz="1100" i="1" dirty="0"/>
              <a:t>dependency graph</a:t>
            </a:r>
            <a:endParaRPr lang="en-US" altLang="en-US" sz="1100" dirty="0"/>
          </a:p>
          <a:p>
            <a:r>
              <a:rPr lang="en-US" altLang="en-US" sz="1100" dirty="0"/>
              <a:t>The </a:t>
            </a:r>
            <a:r>
              <a:rPr lang="en-US" altLang="en-US" sz="1100" i="1" dirty="0"/>
              <a:t>dependency graph</a:t>
            </a:r>
            <a:r>
              <a:rPr lang="en-US" altLang="en-US" sz="1100" dirty="0"/>
              <a:t> determines the evaluation order of the semantic rules</a:t>
            </a:r>
            <a:endParaRPr lang="en-US" altLang="en-US" sz="1100" dirty="0"/>
          </a:p>
          <a:p>
            <a:endParaRPr lang="en-US" altLang="en-US" sz="1100" dirty="0"/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Dependency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dependency graph depicts the flow of information among the attribute instances in a particular parse tree</a:t>
            </a:r>
            <a:endParaRPr lang="en-GB" dirty="0"/>
          </a:p>
          <a:p>
            <a:r>
              <a:rPr lang="en-GB" dirty="0"/>
              <a:t>An edge from one attribute instance to another means that the value of the first is needed to compute the second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1200" dirty="0"/>
              <a:t>Use: It provides possible </a:t>
            </a:r>
            <a:r>
              <a:rPr lang="en-GB" sz="1200" b="1" dirty="0"/>
              <a:t>evaluation orders</a:t>
            </a:r>
            <a:r>
              <a:rPr lang="en-GB" sz="1200" dirty="0"/>
              <a:t> in which we can evaluate the attributes at the various nodes of a parse tree</a:t>
            </a:r>
            <a:endParaRPr lang="en-GB" sz="1200" dirty="0"/>
          </a:p>
          <a:p>
            <a:r>
              <a:rPr lang="en-GB" sz="1200" dirty="0"/>
              <a:t>Evaluation Order: Sequences of nodes N1, N2, ..., </a:t>
            </a:r>
            <a:r>
              <a:rPr lang="en-GB" sz="1200" dirty="0" err="1"/>
              <a:t>Nk</a:t>
            </a:r>
            <a:r>
              <a:rPr lang="en-GB" sz="1200" dirty="0"/>
              <a:t> such that if there is an edge of the dependency graph from Ni to Nj, then </a:t>
            </a:r>
            <a:r>
              <a:rPr lang="en-GB" sz="1200" dirty="0" err="1"/>
              <a:t>i</a:t>
            </a:r>
            <a:r>
              <a:rPr lang="en-GB" sz="1200" dirty="0"/>
              <a:t> &lt; j</a:t>
            </a:r>
            <a:endParaRPr lang="en-GB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851" y="1381885"/>
            <a:ext cx="3295650" cy="69697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Dependency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Topological sort of the graph: An ordering that embeds a directed graph into a linear order </a:t>
            </a:r>
            <a:endParaRPr lang="en-GB" dirty="0"/>
          </a:p>
          <a:p>
            <a:r>
              <a:rPr lang="en-GB" dirty="0"/>
              <a:t>If there is any cycle in the graph</a:t>
            </a:r>
            <a:endParaRPr lang="en-GB" dirty="0"/>
          </a:p>
          <a:p>
            <a:pPr lvl="1"/>
            <a:r>
              <a:rPr lang="en-GB" dirty="0"/>
              <a:t>There are no topological sorts</a:t>
            </a:r>
            <a:endParaRPr lang="en-GB" dirty="0"/>
          </a:p>
          <a:p>
            <a:pPr lvl="1"/>
            <a:r>
              <a:rPr lang="en-GB" dirty="0"/>
              <a:t>That is, there is no way to evaluate the SDD on this parse tree. </a:t>
            </a:r>
            <a:endParaRPr lang="en-GB" dirty="0"/>
          </a:p>
          <a:p>
            <a:r>
              <a:rPr lang="en-GB" dirty="0"/>
              <a:t>If there are no cycles</a:t>
            </a:r>
            <a:endParaRPr lang="en-GB" dirty="0"/>
          </a:p>
          <a:p>
            <a:pPr lvl="1"/>
            <a:r>
              <a:rPr lang="en-GB" dirty="0"/>
              <a:t>There is always at least one topological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Dependency Graph Example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468" y="587375"/>
            <a:ext cx="4418013" cy="21087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443398"/>
            <a:ext cx="1347788" cy="9821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7650" y="2848075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Evaluation order: 1, 2, 3, 4, 5, 6, 7, 8, 9 </a:t>
            </a:r>
            <a:endParaRPr lang="en-US" sz="16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1468" y="434975"/>
            <a:ext cx="78579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Input: 3*5</a:t>
            </a: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Dependency Graph 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050" y="434975"/>
            <a:ext cx="4350252" cy="2527712"/>
            <a:chOff x="685800" y="1143000"/>
            <a:chExt cx="9383950" cy="4653032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685800" y="1184275"/>
              <a:ext cx="2362401" cy="538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300" dirty="0"/>
                <a:t>Input:  5+3*4</a:t>
              </a:r>
              <a:endParaRPr lang="en-US" altLang="en-US" sz="13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502274" y="1143000"/>
              <a:ext cx="619646" cy="538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300"/>
                <a:t>L</a:t>
              </a:r>
              <a:endParaRPr lang="en-US" altLang="en-US" sz="130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130675" y="2057399"/>
              <a:ext cx="1712325" cy="538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300"/>
                <a:t>E.val=17</a:t>
              </a:r>
              <a:endParaRPr lang="en-US" altLang="en-US" sz="1300" b="1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073276" y="2895602"/>
              <a:ext cx="6229654" cy="538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300"/>
                <a:t>E.val=5                                      T.val=12</a:t>
              </a:r>
              <a:endParaRPr lang="en-US" altLang="en-US" sz="130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073276" y="3657601"/>
              <a:ext cx="6478483" cy="538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300" dirty="0" err="1"/>
                <a:t>T.val</a:t>
              </a:r>
              <a:r>
                <a:rPr lang="en-US" altLang="en-US" sz="1300" dirty="0"/>
                <a:t>=5                   </a:t>
              </a:r>
              <a:r>
                <a:rPr lang="en-US" altLang="en-US" sz="1300" dirty="0" err="1"/>
                <a:t>T.val</a:t>
              </a:r>
              <a:r>
                <a:rPr lang="en-US" altLang="en-US" sz="1300" dirty="0"/>
                <a:t>=3            </a:t>
              </a:r>
              <a:r>
                <a:rPr lang="en-US" altLang="en-US" sz="1300" dirty="0" err="1"/>
                <a:t>F.val</a:t>
              </a:r>
              <a:r>
                <a:rPr lang="en-US" altLang="en-US" sz="1300" dirty="0"/>
                <a:t>=4</a:t>
              </a:r>
              <a:endParaRPr lang="en-US" altLang="en-US" sz="1300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073276" y="4419599"/>
              <a:ext cx="7996474" cy="538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300" dirty="0" err="1"/>
                <a:t>F.val</a:t>
              </a:r>
              <a:r>
                <a:rPr lang="en-US" altLang="en-US" sz="1300" dirty="0"/>
                <a:t>=5                          </a:t>
              </a:r>
              <a:r>
                <a:rPr lang="en-US" altLang="en-US" sz="1300" dirty="0" err="1"/>
                <a:t>F.val</a:t>
              </a:r>
              <a:r>
                <a:rPr lang="en-US" altLang="en-US" sz="1300" dirty="0"/>
                <a:t>=3            </a:t>
              </a:r>
              <a:r>
                <a:rPr lang="en-US" altLang="en-US" sz="1300" dirty="0" err="1"/>
                <a:t>digit.lexval</a:t>
              </a:r>
              <a:r>
                <a:rPr lang="en-US" altLang="en-US" sz="1300" dirty="0"/>
                <a:t>=4</a:t>
              </a:r>
              <a:endParaRPr lang="en-US" altLang="en-US" sz="1300" dirty="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073276" y="5257802"/>
              <a:ext cx="5861741" cy="538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300" dirty="0" err="1"/>
                <a:t>digit.lexval</a:t>
              </a:r>
              <a:r>
                <a:rPr lang="en-US" altLang="en-US" sz="1300" dirty="0"/>
                <a:t>=5                </a:t>
              </a:r>
              <a:r>
                <a:rPr lang="en-US" altLang="en-US" sz="1300" dirty="0" err="1"/>
                <a:t>digit.lexval</a:t>
              </a:r>
              <a:r>
                <a:rPr lang="en-US" altLang="en-US" sz="1300" dirty="0"/>
                <a:t>=3</a:t>
              </a:r>
              <a:endParaRPr lang="en-US" altLang="en-US" sz="1300" dirty="0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2606675" y="2514600"/>
              <a:ext cx="1981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4587875" y="2514600"/>
              <a:ext cx="1905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2530475" y="3352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2530475" y="4953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2530475" y="4191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6392497" y="4952999"/>
              <a:ext cx="0" cy="304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8364953" y="4191000"/>
              <a:ext cx="0" cy="304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6228125" y="4114800"/>
              <a:ext cx="0" cy="304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>
              <a:off x="5426075" y="3352800"/>
              <a:ext cx="1066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6492875" y="3352800"/>
              <a:ext cx="914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4800600" y="15240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0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"/>
          <a:srcRect l="42291"/>
          <a:stretch>
            <a:fillRect/>
          </a:stretch>
        </p:blipFill>
        <p:spPr>
          <a:xfrm>
            <a:off x="3291007" y="329522"/>
            <a:ext cx="1328360" cy="108919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28492" y="2766746"/>
            <a:ext cx="233770" cy="195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28492" y="2294908"/>
            <a:ext cx="233770" cy="195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78585" y="1865063"/>
            <a:ext cx="233770" cy="195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8585" y="1483505"/>
            <a:ext cx="233770" cy="195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126015" y="2737493"/>
            <a:ext cx="233770" cy="195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049815" y="2323834"/>
            <a:ext cx="233770" cy="195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745015" y="1899293"/>
            <a:ext cx="233770" cy="195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0415" y="2280293"/>
            <a:ext cx="233770" cy="195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650015" y="1866634"/>
            <a:ext cx="233770" cy="195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573815" y="1409434"/>
            <a:ext cx="538570" cy="3048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10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367844" y="937355"/>
            <a:ext cx="538570" cy="3048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11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9919" y="2949575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Evaluation order: 1, 2, 3, 4, 5, 6, 7, 8, 9, 10, 11 </a:t>
            </a:r>
            <a:endParaRPr lang="en-US" sz="1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" y="51153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Tutorial 1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" y="580269"/>
            <a:ext cx="4418013" cy="2534406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200" b="1" u="sng" dirty="0"/>
              <a:t>Production</a:t>
            </a:r>
            <a:r>
              <a:rPr lang="en-US" altLang="en-US" sz="1200" dirty="0"/>
              <a:t> 	</a:t>
            </a:r>
            <a:r>
              <a:rPr lang="en-US" altLang="en-US" sz="1200" b="1" u="sng" dirty="0"/>
              <a:t>Semantic Rules</a:t>
            </a:r>
            <a:endParaRPr lang="en-US" altLang="en-US" sz="1200" b="1" u="sng" dirty="0"/>
          </a:p>
          <a:p>
            <a:pPr>
              <a:buFontTx/>
              <a:buNone/>
            </a:pPr>
            <a:r>
              <a:rPr lang="en-US" altLang="en-US" sz="1200" dirty="0"/>
              <a:t>	D </a:t>
            </a:r>
            <a:r>
              <a:rPr lang="en-US" altLang="en-US" sz="1200" dirty="0">
                <a:cs typeface="Times New Roman" panose="02020603050405020304" pitchFamily="18" charset="0"/>
              </a:rPr>
              <a:t>→ T L		L.in = </a:t>
            </a:r>
            <a:r>
              <a:rPr lang="en-US" altLang="en-US" sz="1200" dirty="0" err="1">
                <a:cs typeface="Times New Roman" panose="02020603050405020304" pitchFamily="18" charset="0"/>
              </a:rPr>
              <a:t>T.type</a:t>
            </a:r>
            <a:endParaRPr lang="en-US" altLang="en-US" sz="12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1200" dirty="0">
                <a:cs typeface="Times New Roman" panose="02020603050405020304" pitchFamily="18" charset="0"/>
              </a:rPr>
              <a:t>	T → </a:t>
            </a:r>
            <a:r>
              <a:rPr lang="en-US" altLang="en-US" sz="1200" b="1" dirty="0">
                <a:cs typeface="Times New Roman" panose="02020603050405020304" pitchFamily="18" charset="0"/>
              </a:rPr>
              <a:t>int</a:t>
            </a:r>
            <a:r>
              <a:rPr lang="en-US" altLang="en-US" sz="1200" dirty="0">
                <a:cs typeface="Times New Roman" panose="02020603050405020304" pitchFamily="18" charset="0"/>
              </a:rPr>
              <a:t>		</a:t>
            </a:r>
            <a:r>
              <a:rPr lang="en-US" altLang="en-US" sz="1200" dirty="0" err="1">
                <a:cs typeface="Times New Roman" panose="02020603050405020304" pitchFamily="18" charset="0"/>
              </a:rPr>
              <a:t>T.type</a:t>
            </a:r>
            <a:r>
              <a:rPr lang="en-US" altLang="en-US" sz="1200" dirty="0">
                <a:cs typeface="Times New Roman" panose="02020603050405020304" pitchFamily="18" charset="0"/>
              </a:rPr>
              <a:t> = integer</a:t>
            </a:r>
            <a:endParaRPr lang="en-US" altLang="en-US" sz="12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1200" dirty="0">
                <a:cs typeface="Times New Roman" panose="02020603050405020304" pitchFamily="18" charset="0"/>
              </a:rPr>
              <a:t>	T → </a:t>
            </a:r>
            <a:r>
              <a:rPr lang="en-US" altLang="en-US" sz="1200" b="1" dirty="0">
                <a:cs typeface="Times New Roman" panose="02020603050405020304" pitchFamily="18" charset="0"/>
              </a:rPr>
              <a:t>real</a:t>
            </a:r>
            <a:r>
              <a:rPr lang="en-US" altLang="en-US" sz="1200" dirty="0">
                <a:cs typeface="Times New Roman" panose="02020603050405020304" pitchFamily="18" charset="0"/>
              </a:rPr>
              <a:t>		</a:t>
            </a:r>
            <a:r>
              <a:rPr lang="en-US" altLang="en-US" sz="1200" dirty="0" err="1">
                <a:cs typeface="Times New Roman" panose="02020603050405020304" pitchFamily="18" charset="0"/>
              </a:rPr>
              <a:t>T.type</a:t>
            </a:r>
            <a:r>
              <a:rPr lang="en-US" altLang="en-US" sz="1200" dirty="0">
                <a:cs typeface="Times New Roman" panose="02020603050405020304" pitchFamily="18" charset="0"/>
              </a:rPr>
              <a:t> = real</a:t>
            </a:r>
            <a:endParaRPr lang="en-US" altLang="en-US" sz="12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1200" dirty="0">
                <a:cs typeface="Times New Roman" panose="02020603050405020304" pitchFamily="18" charset="0"/>
              </a:rPr>
              <a:t>	L → L</a:t>
            </a:r>
            <a:r>
              <a:rPr lang="en-US" altLang="en-US" sz="1200" baseline="-25000" dirty="0">
                <a:cs typeface="Times New Roman" panose="02020603050405020304" pitchFamily="18" charset="0"/>
              </a:rPr>
              <a:t>1 </a:t>
            </a:r>
            <a:r>
              <a:rPr lang="en-US" altLang="en-US" sz="1200" b="1" dirty="0">
                <a:cs typeface="Times New Roman" panose="02020603050405020304" pitchFamily="18" charset="0"/>
              </a:rPr>
              <a:t>,id</a:t>
            </a:r>
            <a:r>
              <a:rPr lang="en-US" altLang="en-US" sz="1200" dirty="0">
                <a:cs typeface="Times New Roman" panose="02020603050405020304" pitchFamily="18" charset="0"/>
              </a:rPr>
              <a:t>		L</a:t>
            </a:r>
            <a:r>
              <a:rPr lang="en-US" altLang="en-US" sz="12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200" dirty="0">
                <a:cs typeface="Times New Roman" panose="02020603050405020304" pitchFamily="18" charset="0"/>
              </a:rPr>
              <a:t>.in = L.in, </a:t>
            </a:r>
            <a:r>
              <a:rPr lang="en-US" altLang="en-US" sz="1200" dirty="0" err="1">
                <a:cs typeface="Times New Roman" panose="02020603050405020304" pitchFamily="18" charset="0"/>
              </a:rPr>
              <a:t>addtype</a:t>
            </a:r>
            <a:r>
              <a:rPr lang="en-US" altLang="en-US" sz="1200" dirty="0">
                <a:cs typeface="Times New Roman" panose="02020603050405020304" pitchFamily="18" charset="0"/>
              </a:rPr>
              <a:t>(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id</a:t>
            </a:r>
            <a:r>
              <a:rPr lang="en-US" altLang="en-US" sz="1200" dirty="0" err="1">
                <a:cs typeface="Times New Roman" panose="02020603050405020304" pitchFamily="18" charset="0"/>
              </a:rPr>
              <a:t>.entry,L.in</a:t>
            </a:r>
            <a:r>
              <a:rPr lang="en-US" altLang="en-US" sz="1200" dirty="0">
                <a:cs typeface="Times New Roman" panose="02020603050405020304" pitchFamily="18" charset="0"/>
              </a:rPr>
              <a:t>)</a:t>
            </a:r>
            <a:endParaRPr lang="en-US" altLang="en-US" sz="12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1200" dirty="0">
                <a:cs typeface="Times New Roman" panose="02020603050405020304" pitchFamily="18" charset="0"/>
              </a:rPr>
              <a:t>	L → </a:t>
            </a:r>
            <a:r>
              <a:rPr lang="en-US" altLang="en-US" sz="1200" b="1" dirty="0">
                <a:cs typeface="Times New Roman" panose="02020603050405020304" pitchFamily="18" charset="0"/>
              </a:rPr>
              <a:t>id</a:t>
            </a:r>
            <a:r>
              <a:rPr lang="en-US" altLang="en-US" sz="1200" dirty="0">
                <a:cs typeface="Times New Roman" panose="02020603050405020304" pitchFamily="18" charset="0"/>
              </a:rPr>
              <a:t>		</a:t>
            </a:r>
            <a:r>
              <a:rPr lang="en-US" altLang="en-US" sz="1200" dirty="0" err="1">
                <a:cs typeface="Times New Roman" panose="02020603050405020304" pitchFamily="18" charset="0"/>
              </a:rPr>
              <a:t>addtype</a:t>
            </a:r>
            <a:r>
              <a:rPr lang="en-US" altLang="en-US" sz="1200" dirty="0">
                <a:cs typeface="Times New Roman" panose="02020603050405020304" pitchFamily="18" charset="0"/>
              </a:rPr>
              <a:t>(</a:t>
            </a:r>
            <a:r>
              <a:rPr lang="en-US" altLang="en-US" sz="1200" b="1" dirty="0" err="1">
                <a:cs typeface="Times New Roman" panose="02020603050405020304" pitchFamily="18" charset="0"/>
              </a:rPr>
              <a:t>id</a:t>
            </a:r>
            <a:r>
              <a:rPr lang="en-US" altLang="en-US" sz="1200" dirty="0" err="1">
                <a:cs typeface="Times New Roman" panose="02020603050405020304" pitchFamily="18" charset="0"/>
              </a:rPr>
              <a:t>.entry,L.in</a:t>
            </a:r>
            <a:r>
              <a:rPr lang="en-US" altLang="en-US" sz="1200" dirty="0">
                <a:cs typeface="Times New Roman" panose="02020603050405020304" pitchFamily="18" charset="0"/>
              </a:rPr>
              <a:t>)</a:t>
            </a:r>
            <a:endParaRPr lang="en-US" altLang="en-US" sz="12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12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1200" dirty="0">
                <a:cs typeface="Times New Roman" panose="02020603050405020304" pitchFamily="18" charset="0"/>
              </a:rPr>
              <a:t>Draw the annotate parse tree for the declaration real id1, id2, id3</a:t>
            </a:r>
            <a:endParaRPr lang="en-US" altLang="en-US" sz="12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1200" dirty="0">
                <a:cs typeface="Times New Roman" panose="02020603050405020304" pitchFamily="18" charset="0"/>
              </a:rPr>
              <a:t>Draw the dependency graph and find an evaluation order.</a:t>
            </a:r>
            <a:endParaRPr lang="en-US" altLang="en-US" sz="1200" dirty="0"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71650" y="968375"/>
            <a:ext cx="1371600" cy="69477"/>
          </a:xfrm>
          <a:prstGeom prst="straightConnector1">
            <a:avLst/>
          </a:prstGeom>
          <a:ln w="19050">
            <a:solidFill>
              <a:srgbClr val="FC04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24050" y="1190252"/>
            <a:ext cx="1219200" cy="239301"/>
          </a:xfrm>
          <a:prstGeom prst="straightConnector1">
            <a:avLst/>
          </a:prstGeom>
          <a:ln w="19050">
            <a:solidFill>
              <a:srgbClr val="FC04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67050" y="897364"/>
            <a:ext cx="780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Inherited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67049" y="1069631"/>
            <a:ext cx="10198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Synthesized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" y="-22225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GB" dirty="0"/>
              <a:t>Annotated Parse Tree</a:t>
            </a:r>
            <a:br>
              <a:rPr lang="en-GB" dirty="0"/>
            </a:br>
            <a:r>
              <a:rPr lang="en-GB" dirty="0"/>
              <a:t>real id1, id2, id3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083" y="968375"/>
            <a:ext cx="3539848" cy="18609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444158"/>
            <a:ext cx="1938338" cy="905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14450" y="2785759"/>
            <a:ext cx="31945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addType</a:t>
            </a:r>
            <a:r>
              <a:rPr lang="en-US" sz="1200" dirty="0"/>
              <a:t> properly installs the type </a:t>
            </a:r>
            <a:r>
              <a:rPr lang="en-US" sz="1200" dirty="0" err="1"/>
              <a:t>L.inh</a:t>
            </a:r>
            <a:r>
              <a:rPr lang="en-US" sz="1200" dirty="0"/>
              <a:t> as the type of the represented </a:t>
            </a:r>
            <a:r>
              <a:rPr lang="en-US" sz="1200" dirty="0" err="1"/>
              <a:t>identi</a:t>
            </a:r>
            <a:r>
              <a:rPr lang="en-GB" sz="1200" dirty="0"/>
              <a:t>fi</a:t>
            </a:r>
            <a:r>
              <a:rPr lang="en-US" sz="1200" dirty="0" err="1"/>
              <a:t>er</a:t>
            </a:r>
            <a:endParaRPr lang="en-US"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2" y="-25047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GB" dirty="0"/>
              <a:t>Dependency graph</a:t>
            </a:r>
            <a:br>
              <a:rPr lang="en-GB" dirty="0"/>
            </a:br>
            <a:r>
              <a:rPr lang="en-GB" b="0" dirty="0"/>
              <a:t>real id1, id2, id3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222" y="434975"/>
            <a:ext cx="3219450" cy="20926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62250" y="1425575"/>
            <a:ext cx="186213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1. Get id1.entry</a:t>
            </a:r>
            <a:endParaRPr lang="en-US" sz="1100" dirty="0"/>
          </a:p>
          <a:p>
            <a:r>
              <a:rPr lang="en-US" sz="1100" dirty="0"/>
              <a:t>2. Get id2.entry</a:t>
            </a:r>
            <a:endParaRPr lang="en-US" sz="1100" dirty="0"/>
          </a:p>
          <a:p>
            <a:r>
              <a:rPr lang="en-US" sz="1100" dirty="0"/>
              <a:t>3. Get id3.entry</a:t>
            </a:r>
            <a:endParaRPr lang="en-US" sz="1100" dirty="0"/>
          </a:p>
          <a:p>
            <a:r>
              <a:rPr lang="en-US" sz="1100" dirty="0"/>
              <a:t>4. T1.type=‘real’</a:t>
            </a:r>
            <a:endParaRPr lang="en-US" sz="1100" dirty="0"/>
          </a:p>
          <a:p>
            <a:r>
              <a:rPr lang="en-US" sz="1100" dirty="0"/>
              <a:t>5. L1.in=T1.type</a:t>
            </a:r>
            <a:endParaRPr lang="en-US" sz="1100" dirty="0"/>
          </a:p>
          <a:p>
            <a:r>
              <a:rPr lang="en-US" sz="1100" dirty="0"/>
              <a:t>6. </a:t>
            </a:r>
            <a:r>
              <a:rPr lang="en-US" sz="1100" dirty="0" err="1"/>
              <a:t>addtype</a:t>
            </a:r>
            <a:r>
              <a:rPr lang="en-US" sz="1100" dirty="0"/>
              <a:t>(id3.entry, L1.in)</a:t>
            </a:r>
            <a:endParaRPr lang="en-US" sz="1100" dirty="0"/>
          </a:p>
          <a:p>
            <a:r>
              <a:rPr lang="en-US" sz="1100" dirty="0"/>
              <a:t>7. L2.in=L1.in</a:t>
            </a:r>
            <a:endParaRPr lang="en-US" sz="1100" dirty="0"/>
          </a:p>
          <a:p>
            <a:r>
              <a:rPr lang="en-US" sz="1100" dirty="0"/>
              <a:t>8. </a:t>
            </a:r>
            <a:r>
              <a:rPr lang="en-US" sz="1100" dirty="0" err="1"/>
              <a:t>addtype</a:t>
            </a:r>
            <a:r>
              <a:rPr lang="en-US" sz="1100" dirty="0"/>
              <a:t>(id2.entry, L2.in)</a:t>
            </a:r>
            <a:endParaRPr lang="en-US" sz="1100" dirty="0"/>
          </a:p>
          <a:p>
            <a:r>
              <a:rPr lang="en-US" sz="1100" dirty="0"/>
              <a:t>9. L3.in=L2.in</a:t>
            </a:r>
            <a:endParaRPr lang="en-US" sz="1100" dirty="0"/>
          </a:p>
          <a:p>
            <a:r>
              <a:rPr lang="en-US" sz="1100" dirty="0"/>
              <a:t>10. </a:t>
            </a:r>
            <a:r>
              <a:rPr lang="en-US" sz="1100" dirty="0" err="1"/>
              <a:t>addtype</a:t>
            </a:r>
            <a:r>
              <a:rPr lang="en-US" sz="1100" dirty="0"/>
              <a:t>(id1.entry, L3.in)</a:t>
            </a:r>
            <a:endParaRPr lang="en-US" sz="11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68" y="-22225"/>
            <a:ext cx="4453382" cy="30762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Tutorial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1120775"/>
            <a:ext cx="2851111" cy="175830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835" y="511175"/>
            <a:ext cx="4285615" cy="2603500"/>
          </a:xfrm>
        </p:spPr>
        <p:txBody>
          <a:bodyPr/>
          <a:lstStyle/>
          <a:p>
            <a:r>
              <a:rPr lang="en-GB" dirty="0"/>
              <a:t>D</a:t>
            </a:r>
            <a:r>
              <a:rPr lang="en-US" dirty="0"/>
              <a:t>raw the annotated parse tree for the </a:t>
            </a:r>
            <a:r>
              <a:rPr lang="en-GB" dirty="0" err="1"/>
              <a:t>i</a:t>
            </a:r>
            <a:r>
              <a:rPr lang="en-US" altLang="en-US" dirty="0" err="1"/>
              <a:t>nput</a:t>
            </a:r>
            <a:r>
              <a:rPr lang="en-US" altLang="en-US" dirty="0"/>
              <a:t>:  3 * 5 + 4 n</a:t>
            </a:r>
            <a:endParaRPr lang="en-US" altLang="en-US" dirty="0"/>
          </a:p>
          <a:p>
            <a:r>
              <a:rPr lang="en-US" altLang="en-US" sz="1400" dirty="0"/>
              <a:t>Use the SDD shown </a:t>
            </a:r>
            <a:endParaRPr lang="en-US" altLang="en-US" sz="1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68" y="-22225"/>
            <a:ext cx="4453382" cy="30762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Tutorial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68" y="587375"/>
            <a:ext cx="14045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Input:  3 * 5 + 4 n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1450" y="937221"/>
            <a:ext cx="2780537" cy="2177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880" y="415727"/>
            <a:ext cx="1691220" cy="1042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" y="-43006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US" altLang="en-US" sz="2000" dirty="0"/>
              <a:t>Syntax-Directed Translation</a:t>
            </a:r>
            <a:br>
              <a:rPr lang="en-US" altLang="en-US" sz="2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200" dirty="0"/>
              <a:t>Translation of languages guided by CFG</a:t>
            </a:r>
            <a:endParaRPr lang="en-US" altLang="en-US" sz="1200" dirty="0"/>
          </a:p>
          <a:p>
            <a:r>
              <a:rPr lang="en-US" altLang="en-US" sz="1200" dirty="0"/>
              <a:t>Use of Translation</a:t>
            </a:r>
            <a:endParaRPr lang="en-US" altLang="en-US" sz="1200" dirty="0"/>
          </a:p>
          <a:p>
            <a:pPr lvl="1"/>
            <a:r>
              <a:rPr lang="en-GB" altLang="en-US" sz="1100" dirty="0"/>
              <a:t>Type checking </a:t>
            </a:r>
            <a:endParaRPr lang="en-GB" altLang="en-US" sz="1100" dirty="0"/>
          </a:p>
          <a:p>
            <a:pPr lvl="1"/>
            <a:r>
              <a:rPr lang="en-GB" altLang="en-US" sz="1100" dirty="0"/>
              <a:t>Intermediate-code generation</a:t>
            </a:r>
            <a:endParaRPr lang="en-US" altLang="en-US" sz="1100" dirty="0"/>
          </a:p>
          <a:p>
            <a:r>
              <a:rPr lang="en-US" altLang="en-US" sz="1200" dirty="0"/>
              <a:t>How is translation done? </a:t>
            </a:r>
            <a:endParaRPr lang="en-US" altLang="en-US" sz="1200" dirty="0"/>
          </a:p>
          <a:p>
            <a:pPr lvl="1"/>
            <a:r>
              <a:rPr lang="en-US" altLang="en-US" sz="1100" dirty="0"/>
              <a:t>Associate semantic rules with productions</a:t>
            </a:r>
            <a:endParaRPr lang="en-US" altLang="en-US" sz="1100" dirty="0"/>
          </a:p>
          <a:p>
            <a:r>
              <a:rPr lang="en-US" altLang="en-US" sz="1200" dirty="0"/>
              <a:t>Translation schemes:</a:t>
            </a:r>
            <a:endParaRPr lang="en-US" altLang="en-US" sz="1200" dirty="0"/>
          </a:p>
          <a:p>
            <a:pPr lvl="1"/>
            <a:r>
              <a:rPr lang="en-US" altLang="en-US" sz="1200" dirty="0"/>
              <a:t>Syntax-Directed Definitions</a:t>
            </a:r>
            <a:endParaRPr lang="en-US" altLang="en-US" sz="1200" dirty="0"/>
          </a:p>
          <a:p>
            <a:pPr lvl="1"/>
            <a:r>
              <a:rPr lang="en-US" altLang="en-US" sz="1200" dirty="0"/>
              <a:t>Syntax-Directed Translation</a:t>
            </a:r>
            <a:endParaRPr lang="en-US" altLang="en-US" sz="1200" dirty="0"/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Syntax Directed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Combination of CFG &amp; Semantic actions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The semantic actions (</a:t>
            </a:r>
            <a:r>
              <a:rPr lang="en-GB" dirty="0"/>
              <a:t>denoted in {}) </a:t>
            </a:r>
            <a:r>
              <a:rPr lang="en-US" dirty="0"/>
              <a:t>can be placed </a:t>
            </a:r>
            <a:r>
              <a:rPr lang="en-GB" dirty="0" err="1"/>
              <a:t>anywhe</a:t>
            </a:r>
            <a:r>
              <a:rPr lang="en-US" dirty="0"/>
              <a:t>re on the RHS</a:t>
            </a:r>
            <a:endParaRPr lang="en-US" dirty="0"/>
          </a:p>
          <a:p>
            <a:r>
              <a:rPr lang="en-GB" dirty="0"/>
              <a:t>Evaluation order: T</a:t>
            </a:r>
            <a:r>
              <a:rPr lang="en-US" dirty="0"/>
              <a:t>rave</a:t>
            </a:r>
            <a:r>
              <a:rPr lang="en-GB" dirty="0"/>
              <a:t>r</a:t>
            </a:r>
            <a:r>
              <a:rPr lang="en-US" dirty="0"/>
              <a:t>sing from top to bottom (</a:t>
            </a:r>
            <a:r>
              <a:rPr lang="en-GB" dirty="0"/>
              <a:t>left to right) in the parse tree</a:t>
            </a:r>
            <a:endParaRPr lang="en-GB" dirty="0"/>
          </a:p>
          <a:p>
            <a:r>
              <a:rPr lang="en-GB" b="1" dirty="0"/>
              <a:t>Conversion of infix to postfix</a:t>
            </a: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26962" y="1914346"/>
            <a:ext cx="18341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ym typeface="Symbol" panose="05050102010706020507" pitchFamily="18" charset="2"/>
              </a:rPr>
              <a:t>E</a:t>
            </a:r>
            <a:r>
              <a:rPr lang="en-US" altLang="en-US" sz="1200" dirty="0">
                <a:sym typeface="Wingdings" panose="05000000000000000000" pitchFamily="2" charset="2"/>
              </a:rPr>
              <a:t>E+T{print(‘+’);}</a:t>
            </a:r>
            <a:endParaRPr lang="en-US" altLang="en-US" sz="1200" dirty="0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ym typeface="Wingdings" panose="05000000000000000000" pitchFamily="2" charset="2"/>
              </a:rPr>
              <a:t>E  T</a:t>
            </a:r>
            <a:endParaRPr lang="en-US" altLang="en-US" sz="12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ym typeface="Symbol" panose="05050102010706020507" pitchFamily="18" charset="2"/>
              </a:rPr>
              <a:t>T</a:t>
            </a:r>
            <a:r>
              <a:rPr lang="en-US" altLang="en-US" sz="1200" dirty="0"/>
              <a:t> </a:t>
            </a:r>
            <a:r>
              <a:rPr lang="en-US" altLang="en-US" sz="1200" dirty="0">
                <a:sym typeface="Symbol" panose="05050102010706020507" pitchFamily="18" charset="2"/>
              </a:rPr>
              <a:t> </a:t>
            </a:r>
            <a:r>
              <a:rPr lang="en-US" altLang="en-US" sz="1200" dirty="0">
                <a:sym typeface="Wingdings" panose="05000000000000000000" pitchFamily="2" charset="2"/>
              </a:rPr>
              <a:t></a:t>
            </a:r>
            <a:r>
              <a:rPr lang="en-US" altLang="en-US" sz="1200" dirty="0">
                <a:sym typeface="Symbol" panose="05050102010706020507" pitchFamily="18" charset="2"/>
              </a:rPr>
              <a:t> T*F </a:t>
            </a:r>
            <a:r>
              <a:rPr lang="en-US" altLang="en-US" sz="1200" dirty="0">
                <a:sym typeface="Wingdings" panose="05000000000000000000" pitchFamily="2" charset="2"/>
              </a:rPr>
              <a:t>{print(‘*’);}</a:t>
            </a:r>
            <a:endParaRPr lang="en-US" altLang="en-US" sz="12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ym typeface="Symbol" panose="05050102010706020507" pitchFamily="18" charset="2"/>
              </a:rPr>
              <a:t>T </a:t>
            </a:r>
            <a:r>
              <a:rPr lang="en-US" altLang="en-US" sz="1200" dirty="0">
                <a:sym typeface="Wingdings" panose="05000000000000000000" pitchFamily="2" charset="2"/>
              </a:rPr>
              <a:t></a:t>
            </a:r>
            <a:r>
              <a:rPr lang="en-US" altLang="en-US" sz="1200" dirty="0">
                <a:sym typeface="Symbol" panose="05050102010706020507" pitchFamily="18" charset="2"/>
              </a:rPr>
              <a:t> F</a:t>
            </a:r>
            <a:endParaRPr lang="en-US" altLang="en-US" sz="12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F </a:t>
            </a:r>
            <a:r>
              <a:rPr lang="en-US" altLang="en-US" sz="1200" dirty="0">
                <a:sym typeface="Symbol" panose="05050102010706020507" pitchFamily="18" charset="2"/>
              </a:rPr>
              <a:t> num</a:t>
            </a:r>
            <a:r>
              <a:rPr lang="en-US" altLang="en-US" sz="1200" dirty="0">
                <a:sym typeface="Wingdings" panose="05000000000000000000" pitchFamily="2" charset="2"/>
              </a:rPr>
              <a:t> {print </a:t>
            </a:r>
            <a:r>
              <a:rPr lang="en-US" altLang="en-US" sz="1200" dirty="0" err="1">
                <a:sym typeface="Wingdings" panose="05000000000000000000" pitchFamily="2" charset="2"/>
              </a:rPr>
              <a:t>num.val</a:t>
            </a:r>
            <a:r>
              <a:rPr lang="en-US" altLang="en-US" sz="1200" dirty="0">
                <a:sym typeface="Wingdings" panose="05000000000000000000" pitchFamily="2" charset="2"/>
              </a:rPr>
              <a:t>;}</a:t>
            </a:r>
            <a:endParaRPr lang="en-US" altLang="en-US" sz="12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Syntax Directed Translation –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Conversion of infix to postfix</a:t>
            </a: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-65394" y="798657"/>
            <a:ext cx="2489784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 dirty="0">
                <a:sym typeface="Symbol" panose="05050102010706020507" pitchFamily="18" charset="2"/>
              </a:rPr>
              <a:t>E</a:t>
            </a:r>
            <a:r>
              <a:rPr lang="en-US" altLang="en-US" sz="1000" b="1" dirty="0">
                <a:sym typeface="Wingdings" panose="05000000000000000000" pitchFamily="2" charset="2"/>
              </a:rPr>
              <a:t>E+T{print(‘+’);}</a:t>
            </a:r>
            <a:endParaRPr lang="en-US" altLang="en-US" sz="1000" b="1" dirty="0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 dirty="0">
                <a:sym typeface="Wingdings" panose="05000000000000000000" pitchFamily="2" charset="2"/>
              </a:rPr>
              <a:t>E  T</a:t>
            </a:r>
            <a:endParaRPr lang="en-US" altLang="en-US" sz="1000" b="1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 dirty="0">
                <a:sym typeface="Symbol" panose="05050102010706020507" pitchFamily="18" charset="2"/>
              </a:rPr>
              <a:t>T</a:t>
            </a:r>
            <a:r>
              <a:rPr lang="en-US" altLang="en-US" sz="1000" b="1" dirty="0"/>
              <a:t> </a:t>
            </a:r>
            <a:r>
              <a:rPr lang="en-US" altLang="en-US" sz="1000" b="1" dirty="0">
                <a:sym typeface="Symbol" panose="05050102010706020507" pitchFamily="18" charset="2"/>
              </a:rPr>
              <a:t> </a:t>
            </a:r>
            <a:r>
              <a:rPr lang="en-US" altLang="en-US" sz="1000" b="1" dirty="0">
                <a:sym typeface="Wingdings" panose="05000000000000000000" pitchFamily="2" charset="2"/>
              </a:rPr>
              <a:t></a:t>
            </a:r>
            <a:r>
              <a:rPr lang="en-US" altLang="en-US" sz="1000" b="1" dirty="0">
                <a:sym typeface="Symbol" panose="05050102010706020507" pitchFamily="18" charset="2"/>
              </a:rPr>
              <a:t> T*F </a:t>
            </a:r>
            <a:r>
              <a:rPr lang="en-US" altLang="en-US" sz="1000" b="1" dirty="0">
                <a:sym typeface="Wingdings" panose="05000000000000000000" pitchFamily="2" charset="2"/>
              </a:rPr>
              <a:t>{print(‘*’);}</a:t>
            </a:r>
            <a:endParaRPr lang="en-US" altLang="en-US" sz="1000" b="1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 dirty="0">
                <a:sym typeface="Symbol" panose="05050102010706020507" pitchFamily="18" charset="2"/>
              </a:rPr>
              <a:t>T </a:t>
            </a:r>
            <a:r>
              <a:rPr lang="en-US" altLang="en-US" sz="1000" b="1" dirty="0">
                <a:sym typeface="Wingdings" panose="05000000000000000000" pitchFamily="2" charset="2"/>
              </a:rPr>
              <a:t></a:t>
            </a:r>
            <a:r>
              <a:rPr lang="en-US" altLang="en-US" sz="1000" b="1" dirty="0">
                <a:sym typeface="Symbol" panose="05050102010706020507" pitchFamily="18" charset="2"/>
              </a:rPr>
              <a:t> F</a:t>
            </a:r>
            <a:endParaRPr lang="en-US" altLang="en-US" sz="1000" b="1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 dirty="0"/>
              <a:t>F </a:t>
            </a:r>
            <a:r>
              <a:rPr lang="en-US" altLang="en-US" sz="1000" b="1" dirty="0">
                <a:sym typeface="Symbol" panose="05050102010706020507" pitchFamily="18" charset="2"/>
              </a:rPr>
              <a:t> num</a:t>
            </a:r>
            <a:r>
              <a:rPr lang="en-US" altLang="en-US" sz="1000" b="1" dirty="0">
                <a:sym typeface="Wingdings" panose="05000000000000000000" pitchFamily="2" charset="2"/>
              </a:rPr>
              <a:t> {print </a:t>
            </a:r>
            <a:r>
              <a:rPr lang="en-US" altLang="en-US" sz="1000" b="1" dirty="0" err="1">
                <a:sym typeface="Wingdings" panose="05000000000000000000" pitchFamily="2" charset="2"/>
              </a:rPr>
              <a:t>num.val</a:t>
            </a:r>
            <a:r>
              <a:rPr lang="en-US" altLang="en-US" sz="1000" b="1" dirty="0">
                <a:sym typeface="Wingdings" panose="05000000000000000000" pitchFamily="2" charset="2"/>
              </a:rPr>
              <a:t>;}</a:t>
            </a:r>
            <a:endParaRPr lang="en-US" altLang="en-US" sz="1000" b="1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b="1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 dirty="0">
                <a:sym typeface="Symbol" panose="05050102010706020507" pitchFamily="18" charset="2"/>
              </a:rPr>
              <a:t>Input: 2+3*4</a:t>
            </a:r>
            <a:endParaRPr lang="en-US" altLang="en-US" sz="1000" b="1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b="1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b="1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b="1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b="1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b="1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b="1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b="1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 dirty="0">
                <a:sym typeface="Symbol" panose="05050102010706020507" pitchFamily="18" charset="2"/>
              </a:rPr>
              <a:t>		2 3 4 * +</a:t>
            </a:r>
            <a:endParaRPr lang="en-US" altLang="en-US" sz="1000" b="1" dirty="0">
              <a:sym typeface="Symbol" panose="05050102010706020507" pitchFamily="18" charset="2"/>
            </a:endParaRPr>
          </a:p>
        </p:txBody>
      </p:sp>
      <p:grpSp>
        <p:nvGrpSpPr>
          <p:cNvPr id="7" name="Group 29"/>
          <p:cNvGrpSpPr/>
          <p:nvPr/>
        </p:nvGrpSpPr>
        <p:grpSpPr bwMode="auto">
          <a:xfrm>
            <a:off x="1157072" y="769520"/>
            <a:ext cx="3205378" cy="2180055"/>
            <a:chOff x="1090" y="1296"/>
            <a:chExt cx="4433" cy="2390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592" y="1296"/>
              <a:ext cx="115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/>
                <a:t>E            </a:t>
              </a:r>
              <a:r>
                <a:rPr lang="en-US" altLang="en-US" sz="1100" b="1" dirty="0"/>
                <a:t>    </a:t>
              </a:r>
              <a:endParaRPr lang="en-US" altLang="en-US" sz="1100" b="1" dirty="0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296" y="1824"/>
              <a:ext cx="299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/>
                <a:t>E                           +                      T</a:t>
              </a:r>
              <a:endParaRPr lang="en-US" altLang="en-US" sz="1100" dirty="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296" y="2304"/>
              <a:ext cx="366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/>
                <a:t>T	             T             *           F</a:t>
              </a:r>
              <a:endParaRPr lang="en-US" altLang="en-US" sz="11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296" y="2784"/>
              <a:ext cx="4227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/>
                <a:t>  F 	            F </a:t>
              </a:r>
              <a:r>
                <a:rPr lang="en-US" altLang="en-US" sz="1100" dirty="0">
                  <a:sym typeface="Wingdings" panose="05000000000000000000" pitchFamily="2" charset="2"/>
                </a:rPr>
                <a:t>   </a:t>
              </a:r>
              <a:r>
                <a:rPr lang="en-US" altLang="en-US" sz="1100" dirty="0"/>
                <a:t>    num</a:t>
              </a:r>
              <a:r>
                <a:rPr lang="en-US" altLang="en-US" sz="1100" dirty="0">
                  <a:sym typeface="Wingdings" panose="05000000000000000000" pitchFamily="2" charset="2"/>
                </a:rPr>
                <a:t>{print </a:t>
              </a:r>
              <a:r>
                <a:rPr lang="en-US" altLang="en-US" sz="1100" dirty="0" err="1">
                  <a:sym typeface="Wingdings" panose="05000000000000000000" pitchFamily="2" charset="2"/>
                </a:rPr>
                <a:t>num.val</a:t>
              </a:r>
              <a:r>
                <a:rPr lang="en-US" altLang="en-US" sz="1100" dirty="0">
                  <a:sym typeface="Wingdings" panose="05000000000000000000" pitchFamily="2" charset="2"/>
                </a:rPr>
                <a:t>;}</a:t>
              </a:r>
              <a:endParaRPr lang="en-US" altLang="en-US" sz="1100" dirty="0">
                <a:sym typeface="Wingdings" panose="05000000000000000000" pitchFamily="2" charset="2"/>
              </a:endParaRPr>
            </a:p>
            <a:p>
              <a:r>
                <a:rPr lang="en-US" altLang="en-US" sz="1100" dirty="0">
                  <a:sym typeface="Wingdings" panose="05000000000000000000" pitchFamily="2" charset="2"/>
                </a:rPr>
                <a:t>		              4</a:t>
              </a:r>
              <a:endParaRPr lang="en-US" altLang="en-US" sz="1100" dirty="0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090" y="3214"/>
              <a:ext cx="3567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/>
                <a:t>num</a:t>
              </a:r>
              <a:r>
                <a:rPr lang="en-US" altLang="en-US" sz="1100" dirty="0">
                  <a:sym typeface="Wingdings" panose="05000000000000000000" pitchFamily="2" charset="2"/>
                </a:rPr>
                <a:t>{print </a:t>
              </a:r>
              <a:r>
                <a:rPr lang="en-US" altLang="en-US" sz="1100" dirty="0" err="1">
                  <a:sym typeface="Wingdings" panose="05000000000000000000" pitchFamily="2" charset="2"/>
                </a:rPr>
                <a:t>num.val</a:t>
              </a:r>
              <a:r>
                <a:rPr lang="en-US" altLang="en-US" sz="1100" dirty="0">
                  <a:sym typeface="Wingdings" panose="05000000000000000000" pitchFamily="2" charset="2"/>
                </a:rPr>
                <a:t>;}</a:t>
              </a:r>
              <a:r>
                <a:rPr lang="en-US" altLang="en-US" sz="1100" dirty="0"/>
                <a:t> num</a:t>
              </a:r>
              <a:r>
                <a:rPr lang="en-US" altLang="en-US" sz="1100" dirty="0">
                  <a:sym typeface="Wingdings" panose="05000000000000000000" pitchFamily="2" charset="2"/>
                </a:rPr>
                <a:t>{print </a:t>
              </a:r>
              <a:r>
                <a:rPr lang="en-US" altLang="en-US" sz="1100" dirty="0" err="1">
                  <a:sym typeface="Wingdings" panose="05000000000000000000" pitchFamily="2" charset="2"/>
                </a:rPr>
                <a:t>num.val</a:t>
              </a:r>
              <a:r>
                <a:rPr lang="en-US" altLang="en-US" sz="1100" dirty="0">
                  <a:sym typeface="Wingdings" panose="05000000000000000000" pitchFamily="2" charset="2"/>
                </a:rPr>
                <a:t>;}</a:t>
              </a:r>
              <a:endParaRPr lang="en-US" altLang="en-US" sz="1100" dirty="0">
                <a:sym typeface="Wingdings" panose="05000000000000000000" pitchFamily="2" charset="2"/>
              </a:endParaRPr>
            </a:p>
            <a:p>
              <a:r>
                <a:rPr lang="en-US" altLang="en-US" sz="1100" dirty="0">
                  <a:sym typeface="Wingdings" panose="05000000000000000000" pitchFamily="2" charset="2"/>
                </a:rPr>
                <a:t>         2                                  3</a:t>
              </a:r>
              <a:r>
                <a:rPr lang="en-US" altLang="en-US" sz="1100" dirty="0"/>
                <a:t> </a:t>
              </a:r>
              <a:endParaRPr lang="en-US" altLang="en-US" sz="1100" dirty="0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1632" y="1584"/>
              <a:ext cx="12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880" y="15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880" y="1584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584" y="21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584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584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408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656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408" y="25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3408" y="21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080" y="2112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080" y="21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</p:grp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2425239" y="935398"/>
            <a:ext cx="1382357" cy="2189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6" name="Rectangle 5"/>
          <p:cNvSpPr/>
          <p:nvPr/>
        </p:nvSpPr>
        <p:spPr>
          <a:xfrm>
            <a:off x="3474065" y="1100498"/>
            <a:ext cx="8883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{print(‘+’);}</a:t>
            </a:r>
            <a:endParaRPr lang="en-US" altLang="en-US" sz="1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04961" y="1551462"/>
            <a:ext cx="8787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{print(‘*’);}</a:t>
            </a:r>
            <a:endParaRPr lang="en-US" altLang="en-US" sz="1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>
            <a:off x="3306368" y="1407895"/>
            <a:ext cx="790499" cy="218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/>
          </a:p>
        </p:txBody>
      </p:sp>
      <p:sp>
        <p:nvSpPr>
          <p:cNvPr id="9" name="Freeform: Shape 8"/>
          <p:cNvSpPr/>
          <p:nvPr/>
        </p:nvSpPr>
        <p:spPr>
          <a:xfrm>
            <a:off x="1239541" y="789736"/>
            <a:ext cx="3382237" cy="2180679"/>
          </a:xfrm>
          <a:custGeom>
            <a:avLst/>
            <a:gdLst>
              <a:gd name="connsiteX0" fmla="*/ 1076939 w 3382237"/>
              <a:gd name="connsiteY0" fmla="*/ 146831 h 2180679"/>
              <a:gd name="connsiteX1" fmla="*/ 932852 w 3382237"/>
              <a:gd name="connsiteY1" fmla="*/ 202249 h 2180679"/>
              <a:gd name="connsiteX2" fmla="*/ 888517 w 3382237"/>
              <a:gd name="connsiteY2" fmla="*/ 229959 h 2180679"/>
              <a:gd name="connsiteX3" fmla="*/ 838641 w 3382237"/>
              <a:gd name="connsiteY3" fmla="*/ 241042 h 2180679"/>
              <a:gd name="connsiteX4" fmla="*/ 788764 w 3382237"/>
              <a:gd name="connsiteY4" fmla="*/ 257668 h 2180679"/>
              <a:gd name="connsiteX5" fmla="*/ 744430 w 3382237"/>
              <a:gd name="connsiteY5" fmla="*/ 274293 h 2180679"/>
              <a:gd name="connsiteX6" fmla="*/ 705637 w 3382237"/>
              <a:gd name="connsiteY6" fmla="*/ 290919 h 2180679"/>
              <a:gd name="connsiteX7" fmla="*/ 677928 w 3382237"/>
              <a:gd name="connsiteY7" fmla="*/ 296460 h 2180679"/>
              <a:gd name="connsiteX8" fmla="*/ 633594 w 3382237"/>
              <a:gd name="connsiteY8" fmla="*/ 307544 h 2180679"/>
              <a:gd name="connsiteX9" fmla="*/ 594801 w 3382237"/>
              <a:gd name="connsiteY9" fmla="*/ 318628 h 2180679"/>
              <a:gd name="connsiteX10" fmla="*/ 556008 w 3382237"/>
              <a:gd name="connsiteY10" fmla="*/ 324169 h 2180679"/>
              <a:gd name="connsiteX11" fmla="*/ 522757 w 3382237"/>
              <a:gd name="connsiteY11" fmla="*/ 340795 h 2180679"/>
              <a:gd name="connsiteX12" fmla="*/ 506132 w 3382237"/>
              <a:gd name="connsiteY12" fmla="*/ 351879 h 2180679"/>
              <a:gd name="connsiteX13" fmla="*/ 439630 w 3382237"/>
              <a:gd name="connsiteY13" fmla="*/ 379588 h 2180679"/>
              <a:gd name="connsiteX14" fmla="*/ 395295 w 3382237"/>
              <a:gd name="connsiteY14" fmla="*/ 396213 h 2180679"/>
              <a:gd name="connsiteX15" fmla="*/ 373128 w 3382237"/>
              <a:gd name="connsiteY15" fmla="*/ 407297 h 2180679"/>
              <a:gd name="connsiteX16" fmla="*/ 328794 w 3382237"/>
              <a:gd name="connsiteY16" fmla="*/ 418380 h 2180679"/>
              <a:gd name="connsiteX17" fmla="*/ 312168 w 3382237"/>
              <a:gd name="connsiteY17" fmla="*/ 423922 h 2180679"/>
              <a:gd name="connsiteX18" fmla="*/ 278917 w 3382237"/>
              <a:gd name="connsiteY18" fmla="*/ 451631 h 2180679"/>
              <a:gd name="connsiteX19" fmla="*/ 262292 w 3382237"/>
              <a:gd name="connsiteY19" fmla="*/ 462715 h 2180679"/>
              <a:gd name="connsiteX20" fmla="*/ 245666 w 3382237"/>
              <a:gd name="connsiteY20" fmla="*/ 479340 h 2180679"/>
              <a:gd name="connsiteX21" fmla="*/ 229041 w 3382237"/>
              <a:gd name="connsiteY21" fmla="*/ 490424 h 2180679"/>
              <a:gd name="connsiteX22" fmla="*/ 184706 w 3382237"/>
              <a:gd name="connsiteY22" fmla="*/ 518133 h 2180679"/>
              <a:gd name="connsiteX23" fmla="*/ 134830 w 3382237"/>
              <a:gd name="connsiteY23" fmla="*/ 556926 h 2180679"/>
              <a:gd name="connsiteX24" fmla="*/ 129288 w 3382237"/>
              <a:gd name="connsiteY24" fmla="*/ 606802 h 2180679"/>
              <a:gd name="connsiteX25" fmla="*/ 162539 w 3382237"/>
              <a:gd name="connsiteY25" fmla="*/ 628969 h 2180679"/>
              <a:gd name="connsiteX26" fmla="*/ 190248 w 3382237"/>
              <a:gd name="connsiteY26" fmla="*/ 656679 h 2180679"/>
              <a:gd name="connsiteX27" fmla="*/ 217957 w 3382237"/>
              <a:gd name="connsiteY27" fmla="*/ 684388 h 2180679"/>
              <a:gd name="connsiteX28" fmla="*/ 223499 w 3382237"/>
              <a:gd name="connsiteY28" fmla="*/ 701013 h 2180679"/>
              <a:gd name="connsiteX29" fmla="*/ 240124 w 3382237"/>
              <a:gd name="connsiteY29" fmla="*/ 712097 h 2180679"/>
              <a:gd name="connsiteX30" fmla="*/ 245666 w 3382237"/>
              <a:gd name="connsiteY30" fmla="*/ 739806 h 2180679"/>
              <a:gd name="connsiteX31" fmla="*/ 240124 w 3382237"/>
              <a:gd name="connsiteY31" fmla="*/ 806308 h 2180679"/>
              <a:gd name="connsiteX32" fmla="*/ 229041 w 3382237"/>
              <a:gd name="connsiteY32" fmla="*/ 822933 h 2180679"/>
              <a:gd name="connsiteX33" fmla="*/ 212415 w 3382237"/>
              <a:gd name="connsiteY33" fmla="*/ 856184 h 2180679"/>
              <a:gd name="connsiteX34" fmla="*/ 190248 w 3382237"/>
              <a:gd name="connsiteY34" fmla="*/ 889435 h 2180679"/>
              <a:gd name="connsiteX35" fmla="*/ 179164 w 3382237"/>
              <a:gd name="connsiteY35" fmla="*/ 922686 h 2180679"/>
              <a:gd name="connsiteX36" fmla="*/ 145914 w 3382237"/>
              <a:gd name="connsiteY36" fmla="*/ 989188 h 2180679"/>
              <a:gd name="connsiteX37" fmla="*/ 140372 w 3382237"/>
              <a:gd name="connsiteY37" fmla="*/ 1005813 h 2180679"/>
              <a:gd name="connsiteX38" fmla="*/ 118204 w 3382237"/>
              <a:gd name="connsiteY38" fmla="*/ 1039064 h 2180679"/>
              <a:gd name="connsiteX39" fmla="*/ 123746 w 3382237"/>
              <a:gd name="connsiteY39" fmla="*/ 1310613 h 2180679"/>
              <a:gd name="connsiteX40" fmla="*/ 129288 w 3382237"/>
              <a:gd name="connsiteY40" fmla="*/ 1360489 h 2180679"/>
              <a:gd name="connsiteX41" fmla="*/ 140372 w 3382237"/>
              <a:gd name="connsiteY41" fmla="*/ 1393740 h 2180679"/>
              <a:gd name="connsiteX42" fmla="*/ 145914 w 3382237"/>
              <a:gd name="connsiteY42" fmla="*/ 1465784 h 2180679"/>
              <a:gd name="connsiteX43" fmla="*/ 151455 w 3382237"/>
              <a:gd name="connsiteY43" fmla="*/ 1504577 h 2180679"/>
              <a:gd name="connsiteX44" fmla="*/ 145914 w 3382237"/>
              <a:gd name="connsiteY44" fmla="*/ 1665289 h 2180679"/>
              <a:gd name="connsiteX45" fmla="*/ 140372 w 3382237"/>
              <a:gd name="connsiteY45" fmla="*/ 1681915 h 2180679"/>
              <a:gd name="connsiteX46" fmla="*/ 123746 w 3382237"/>
              <a:gd name="connsiteY46" fmla="*/ 1704082 h 2180679"/>
              <a:gd name="connsiteX47" fmla="*/ 84954 w 3382237"/>
              <a:gd name="connsiteY47" fmla="*/ 1748417 h 2180679"/>
              <a:gd name="connsiteX48" fmla="*/ 79412 w 3382237"/>
              <a:gd name="connsiteY48" fmla="*/ 1765042 h 2180679"/>
              <a:gd name="connsiteX49" fmla="*/ 73870 w 3382237"/>
              <a:gd name="connsiteY49" fmla="*/ 1787209 h 2180679"/>
              <a:gd name="connsiteX50" fmla="*/ 51703 w 3382237"/>
              <a:gd name="connsiteY50" fmla="*/ 1820460 h 2180679"/>
              <a:gd name="connsiteX51" fmla="*/ 40619 w 3382237"/>
              <a:gd name="connsiteY51" fmla="*/ 1837086 h 2180679"/>
              <a:gd name="connsiteX52" fmla="*/ 7368 w 3382237"/>
              <a:gd name="connsiteY52" fmla="*/ 1870337 h 2180679"/>
              <a:gd name="connsiteX53" fmla="*/ 7368 w 3382237"/>
              <a:gd name="connsiteY53" fmla="*/ 1947922 h 2180679"/>
              <a:gd name="connsiteX54" fmla="*/ 18452 w 3382237"/>
              <a:gd name="connsiteY54" fmla="*/ 1986715 h 2180679"/>
              <a:gd name="connsiteX55" fmla="*/ 40619 w 3382237"/>
              <a:gd name="connsiteY55" fmla="*/ 2031049 h 2180679"/>
              <a:gd name="connsiteX56" fmla="*/ 51703 w 3382237"/>
              <a:gd name="connsiteY56" fmla="*/ 2069842 h 2180679"/>
              <a:gd name="connsiteX57" fmla="*/ 90495 w 3382237"/>
              <a:gd name="connsiteY57" fmla="*/ 2108635 h 2180679"/>
              <a:gd name="connsiteX58" fmla="*/ 123746 w 3382237"/>
              <a:gd name="connsiteY58" fmla="*/ 2125260 h 2180679"/>
              <a:gd name="connsiteX59" fmla="*/ 140372 w 3382237"/>
              <a:gd name="connsiteY59" fmla="*/ 2141886 h 2180679"/>
              <a:gd name="connsiteX60" fmla="*/ 179164 w 3382237"/>
              <a:gd name="connsiteY60" fmla="*/ 2152969 h 2180679"/>
              <a:gd name="connsiteX61" fmla="*/ 195790 w 3382237"/>
              <a:gd name="connsiteY61" fmla="*/ 2158511 h 2180679"/>
              <a:gd name="connsiteX62" fmla="*/ 217957 w 3382237"/>
              <a:gd name="connsiteY62" fmla="*/ 2169595 h 2180679"/>
              <a:gd name="connsiteX63" fmla="*/ 245666 w 3382237"/>
              <a:gd name="connsiteY63" fmla="*/ 2175137 h 2180679"/>
              <a:gd name="connsiteX64" fmla="*/ 267834 w 3382237"/>
              <a:gd name="connsiteY64" fmla="*/ 2180679 h 2180679"/>
              <a:gd name="connsiteX65" fmla="*/ 389754 w 3382237"/>
              <a:gd name="connsiteY65" fmla="*/ 2175137 h 2180679"/>
              <a:gd name="connsiteX66" fmla="*/ 445172 w 3382237"/>
              <a:gd name="connsiteY66" fmla="*/ 2158511 h 2180679"/>
              <a:gd name="connsiteX67" fmla="*/ 461797 w 3382237"/>
              <a:gd name="connsiteY67" fmla="*/ 2152969 h 2180679"/>
              <a:gd name="connsiteX68" fmla="*/ 478423 w 3382237"/>
              <a:gd name="connsiteY68" fmla="*/ 2147428 h 2180679"/>
              <a:gd name="connsiteX69" fmla="*/ 500590 w 3382237"/>
              <a:gd name="connsiteY69" fmla="*/ 2136344 h 2180679"/>
              <a:gd name="connsiteX70" fmla="*/ 517215 w 3382237"/>
              <a:gd name="connsiteY70" fmla="*/ 2125260 h 2180679"/>
              <a:gd name="connsiteX71" fmla="*/ 533841 w 3382237"/>
              <a:gd name="connsiteY71" fmla="*/ 2119719 h 2180679"/>
              <a:gd name="connsiteX72" fmla="*/ 567092 w 3382237"/>
              <a:gd name="connsiteY72" fmla="*/ 2097551 h 2180679"/>
              <a:gd name="connsiteX73" fmla="*/ 583717 w 3382237"/>
              <a:gd name="connsiteY73" fmla="*/ 2086468 h 2180679"/>
              <a:gd name="connsiteX74" fmla="*/ 650219 w 3382237"/>
              <a:gd name="connsiteY74" fmla="*/ 2064300 h 2180679"/>
              <a:gd name="connsiteX75" fmla="*/ 666844 w 3382237"/>
              <a:gd name="connsiteY75" fmla="*/ 2058759 h 2180679"/>
              <a:gd name="connsiteX76" fmla="*/ 683470 w 3382237"/>
              <a:gd name="connsiteY76" fmla="*/ 2053217 h 2180679"/>
              <a:gd name="connsiteX77" fmla="*/ 716721 w 3382237"/>
              <a:gd name="connsiteY77" fmla="*/ 2047675 h 2180679"/>
              <a:gd name="connsiteX78" fmla="*/ 794306 w 3382237"/>
              <a:gd name="connsiteY78" fmla="*/ 2031049 h 2180679"/>
              <a:gd name="connsiteX79" fmla="*/ 849724 w 3382237"/>
              <a:gd name="connsiteY79" fmla="*/ 2025508 h 2180679"/>
              <a:gd name="connsiteX80" fmla="*/ 894059 w 3382237"/>
              <a:gd name="connsiteY80" fmla="*/ 2019966 h 2180679"/>
              <a:gd name="connsiteX81" fmla="*/ 938394 w 3382237"/>
              <a:gd name="connsiteY81" fmla="*/ 2008882 h 2180679"/>
              <a:gd name="connsiteX82" fmla="*/ 1015979 w 3382237"/>
              <a:gd name="connsiteY82" fmla="*/ 1992257 h 2180679"/>
              <a:gd name="connsiteX83" fmla="*/ 1032604 w 3382237"/>
              <a:gd name="connsiteY83" fmla="*/ 1986715 h 2180679"/>
              <a:gd name="connsiteX84" fmla="*/ 1076939 w 3382237"/>
              <a:gd name="connsiteY84" fmla="*/ 1975631 h 2180679"/>
              <a:gd name="connsiteX85" fmla="*/ 1126815 w 3382237"/>
              <a:gd name="connsiteY85" fmla="*/ 1964548 h 2180679"/>
              <a:gd name="connsiteX86" fmla="*/ 1160066 w 3382237"/>
              <a:gd name="connsiteY86" fmla="*/ 1947922 h 2180679"/>
              <a:gd name="connsiteX87" fmla="*/ 1209943 w 3382237"/>
              <a:gd name="connsiteY87" fmla="*/ 1936839 h 2180679"/>
              <a:gd name="connsiteX88" fmla="*/ 1215484 w 3382237"/>
              <a:gd name="connsiteY88" fmla="*/ 1920213 h 2180679"/>
              <a:gd name="connsiteX89" fmla="*/ 1204401 w 3382237"/>
              <a:gd name="connsiteY89" fmla="*/ 1848169 h 2180679"/>
              <a:gd name="connsiteX90" fmla="*/ 1193317 w 3382237"/>
              <a:gd name="connsiteY90" fmla="*/ 1831544 h 2180679"/>
              <a:gd name="connsiteX91" fmla="*/ 1171150 w 3382237"/>
              <a:gd name="connsiteY91" fmla="*/ 1803835 h 2180679"/>
              <a:gd name="connsiteX92" fmla="*/ 1160066 w 3382237"/>
              <a:gd name="connsiteY92" fmla="*/ 1787209 h 2180679"/>
              <a:gd name="connsiteX93" fmla="*/ 1143441 w 3382237"/>
              <a:gd name="connsiteY93" fmla="*/ 1770584 h 2180679"/>
              <a:gd name="connsiteX94" fmla="*/ 1115732 w 3382237"/>
              <a:gd name="connsiteY94" fmla="*/ 1731791 h 2180679"/>
              <a:gd name="connsiteX95" fmla="*/ 1104648 w 3382237"/>
              <a:gd name="connsiteY95" fmla="*/ 1687457 h 2180679"/>
              <a:gd name="connsiteX96" fmla="*/ 1093564 w 3382237"/>
              <a:gd name="connsiteY96" fmla="*/ 1670831 h 2180679"/>
              <a:gd name="connsiteX97" fmla="*/ 1071397 w 3382237"/>
              <a:gd name="connsiteY97" fmla="*/ 1626497 h 2180679"/>
              <a:gd name="connsiteX98" fmla="*/ 1065855 w 3382237"/>
              <a:gd name="connsiteY98" fmla="*/ 1604329 h 2180679"/>
              <a:gd name="connsiteX99" fmla="*/ 1043688 w 3382237"/>
              <a:gd name="connsiteY99" fmla="*/ 1559995 h 2180679"/>
              <a:gd name="connsiteX100" fmla="*/ 1032604 w 3382237"/>
              <a:gd name="connsiteY100" fmla="*/ 1537828 h 2180679"/>
              <a:gd name="connsiteX101" fmla="*/ 1010437 w 3382237"/>
              <a:gd name="connsiteY101" fmla="*/ 1510119 h 2180679"/>
              <a:gd name="connsiteX102" fmla="*/ 999354 w 3382237"/>
              <a:gd name="connsiteY102" fmla="*/ 1493493 h 2180679"/>
              <a:gd name="connsiteX103" fmla="*/ 977186 w 3382237"/>
              <a:gd name="connsiteY103" fmla="*/ 1449159 h 2180679"/>
              <a:gd name="connsiteX104" fmla="*/ 971644 w 3382237"/>
              <a:gd name="connsiteY104" fmla="*/ 1426991 h 2180679"/>
              <a:gd name="connsiteX105" fmla="*/ 960561 w 3382237"/>
              <a:gd name="connsiteY105" fmla="*/ 1399282 h 2180679"/>
              <a:gd name="connsiteX106" fmla="*/ 955019 w 3382237"/>
              <a:gd name="connsiteY106" fmla="*/ 1371573 h 2180679"/>
              <a:gd name="connsiteX107" fmla="*/ 949477 w 3382237"/>
              <a:gd name="connsiteY107" fmla="*/ 1354948 h 2180679"/>
              <a:gd name="connsiteX108" fmla="*/ 938394 w 3382237"/>
              <a:gd name="connsiteY108" fmla="*/ 1310613 h 2180679"/>
              <a:gd name="connsiteX109" fmla="*/ 921768 w 3382237"/>
              <a:gd name="connsiteY109" fmla="*/ 1282904 h 2180679"/>
              <a:gd name="connsiteX110" fmla="*/ 910684 w 3382237"/>
              <a:gd name="connsiteY110" fmla="*/ 1238569 h 2180679"/>
              <a:gd name="connsiteX111" fmla="*/ 882975 w 3382237"/>
              <a:gd name="connsiteY111" fmla="*/ 1172068 h 2180679"/>
              <a:gd name="connsiteX112" fmla="*/ 877434 w 3382237"/>
              <a:gd name="connsiteY112" fmla="*/ 1138817 h 2180679"/>
              <a:gd name="connsiteX113" fmla="*/ 860808 w 3382237"/>
              <a:gd name="connsiteY113" fmla="*/ 1111108 h 2180679"/>
              <a:gd name="connsiteX114" fmla="*/ 849724 w 3382237"/>
              <a:gd name="connsiteY114" fmla="*/ 1055689 h 2180679"/>
              <a:gd name="connsiteX115" fmla="*/ 827557 w 3382237"/>
              <a:gd name="connsiteY115" fmla="*/ 989188 h 2180679"/>
              <a:gd name="connsiteX116" fmla="*/ 805390 w 3382237"/>
              <a:gd name="connsiteY116" fmla="*/ 939311 h 2180679"/>
              <a:gd name="connsiteX117" fmla="*/ 799848 w 3382237"/>
              <a:gd name="connsiteY117" fmla="*/ 917144 h 2180679"/>
              <a:gd name="connsiteX118" fmla="*/ 799848 w 3382237"/>
              <a:gd name="connsiteY118" fmla="*/ 623428 h 2180679"/>
              <a:gd name="connsiteX119" fmla="*/ 833099 w 3382237"/>
              <a:gd name="connsiteY119" fmla="*/ 612344 h 2180679"/>
              <a:gd name="connsiteX120" fmla="*/ 955019 w 3382237"/>
              <a:gd name="connsiteY120" fmla="*/ 617886 h 2180679"/>
              <a:gd name="connsiteX121" fmla="*/ 1021521 w 3382237"/>
              <a:gd name="connsiteY121" fmla="*/ 673304 h 2180679"/>
              <a:gd name="connsiteX122" fmla="*/ 1054772 w 3382237"/>
              <a:gd name="connsiteY122" fmla="*/ 689929 h 2180679"/>
              <a:gd name="connsiteX123" fmla="*/ 1076939 w 3382237"/>
              <a:gd name="connsiteY123" fmla="*/ 717639 h 2180679"/>
              <a:gd name="connsiteX124" fmla="*/ 1093564 w 3382237"/>
              <a:gd name="connsiteY124" fmla="*/ 739806 h 2180679"/>
              <a:gd name="connsiteX125" fmla="*/ 1110190 w 3382237"/>
              <a:gd name="connsiteY125" fmla="*/ 750889 h 2180679"/>
              <a:gd name="connsiteX126" fmla="*/ 1126815 w 3382237"/>
              <a:gd name="connsiteY126" fmla="*/ 767515 h 2180679"/>
              <a:gd name="connsiteX127" fmla="*/ 1160066 w 3382237"/>
              <a:gd name="connsiteY127" fmla="*/ 778599 h 2180679"/>
              <a:gd name="connsiteX128" fmla="*/ 1182234 w 3382237"/>
              <a:gd name="connsiteY128" fmla="*/ 789682 h 2180679"/>
              <a:gd name="connsiteX129" fmla="*/ 1287528 w 3382237"/>
              <a:gd name="connsiteY129" fmla="*/ 778599 h 2180679"/>
              <a:gd name="connsiteX130" fmla="*/ 1304154 w 3382237"/>
              <a:gd name="connsiteY130" fmla="*/ 767515 h 2180679"/>
              <a:gd name="connsiteX131" fmla="*/ 1315237 w 3382237"/>
              <a:gd name="connsiteY131" fmla="*/ 750889 h 2180679"/>
              <a:gd name="connsiteX132" fmla="*/ 1342946 w 3382237"/>
              <a:gd name="connsiteY132" fmla="*/ 723180 h 2180679"/>
              <a:gd name="connsiteX133" fmla="*/ 1365114 w 3382237"/>
              <a:gd name="connsiteY133" fmla="*/ 684388 h 2180679"/>
              <a:gd name="connsiteX134" fmla="*/ 1381739 w 3382237"/>
              <a:gd name="connsiteY134" fmla="*/ 678846 h 2180679"/>
              <a:gd name="connsiteX135" fmla="*/ 1403906 w 3382237"/>
              <a:gd name="connsiteY135" fmla="*/ 667762 h 2180679"/>
              <a:gd name="connsiteX136" fmla="*/ 1437157 w 3382237"/>
              <a:gd name="connsiteY136" fmla="*/ 645595 h 2180679"/>
              <a:gd name="connsiteX137" fmla="*/ 1453783 w 3382237"/>
              <a:gd name="connsiteY137" fmla="*/ 640053 h 2180679"/>
              <a:gd name="connsiteX138" fmla="*/ 1475950 w 3382237"/>
              <a:gd name="connsiteY138" fmla="*/ 634511 h 2180679"/>
              <a:gd name="connsiteX139" fmla="*/ 1514743 w 3382237"/>
              <a:gd name="connsiteY139" fmla="*/ 617886 h 2180679"/>
              <a:gd name="connsiteX140" fmla="*/ 1531368 w 3382237"/>
              <a:gd name="connsiteY140" fmla="*/ 606802 h 2180679"/>
              <a:gd name="connsiteX141" fmla="*/ 1553535 w 3382237"/>
              <a:gd name="connsiteY141" fmla="*/ 601260 h 2180679"/>
              <a:gd name="connsiteX142" fmla="*/ 1575703 w 3382237"/>
              <a:gd name="connsiteY142" fmla="*/ 590177 h 2180679"/>
              <a:gd name="connsiteX143" fmla="*/ 1664372 w 3382237"/>
              <a:gd name="connsiteY143" fmla="*/ 579093 h 2180679"/>
              <a:gd name="connsiteX144" fmla="*/ 2068924 w 3382237"/>
              <a:gd name="connsiteY144" fmla="*/ 584635 h 2180679"/>
              <a:gd name="connsiteX145" fmla="*/ 1991339 w 3382237"/>
              <a:gd name="connsiteY145" fmla="*/ 590177 h 2180679"/>
              <a:gd name="connsiteX146" fmla="*/ 1985797 w 3382237"/>
              <a:gd name="connsiteY146" fmla="*/ 634511 h 2180679"/>
              <a:gd name="connsiteX147" fmla="*/ 1980255 w 3382237"/>
              <a:gd name="connsiteY147" fmla="*/ 656679 h 2180679"/>
              <a:gd name="connsiteX148" fmla="*/ 1974714 w 3382237"/>
              <a:gd name="connsiteY148" fmla="*/ 695471 h 2180679"/>
              <a:gd name="connsiteX149" fmla="*/ 1963630 w 3382237"/>
              <a:gd name="connsiteY149" fmla="*/ 712097 h 2180679"/>
              <a:gd name="connsiteX150" fmla="*/ 1958088 w 3382237"/>
              <a:gd name="connsiteY150" fmla="*/ 728722 h 2180679"/>
              <a:gd name="connsiteX151" fmla="*/ 1908212 w 3382237"/>
              <a:gd name="connsiteY151" fmla="*/ 756431 h 2180679"/>
              <a:gd name="connsiteX152" fmla="*/ 1869419 w 3382237"/>
              <a:gd name="connsiteY152" fmla="*/ 773057 h 2180679"/>
              <a:gd name="connsiteX153" fmla="*/ 1841710 w 3382237"/>
              <a:gd name="connsiteY153" fmla="*/ 789682 h 2180679"/>
              <a:gd name="connsiteX154" fmla="*/ 1764124 w 3382237"/>
              <a:gd name="connsiteY154" fmla="*/ 817391 h 2180679"/>
              <a:gd name="connsiteX155" fmla="*/ 1747499 w 3382237"/>
              <a:gd name="connsiteY155" fmla="*/ 828475 h 2180679"/>
              <a:gd name="connsiteX156" fmla="*/ 1686539 w 3382237"/>
              <a:gd name="connsiteY156" fmla="*/ 834017 h 2180679"/>
              <a:gd name="connsiteX157" fmla="*/ 1669914 w 3382237"/>
              <a:gd name="connsiteY157" fmla="*/ 839559 h 2180679"/>
              <a:gd name="connsiteX158" fmla="*/ 1625579 w 3382237"/>
              <a:gd name="connsiteY158" fmla="*/ 850642 h 2180679"/>
              <a:gd name="connsiteX159" fmla="*/ 1586786 w 3382237"/>
              <a:gd name="connsiteY159" fmla="*/ 872809 h 2180679"/>
              <a:gd name="connsiteX160" fmla="*/ 1553535 w 3382237"/>
              <a:gd name="connsiteY160" fmla="*/ 883893 h 2180679"/>
              <a:gd name="connsiteX161" fmla="*/ 1536910 w 3382237"/>
              <a:gd name="connsiteY161" fmla="*/ 894977 h 2180679"/>
              <a:gd name="connsiteX162" fmla="*/ 1520284 w 3382237"/>
              <a:gd name="connsiteY162" fmla="*/ 900519 h 2180679"/>
              <a:gd name="connsiteX163" fmla="*/ 1498117 w 3382237"/>
              <a:gd name="connsiteY163" fmla="*/ 911602 h 2180679"/>
              <a:gd name="connsiteX164" fmla="*/ 1481492 w 3382237"/>
              <a:gd name="connsiteY164" fmla="*/ 933769 h 2180679"/>
              <a:gd name="connsiteX165" fmla="*/ 1470408 w 3382237"/>
              <a:gd name="connsiteY165" fmla="*/ 950395 h 2180679"/>
              <a:gd name="connsiteX166" fmla="*/ 1453783 w 3382237"/>
              <a:gd name="connsiteY166" fmla="*/ 967020 h 2180679"/>
              <a:gd name="connsiteX167" fmla="*/ 1448241 w 3382237"/>
              <a:gd name="connsiteY167" fmla="*/ 989188 h 2180679"/>
              <a:gd name="connsiteX168" fmla="*/ 1420532 w 3382237"/>
              <a:gd name="connsiteY168" fmla="*/ 1022439 h 2180679"/>
              <a:gd name="connsiteX169" fmla="*/ 1409448 w 3382237"/>
              <a:gd name="connsiteY169" fmla="*/ 1066773 h 2180679"/>
              <a:gd name="connsiteX170" fmla="*/ 1403906 w 3382237"/>
              <a:gd name="connsiteY170" fmla="*/ 1105566 h 2180679"/>
              <a:gd name="connsiteX171" fmla="*/ 1387281 w 3382237"/>
              <a:gd name="connsiteY171" fmla="*/ 1116649 h 2180679"/>
              <a:gd name="connsiteX172" fmla="*/ 1376197 w 3382237"/>
              <a:gd name="connsiteY172" fmla="*/ 1172068 h 2180679"/>
              <a:gd name="connsiteX173" fmla="*/ 1370655 w 3382237"/>
              <a:gd name="connsiteY173" fmla="*/ 1194235 h 2180679"/>
              <a:gd name="connsiteX174" fmla="*/ 1365114 w 3382237"/>
              <a:gd name="connsiteY174" fmla="*/ 1227486 h 2180679"/>
              <a:gd name="connsiteX175" fmla="*/ 1354030 w 3382237"/>
              <a:gd name="connsiteY175" fmla="*/ 1277362 h 2180679"/>
              <a:gd name="connsiteX176" fmla="*/ 1342946 w 3382237"/>
              <a:gd name="connsiteY176" fmla="*/ 1371573 h 2180679"/>
              <a:gd name="connsiteX177" fmla="*/ 1331863 w 3382237"/>
              <a:gd name="connsiteY177" fmla="*/ 1426991 h 2180679"/>
              <a:gd name="connsiteX178" fmla="*/ 1320779 w 3382237"/>
              <a:gd name="connsiteY178" fmla="*/ 1460242 h 2180679"/>
              <a:gd name="connsiteX179" fmla="*/ 1281986 w 3382237"/>
              <a:gd name="connsiteY179" fmla="*/ 1510119 h 2180679"/>
              <a:gd name="connsiteX180" fmla="*/ 1265361 w 3382237"/>
              <a:gd name="connsiteY180" fmla="*/ 1543369 h 2180679"/>
              <a:gd name="connsiteX181" fmla="*/ 1248735 w 3382237"/>
              <a:gd name="connsiteY181" fmla="*/ 1576620 h 2180679"/>
              <a:gd name="connsiteX182" fmla="*/ 1243194 w 3382237"/>
              <a:gd name="connsiteY182" fmla="*/ 1720708 h 2180679"/>
              <a:gd name="connsiteX183" fmla="*/ 1232110 w 3382237"/>
              <a:gd name="connsiteY183" fmla="*/ 1742875 h 2180679"/>
              <a:gd name="connsiteX184" fmla="*/ 1221026 w 3382237"/>
              <a:gd name="connsiteY184" fmla="*/ 1776126 h 2180679"/>
              <a:gd name="connsiteX185" fmla="*/ 1215484 w 3382237"/>
              <a:gd name="connsiteY185" fmla="*/ 1798293 h 2180679"/>
              <a:gd name="connsiteX186" fmla="*/ 1204401 w 3382237"/>
              <a:gd name="connsiteY186" fmla="*/ 1820460 h 2180679"/>
              <a:gd name="connsiteX187" fmla="*/ 1198859 w 3382237"/>
              <a:gd name="connsiteY187" fmla="*/ 1853711 h 2180679"/>
              <a:gd name="connsiteX188" fmla="*/ 1193317 w 3382237"/>
              <a:gd name="connsiteY188" fmla="*/ 1870337 h 2180679"/>
              <a:gd name="connsiteX189" fmla="*/ 1198859 w 3382237"/>
              <a:gd name="connsiteY189" fmla="*/ 1920213 h 2180679"/>
              <a:gd name="connsiteX190" fmla="*/ 1226568 w 3382237"/>
              <a:gd name="connsiteY190" fmla="*/ 1964548 h 2180679"/>
              <a:gd name="connsiteX191" fmla="*/ 1254277 w 3382237"/>
              <a:gd name="connsiteY191" fmla="*/ 2008882 h 2180679"/>
              <a:gd name="connsiteX192" fmla="*/ 1309695 w 3382237"/>
              <a:gd name="connsiteY192" fmla="*/ 2064300 h 2180679"/>
              <a:gd name="connsiteX193" fmla="*/ 1326321 w 3382237"/>
              <a:gd name="connsiteY193" fmla="*/ 2080926 h 2180679"/>
              <a:gd name="connsiteX194" fmla="*/ 1348488 w 3382237"/>
              <a:gd name="connsiteY194" fmla="*/ 2086468 h 2180679"/>
              <a:gd name="connsiteX195" fmla="*/ 1359572 w 3382237"/>
              <a:gd name="connsiteY195" fmla="*/ 2103093 h 2180679"/>
              <a:gd name="connsiteX196" fmla="*/ 1442699 w 3382237"/>
              <a:gd name="connsiteY196" fmla="*/ 2119719 h 2180679"/>
              <a:gd name="connsiteX197" fmla="*/ 1459324 w 3382237"/>
              <a:gd name="connsiteY197" fmla="*/ 2125260 h 2180679"/>
              <a:gd name="connsiteX198" fmla="*/ 1509201 w 3382237"/>
              <a:gd name="connsiteY198" fmla="*/ 2158511 h 2180679"/>
              <a:gd name="connsiteX199" fmla="*/ 1564619 w 3382237"/>
              <a:gd name="connsiteY199" fmla="*/ 2180679 h 2180679"/>
              <a:gd name="connsiteX200" fmla="*/ 1708706 w 3382237"/>
              <a:gd name="connsiteY200" fmla="*/ 2175137 h 2180679"/>
              <a:gd name="connsiteX201" fmla="*/ 1802917 w 3382237"/>
              <a:gd name="connsiteY201" fmla="*/ 2158511 h 2180679"/>
              <a:gd name="connsiteX202" fmla="*/ 1880503 w 3382237"/>
              <a:gd name="connsiteY202" fmla="*/ 2152969 h 2180679"/>
              <a:gd name="connsiteX203" fmla="*/ 2024590 w 3382237"/>
              <a:gd name="connsiteY203" fmla="*/ 2136344 h 2180679"/>
              <a:gd name="connsiteX204" fmla="*/ 2201928 w 3382237"/>
              <a:gd name="connsiteY204" fmla="*/ 2114177 h 2180679"/>
              <a:gd name="connsiteX205" fmla="*/ 2224095 w 3382237"/>
              <a:gd name="connsiteY205" fmla="*/ 2108635 h 2180679"/>
              <a:gd name="connsiteX206" fmla="*/ 2240721 w 3382237"/>
              <a:gd name="connsiteY206" fmla="*/ 2103093 h 2180679"/>
              <a:gd name="connsiteX207" fmla="*/ 2290597 w 3382237"/>
              <a:gd name="connsiteY207" fmla="*/ 2092009 h 2180679"/>
              <a:gd name="connsiteX208" fmla="*/ 2351557 w 3382237"/>
              <a:gd name="connsiteY208" fmla="*/ 2064300 h 2180679"/>
              <a:gd name="connsiteX209" fmla="*/ 2373724 w 3382237"/>
              <a:gd name="connsiteY209" fmla="*/ 2053217 h 2180679"/>
              <a:gd name="connsiteX210" fmla="*/ 2390350 w 3382237"/>
              <a:gd name="connsiteY210" fmla="*/ 2047675 h 2180679"/>
              <a:gd name="connsiteX211" fmla="*/ 2434684 w 3382237"/>
              <a:gd name="connsiteY211" fmla="*/ 2025508 h 2180679"/>
              <a:gd name="connsiteX212" fmla="*/ 2445768 w 3382237"/>
              <a:gd name="connsiteY212" fmla="*/ 2008882 h 2180679"/>
              <a:gd name="connsiteX213" fmla="*/ 2467935 w 3382237"/>
              <a:gd name="connsiteY213" fmla="*/ 1986715 h 2180679"/>
              <a:gd name="connsiteX214" fmla="*/ 2479019 w 3382237"/>
              <a:gd name="connsiteY214" fmla="*/ 1947922 h 2180679"/>
              <a:gd name="connsiteX215" fmla="*/ 2473477 w 3382237"/>
              <a:gd name="connsiteY215" fmla="*/ 1909129 h 2180679"/>
              <a:gd name="connsiteX216" fmla="*/ 2462394 w 3382237"/>
              <a:gd name="connsiteY216" fmla="*/ 1892504 h 2180679"/>
              <a:gd name="connsiteX217" fmla="*/ 2456852 w 3382237"/>
              <a:gd name="connsiteY217" fmla="*/ 1875879 h 2180679"/>
              <a:gd name="connsiteX218" fmla="*/ 2429143 w 3382237"/>
              <a:gd name="connsiteY218" fmla="*/ 1842628 h 2180679"/>
              <a:gd name="connsiteX219" fmla="*/ 2395892 w 3382237"/>
              <a:gd name="connsiteY219" fmla="*/ 1837086 h 2180679"/>
              <a:gd name="connsiteX220" fmla="*/ 2362641 w 3382237"/>
              <a:gd name="connsiteY220" fmla="*/ 1826002 h 2180679"/>
              <a:gd name="connsiteX221" fmla="*/ 2346015 w 3382237"/>
              <a:gd name="connsiteY221" fmla="*/ 1820460 h 2180679"/>
              <a:gd name="connsiteX222" fmla="*/ 2329390 w 3382237"/>
              <a:gd name="connsiteY222" fmla="*/ 1814919 h 2180679"/>
              <a:gd name="connsiteX223" fmla="*/ 2307223 w 3382237"/>
              <a:gd name="connsiteY223" fmla="*/ 1809377 h 2180679"/>
              <a:gd name="connsiteX224" fmla="*/ 2290597 w 3382237"/>
              <a:gd name="connsiteY224" fmla="*/ 1803835 h 2180679"/>
              <a:gd name="connsiteX225" fmla="*/ 2240721 w 3382237"/>
              <a:gd name="connsiteY225" fmla="*/ 1798293 h 2180679"/>
              <a:gd name="connsiteX226" fmla="*/ 2224095 w 3382237"/>
              <a:gd name="connsiteY226" fmla="*/ 1792751 h 2180679"/>
              <a:gd name="connsiteX227" fmla="*/ 2179761 w 3382237"/>
              <a:gd name="connsiteY227" fmla="*/ 1770584 h 2180679"/>
              <a:gd name="connsiteX228" fmla="*/ 2068924 w 3382237"/>
              <a:gd name="connsiteY228" fmla="*/ 1759500 h 2180679"/>
              <a:gd name="connsiteX229" fmla="*/ 1958088 w 3382237"/>
              <a:gd name="connsiteY229" fmla="*/ 1753959 h 2180679"/>
              <a:gd name="connsiteX230" fmla="*/ 1913754 w 3382237"/>
              <a:gd name="connsiteY230" fmla="*/ 1742875 h 2180679"/>
              <a:gd name="connsiteX231" fmla="*/ 1852794 w 3382237"/>
              <a:gd name="connsiteY231" fmla="*/ 1726249 h 2180679"/>
              <a:gd name="connsiteX232" fmla="*/ 1841710 w 3382237"/>
              <a:gd name="connsiteY232" fmla="*/ 1709624 h 2180679"/>
              <a:gd name="connsiteX233" fmla="*/ 1825084 w 3382237"/>
              <a:gd name="connsiteY233" fmla="*/ 1704082 h 2180679"/>
              <a:gd name="connsiteX234" fmla="*/ 1802917 w 3382237"/>
              <a:gd name="connsiteY234" fmla="*/ 1687457 h 2180679"/>
              <a:gd name="connsiteX235" fmla="*/ 1786292 w 3382237"/>
              <a:gd name="connsiteY235" fmla="*/ 1665289 h 2180679"/>
              <a:gd name="connsiteX236" fmla="*/ 1753041 w 3382237"/>
              <a:gd name="connsiteY236" fmla="*/ 1632039 h 2180679"/>
              <a:gd name="connsiteX237" fmla="*/ 1741957 w 3382237"/>
              <a:gd name="connsiteY237" fmla="*/ 1615413 h 2180679"/>
              <a:gd name="connsiteX238" fmla="*/ 1730874 w 3382237"/>
              <a:gd name="connsiteY238" fmla="*/ 1593246 h 2180679"/>
              <a:gd name="connsiteX239" fmla="*/ 1703164 w 3382237"/>
              <a:gd name="connsiteY239" fmla="*/ 1548911 h 2180679"/>
              <a:gd name="connsiteX240" fmla="*/ 1708706 w 3382237"/>
              <a:gd name="connsiteY240" fmla="*/ 1426991 h 2180679"/>
              <a:gd name="connsiteX241" fmla="*/ 1714248 w 3382237"/>
              <a:gd name="connsiteY241" fmla="*/ 1393740 h 2180679"/>
              <a:gd name="connsiteX242" fmla="*/ 1725332 w 3382237"/>
              <a:gd name="connsiteY242" fmla="*/ 1371573 h 2180679"/>
              <a:gd name="connsiteX243" fmla="*/ 1736415 w 3382237"/>
              <a:gd name="connsiteY243" fmla="*/ 1327239 h 2180679"/>
              <a:gd name="connsiteX244" fmla="*/ 1753041 w 3382237"/>
              <a:gd name="connsiteY244" fmla="*/ 1310613 h 2180679"/>
              <a:gd name="connsiteX245" fmla="*/ 1764124 w 3382237"/>
              <a:gd name="connsiteY245" fmla="*/ 1260737 h 2180679"/>
              <a:gd name="connsiteX246" fmla="*/ 1791834 w 3382237"/>
              <a:gd name="connsiteY246" fmla="*/ 1227486 h 2180679"/>
              <a:gd name="connsiteX247" fmla="*/ 1819543 w 3382237"/>
              <a:gd name="connsiteY247" fmla="*/ 1194235 h 2180679"/>
              <a:gd name="connsiteX248" fmla="*/ 1847252 w 3382237"/>
              <a:gd name="connsiteY248" fmla="*/ 1149900 h 2180679"/>
              <a:gd name="connsiteX249" fmla="*/ 1858335 w 3382237"/>
              <a:gd name="connsiteY249" fmla="*/ 1133275 h 2180679"/>
              <a:gd name="connsiteX250" fmla="*/ 1902670 w 3382237"/>
              <a:gd name="connsiteY250" fmla="*/ 1111108 h 2180679"/>
              <a:gd name="connsiteX251" fmla="*/ 1919295 w 3382237"/>
              <a:gd name="connsiteY251" fmla="*/ 1100024 h 2180679"/>
              <a:gd name="connsiteX252" fmla="*/ 2080008 w 3382237"/>
              <a:gd name="connsiteY252" fmla="*/ 1100024 h 2180679"/>
              <a:gd name="connsiteX253" fmla="*/ 2163135 w 3382237"/>
              <a:gd name="connsiteY253" fmla="*/ 1105566 h 2180679"/>
              <a:gd name="connsiteX254" fmla="*/ 2196386 w 3382237"/>
              <a:gd name="connsiteY254" fmla="*/ 1088940 h 2180679"/>
              <a:gd name="connsiteX255" fmla="*/ 2251804 w 3382237"/>
              <a:gd name="connsiteY255" fmla="*/ 1072315 h 2180679"/>
              <a:gd name="connsiteX256" fmla="*/ 2307223 w 3382237"/>
              <a:gd name="connsiteY256" fmla="*/ 1050148 h 2180679"/>
              <a:gd name="connsiteX257" fmla="*/ 2346015 w 3382237"/>
              <a:gd name="connsiteY257" fmla="*/ 1027980 h 2180679"/>
              <a:gd name="connsiteX258" fmla="*/ 2429143 w 3382237"/>
              <a:gd name="connsiteY258" fmla="*/ 1033522 h 2180679"/>
              <a:gd name="connsiteX259" fmla="*/ 2440226 w 3382237"/>
              <a:gd name="connsiteY259" fmla="*/ 1050148 h 2180679"/>
              <a:gd name="connsiteX260" fmla="*/ 2434684 w 3382237"/>
              <a:gd name="connsiteY260" fmla="*/ 1144359 h 2180679"/>
              <a:gd name="connsiteX261" fmla="*/ 2406975 w 3382237"/>
              <a:gd name="connsiteY261" fmla="*/ 1177609 h 2180679"/>
              <a:gd name="connsiteX262" fmla="*/ 2379266 w 3382237"/>
              <a:gd name="connsiteY262" fmla="*/ 1194235 h 2180679"/>
              <a:gd name="connsiteX263" fmla="*/ 2340474 w 3382237"/>
              <a:gd name="connsiteY263" fmla="*/ 1216402 h 2180679"/>
              <a:gd name="connsiteX264" fmla="*/ 2323848 w 3382237"/>
              <a:gd name="connsiteY264" fmla="*/ 1227486 h 2180679"/>
              <a:gd name="connsiteX265" fmla="*/ 2285055 w 3382237"/>
              <a:gd name="connsiteY265" fmla="*/ 1233028 h 2180679"/>
              <a:gd name="connsiteX266" fmla="*/ 2235179 w 3382237"/>
              <a:gd name="connsiteY266" fmla="*/ 1255195 h 2180679"/>
              <a:gd name="connsiteX267" fmla="*/ 2218554 w 3382237"/>
              <a:gd name="connsiteY267" fmla="*/ 1260737 h 2180679"/>
              <a:gd name="connsiteX268" fmla="*/ 2196386 w 3382237"/>
              <a:gd name="connsiteY268" fmla="*/ 1266279 h 2180679"/>
              <a:gd name="connsiteX269" fmla="*/ 2152052 w 3382237"/>
              <a:gd name="connsiteY269" fmla="*/ 1282904 h 2180679"/>
              <a:gd name="connsiteX270" fmla="*/ 2129884 w 3382237"/>
              <a:gd name="connsiteY270" fmla="*/ 1299529 h 2180679"/>
              <a:gd name="connsiteX271" fmla="*/ 2113259 w 3382237"/>
              <a:gd name="connsiteY271" fmla="*/ 1305071 h 2180679"/>
              <a:gd name="connsiteX272" fmla="*/ 2096634 w 3382237"/>
              <a:gd name="connsiteY272" fmla="*/ 1321697 h 2180679"/>
              <a:gd name="connsiteX273" fmla="*/ 2074466 w 3382237"/>
              <a:gd name="connsiteY273" fmla="*/ 1332780 h 2180679"/>
              <a:gd name="connsiteX274" fmla="*/ 2035674 w 3382237"/>
              <a:gd name="connsiteY274" fmla="*/ 1371573 h 2180679"/>
              <a:gd name="connsiteX275" fmla="*/ 1996881 w 3382237"/>
              <a:gd name="connsiteY275" fmla="*/ 1404824 h 2180679"/>
              <a:gd name="connsiteX276" fmla="*/ 1980255 w 3382237"/>
              <a:gd name="connsiteY276" fmla="*/ 1410366 h 2180679"/>
              <a:gd name="connsiteX277" fmla="*/ 1941463 w 3382237"/>
              <a:gd name="connsiteY277" fmla="*/ 1438075 h 2180679"/>
              <a:gd name="connsiteX278" fmla="*/ 1924837 w 3382237"/>
              <a:gd name="connsiteY278" fmla="*/ 1443617 h 2180679"/>
              <a:gd name="connsiteX279" fmla="*/ 1908212 w 3382237"/>
              <a:gd name="connsiteY279" fmla="*/ 1460242 h 2180679"/>
              <a:gd name="connsiteX280" fmla="*/ 1869419 w 3382237"/>
              <a:gd name="connsiteY280" fmla="*/ 1471326 h 2180679"/>
              <a:gd name="connsiteX281" fmla="*/ 1852794 w 3382237"/>
              <a:gd name="connsiteY281" fmla="*/ 1482409 h 2180679"/>
              <a:gd name="connsiteX282" fmla="*/ 1836168 w 3382237"/>
              <a:gd name="connsiteY282" fmla="*/ 1487951 h 2180679"/>
              <a:gd name="connsiteX283" fmla="*/ 1825084 w 3382237"/>
              <a:gd name="connsiteY283" fmla="*/ 1521202 h 2180679"/>
              <a:gd name="connsiteX284" fmla="*/ 1847252 w 3382237"/>
              <a:gd name="connsiteY284" fmla="*/ 1543369 h 2180679"/>
              <a:gd name="connsiteX285" fmla="*/ 2057841 w 3382237"/>
              <a:gd name="connsiteY285" fmla="*/ 1548911 h 2180679"/>
              <a:gd name="connsiteX286" fmla="*/ 2102175 w 3382237"/>
              <a:gd name="connsiteY286" fmla="*/ 1559995 h 2180679"/>
              <a:gd name="connsiteX287" fmla="*/ 2118801 w 3382237"/>
              <a:gd name="connsiteY287" fmla="*/ 1565537 h 2180679"/>
              <a:gd name="connsiteX288" fmla="*/ 2152052 w 3382237"/>
              <a:gd name="connsiteY288" fmla="*/ 1582162 h 2180679"/>
              <a:gd name="connsiteX289" fmla="*/ 2185303 w 3382237"/>
              <a:gd name="connsiteY289" fmla="*/ 1615413 h 2180679"/>
              <a:gd name="connsiteX290" fmla="*/ 2207470 w 3382237"/>
              <a:gd name="connsiteY290" fmla="*/ 1648664 h 2180679"/>
              <a:gd name="connsiteX291" fmla="*/ 2218554 w 3382237"/>
              <a:gd name="connsiteY291" fmla="*/ 1665289 h 2180679"/>
              <a:gd name="connsiteX292" fmla="*/ 2268430 w 3382237"/>
              <a:gd name="connsiteY292" fmla="*/ 1687457 h 2180679"/>
              <a:gd name="connsiteX293" fmla="*/ 2307223 w 3382237"/>
              <a:gd name="connsiteY293" fmla="*/ 1704082 h 2180679"/>
              <a:gd name="connsiteX294" fmla="*/ 2340474 w 3382237"/>
              <a:gd name="connsiteY294" fmla="*/ 1715166 h 2180679"/>
              <a:gd name="connsiteX295" fmla="*/ 2362641 w 3382237"/>
              <a:gd name="connsiteY295" fmla="*/ 1726249 h 2180679"/>
              <a:gd name="connsiteX296" fmla="*/ 2379266 w 3382237"/>
              <a:gd name="connsiteY296" fmla="*/ 1731791 h 2180679"/>
              <a:gd name="connsiteX297" fmla="*/ 2406975 w 3382237"/>
              <a:gd name="connsiteY297" fmla="*/ 1742875 h 2180679"/>
              <a:gd name="connsiteX298" fmla="*/ 2440226 w 3382237"/>
              <a:gd name="connsiteY298" fmla="*/ 1753959 h 2180679"/>
              <a:gd name="connsiteX299" fmla="*/ 2456852 w 3382237"/>
              <a:gd name="connsiteY299" fmla="*/ 1759500 h 2180679"/>
              <a:gd name="connsiteX300" fmla="*/ 2706234 w 3382237"/>
              <a:gd name="connsiteY300" fmla="*/ 1753959 h 2180679"/>
              <a:gd name="connsiteX301" fmla="*/ 2733943 w 3382237"/>
              <a:gd name="connsiteY301" fmla="*/ 1748417 h 2180679"/>
              <a:gd name="connsiteX302" fmla="*/ 2767194 w 3382237"/>
              <a:gd name="connsiteY302" fmla="*/ 1742875 h 2180679"/>
              <a:gd name="connsiteX303" fmla="*/ 2783819 w 3382237"/>
              <a:gd name="connsiteY303" fmla="*/ 1737333 h 2180679"/>
              <a:gd name="connsiteX304" fmla="*/ 2850321 w 3382237"/>
              <a:gd name="connsiteY304" fmla="*/ 1720708 h 2180679"/>
              <a:gd name="connsiteX305" fmla="*/ 2889114 w 3382237"/>
              <a:gd name="connsiteY305" fmla="*/ 1704082 h 2180679"/>
              <a:gd name="connsiteX306" fmla="*/ 2916823 w 3382237"/>
              <a:gd name="connsiteY306" fmla="*/ 1692999 h 2180679"/>
              <a:gd name="connsiteX307" fmla="*/ 2933448 w 3382237"/>
              <a:gd name="connsiteY307" fmla="*/ 1687457 h 2180679"/>
              <a:gd name="connsiteX308" fmla="*/ 2955615 w 3382237"/>
              <a:gd name="connsiteY308" fmla="*/ 1676373 h 2180679"/>
              <a:gd name="connsiteX309" fmla="*/ 2983324 w 3382237"/>
              <a:gd name="connsiteY309" fmla="*/ 1654206 h 2180679"/>
              <a:gd name="connsiteX310" fmla="*/ 3016575 w 3382237"/>
              <a:gd name="connsiteY310" fmla="*/ 1632039 h 2180679"/>
              <a:gd name="connsiteX311" fmla="*/ 3060910 w 3382237"/>
              <a:gd name="connsiteY311" fmla="*/ 1593246 h 2180679"/>
              <a:gd name="connsiteX312" fmla="*/ 3094161 w 3382237"/>
              <a:gd name="connsiteY312" fmla="*/ 1571079 h 2180679"/>
              <a:gd name="connsiteX313" fmla="*/ 3138495 w 3382237"/>
              <a:gd name="connsiteY313" fmla="*/ 1521202 h 2180679"/>
              <a:gd name="connsiteX314" fmla="*/ 3132954 w 3382237"/>
              <a:gd name="connsiteY314" fmla="*/ 1393740 h 2180679"/>
              <a:gd name="connsiteX315" fmla="*/ 3110786 w 3382237"/>
              <a:gd name="connsiteY315" fmla="*/ 1360489 h 2180679"/>
              <a:gd name="connsiteX316" fmla="*/ 3099703 w 3382237"/>
              <a:gd name="connsiteY316" fmla="*/ 1343864 h 2180679"/>
              <a:gd name="connsiteX317" fmla="*/ 3094161 w 3382237"/>
              <a:gd name="connsiteY317" fmla="*/ 1327239 h 2180679"/>
              <a:gd name="connsiteX318" fmla="*/ 3071994 w 3382237"/>
              <a:gd name="connsiteY318" fmla="*/ 1316155 h 2180679"/>
              <a:gd name="connsiteX319" fmla="*/ 3033201 w 3382237"/>
              <a:gd name="connsiteY319" fmla="*/ 1293988 h 2180679"/>
              <a:gd name="connsiteX320" fmla="*/ 2994408 w 3382237"/>
              <a:gd name="connsiteY320" fmla="*/ 1266279 h 2180679"/>
              <a:gd name="connsiteX321" fmla="*/ 2950074 w 3382237"/>
              <a:gd name="connsiteY321" fmla="*/ 1255195 h 2180679"/>
              <a:gd name="connsiteX322" fmla="*/ 2916823 w 3382237"/>
              <a:gd name="connsiteY322" fmla="*/ 1244111 h 2180679"/>
              <a:gd name="connsiteX323" fmla="*/ 2900197 w 3382237"/>
              <a:gd name="connsiteY323" fmla="*/ 1238569 h 2180679"/>
              <a:gd name="connsiteX324" fmla="*/ 2878030 w 3382237"/>
              <a:gd name="connsiteY324" fmla="*/ 1233028 h 2180679"/>
              <a:gd name="connsiteX325" fmla="*/ 2861404 w 3382237"/>
              <a:gd name="connsiteY325" fmla="*/ 1221944 h 2180679"/>
              <a:gd name="connsiteX326" fmla="*/ 2844779 w 3382237"/>
              <a:gd name="connsiteY326" fmla="*/ 1216402 h 2180679"/>
              <a:gd name="connsiteX327" fmla="*/ 2828154 w 3382237"/>
              <a:gd name="connsiteY327" fmla="*/ 1188693 h 2180679"/>
              <a:gd name="connsiteX328" fmla="*/ 2783819 w 3382237"/>
              <a:gd name="connsiteY328" fmla="*/ 1166526 h 2180679"/>
              <a:gd name="connsiteX329" fmla="*/ 2739484 w 3382237"/>
              <a:gd name="connsiteY329" fmla="*/ 1122191 h 2180679"/>
              <a:gd name="connsiteX330" fmla="*/ 2684066 w 3382237"/>
              <a:gd name="connsiteY330" fmla="*/ 1083399 h 2180679"/>
              <a:gd name="connsiteX331" fmla="*/ 2656357 w 3382237"/>
              <a:gd name="connsiteY331" fmla="*/ 1044606 h 2180679"/>
              <a:gd name="connsiteX332" fmla="*/ 2656357 w 3382237"/>
              <a:gd name="connsiteY332" fmla="*/ 1000271 h 2180679"/>
              <a:gd name="connsiteX333" fmla="*/ 2722859 w 3382237"/>
              <a:gd name="connsiteY333" fmla="*/ 1005813 h 2180679"/>
              <a:gd name="connsiteX334" fmla="*/ 2778277 w 3382237"/>
              <a:gd name="connsiteY334" fmla="*/ 1016897 h 2180679"/>
              <a:gd name="connsiteX335" fmla="*/ 2883572 w 3382237"/>
              <a:gd name="connsiteY335" fmla="*/ 1027980 h 2180679"/>
              <a:gd name="connsiteX336" fmla="*/ 2988866 w 3382237"/>
              <a:gd name="connsiteY336" fmla="*/ 1039064 h 2180679"/>
              <a:gd name="connsiteX337" fmla="*/ 3210539 w 3382237"/>
              <a:gd name="connsiteY337" fmla="*/ 1050148 h 2180679"/>
              <a:gd name="connsiteX338" fmla="*/ 3299208 w 3382237"/>
              <a:gd name="connsiteY338" fmla="*/ 1044606 h 2180679"/>
              <a:gd name="connsiteX339" fmla="*/ 3315834 w 3382237"/>
              <a:gd name="connsiteY339" fmla="*/ 1039064 h 2180679"/>
              <a:gd name="connsiteX340" fmla="*/ 3365710 w 3382237"/>
              <a:gd name="connsiteY340" fmla="*/ 1027980 h 2180679"/>
              <a:gd name="connsiteX341" fmla="*/ 3371252 w 3382237"/>
              <a:gd name="connsiteY341" fmla="*/ 933769 h 2180679"/>
              <a:gd name="connsiteX342" fmla="*/ 3360168 w 3382237"/>
              <a:gd name="connsiteY342" fmla="*/ 917144 h 2180679"/>
              <a:gd name="connsiteX343" fmla="*/ 3338001 w 3382237"/>
              <a:gd name="connsiteY343" fmla="*/ 867268 h 2180679"/>
              <a:gd name="connsiteX344" fmla="*/ 3321375 w 3382237"/>
              <a:gd name="connsiteY344" fmla="*/ 856184 h 2180679"/>
              <a:gd name="connsiteX345" fmla="*/ 3315834 w 3382237"/>
              <a:gd name="connsiteY345" fmla="*/ 834017 h 2180679"/>
              <a:gd name="connsiteX346" fmla="*/ 3299208 w 3382237"/>
              <a:gd name="connsiteY346" fmla="*/ 817391 h 2180679"/>
              <a:gd name="connsiteX347" fmla="*/ 3260415 w 3382237"/>
              <a:gd name="connsiteY347" fmla="*/ 795224 h 2180679"/>
              <a:gd name="connsiteX348" fmla="*/ 3204997 w 3382237"/>
              <a:gd name="connsiteY348" fmla="*/ 767515 h 2180679"/>
              <a:gd name="connsiteX349" fmla="*/ 3188372 w 3382237"/>
              <a:gd name="connsiteY349" fmla="*/ 756431 h 2180679"/>
              <a:gd name="connsiteX350" fmla="*/ 3016575 w 3382237"/>
              <a:gd name="connsiteY350" fmla="*/ 739806 h 2180679"/>
              <a:gd name="connsiteX351" fmla="*/ 2977783 w 3382237"/>
              <a:gd name="connsiteY351" fmla="*/ 728722 h 2180679"/>
              <a:gd name="connsiteX352" fmla="*/ 2944532 w 3382237"/>
              <a:gd name="connsiteY352" fmla="*/ 723180 h 2180679"/>
              <a:gd name="connsiteX353" fmla="*/ 2911281 w 3382237"/>
              <a:gd name="connsiteY353" fmla="*/ 712097 h 2180679"/>
              <a:gd name="connsiteX354" fmla="*/ 2894655 w 3382237"/>
              <a:gd name="connsiteY354" fmla="*/ 706555 h 2180679"/>
              <a:gd name="connsiteX355" fmla="*/ 2861404 w 3382237"/>
              <a:gd name="connsiteY355" fmla="*/ 701013 h 2180679"/>
              <a:gd name="connsiteX356" fmla="*/ 2800444 w 3382237"/>
              <a:gd name="connsiteY356" fmla="*/ 678846 h 2180679"/>
              <a:gd name="connsiteX357" fmla="*/ 2761652 w 3382237"/>
              <a:gd name="connsiteY357" fmla="*/ 662220 h 2180679"/>
              <a:gd name="connsiteX358" fmla="*/ 2739484 w 3382237"/>
              <a:gd name="connsiteY358" fmla="*/ 656679 h 2180679"/>
              <a:gd name="connsiteX359" fmla="*/ 2722859 w 3382237"/>
              <a:gd name="connsiteY359" fmla="*/ 645595 h 2180679"/>
              <a:gd name="connsiteX360" fmla="*/ 2695150 w 3382237"/>
              <a:gd name="connsiteY360" fmla="*/ 612344 h 2180679"/>
              <a:gd name="connsiteX361" fmla="*/ 2916823 w 3382237"/>
              <a:gd name="connsiteY361" fmla="*/ 590177 h 2180679"/>
              <a:gd name="connsiteX362" fmla="*/ 2972241 w 3382237"/>
              <a:gd name="connsiteY362" fmla="*/ 573551 h 2180679"/>
              <a:gd name="connsiteX363" fmla="*/ 2988866 w 3382237"/>
              <a:gd name="connsiteY363" fmla="*/ 562468 h 2180679"/>
              <a:gd name="connsiteX364" fmla="*/ 3011034 w 3382237"/>
              <a:gd name="connsiteY364" fmla="*/ 556926 h 2180679"/>
              <a:gd name="connsiteX365" fmla="*/ 3027659 w 3382237"/>
              <a:gd name="connsiteY365" fmla="*/ 551384 h 2180679"/>
              <a:gd name="connsiteX366" fmla="*/ 3099703 w 3382237"/>
              <a:gd name="connsiteY366" fmla="*/ 540300 h 2180679"/>
              <a:gd name="connsiteX367" fmla="*/ 3121870 w 3382237"/>
              <a:gd name="connsiteY367" fmla="*/ 518133 h 2180679"/>
              <a:gd name="connsiteX368" fmla="*/ 3132954 w 3382237"/>
              <a:gd name="connsiteY368" fmla="*/ 501508 h 2180679"/>
              <a:gd name="connsiteX369" fmla="*/ 3127412 w 3382237"/>
              <a:gd name="connsiteY369" fmla="*/ 457173 h 2180679"/>
              <a:gd name="connsiteX370" fmla="*/ 3110786 w 3382237"/>
              <a:gd name="connsiteY370" fmla="*/ 446089 h 2180679"/>
              <a:gd name="connsiteX371" fmla="*/ 3077535 w 3382237"/>
              <a:gd name="connsiteY371" fmla="*/ 418380 h 2180679"/>
              <a:gd name="connsiteX372" fmla="*/ 3055368 w 3382237"/>
              <a:gd name="connsiteY372" fmla="*/ 401755 h 2180679"/>
              <a:gd name="connsiteX373" fmla="*/ 3033201 w 3382237"/>
              <a:gd name="connsiteY373" fmla="*/ 379588 h 2180679"/>
              <a:gd name="connsiteX374" fmla="*/ 3005492 w 3382237"/>
              <a:gd name="connsiteY374" fmla="*/ 368504 h 2180679"/>
              <a:gd name="connsiteX375" fmla="*/ 2983324 w 3382237"/>
              <a:gd name="connsiteY375" fmla="*/ 351879 h 2180679"/>
              <a:gd name="connsiteX376" fmla="*/ 2927906 w 3382237"/>
              <a:gd name="connsiteY376" fmla="*/ 340795 h 2180679"/>
              <a:gd name="connsiteX377" fmla="*/ 2817070 w 3382237"/>
              <a:gd name="connsiteY377" fmla="*/ 318628 h 2180679"/>
              <a:gd name="connsiteX378" fmla="*/ 2789361 w 3382237"/>
              <a:gd name="connsiteY378" fmla="*/ 307544 h 2180679"/>
              <a:gd name="connsiteX379" fmla="*/ 2767194 w 3382237"/>
              <a:gd name="connsiteY379" fmla="*/ 302002 h 2180679"/>
              <a:gd name="connsiteX380" fmla="*/ 2745026 w 3382237"/>
              <a:gd name="connsiteY380" fmla="*/ 290919 h 2180679"/>
              <a:gd name="connsiteX381" fmla="*/ 2684066 w 3382237"/>
              <a:gd name="connsiteY381" fmla="*/ 274293 h 2180679"/>
              <a:gd name="connsiteX382" fmla="*/ 2661899 w 3382237"/>
              <a:gd name="connsiteY382" fmla="*/ 268751 h 2180679"/>
              <a:gd name="connsiteX383" fmla="*/ 2467935 w 3382237"/>
              <a:gd name="connsiteY383" fmla="*/ 263209 h 2180679"/>
              <a:gd name="connsiteX384" fmla="*/ 2395892 w 3382237"/>
              <a:gd name="connsiteY384" fmla="*/ 257668 h 2180679"/>
              <a:gd name="connsiteX385" fmla="*/ 2368183 w 3382237"/>
              <a:gd name="connsiteY385" fmla="*/ 246584 h 2180679"/>
              <a:gd name="connsiteX386" fmla="*/ 2346015 w 3382237"/>
              <a:gd name="connsiteY386" fmla="*/ 241042 h 2180679"/>
              <a:gd name="connsiteX387" fmla="*/ 2329390 w 3382237"/>
              <a:gd name="connsiteY387" fmla="*/ 229959 h 2180679"/>
              <a:gd name="connsiteX388" fmla="*/ 2251804 w 3382237"/>
              <a:gd name="connsiteY388" fmla="*/ 213333 h 2180679"/>
              <a:gd name="connsiteX389" fmla="*/ 2235179 w 3382237"/>
              <a:gd name="connsiteY389" fmla="*/ 202249 h 2180679"/>
              <a:gd name="connsiteX390" fmla="*/ 2201928 w 3382237"/>
              <a:gd name="connsiteY390" fmla="*/ 191166 h 2180679"/>
              <a:gd name="connsiteX391" fmla="*/ 2185303 w 3382237"/>
              <a:gd name="connsiteY391" fmla="*/ 185624 h 2180679"/>
              <a:gd name="connsiteX392" fmla="*/ 2146510 w 3382237"/>
              <a:gd name="connsiteY392" fmla="*/ 168999 h 2180679"/>
              <a:gd name="connsiteX393" fmla="*/ 2124343 w 3382237"/>
              <a:gd name="connsiteY393" fmla="*/ 157915 h 2180679"/>
              <a:gd name="connsiteX394" fmla="*/ 2107717 w 3382237"/>
              <a:gd name="connsiteY394" fmla="*/ 152373 h 2180679"/>
              <a:gd name="connsiteX395" fmla="*/ 2068924 w 3382237"/>
              <a:gd name="connsiteY395" fmla="*/ 141289 h 2180679"/>
              <a:gd name="connsiteX396" fmla="*/ 2007964 w 3382237"/>
              <a:gd name="connsiteY396" fmla="*/ 124664 h 2180679"/>
              <a:gd name="connsiteX397" fmla="*/ 1991339 w 3382237"/>
              <a:gd name="connsiteY397" fmla="*/ 119122 h 2180679"/>
              <a:gd name="connsiteX398" fmla="*/ 1614495 w 3382237"/>
              <a:gd name="connsiteY398" fmla="*/ 108039 h 2180679"/>
              <a:gd name="connsiteX399" fmla="*/ 1586786 w 3382237"/>
              <a:gd name="connsiteY399" fmla="*/ 102497 h 2180679"/>
              <a:gd name="connsiteX400" fmla="*/ 1564619 w 3382237"/>
              <a:gd name="connsiteY400" fmla="*/ 96955 h 2180679"/>
              <a:gd name="connsiteX401" fmla="*/ 1525826 w 3382237"/>
              <a:gd name="connsiteY401" fmla="*/ 91413 h 2180679"/>
              <a:gd name="connsiteX402" fmla="*/ 1475950 w 3382237"/>
              <a:gd name="connsiteY402" fmla="*/ 80329 h 2180679"/>
              <a:gd name="connsiteX403" fmla="*/ 1448241 w 3382237"/>
              <a:gd name="connsiteY403" fmla="*/ 74788 h 2180679"/>
              <a:gd name="connsiteX404" fmla="*/ 1431615 w 3382237"/>
              <a:gd name="connsiteY404" fmla="*/ 63704 h 2180679"/>
              <a:gd name="connsiteX405" fmla="*/ 1409448 w 3382237"/>
              <a:gd name="connsiteY405" fmla="*/ 58162 h 2180679"/>
              <a:gd name="connsiteX406" fmla="*/ 1376197 w 3382237"/>
              <a:gd name="connsiteY406" fmla="*/ 47079 h 2180679"/>
              <a:gd name="connsiteX407" fmla="*/ 1359572 w 3382237"/>
              <a:gd name="connsiteY407" fmla="*/ 41537 h 2180679"/>
              <a:gd name="connsiteX408" fmla="*/ 1365114 w 3382237"/>
              <a:gd name="connsiteY408" fmla="*/ 74788 h 2180679"/>
              <a:gd name="connsiteX409" fmla="*/ 1365114 w 3382237"/>
              <a:gd name="connsiteY409" fmla="*/ 47079 h 2180679"/>
              <a:gd name="connsiteX410" fmla="*/ 1514743 w 3382237"/>
              <a:gd name="connsiteY410" fmla="*/ 13828 h 218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</a:cxnLst>
            <a:rect l="l" t="t" r="r" b="b"/>
            <a:pathLst>
              <a:path w="3382237" h="2180679">
                <a:moveTo>
                  <a:pt x="1076939" y="146831"/>
                </a:moveTo>
                <a:cubicBezTo>
                  <a:pt x="1016549" y="156896"/>
                  <a:pt x="1007700" y="155468"/>
                  <a:pt x="932852" y="202249"/>
                </a:cubicBezTo>
                <a:cubicBezTo>
                  <a:pt x="918074" y="211486"/>
                  <a:pt x="904632" y="223323"/>
                  <a:pt x="888517" y="229959"/>
                </a:cubicBezTo>
                <a:cubicBezTo>
                  <a:pt x="872769" y="236444"/>
                  <a:pt x="855051" y="236484"/>
                  <a:pt x="838641" y="241042"/>
                </a:cubicBezTo>
                <a:cubicBezTo>
                  <a:pt x="821755" y="245732"/>
                  <a:pt x="805290" y="251835"/>
                  <a:pt x="788764" y="257668"/>
                </a:cubicBezTo>
                <a:cubicBezTo>
                  <a:pt x="773881" y="262921"/>
                  <a:pt x="759084" y="268431"/>
                  <a:pt x="744430" y="274293"/>
                </a:cubicBezTo>
                <a:cubicBezTo>
                  <a:pt x="731368" y="279518"/>
                  <a:pt x="718984" y="286470"/>
                  <a:pt x="705637" y="290919"/>
                </a:cubicBezTo>
                <a:cubicBezTo>
                  <a:pt x="696701" y="293898"/>
                  <a:pt x="687106" y="294342"/>
                  <a:pt x="677928" y="296460"/>
                </a:cubicBezTo>
                <a:cubicBezTo>
                  <a:pt x="663085" y="299885"/>
                  <a:pt x="648045" y="302727"/>
                  <a:pt x="633594" y="307544"/>
                </a:cubicBezTo>
                <a:cubicBezTo>
                  <a:pt x="619352" y="312291"/>
                  <a:pt x="610107" y="315845"/>
                  <a:pt x="594801" y="318628"/>
                </a:cubicBezTo>
                <a:cubicBezTo>
                  <a:pt x="581949" y="320965"/>
                  <a:pt x="568939" y="322322"/>
                  <a:pt x="556008" y="324169"/>
                </a:cubicBezTo>
                <a:cubicBezTo>
                  <a:pt x="508364" y="355933"/>
                  <a:pt x="568645" y="317850"/>
                  <a:pt x="522757" y="340795"/>
                </a:cubicBezTo>
                <a:cubicBezTo>
                  <a:pt x="516800" y="343774"/>
                  <a:pt x="511979" y="348690"/>
                  <a:pt x="506132" y="351879"/>
                </a:cubicBezTo>
                <a:cubicBezTo>
                  <a:pt x="407874" y="405475"/>
                  <a:pt x="499543" y="357121"/>
                  <a:pt x="439630" y="379588"/>
                </a:cubicBezTo>
                <a:cubicBezTo>
                  <a:pt x="381673" y="401321"/>
                  <a:pt x="452194" y="381988"/>
                  <a:pt x="395295" y="396213"/>
                </a:cubicBezTo>
                <a:cubicBezTo>
                  <a:pt x="387906" y="399908"/>
                  <a:pt x="380965" y="404685"/>
                  <a:pt x="373128" y="407297"/>
                </a:cubicBezTo>
                <a:cubicBezTo>
                  <a:pt x="358677" y="412114"/>
                  <a:pt x="343245" y="413563"/>
                  <a:pt x="328794" y="418380"/>
                </a:cubicBezTo>
                <a:lnTo>
                  <a:pt x="312168" y="423922"/>
                </a:lnTo>
                <a:cubicBezTo>
                  <a:pt x="270891" y="451441"/>
                  <a:pt x="321587" y="416073"/>
                  <a:pt x="278917" y="451631"/>
                </a:cubicBezTo>
                <a:cubicBezTo>
                  <a:pt x="273800" y="455895"/>
                  <a:pt x="267409" y="458451"/>
                  <a:pt x="262292" y="462715"/>
                </a:cubicBezTo>
                <a:cubicBezTo>
                  <a:pt x="256271" y="467732"/>
                  <a:pt x="251687" y="474323"/>
                  <a:pt x="245666" y="479340"/>
                </a:cubicBezTo>
                <a:cubicBezTo>
                  <a:pt x="240549" y="483604"/>
                  <a:pt x="234461" y="486553"/>
                  <a:pt x="229041" y="490424"/>
                </a:cubicBezTo>
                <a:cubicBezTo>
                  <a:pt x="195472" y="514402"/>
                  <a:pt x="219422" y="500775"/>
                  <a:pt x="184706" y="518133"/>
                </a:cubicBezTo>
                <a:cubicBezTo>
                  <a:pt x="147324" y="555515"/>
                  <a:pt x="166325" y="546427"/>
                  <a:pt x="134830" y="556926"/>
                </a:cubicBezTo>
                <a:cubicBezTo>
                  <a:pt x="123654" y="573689"/>
                  <a:pt x="112291" y="582521"/>
                  <a:pt x="129288" y="606802"/>
                </a:cubicBezTo>
                <a:cubicBezTo>
                  <a:pt x="136927" y="617715"/>
                  <a:pt x="162539" y="628969"/>
                  <a:pt x="162539" y="628969"/>
                </a:cubicBezTo>
                <a:cubicBezTo>
                  <a:pt x="192094" y="673302"/>
                  <a:pt x="153305" y="619736"/>
                  <a:pt x="190248" y="656679"/>
                </a:cubicBezTo>
                <a:cubicBezTo>
                  <a:pt x="227193" y="693624"/>
                  <a:pt x="173624" y="654831"/>
                  <a:pt x="217957" y="684388"/>
                </a:cubicBezTo>
                <a:cubicBezTo>
                  <a:pt x="219804" y="689930"/>
                  <a:pt x="219850" y="696452"/>
                  <a:pt x="223499" y="701013"/>
                </a:cubicBezTo>
                <a:cubicBezTo>
                  <a:pt x="227660" y="706214"/>
                  <a:pt x="236820" y="706314"/>
                  <a:pt x="240124" y="712097"/>
                </a:cubicBezTo>
                <a:cubicBezTo>
                  <a:pt x="244797" y="720275"/>
                  <a:pt x="243819" y="730570"/>
                  <a:pt x="245666" y="739806"/>
                </a:cubicBezTo>
                <a:cubicBezTo>
                  <a:pt x="243819" y="761973"/>
                  <a:pt x="244486" y="784496"/>
                  <a:pt x="240124" y="806308"/>
                </a:cubicBezTo>
                <a:cubicBezTo>
                  <a:pt x="238818" y="812839"/>
                  <a:pt x="232019" y="816976"/>
                  <a:pt x="229041" y="822933"/>
                </a:cubicBezTo>
                <a:cubicBezTo>
                  <a:pt x="206102" y="868813"/>
                  <a:pt x="244173" y="808550"/>
                  <a:pt x="212415" y="856184"/>
                </a:cubicBezTo>
                <a:cubicBezTo>
                  <a:pt x="194086" y="911176"/>
                  <a:pt x="224837" y="827176"/>
                  <a:pt x="190248" y="889435"/>
                </a:cubicBezTo>
                <a:cubicBezTo>
                  <a:pt x="184574" y="899648"/>
                  <a:pt x="185645" y="912965"/>
                  <a:pt x="179164" y="922686"/>
                </a:cubicBezTo>
                <a:cubicBezTo>
                  <a:pt x="150515" y="965660"/>
                  <a:pt x="161210" y="943298"/>
                  <a:pt x="145914" y="989188"/>
                </a:cubicBezTo>
                <a:cubicBezTo>
                  <a:pt x="144067" y="994730"/>
                  <a:pt x="143612" y="1000953"/>
                  <a:pt x="140372" y="1005813"/>
                </a:cubicBezTo>
                <a:lnTo>
                  <a:pt x="118204" y="1039064"/>
                </a:lnTo>
                <a:cubicBezTo>
                  <a:pt x="120051" y="1129580"/>
                  <a:pt x="120626" y="1220132"/>
                  <a:pt x="123746" y="1310613"/>
                </a:cubicBezTo>
                <a:cubicBezTo>
                  <a:pt x="124322" y="1327331"/>
                  <a:pt x="126007" y="1344086"/>
                  <a:pt x="129288" y="1360489"/>
                </a:cubicBezTo>
                <a:cubicBezTo>
                  <a:pt x="131579" y="1371945"/>
                  <a:pt x="140372" y="1393740"/>
                  <a:pt x="140372" y="1393740"/>
                </a:cubicBezTo>
                <a:cubicBezTo>
                  <a:pt x="142219" y="1417755"/>
                  <a:pt x="143518" y="1441818"/>
                  <a:pt x="145914" y="1465784"/>
                </a:cubicBezTo>
                <a:cubicBezTo>
                  <a:pt x="147214" y="1478781"/>
                  <a:pt x="151455" y="1491515"/>
                  <a:pt x="151455" y="1504577"/>
                </a:cubicBezTo>
                <a:cubicBezTo>
                  <a:pt x="151455" y="1558179"/>
                  <a:pt x="149257" y="1611791"/>
                  <a:pt x="145914" y="1665289"/>
                </a:cubicBezTo>
                <a:cubicBezTo>
                  <a:pt x="145550" y="1671119"/>
                  <a:pt x="143270" y="1676843"/>
                  <a:pt x="140372" y="1681915"/>
                </a:cubicBezTo>
                <a:cubicBezTo>
                  <a:pt x="135789" y="1689934"/>
                  <a:pt x="129043" y="1696515"/>
                  <a:pt x="123746" y="1704082"/>
                </a:cubicBezTo>
                <a:cubicBezTo>
                  <a:pt x="95459" y="1744492"/>
                  <a:pt x="113875" y="1729135"/>
                  <a:pt x="84954" y="1748417"/>
                </a:cubicBezTo>
                <a:cubicBezTo>
                  <a:pt x="83107" y="1753959"/>
                  <a:pt x="81017" y="1759425"/>
                  <a:pt x="79412" y="1765042"/>
                </a:cubicBezTo>
                <a:cubicBezTo>
                  <a:pt x="77320" y="1772365"/>
                  <a:pt x="77276" y="1780397"/>
                  <a:pt x="73870" y="1787209"/>
                </a:cubicBezTo>
                <a:cubicBezTo>
                  <a:pt x="67913" y="1799124"/>
                  <a:pt x="59092" y="1809376"/>
                  <a:pt x="51703" y="1820460"/>
                </a:cubicBezTo>
                <a:cubicBezTo>
                  <a:pt x="48008" y="1826002"/>
                  <a:pt x="45329" y="1832376"/>
                  <a:pt x="40619" y="1837086"/>
                </a:cubicBezTo>
                <a:lnTo>
                  <a:pt x="7368" y="1870337"/>
                </a:lnTo>
                <a:cubicBezTo>
                  <a:pt x="-4047" y="1904581"/>
                  <a:pt x="-727" y="1887215"/>
                  <a:pt x="7368" y="1947922"/>
                </a:cubicBezTo>
                <a:cubicBezTo>
                  <a:pt x="8167" y="1953911"/>
                  <a:pt x="15226" y="1979619"/>
                  <a:pt x="18452" y="1986715"/>
                </a:cubicBezTo>
                <a:cubicBezTo>
                  <a:pt x="25289" y="2001756"/>
                  <a:pt x="40619" y="2031049"/>
                  <a:pt x="40619" y="2031049"/>
                </a:cubicBezTo>
                <a:cubicBezTo>
                  <a:pt x="42395" y="2038154"/>
                  <a:pt x="47727" y="2061889"/>
                  <a:pt x="51703" y="2069842"/>
                </a:cubicBezTo>
                <a:cubicBezTo>
                  <a:pt x="60655" y="2087746"/>
                  <a:pt x="73021" y="2097515"/>
                  <a:pt x="90495" y="2108635"/>
                </a:cubicBezTo>
                <a:cubicBezTo>
                  <a:pt x="100950" y="2115288"/>
                  <a:pt x="112662" y="2119718"/>
                  <a:pt x="123746" y="2125260"/>
                </a:cubicBezTo>
                <a:cubicBezTo>
                  <a:pt x="129288" y="2130802"/>
                  <a:pt x="133851" y="2137538"/>
                  <a:pt x="140372" y="2141886"/>
                </a:cubicBezTo>
                <a:cubicBezTo>
                  <a:pt x="145357" y="2145210"/>
                  <a:pt x="175927" y="2152044"/>
                  <a:pt x="179164" y="2152969"/>
                </a:cubicBezTo>
                <a:cubicBezTo>
                  <a:pt x="184781" y="2154574"/>
                  <a:pt x="190421" y="2156210"/>
                  <a:pt x="195790" y="2158511"/>
                </a:cubicBezTo>
                <a:cubicBezTo>
                  <a:pt x="203383" y="2161765"/>
                  <a:pt x="210120" y="2166982"/>
                  <a:pt x="217957" y="2169595"/>
                </a:cubicBezTo>
                <a:cubicBezTo>
                  <a:pt x="226893" y="2172574"/>
                  <a:pt x="236471" y="2173094"/>
                  <a:pt x="245666" y="2175137"/>
                </a:cubicBezTo>
                <a:cubicBezTo>
                  <a:pt x="253101" y="2176789"/>
                  <a:pt x="260445" y="2178832"/>
                  <a:pt x="267834" y="2180679"/>
                </a:cubicBezTo>
                <a:cubicBezTo>
                  <a:pt x="308474" y="2178832"/>
                  <a:pt x="349192" y="2178257"/>
                  <a:pt x="389754" y="2175137"/>
                </a:cubicBezTo>
                <a:cubicBezTo>
                  <a:pt x="400641" y="2174299"/>
                  <a:pt x="439384" y="2160440"/>
                  <a:pt x="445172" y="2158511"/>
                </a:cubicBezTo>
                <a:lnTo>
                  <a:pt x="461797" y="2152969"/>
                </a:lnTo>
                <a:cubicBezTo>
                  <a:pt x="467339" y="2151122"/>
                  <a:pt x="473198" y="2150041"/>
                  <a:pt x="478423" y="2147428"/>
                </a:cubicBezTo>
                <a:cubicBezTo>
                  <a:pt x="485812" y="2143733"/>
                  <a:pt x="493417" y="2140443"/>
                  <a:pt x="500590" y="2136344"/>
                </a:cubicBezTo>
                <a:cubicBezTo>
                  <a:pt x="506373" y="2133039"/>
                  <a:pt x="511258" y="2128239"/>
                  <a:pt x="517215" y="2125260"/>
                </a:cubicBezTo>
                <a:cubicBezTo>
                  <a:pt x="522440" y="2122648"/>
                  <a:pt x="528299" y="2121566"/>
                  <a:pt x="533841" y="2119719"/>
                </a:cubicBezTo>
                <a:lnTo>
                  <a:pt x="567092" y="2097551"/>
                </a:lnTo>
                <a:cubicBezTo>
                  <a:pt x="572634" y="2093857"/>
                  <a:pt x="577399" y="2088574"/>
                  <a:pt x="583717" y="2086468"/>
                </a:cubicBezTo>
                <a:lnTo>
                  <a:pt x="650219" y="2064300"/>
                </a:lnTo>
                <a:lnTo>
                  <a:pt x="666844" y="2058759"/>
                </a:lnTo>
                <a:cubicBezTo>
                  <a:pt x="672386" y="2056912"/>
                  <a:pt x="677708" y="2054177"/>
                  <a:pt x="683470" y="2053217"/>
                </a:cubicBezTo>
                <a:cubicBezTo>
                  <a:pt x="694554" y="2051370"/>
                  <a:pt x="705734" y="2050029"/>
                  <a:pt x="716721" y="2047675"/>
                </a:cubicBezTo>
                <a:cubicBezTo>
                  <a:pt x="763503" y="2037650"/>
                  <a:pt x="752265" y="2036304"/>
                  <a:pt x="794306" y="2031049"/>
                </a:cubicBezTo>
                <a:cubicBezTo>
                  <a:pt x="812727" y="2028746"/>
                  <a:pt x="831273" y="2027558"/>
                  <a:pt x="849724" y="2025508"/>
                </a:cubicBezTo>
                <a:cubicBezTo>
                  <a:pt x="864526" y="2023863"/>
                  <a:pt x="879281" y="2021813"/>
                  <a:pt x="894059" y="2019966"/>
                </a:cubicBezTo>
                <a:cubicBezTo>
                  <a:pt x="908837" y="2016271"/>
                  <a:pt x="923368" y="2011386"/>
                  <a:pt x="938394" y="2008882"/>
                </a:cubicBezTo>
                <a:cubicBezTo>
                  <a:pt x="966290" y="2004232"/>
                  <a:pt x="988372" y="2001460"/>
                  <a:pt x="1015979" y="1992257"/>
                </a:cubicBezTo>
                <a:cubicBezTo>
                  <a:pt x="1021521" y="1990410"/>
                  <a:pt x="1026968" y="1988252"/>
                  <a:pt x="1032604" y="1986715"/>
                </a:cubicBezTo>
                <a:cubicBezTo>
                  <a:pt x="1047300" y="1982707"/>
                  <a:pt x="1062488" y="1980448"/>
                  <a:pt x="1076939" y="1975631"/>
                </a:cubicBezTo>
                <a:cubicBezTo>
                  <a:pt x="1104224" y="1966536"/>
                  <a:pt x="1087802" y="1971049"/>
                  <a:pt x="1126815" y="1964548"/>
                </a:cubicBezTo>
                <a:cubicBezTo>
                  <a:pt x="1168606" y="1950618"/>
                  <a:pt x="1117094" y="1969409"/>
                  <a:pt x="1160066" y="1947922"/>
                </a:cubicBezTo>
                <a:cubicBezTo>
                  <a:pt x="1173709" y="1941100"/>
                  <a:pt x="1197171" y="1938967"/>
                  <a:pt x="1209943" y="1936839"/>
                </a:cubicBezTo>
                <a:cubicBezTo>
                  <a:pt x="1211790" y="1931297"/>
                  <a:pt x="1215484" y="1926055"/>
                  <a:pt x="1215484" y="1920213"/>
                </a:cubicBezTo>
                <a:cubicBezTo>
                  <a:pt x="1215484" y="1907497"/>
                  <a:pt x="1213887" y="1867141"/>
                  <a:pt x="1204401" y="1848169"/>
                </a:cubicBezTo>
                <a:cubicBezTo>
                  <a:pt x="1201422" y="1842212"/>
                  <a:pt x="1196296" y="1837501"/>
                  <a:pt x="1193317" y="1831544"/>
                </a:cubicBezTo>
                <a:cubicBezTo>
                  <a:pt x="1179932" y="1804776"/>
                  <a:pt x="1199176" y="1822520"/>
                  <a:pt x="1171150" y="1803835"/>
                </a:cubicBezTo>
                <a:cubicBezTo>
                  <a:pt x="1167455" y="1798293"/>
                  <a:pt x="1164330" y="1792326"/>
                  <a:pt x="1160066" y="1787209"/>
                </a:cubicBezTo>
                <a:cubicBezTo>
                  <a:pt x="1155049" y="1781188"/>
                  <a:pt x="1148541" y="1776534"/>
                  <a:pt x="1143441" y="1770584"/>
                </a:cubicBezTo>
                <a:cubicBezTo>
                  <a:pt x="1140423" y="1767063"/>
                  <a:pt x="1119244" y="1738814"/>
                  <a:pt x="1115732" y="1731791"/>
                </a:cubicBezTo>
                <a:cubicBezTo>
                  <a:pt x="1105474" y="1711274"/>
                  <a:pt x="1114137" y="1712761"/>
                  <a:pt x="1104648" y="1687457"/>
                </a:cubicBezTo>
                <a:cubicBezTo>
                  <a:pt x="1102309" y="1681220"/>
                  <a:pt x="1097259" y="1676373"/>
                  <a:pt x="1093564" y="1670831"/>
                </a:cubicBezTo>
                <a:cubicBezTo>
                  <a:pt x="1079959" y="1616402"/>
                  <a:pt x="1099656" y="1683014"/>
                  <a:pt x="1071397" y="1626497"/>
                </a:cubicBezTo>
                <a:cubicBezTo>
                  <a:pt x="1067991" y="1619684"/>
                  <a:pt x="1068785" y="1611360"/>
                  <a:pt x="1065855" y="1604329"/>
                </a:cubicBezTo>
                <a:cubicBezTo>
                  <a:pt x="1059500" y="1589078"/>
                  <a:pt x="1051077" y="1574773"/>
                  <a:pt x="1043688" y="1559995"/>
                </a:cubicBezTo>
                <a:cubicBezTo>
                  <a:pt x="1039993" y="1552606"/>
                  <a:pt x="1037765" y="1544279"/>
                  <a:pt x="1032604" y="1537828"/>
                </a:cubicBezTo>
                <a:cubicBezTo>
                  <a:pt x="1025215" y="1528592"/>
                  <a:pt x="1017534" y="1519582"/>
                  <a:pt x="1010437" y="1510119"/>
                </a:cubicBezTo>
                <a:cubicBezTo>
                  <a:pt x="1006441" y="1504791"/>
                  <a:pt x="1002543" y="1499340"/>
                  <a:pt x="999354" y="1493493"/>
                </a:cubicBezTo>
                <a:cubicBezTo>
                  <a:pt x="991442" y="1478988"/>
                  <a:pt x="977186" y="1449159"/>
                  <a:pt x="977186" y="1449159"/>
                </a:cubicBezTo>
                <a:cubicBezTo>
                  <a:pt x="975339" y="1441770"/>
                  <a:pt x="974053" y="1434217"/>
                  <a:pt x="971644" y="1426991"/>
                </a:cubicBezTo>
                <a:cubicBezTo>
                  <a:pt x="968498" y="1417554"/>
                  <a:pt x="963419" y="1408810"/>
                  <a:pt x="960561" y="1399282"/>
                </a:cubicBezTo>
                <a:cubicBezTo>
                  <a:pt x="957854" y="1390260"/>
                  <a:pt x="957304" y="1380711"/>
                  <a:pt x="955019" y="1371573"/>
                </a:cubicBezTo>
                <a:cubicBezTo>
                  <a:pt x="953602" y="1365906"/>
                  <a:pt x="951014" y="1360584"/>
                  <a:pt x="949477" y="1354948"/>
                </a:cubicBezTo>
                <a:cubicBezTo>
                  <a:pt x="945469" y="1340252"/>
                  <a:pt x="946232" y="1323675"/>
                  <a:pt x="938394" y="1310613"/>
                </a:cubicBezTo>
                <a:lnTo>
                  <a:pt x="921768" y="1282904"/>
                </a:lnTo>
                <a:cubicBezTo>
                  <a:pt x="918073" y="1268126"/>
                  <a:pt x="916543" y="1252630"/>
                  <a:pt x="910684" y="1238569"/>
                </a:cubicBezTo>
                <a:lnTo>
                  <a:pt x="882975" y="1172068"/>
                </a:lnTo>
                <a:cubicBezTo>
                  <a:pt x="881128" y="1160984"/>
                  <a:pt x="881274" y="1149377"/>
                  <a:pt x="877434" y="1138817"/>
                </a:cubicBezTo>
                <a:cubicBezTo>
                  <a:pt x="873753" y="1128694"/>
                  <a:pt x="864214" y="1121327"/>
                  <a:pt x="860808" y="1111108"/>
                </a:cubicBezTo>
                <a:cubicBezTo>
                  <a:pt x="854851" y="1093236"/>
                  <a:pt x="854293" y="1073965"/>
                  <a:pt x="849724" y="1055689"/>
                </a:cubicBezTo>
                <a:cubicBezTo>
                  <a:pt x="825636" y="959334"/>
                  <a:pt x="851420" y="1048845"/>
                  <a:pt x="827557" y="989188"/>
                </a:cubicBezTo>
                <a:cubicBezTo>
                  <a:pt x="807771" y="939723"/>
                  <a:pt x="826715" y="971299"/>
                  <a:pt x="805390" y="939311"/>
                </a:cubicBezTo>
                <a:cubicBezTo>
                  <a:pt x="803543" y="931922"/>
                  <a:pt x="801006" y="924672"/>
                  <a:pt x="799848" y="917144"/>
                </a:cubicBezTo>
                <a:cubicBezTo>
                  <a:pt x="786039" y="827391"/>
                  <a:pt x="790466" y="685078"/>
                  <a:pt x="799848" y="623428"/>
                </a:cubicBezTo>
                <a:cubicBezTo>
                  <a:pt x="801606" y="611878"/>
                  <a:pt x="833099" y="612344"/>
                  <a:pt x="833099" y="612344"/>
                </a:cubicBezTo>
                <a:cubicBezTo>
                  <a:pt x="873739" y="614191"/>
                  <a:pt x="914971" y="610735"/>
                  <a:pt x="955019" y="617886"/>
                </a:cubicBezTo>
                <a:cubicBezTo>
                  <a:pt x="1011515" y="627975"/>
                  <a:pt x="966845" y="655077"/>
                  <a:pt x="1021521" y="673304"/>
                </a:cubicBezTo>
                <a:cubicBezTo>
                  <a:pt x="1044465" y="680952"/>
                  <a:pt x="1033285" y="675606"/>
                  <a:pt x="1054772" y="689929"/>
                </a:cubicBezTo>
                <a:cubicBezTo>
                  <a:pt x="1065561" y="722296"/>
                  <a:pt x="1051873" y="692572"/>
                  <a:pt x="1076939" y="717639"/>
                </a:cubicBezTo>
                <a:cubicBezTo>
                  <a:pt x="1083470" y="724170"/>
                  <a:pt x="1087033" y="733275"/>
                  <a:pt x="1093564" y="739806"/>
                </a:cubicBezTo>
                <a:cubicBezTo>
                  <a:pt x="1098274" y="744516"/>
                  <a:pt x="1105073" y="746625"/>
                  <a:pt x="1110190" y="750889"/>
                </a:cubicBezTo>
                <a:cubicBezTo>
                  <a:pt x="1116211" y="755906"/>
                  <a:pt x="1119964" y="763709"/>
                  <a:pt x="1126815" y="767515"/>
                </a:cubicBezTo>
                <a:cubicBezTo>
                  <a:pt x="1137028" y="773189"/>
                  <a:pt x="1149616" y="773374"/>
                  <a:pt x="1160066" y="778599"/>
                </a:cubicBezTo>
                <a:lnTo>
                  <a:pt x="1182234" y="789682"/>
                </a:lnTo>
                <a:cubicBezTo>
                  <a:pt x="1190349" y="789175"/>
                  <a:pt x="1259848" y="792439"/>
                  <a:pt x="1287528" y="778599"/>
                </a:cubicBezTo>
                <a:cubicBezTo>
                  <a:pt x="1293486" y="775620"/>
                  <a:pt x="1298612" y="771210"/>
                  <a:pt x="1304154" y="767515"/>
                </a:cubicBezTo>
                <a:cubicBezTo>
                  <a:pt x="1307848" y="761973"/>
                  <a:pt x="1310527" y="755599"/>
                  <a:pt x="1315237" y="750889"/>
                </a:cubicBezTo>
                <a:cubicBezTo>
                  <a:pt x="1342335" y="723791"/>
                  <a:pt x="1323238" y="757669"/>
                  <a:pt x="1342946" y="723180"/>
                </a:cubicBezTo>
                <a:cubicBezTo>
                  <a:pt x="1346391" y="717151"/>
                  <a:pt x="1358007" y="690073"/>
                  <a:pt x="1365114" y="684388"/>
                </a:cubicBezTo>
                <a:cubicBezTo>
                  <a:pt x="1369675" y="680739"/>
                  <a:pt x="1376370" y="681147"/>
                  <a:pt x="1381739" y="678846"/>
                </a:cubicBezTo>
                <a:cubicBezTo>
                  <a:pt x="1389332" y="675592"/>
                  <a:pt x="1396822" y="672012"/>
                  <a:pt x="1403906" y="667762"/>
                </a:cubicBezTo>
                <a:cubicBezTo>
                  <a:pt x="1415329" y="660908"/>
                  <a:pt x="1424520" y="649807"/>
                  <a:pt x="1437157" y="645595"/>
                </a:cubicBezTo>
                <a:cubicBezTo>
                  <a:pt x="1442699" y="643748"/>
                  <a:pt x="1448166" y="641658"/>
                  <a:pt x="1453783" y="640053"/>
                </a:cubicBezTo>
                <a:cubicBezTo>
                  <a:pt x="1461106" y="637961"/>
                  <a:pt x="1468792" y="637114"/>
                  <a:pt x="1475950" y="634511"/>
                </a:cubicBezTo>
                <a:cubicBezTo>
                  <a:pt x="1489171" y="629703"/>
                  <a:pt x="1502160" y="624178"/>
                  <a:pt x="1514743" y="617886"/>
                </a:cubicBezTo>
                <a:cubicBezTo>
                  <a:pt x="1520700" y="614907"/>
                  <a:pt x="1525246" y="609426"/>
                  <a:pt x="1531368" y="606802"/>
                </a:cubicBezTo>
                <a:cubicBezTo>
                  <a:pt x="1538369" y="603802"/>
                  <a:pt x="1546403" y="603934"/>
                  <a:pt x="1553535" y="601260"/>
                </a:cubicBezTo>
                <a:cubicBezTo>
                  <a:pt x="1561270" y="598359"/>
                  <a:pt x="1567602" y="591797"/>
                  <a:pt x="1575703" y="590177"/>
                </a:cubicBezTo>
                <a:cubicBezTo>
                  <a:pt x="1604911" y="584336"/>
                  <a:pt x="1664372" y="579093"/>
                  <a:pt x="1664372" y="579093"/>
                </a:cubicBezTo>
                <a:cubicBezTo>
                  <a:pt x="1799223" y="580940"/>
                  <a:pt x="1934138" y="580066"/>
                  <a:pt x="2068924" y="584635"/>
                </a:cubicBezTo>
                <a:cubicBezTo>
                  <a:pt x="2094837" y="585513"/>
                  <a:pt x="2013572" y="576837"/>
                  <a:pt x="1991339" y="590177"/>
                </a:cubicBezTo>
                <a:cubicBezTo>
                  <a:pt x="1978568" y="597839"/>
                  <a:pt x="1988245" y="619821"/>
                  <a:pt x="1985797" y="634511"/>
                </a:cubicBezTo>
                <a:cubicBezTo>
                  <a:pt x="1984545" y="642024"/>
                  <a:pt x="1981617" y="649185"/>
                  <a:pt x="1980255" y="656679"/>
                </a:cubicBezTo>
                <a:cubicBezTo>
                  <a:pt x="1977919" y="669530"/>
                  <a:pt x="1978467" y="682960"/>
                  <a:pt x="1974714" y="695471"/>
                </a:cubicBezTo>
                <a:cubicBezTo>
                  <a:pt x="1972800" y="701851"/>
                  <a:pt x="1966609" y="706140"/>
                  <a:pt x="1963630" y="712097"/>
                </a:cubicBezTo>
                <a:cubicBezTo>
                  <a:pt x="1961018" y="717322"/>
                  <a:pt x="1961737" y="724161"/>
                  <a:pt x="1958088" y="728722"/>
                </a:cubicBezTo>
                <a:cubicBezTo>
                  <a:pt x="1952107" y="736199"/>
                  <a:pt x="1908434" y="756328"/>
                  <a:pt x="1908212" y="756431"/>
                </a:cubicBezTo>
                <a:cubicBezTo>
                  <a:pt x="1895438" y="762327"/>
                  <a:pt x="1882002" y="766765"/>
                  <a:pt x="1869419" y="773057"/>
                </a:cubicBezTo>
                <a:cubicBezTo>
                  <a:pt x="1859785" y="777874"/>
                  <a:pt x="1851471" y="785127"/>
                  <a:pt x="1841710" y="789682"/>
                </a:cubicBezTo>
                <a:cubicBezTo>
                  <a:pt x="1798447" y="809871"/>
                  <a:pt x="1798233" y="808864"/>
                  <a:pt x="1764124" y="817391"/>
                </a:cubicBezTo>
                <a:cubicBezTo>
                  <a:pt x="1758582" y="821086"/>
                  <a:pt x="1754012" y="827079"/>
                  <a:pt x="1747499" y="828475"/>
                </a:cubicBezTo>
                <a:cubicBezTo>
                  <a:pt x="1727548" y="832750"/>
                  <a:pt x="1706738" y="831131"/>
                  <a:pt x="1686539" y="834017"/>
                </a:cubicBezTo>
                <a:cubicBezTo>
                  <a:pt x="1680756" y="834843"/>
                  <a:pt x="1675550" y="838022"/>
                  <a:pt x="1669914" y="839559"/>
                </a:cubicBezTo>
                <a:cubicBezTo>
                  <a:pt x="1655218" y="843567"/>
                  <a:pt x="1625579" y="850642"/>
                  <a:pt x="1625579" y="850642"/>
                </a:cubicBezTo>
                <a:cubicBezTo>
                  <a:pt x="1610579" y="860643"/>
                  <a:pt x="1604370" y="865776"/>
                  <a:pt x="1586786" y="872809"/>
                </a:cubicBezTo>
                <a:cubicBezTo>
                  <a:pt x="1575938" y="877148"/>
                  <a:pt x="1553535" y="883893"/>
                  <a:pt x="1553535" y="883893"/>
                </a:cubicBezTo>
                <a:cubicBezTo>
                  <a:pt x="1547993" y="887588"/>
                  <a:pt x="1542867" y="891998"/>
                  <a:pt x="1536910" y="894977"/>
                </a:cubicBezTo>
                <a:cubicBezTo>
                  <a:pt x="1531685" y="897590"/>
                  <a:pt x="1525653" y="898218"/>
                  <a:pt x="1520284" y="900519"/>
                </a:cubicBezTo>
                <a:cubicBezTo>
                  <a:pt x="1512691" y="903773"/>
                  <a:pt x="1505506" y="907908"/>
                  <a:pt x="1498117" y="911602"/>
                </a:cubicBezTo>
                <a:cubicBezTo>
                  <a:pt x="1492575" y="918991"/>
                  <a:pt x="1486860" y="926253"/>
                  <a:pt x="1481492" y="933769"/>
                </a:cubicBezTo>
                <a:cubicBezTo>
                  <a:pt x="1477621" y="939189"/>
                  <a:pt x="1474672" y="945278"/>
                  <a:pt x="1470408" y="950395"/>
                </a:cubicBezTo>
                <a:cubicBezTo>
                  <a:pt x="1465391" y="956416"/>
                  <a:pt x="1459325" y="961478"/>
                  <a:pt x="1453783" y="967020"/>
                </a:cubicBezTo>
                <a:cubicBezTo>
                  <a:pt x="1451936" y="974409"/>
                  <a:pt x="1451241" y="982187"/>
                  <a:pt x="1448241" y="989188"/>
                </a:cubicBezTo>
                <a:cubicBezTo>
                  <a:pt x="1442455" y="1002687"/>
                  <a:pt x="1430516" y="1012454"/>
                  <a:pt x="1420532" y="1022439"/>
                </a:cubicBezTo>
                <a:cubicBezTo>
                  <a:pt x="1413394" y="1043853"/>
                  <a:pt x="1413906" y="1040023"/>
                  <a:pt x="1409448" y="1066773"/>
                </a:cubicBezTo>
                <a:cubicBezTo>
                  <a:pt x="1407301" y="1079658"/>
                  <a:pt x="1409211" y="1093630"/>
                  <a:pt x="1403906" y="1105566"/>
                </a:cubicBezTo>
                <a:cubicBezTo>
                  <a:pt x="1401201" y="1111652"/>
                  <a:pt x="1392823" y="1112955"/>
                  <a:pt x="1387281" y="1116649"/>
                </a:cubicBezTo>
                <a:cubicBezTo>
                  <a:pt x="1375899" y="1150794"/>
                  <a:pt x="1386386" y="1116028"/>
                  <a:pt x="1376197" y="1172068"/>
                </a:cubicBezTo>
                <a:cubicBezTo>
                  <a:pt x="1374834" y="1179562"/>
                  <a:pt x="1372149" y="1186766"/>
                  <a:pt x="1370655" y="1194235"/>
                </a:cubicBezTo>
                <a:cubicBezTo>
                  <a:pt x="1368451" y="1205253"/>
                  <a:pt x="1367124" y="1216431"/>
                  <a:pt x="1365114" y="1227486"/>
                </a:cubicBezTo>
                <a:cubicBezTo>
                  <a:pt x="1360425" y="1253277"/>
                  <a:pt x="1359959" y="1253647"/>
                  <a:pt x="1354030" y="1277362"/>
                </a:cubicBezTo>
                <a:cubicBezTo>
                  <a:pt x="1350335" y="1308766"/>
                  <a:pt x="1347036" y="1340218"/>
                  <a:pt x="1342946" y="1371573"/>
                </a:cubicBezTo>
                <a:cubicBezTo>
                  <a:pt x="1340643" y="1389231"/>
                  <a:pt x="1337085" y="1409584"/>
                  <a:pt x="1331863" y="1426991"/>
                </a:cubicBezTo>
                <a:cubicBezTo>
                  <a:pt x="1328506" y="1438182"/>
                  <a:pt x="1327260" y="1450521"/>
                  <a:pt x="1320779" y="1460242"/>
                </a:cubicBezTo>
                <a:cubicBezTo>
                  <a:pt x="1294265" y="1500014"/>
                  <a:pt x="1308031" y="1484074"/>
                  <a:pt x="1281986" y="1510119"/>
                </a:cubicBezTo>
                <a:cubicBezTo>
                  <a:pt x="1268055" y="1551910"/>
                  <a:pt x="1286848" y="1500394"/>
                  <a:pt x="1265361" y="1543369"/>
                </a:cubicBezTo>
                <a:cubicBezTo>
                  <a:pt x="1242422" y="1589249"/>
                  <a:pt x="1280493" y="1528986"/>
                  <a:pt x="1248735" y="1576620"/>
                </a:cubicBezTo>
                <a:cubicBezTo>
                  <a:pt x="1246888" y="1624649"/>
                  <a:pt x="1247976" y="1672882"/>
                  <a:pt x="1243194" y="1720708"/>
                </a:cubicBezTo>
                <a:cubicBezTo>
                  <a:pt x="1242372" y="1728928"/>
                  <a:pt x="1235178" y="1735205"/>
                  <a:pt x="1232110" y="1742875"/>
                </a:cubicBezTo>
                <a:cubicBezTo>
                  <a:pt x="1227771" y="1753723"/>
                  <a:pt x="1224383" y="1764936"/>
                  <a:pt x="1221026" y="1776126"/>
                </a:cubicBezTo>
                <a:cubicBezTo>
                  <a:pt x="1218837" y="1783421"/>
                  <a:pt x="1218158" y="1791162"/>
                  <a:pt x="1215484" y="1798293"/>
                </a:cubicBezTo>
                <a:cubicBezTo>
                  <a:pt x="1212583" y="1806028"/>
                  <a:pt x="1208095" y="1813071"/>
                  <a:pt x="1204401" y="1820460"/>
                </a:cubicBezTo>
                <a:cubicBezTo>
                  <a:pt x="1202554" y="1831544"/>
                  <a:pt x="1201297" y="1842742"/>
                  <a:pt x="1198859" y="1853711"/>
                </a:cubicBezTo>
                <a:cubicBezTo>
                  <a:pt x="1197592" y="1859414"/>
                  <a:pt x="1193317" y="1864495"/>
                  <a:pt x="1193317" y="1870337"/>
                </a:cubicBezTo>
                <a:cubicBezTo>
                  <a:pt x="1193317" y="1887065"/>
                  <a:pt x="1195097" y="1903914"/>
                  <a:pt x="1198859" y="1920213"/>
                </a:cubicBezTo>
                <a:cubicBezTo>
                  <a:pt x="1202240" y="1934861"/>
                  <a:pt x="1218218" y="1953414"/>
                  <a:pt x="1226568" y="1964548"/>
                </a:cubicBezTo>
                <a:cubicBezTo>
                  <a:pt x="1234670" y="1988852"/>
                  <a:pt x="1230852" y="1983783"/>
                  <a:pt x="1254277" y="2008882"/>
                </a:cubicBezTo>
                <a:cubicBezTo>
                  <a:pt x="1272102" y="2027980"/>
                  <a:pt x="1291222" y="2045827"/>
                  <a:pt x="1309695" y="2064300"/>
                </a:cubicBezTo>
                <a:cubicBezTo>
                  <a:pt x="1315237" y="2069842"/>
                  <a:pt x="1318717" y="2079025"/>
                  <a:pt x="1326321" y="2080926"/>
                </a:cubicBezTo>
                <a:lnTo>
                  <a:pt x="1348488" y="2086468"/>
                </a:lnTo>
                <a:cubicBezTo>
                  <a:pt x="1352183" y="2092010"/>
                  <a:pt x="1354862" y="2098383"/>
                  <a:pt x="1359572" y="2103093"/>
                </a:cubicBezTo>
                <a:cubicBezTo>
                  <a:pt x="1381931" y="2125452"/>
                  <a:pt x="1412222" y="2117179"/>
                  <a:pt x="1442699" y="2119719"/>
                </a:cubicBezTo>
                <a:cubicBezTo>
                  <a:pt x="1448241" y="2121566"/>
                  <a:pt x="1454371" y="2122164"/>
                  <a:pt x="1459324" y="2125260"/>
                </a:cubicBezTo>
                <a:cubicBezTo>
                  <a:pt x="1506877" y="2154980"/>
                  <a:pt x="1467101" y="2140468"/>
                  <a:pt x="1509201" y="2158511"/>
                </a:cubicBezTo>
                <a:cubicBezTo>
                  <a:pt x="1527488" y="2166348"/>
                  <a:pt x="1564619" y="2180679"/>
                  <a:pt x="1564619" y="2180679"/>
                </a:cubicBezTo>
                <a:cubicBezTo>
                  <a:pt x="1612648" y="2178832"/>
                  <a:pt x="1660848" y="2179589"/>
                  <a:pt x="1708706" y="2175137"/>
                </a:cubicBezTo>
                <a:cubicBezTo>
                  <a:pt x="1740458" y="2172183"/>
                  <a:pt x="1771290" y="2162592"/>
                  <a:pt x="1802917" y="2158511"/>
                </a:cubicBezTo>
                <a:cubicBezTo>
                  <a:pt x="1828632" y="2155193"/>
                  <a:pt x="1854704" y="2155549"/>
                  <a:pt x="1880503" y="2152969"/>
                </a:cubicBezTo>
                <a:cubicBezTo>
                  <a:pt x="1928611" y="2148158"/>
                  <a:pt x="1976648" y="2142597"/>
                  <a:pt x="2024590" y="2136344"/>
                </a:cubicBezTo>
                <a:cubicBezTo>
                  <a:pt x="2212607" y="2111821"/>
                  <a:pt x="2065339" y="2125560"/>
                  <a:pt x="2201928" y="2114177"/>
                </a:cubicBezTo>
                <a:cubicBezTo>
                  <a:pt x="2209317" y="2112330"/>
                  <a:pt x="2216772" y="2110727"/>
                  <a:pt x="2224095" y="2108635"/>
                </a:cubicBezTo>
                <a:cubicBezTo>
                  <a:pt x="2229712" y="2107030"/>
                  <a:pt x="2235054" y="2104510"/>
                  <a:pt x="2240721" y="2103093"/>
                </a:cubicBezTo>
                <a:cubicBezTo>
                  <a:pt x="2257243" y="2098962"/>
                  <a:pt x="2273972" y="2095704"/>
                  <a:pt x="2290597" y="2092009"/>
                </a:cubicBezTo>
                <a:cubicBezTo>
                  <a:pt x="2323912" y="2069801"/>
                  <a:pt x="2292559" y="2088883"/>
                  <a:pt x="2351557" y="2064300"/>
                </a:cubicBezTo>
                <a:cubicBezTo>
                  <a:pt x="2359183" y="2061123"/>
                  <a:pt x="2366131" y="2056471"/>
                  <a:pt x="2373724" y="2053217"/>
                </a:cubicBezTo>
                <a:cubicBezTo>
                  <a:pt x="2379093" y="2050916"/>
                  <a:pt x="2385032" y="2050092"/>
                  <a:pt x="2390350" y="2047675"/>
                </a:cubicBezTo>
                <a:cubicBezTo>
                  <a:pt x="2405391" y="2040838"/>
                  <a:pt x="2434684" y="2025508"/>
                  <a:pt x="2434684" y="2025508"/>
                </a:cubicBezTo>
                <a:cubicBezTo>
                  <a:pt x="2438379" y="2019966"/>
                  <a:pt x="2441433" y="2013939"/>
                  <a:pt x="2445768" y="2008882"/>
                </a:cubicBezTo>
                <a:cubicBezTo>
                  <a:pt x="2452569" y="2000948"/>
                  <a:pt x="2461861" y="1995218"/>
                  <a:pt x="2467935" y="1986715"/>
                </a:cubicBezTo>
                <a:cubicBezTo>
                  <a:pt x="2470993" y="1982434"/>
                  <a:pt x="2478439" y="1950240"/>
                  <a:pt x="2479019" y="1947922"/>
                </a:cubicBezTo>
                <a:cubicBezTo>
                  <a:pt x="2477172" y="1934991"/>
                  <a:pt x="2477230" y="1921640"/>
                  <a:pt x="2473477" y="1909129"/>
                </a:cubicBezTo>
                <a:cubicBezTo>
                  <a:pt x="2471563" y="1902750"/>
                  <a:pt x="2465373" y="1898461"/>
                  <a:pt x="2462394" y="1892504"/>
                </a:cubicBezTo>
                <a:cubicBezTo>
                  <a:pt x="2459782" y="1887279"/>
                  <a:pt x="2459464" y="1881104"/>
                  <a:pt x="2456852" y="1875879"/>
                </a:cubicBezTo>
                <a:cubicBezTo>
                  <a:pt x="2452856" y="1867888"/>
                  <a:pt x="2437022" y="1846130"/>
                  <a:pt x="2429143" y="1842628"/>
                </a:cubicBezTo>
                <a:cubicBezTo>
                  <a:pt x="2418875" y="1838064"/>
                  <a:pt x="2406793" y="1839811"/>
                  <a:pt x="2395892" y="1837086"/>
                </a:cubicBezTo>
                <a:cubicBezTo>
                  <a:pt x="2384558" y="1834252"/>
                  <a:pt x="2373725" y="1829697"/>
                  <a:pt x="2362641" y="1826002"/>
                </a:cubicBezTo>
                <a:lnTo>
                  <a:pt x="2346015" y="1820460"/>
                </a:lnTo>
                <a:cubicBezTo>
                  <a:pt x="2340473" y="1818613"/>
                  <a:pt x="2335057" y="1816336"/>
                  <a:pt x="2329390" y="1814919"/>
                </a:cubicBezTo>
                <a:cubicBezTo>
                  <a:pt x="2322001" y="1813072"/>
                  <a:pt x="2314546" y="1811469"/>
                  <a:pt x="2307223" y="1809377"/>
                </a:cubicBezTo>
                <a:cubicBezTo>
                  <a:pt x="2301606" y="1807772"/>
                  <a:pt x="2296359" y="1804795"/>
                  <a:pt x="2290597" y="1803835"/>
                </a:cubicBezTo>
                <a:cubicBezTo>
                  <a:pt x="2274097" y="1801085"/>
                  <a:pt x="2257346" y="1800140"/>
                  <a:pt x="2240721" y="1798293"/>
                </a:cubicBezTo>
                <a:cubicBezTo>
                  <a:pt x="2235179" y="1796446"/>
                  <a:pt x="2229320" y="1795363"/>
                  <a:pt x="2224095" y="1792751"/>
                </a:cubicBezTo>
                <a:cubicBezTo>
                  <a:pt x="2189787" y="1775597"/>
                  <a:pt x="2227703" y="1784967"/>
                  <a:pt x="2179761" y="1770584"/>
                </a:cubicBezTo>
                <a:cubicBezTo>
                  <a:pt x="2148674" y="1761258"/>
                  <a:pt x="2091124" y="1760768"/>
                  <a:pt x="2068924" y="1759500"/>
                </a:cubicBezTo>
                <a:lnTo>
                  <a:pt x="1958088" y="1753959"/>
                </a:lnTo>
                <a:cubicBezTo>
                  <a:pt x="1890298" y="1740401"/>
                  <a:pt x="1960619" y="1755657"/>
                  <a:pt x="1913754" y="1742875"/>
                </a:cubicBezTo>
                <a:cubicBezTo>
                  <a:pt x="1845002" y="1724124"/>
                  <a:pt x="1891060" y="1739005"/>
                  <a:pt x="1852794" y="1726249"/>
                </a:cubicBezTo>
                <a:cubicBezTo>
                  <a:pt x="1849099" y="1720707"/>
                  <a:pt x="1846911" y="1713785"/>
                  <a:pt x="1841710" y="1709624"/>
                </a:cubicBezTo>
                <a:cubicBezTo>
                  <a:pt x="1837148" y="1705975"/>
                  <a:pt x="1830156" y="1706980"/>
                  <a:pt x="1825084" y="1704082"/>
                </a:cubicBezTo>
                <a:cubicBezTo>
                  <a:pt x="1817065" y="1699500"/>
                  <a:pt x="1809448" y="1693988"/>
                  <a:pt x="1802917" y="1687457"/>
                </a:cubicBezTo>
                <a:cubicBezTo>
                  <a:pt x="1796386" y="1680926"/>
                  <a:pt x="1792471" y="1672154"/>
                  <a:pt x="1786292" y="1665289"/>
                </a:cubicBezTo>
                <a:cubicBezTo>
                  <a:pt x="1775806" y="1653638"/>
                  <a:pt x="1761736" y="1645081"/>
                  <a:pt x="1753041" y="1632039"/>
                </a:cubicBezTo>
                <a:cubicBezTo>
                  <a:pt x="1749346" y="1626497"/>
                  <a:pt x="1745262" y="1621196"/>
                  <a:pt x="1741957" y="1615413"/>
                </a:cubicBezTo>
                <a:cubicBezTo>
                  <a:pt x="1737858" y="1608240"/>
                  <a:pt x="1735252" y="1600251"/>
                  <a:pt x="1730874" y="1593246"/>
                </a:cubicBezTo>
                <a:cubicBezTo>
                  <a:pt x="1694900" y="1535689"/>
                  <a:pt x="1731250" y="1605084"/>
                  <a:pt x="1703164" y="1548911"/>
                </a:cubicBezTo>
                <a:cubicBezTo>
                  <a:pt x="1705011" y="1508271"/>
                  <a:pt x="1705807" y="1467570"/>
                  <a:pt x="1708706" y="1426991"/>
                </a:cubicBezTo>
                <a:cubicBezTo>
                  <a:pt x="1709507" y="1415783"/>
                  <a:pt x="1711019" y="1404503"/>
                  <a:pt x="1714248" y="1393740"/>
                </a:cubicBezTo>
                <a:cubicBezTo>
                  <a:pt x="1716622" y="1385827"/>
                  <a:pt x="1721637" y="1378962"/>
                  <a:pt x="1725332" y="1371573"/>
                </a:cubicBezTo>
                <a:cubicBezTo>
                  <a:pt x="1726130" y="1367581"/>
                  <a:pt x="1731548" y="1334540"/>
                  <a:pt x="1736415" y="1327239"/>
                </a:cubicBezTo>
                <a:cubicBezTo>
                  <a:pt x="1740762" y="1320718"/>
                  <a:pt x="1747499" y="1316155"/>
                  <a:pt x="1753041" y="1310613"/>
                </a:cubicBezTo>
                <a:cubicBezTo>
                  <a:pt x="1755168" y="1297849"/>
                  <a:pt x="1757304" y="1274377"/>
                  <a:pt x="1764124" y="1260737"/>
                </a:cubicBezTo>
                <a:cubicBezTo>
                  <a:pt x="1774445" y="1240095"/>
                  <a:pt x="1776512" y="1245873"/>
                  <a:pt x="1791834" y="1227486"/>
                </a:cubicBezTo>
                <a:cubicBezTo>
                  <a:pt x="1830411" y="1181193"/>
                  <a:pt x="1770970" y="1242805"/>
                  <a:pt x="1819543" y="1194235"/>
                </a:cubicBezTo>
                <a:cubicBezTo>
                  <a:pt x="1832732" y="1154665"/>
                  <a:pt x="1820905" y="1167465"/>
                  <a:pt x="1847252" y="1149900"/>
                </a:cubicBezTo>
                <a:cubicBezTo>
                  <a:pt x="1850946" y="1144358"/>
                  <a:pt x="1853278" y="1137609"/>
                  <a:pt x="1858335" y="1133275"/>
                </a:cubicBezTo>
                <a:cubicBezTo>
                  <a:pt x="1874994" y="1118995"/>
                  <a:pt x="1884534" y="1117152"/>
                  <a:pt x="1902670" y="1111108"/>
                </a:cubicBezTo>
                <a:cubicBezTo>
                  <a:pt x="1908212" y="1107413"/>
                  <a:pt x="1912869" y="1101777"/>
                  <a:pt x="1919295" y="1100024"/>
                </a:cubicBezTo>
                <a:cubicBezTo>
                  <a:pt x="1963950" y="1087845"/>
                  <a:pt x="2048409" y="1098519"/>
                  <a:pt x="2080008" y="1100024"/>
                </a:cubicBezTo>
                <a:cubicBezTo>
                  <a:pt x="2129128" y="1116398"/>
                  <a:pt x="2101647" y="1112398"/>
                  <a:pt x="2163135" y="1105566"/>
                </a:cubicBezTo>
                <a:cubicBezTo>
                  <a:pt x="2223777" y="1085352"/>
                  <a:pt x="2131920" y="1117591"/>
                  <a:pt x="2196386" y="1088940"/>
                </a:cubicBezTo>
                <a:cubicBezTo>
                  <a:pt x="2213728" y="1081233"/>
                  <a:pt x="2233385" y="1076920"/>
                  <a:pt x="2251804" y="1072315"/>
                </a:cubicBezTo>
                <a:cubicBezTo>
                  <a:pt x="2282655" y="1041464"/>
                  <a:pt x="2252357" y="1065111"/>
                  <a:pt x="2307223" y="1050148"/>
                </a:cubicBezTo>
                <a:cubicBezTo>
                  <a:pt x="2319122" y="1046903"/>
                  <a:pt x="2335598" y="1034925"/>
                  <a:pt x="2346015" y="1027980"/>
                </a:cubicBezTo>
                <a:cubicBezTo>
                  <a:pt x="2373724" y="1029827"/>
                  <a:pt x="2402110" y="1027161"/>
                  <a:pt x="2429143" y="1033522"/>
                </a:cubicBezTo>
                <a:cubicBezTo>
                  <a:pt x="2435626" y="1035048"/>
                  <a:pt x="2439893" y="1043496"/>
                  <a:pt x="2440226" y="1050148"/>
                </a:cubicBezTo>
                <a:cubicBezTo>
                  <a:pt x="2441797" y="1081567"/>
                  <a:pt x="2439350" y="1113249"/>
                  <a:pt x="2434684" y="1144359"/>
                </a:cubicBezTo>
                <a:cubicBezTo>
                  <a:pt x="2433494" y="1152293"/>
                  <a:pt x="2411554" y="1174175"/>
                  <a:pt x="2406975" y="1177609"/>
                </a:cubicBezTo>
                <a:cubicBezTo>
                  <a:pt x="2398358" y="1184072"/>
                  <a:pt x="2388400" y="1188526"/>
                  <a:pt x="2379266" y="1194235"/>
                </a:cubicBezTo>
                <a:cubicBezTo>
                  <a:pt x="2307283" y="1239226"/>
                  <a:pt x="2428735" y="1165968"/>
                  <a:pt x="2340474" y="1216402"/>
                </a:cubicBezTo>
                <a:cubicBezTo>
                  <a:pt x="2334691" y="1219707"/>
                  <a:pt x="2330228" y="1225572"/>
                  <a:pt x="2323848" y="1227486"/>
                </a:cubicBezTo>
                <a:cubicBezTo>
                  <a:pt x="2311337" y="1231239"/>
                  <a:pt x="2297986" y="1231181"/>
                  <a:pt x="2285055" y="1233028"/>
                </a:cubicBezTo>
                <a:cubicBezTo>
                  <a:pt x="2259868" y="1245621"/>
                  <a:pt x="2263481" y="1244581"/>
                  <a:pt x="2235179" y="1255195"/>
                </a:cubicBezTo>
                <a:cubicBezTo>
                  <a:pt x="2229709" y="1257246"/>
                  <a:pt x="2224171" y="1259132"/>
                  <a:pt x="2218554" y="1260737"/>
                </a:cubicBezTo>
                <a:cubicBezTo>
                  <a:pt x="2211230" y="1262830"/>
                  <a:pt x="2203518" y="1263605"/>
                  <a:pt x="2196386" y="1266279"/>
                </a:cubicBezTo>
                <a:cubicBezTo>
                  <a:pt x="2138423" y="1288014"/>
                  <a:pt x="2208955" y="1268678"/>
                  <a:pt x="2152052" y="1282904"/>
                </a:cubicBezTo>
                <a:cubicBezTo>
                  <a:pt x="2144663" y="1288446"/>
                  <a:pt x="2137904" y="1294946"/>
                  <a:pt x="2129884" y="1299529"/>
                </a:cubicBezTo>
                <a:cubicBezTo>
                  <a:pt x="2124812" y="1302427"/>
                  <a:pt x="2118119" y="1301831"/>
                  <a:pt x="2113259" y="1305071"/>
                </a:cubicBezTo>
                <a:cubicBezTo>
                  <a:pt x="2106738" y="1309419"/>
                  <a:pt x="2103012" y="1317142"/>
                  <a:pt x="2096634" y="1321697"/>
                </a:cubicBezTo>
                <a:cubicBezTo>
                  <a:pt x="2089911" y="1326499"/>
                  <a:pt x="2081855" y="1329086"/>
                  <a:pt x="2074466" y="1332780"/>
                </a:cubicBezTo>
                <a:cubicBezTo>
                  <a:pt x="2054128" y="1363290"/>
                  <a:pt x="2073369" y="1338067"/>
                  <a:pt x="2035674" y="1371573"/>
                </a:cubicBezTo>
                <a:cubicBezTo>
                  <a:pt x="2018147" y="1387152"/>
                  <a:pt x="2016241" y="1395144"/>
                  <a:pt x="1996881" y="1404824"/>
                </a:cubicBezTo>
                <a:cubicBezTo>
                  <a:pt x="1991656" y="1407437"/>
                  <a:pt x="1985480" y="1407754"/>
                  <a:pt x="1980255" y="1410366"/>
                </a:cubicBezTo>
                <a:cubicBezTo>
                  <a:pt x="1963093" y="1418947"/>
                  <a:pt x="1959045" y="1428028"/>
                  <a:pt x="1941463" y="1438075"/>
                </a:cubicBezTo>
                <a:cubicBezTo>
                  <a:pt x="1936391" y="1440973"/>
                  <a:pt x="1930379" y="1441770"/>
                  <a:pt x="1924837" y="1443617"/>
                </a:cubicBezTo>
                <a:cubicBezTo>
                  <a:pt x="1919295" y="1449159"/>
                  <a:pt x="1914733" y="1455895"/>
                  <a:pt x="1908212" y="1460242"/>
                </a:cubicBezTo>
                <a:cubicBezTo>
                  <a:pt x="1903442" y="1463422"/>
                  <a:pt x="1872375" y="1470587"/>
                  <a:pt x="1869419" y="1471326"/>
                </a:cubicBezTo>
                <a:cubicBezTo>
                  <a:pt x="1863877" y="1475020"/>
                  <a:pt x="1858751" y="1479431"/>
                  <a:pt x="1852794" y="1482409"/>
                </a:cubicBezTo>
                <a:cubicBezTo>
                  <a:pt x="1847569" y="1485021"/>
                  <a:pt x="1839564" y="1483197"/>
                  <a:pt x="1836168" y="1487951"/>
                </a:cubicBezTo>
                <a:cubicBezTo>
                  <a:pt x="1829377" y="1497458"/>
                  <a:pt x="1825084" y="1521202"/>
                  <a:pt x="1825084" y="1521202"/>
                </a:cubicBezTo>
                <a:cubicBezTo>
                  <a:pt x="1830336" y="1536959"/>
                  <a:pt x="1827221" y="1542392"/>
                  <a:pt x="1847252" y="1543369"/>
                </a:cubicBezTo>
                <a:cubicBezTo>
                  <a:pt x="1917389" y="1546790"/>
                  <a:pt x="1987645" y="1547064"/>
                  <a:pt x="2057841" y="1548911"/>
                </a:cubicBezTo>
                <a:cubicBezTo>
                  <a:pt x="2072619" y="1552606"/>
                  <a:pt x="2087724" y="1555178"/>
                  <a:pt x="2102175" y="1559995"/>
                </a:cubicBezTo>
                <a:cubicBezTo>
                  <a:pt x="2107717" y="1561842"/>
                  <a:pt x="2113576" y="1562925"/>
                  <a:pt x="2118801" y="1565537"/>
                </a:cubicBezTo>
                <a:cubicBezTo>
                  <a:pt x="2161774" y="1587023"/>
                  <a:pt x="2110261" y="1568232"/>
                  <a:pt x="2152052" y="1582162"/>
                </a:cubicBezTo>
                <a:cubicBezTo>
                  <a:pt x="2163136" y="1593246"/>
                  <a:pt x="2180347" y="1600542"/>
                  <a:pt x="2185303" y="1615413"/>
                </a:cubicBezTo>
                <a:cubicBezTo>
                  <a:pt x="2195040" y="1644630"/>
                  <a:pt x="2184408" y="1620991"/>
                  <a:pt x="2207470" y="1648664"/>
                </a:cubicBezTo>
                <a:cubicBezTo>
                  <a:pt x="2211734" y="1653781"/>
                  <a:pt x="2213844" y="1660579"/>
                  <a:pt x="2218554" y="1665289"/>
                </a:cubicBezTo>
                <a:cubicBezTo>
                  <a:pt x="2231728" y="1678463"/>
                  <a:pt x="2251965" y="1681968"/>
                  <a:pt x="2268430" y="1687457"/>
                </a:cubicBezTo>
                <a:cubicBezTo>
                  <a:pt x="2321944" y="1705296"/>
                  <a:pt x="2238743" y="1676691"/>
                  <a:pt x="2307223" y="1704082"/>
                </a:cubicBezTo>
                <a:cubicBezTo>
                  <a:pt x="2318071" y="1708421"/>
                  <a:pt x="2330024" y="1709941"/>
                  <a:pt x="2340474" y="1715166"/>
                </a:cubicBezTo>
                <a:cubicBezTo>
                  <a:pt x="2347863" y="1718860"/>
                  <a:pt x="2355048" y="1722995"/>
                  <a:pt x="2362641" y="1726249"/>
                </a:cubicBezTo>
                <a:cubicBezTo>
                  <a:pt x="2368010" y="1728550"/>
                  <a:pt x="2373796" y="1729740"/>
                  <a:pt x="2379266" y="1731791"/>
                </a:cubicBezTo>
                <a:cubicBezTo>
                  <a:pt x="2388580" y="1735284"/>
                  <a:pt x="2397626" y="1739475"/>
                  <a:pt x="2406975" y="1742875"/>
                </a:cubicBezTo>
                <a:cubicBezTo>
                  <a:pt x="2417955" y="1746868"/>
                  <a:pt x="2429142" y="1750265"/>
                  <a:pt x="2440226" y="1753959"/>
                </a:cubicBezTo>
                <a:lnTo>
                  <a:pt x="2456852" y="1759500"/>
                </a:lnTo>
                <a:lnTo>
                  <a:pt x="2706234" y="1753959"/>
                </a:lnTo>
                <a:cubicBezTo>
                  <a:pt x="2715646" y="1753583"/>
                  <a:pt x="2724676" y="1750102"/>
                  <a:pt x="2733943" y="1748417"/>
                </a:cubicBezTo>
                <a:cubicBezTo>
                  <a:pt x="2744998" y="1746407"/>
                  <a:pt x="2756110" y="1744722"/>
                  <a:pt x="2767194" y="1742875"/>
                </a:cubicBezTo>
                <a:cubicBezTo>
                  <a:pt x="2772736" y="1741028"/>
                  <a:pt x="2778175" y="1738838"/>
                  <a:pt x="2783819" y="1737333"/>
                </a:cubicBezTo>
                <a:cubicBezTo>
                  <a:pt x="2805897" y="1731446"/>
                  <a:pt x="2828644" y="1727934"/>
                  <a:pt x="2850321" y="1720708"/>
                </a:cubicBezTo>
                <a:cubicBezTo>
                  <a:pt x="2884472" y="1709323"/>
                  <a:pt x="2848018" y="1722346"/>
                  <a:pt x="2889114" y="1704082"/>
                </a:cubicBezTo>
                <a:cubicBezTo>
                  <a:pt x="2898204" y="1700042"/>
                  <a:pt x="2907509" y="1696492"/>
                  <a:pt x="2916823" y="1692999"/>
                </a:cubicBezTo>
                <a:cubicBezTo>
                  <a:pt x="2922293" y="1690948"/>
                  <a:pt x="2928079" y="1689758"/>
                  <a:pt x="2933448" y="1687457"/>
                </a:cubicBezTo>
                <a:cubicBezTo>
                  <a:pt x="2941041" y="1684203"/>
                  <a:pt x="2948226" y="1680068"/>
                  <a:pt x="2955615" y="1676373"/>
                </a:cubicBezTo>
                <a:cubicBezTo>
                  <a:pt x="2980405" y="1639191"/>
                  <a:pt x="2951202" y="1675621"/>
                  <a:pt x="2983324" y="1654206"/>
                </a:cubicBezTo>
                <a:cubicBezTo>
                  <a:pt x="3024832" y="1626533"/>
                  <a:pt x="2977048" y="1645213"/>
                  <a:pt x="3016575" y="1632039"/>
                </a:cubicBezTo>
                <a:cubicBezTo>
                  <a:pt x="3042968" y="1592451"/>
                  <a:pt x="3025820" y="1602019"/>
                  <a:pt x="3060910" y="1593246"/>
                </a:cubicBezTo>
                <a:cubicBezTo>
                  <a:pt x="3090302" y="1549157"/>
                  <a:pt x="3049428" y="1602392"/>
                  <a:pt x="3094161" y="1571079"/>
                </a:cubicBezTo>
                <a:cubicBezTo>
                  <a:pt x="3117889" y="1554470"/>
                  <a:pt x="3124766" y="1541798"/>
                  <a:pt x="3138495" y="1521202"/>
                </a:cubicBezTo>
                <a:cubicBezTo>
                  <a:pt x="3136648" y="1478715"/>
                  <a:pt x="3140180" y="1435649"/>
                  <a:pt x="3132954" y="1393740"/>
                </a:cubicBezTo>
                <a:cubicBezTo>
                  <a:pt x="3130691" y="1380613"/>
                  <a:pt x="3118175" y="1371573"/>
                  <a:pt x="3110786" y="1360489"/>
                </a:cubicBezTo>
                <a:cubicBezTo>
                  <a:pt x="3107092" y="1354947"/>
                  <a:pt x="3101809" y="1350182"/>
                  <a:pt x="3099703" y="1343864"/>
                </a:cubicBezTo>
                <a:cubicBezTo>
                  <a:pt x="3097856" y="1338322"/>
                  <a:pt x="3098292" y="1331370"/>
                  <a:pt x="3094161" y="1327239"/>
                </a:cubicBezTo>
                <a:cubicBezTo>
                  <a:pt x="3088319" y="1321397"/>
                  <a:pt x="3078716" y="1320957"/>
                  <a:pt x="3071994" y="1316155"/>
                </a:cubicBezTo>
                <a:cubicBezTo>
                  <a:pt x="3036439" y="1290758"/>
                  <a:pt x="3076133" y="1304719"/>
                  <a:pt x="3033201" y="1293988"/>
                </a:cubicBezTo>
                <a:cubicBezTo>
                  <a:pt x="3032140" y="1293193"/>
                  <a:pt x="2999657" y="1268188"/>
                  <a:pt x="2994408" y="1266279"/>
                </a:cubicBezTo>
                <a:cubicBezTo>
                  <a:pt x="2980092" y="1261073"/>
                  <a:pt x="2964525" y="1260012"/>
                  <a:pt x="2950074" y="1255195"/>
                </a:cubicBezTo>
                <a:lnTo>
                  <a:pt x="2916823" y="1244111"/>
                </a:lnTo>
                <a:cubicBezTo>
                  <a:pt x="2911281" y="1242264"/>
                  <a:pt x="2905864" y="1239986"/>
                  <a:pt x="2900197" y="1238569"/>
                </a:cubicBezTo>
                <a:lnTo>
                  <a:pt x="2878030" y="1233028"/>
                </a:lnTo>
                <a:cubicBezTo>
                  <a:pt x="2872488" y="1229333"/>
                  <a:pt x="2867361" y="1224923"/>
                  <a:pt x="2861404" y="1221944"/>
                </a:cubicBezTo>
                <a:cubicBezTo>
                  <a:pt x="2856179" y="1219332"/>
                  <a:pt x="2848909" y="1220533"/>
                  <a:pt x="2844779" y="1216402"/>
                </a:cubicBezTo>
                <a:cubicBezTo>
                  <a:pt x="2837163" y="1208785"/>
                  <a:pt x="2836491" y="1195514"/>
                  <a:pt x="2828154" y="1188693"/>
                </a:cubicBezTo>
                <a:cubicBezTo>
                  <a:pt x="2815366" y="1178230"/>
                  <a:pt x="2783819" y="1166526"/>
                  <a:pt x="2783819" y="1166526"/>
                </a:cubicBezTo>
                <a:cubicBezTo>
                  <a:pt x="2769041" y="1151748"/>
                  <a:pt x="2756874" y="1133784"/>
                  <a:pt x="2739484" y="1122191"/>
                </a:cubicBezTo>
                <a:cubicBezTo>
                  <a:pt x="2698549" y="1094900"/>
                  <a:pt x="2716891" y="1108016"/>
                  <a:pt x="2684066" y="1083399"/>
                </a:cubicBezTo>
                <a:cubicBezTo>
                  <a:pt x="2671136" y="1044606"/>
                  <a:pt x="2684067" y="1053843"/>
                  <a:pt x="2656357" y="1044606"/>
                </a:cubicBezTo>
                <a:cubicBezTo>
                  <a:pt x="2653720" y="1036695"/>
                  <a:pt x="2640182" y="1005248"/>
                  <a:pt x="2656357" y="1000271"/>
                </a:cubicBezTo>
                <a:cubicBezTo>
                  <a:pt x="2677618" y="993729"/>
                  <a:pt x="2700751" y="1003356"/>
                  <a:pt x="2722859" y="1005813"/>
                </a:cubicBezTo>
                <a:cubicBezTo>
                  <a:pt x="2820402" y="1016651"/>
                  <a:pt x="2706722" y="1005888"/>
                  <a:pt x="2778277" y="1016897"/>
                </a:cubicBezTo>
                <a:cubicBezTo>
                  <a:pt x="2792393" y="1019069"/>
                  <a:pt x="2871674" y="1026790"/>
                  <a:pt x="2883572" y="1027980"/>
                </a:cubicBezTo>
                <a:cubicBezTo>
                  <a:pt x="2928927" y="1043099"/>
                  <a:pt x="2891146" y="1032084"/>
                  <a:pt x="2988866" y="1039064"/>
                </a:cubicBezTo>
                <a:cubicBezTo>
                  <a:pt x="3146305" y="1050310"/>
                  <a:pt x="2941559" y="1040541"/>
                  <a:pt x="3210539" y="1050148"/>
                </a:cubicBezTo>
                <a:cubicBezTo>
                  <a:pt x="3240095" y="1048301"/>
                  <a:pt x="3269757" y="1047706"/>
                  <a:pt x="3299208" y="1044606"/>
                </a:cubicBezTo>
                <a:cubicBezTo>
                  <a:pt x="3305018" y="1043994"/>
                  <a:pt x="3310131" y="1040331"/>
                  <a:pt x="3315834" y="1039064"/>
                </a:cubicBezTo>
                <a:cubicBezTo>
                  <a:pt x="3374354" y="1026059"/>
                  <a:pt x="3328282" y="1040456"/>
                  <a:pt x="3365710" y="1027980"/>
                </a:cubicBezTo>
                <a:cubicBezTo>
                  <a:pt x="3389380" y="992478"/>
                  <a:pt x="3384265" y="1007505"/>
                  <a:pt x="3371252" y="933769"/>
                </a:cubicBezTo>
                <a:cubicBezTo>
                  <a:pt x="3370094" y="927210"/>
                  <a:pt x="3362873" y="923230"/>
                  <a:pt x="3360168" y="917144"/>
                </a:cubicBezTo>
                <a:cubicBezTo>
                  <a:pt x="3351389" y="897392"/>
                  <a:pt x="3353050" y="882317"/>
                  <a:pt x="3338001" y="867268"/>
                </a:cubicBezTo>
                <a:cubicBezTo>
                  <a:pt x="3333291" y="862558"/>
                  <a:pt x="3326917" y="859879"/>
                  <a:pt x="3321375" y="856184"/>
                </a:cubicBezTo>
                <a:cubicBezTo>
                  <a:pt x="3319528" y="848795"/>
                  <a:pt x="3319613" y="840630"/>
                  <a:pt x="3315834" y="834017"/>
                </a:cubicBezTo>
                <a:cubicBezTo>
                  <a:pt x="3311946" y="827212"/>
                  <a:pt x="3305229" y="822408"/>
                  <a:pt x="3299208" y="817391"/>
                </a:cubicBezTo>
                <a:cubicBezTo>
                  <a:pt x="3282779" y="803700"/>
                  <a:pt x="3279770" y="806837"/>
                  <a:pt x="3260415" y="795224"/>
                </a:cubicBezTo>
                <a:cubicBezTo>
                  <a:pt x="3213286" y="766947"/>
                  <a:pt x="3244399" y="777366"/>
                  <a:pt x="3204997" y="767515"/>
                </a:cubicBezTo>
                <a:cubicBezTo>
                  <a:pt x="3199455" y="763820"/>
                  <a:pt x="3194458" y="759136"/>
                  <a:pt x="3188372" y="756431"/>
                </a:cubicBezTo>
                <a:cubicBezTo>
                  <a:pt x="3132458" y="731580"/>
                  <a:pt x="3082988" y="742463"/>
                  <a:pt x="3016575" y="739806"/>
                </a:cubicBezTo>
                <a:cubicBezTo>
                  <a:pt x="3000730" y="734524"/>
                  <a:pt x="2995179" y="732201"/>
                  <a:pt x="2977783" y="728722"/>
                </a:cubicBezTo>
                <a:cubicBezTo>
                  <a:pt x="2966765" y="726518"/>
                  <a:pt x="2955433" y="725905"/>
                  <a:pt x="2944532" y="723180"/>
                </a:cubicBezTo>
                <a:cubicBezTo>
                  <a:pt x="2933198" y="720347"/>
                  <a:pt x="2922365" y="715791"/>
                  <a:pt x="2911281" y="712097"/>
                </a:cubicBezTo>
                <a:cubicBezTo>
                  <a:pt x="2905739" y="710250"/>
                  <a:pt x="2900417" y="707515"/>
                  <a:pt x="2894655" y="706555"/>
                </a:cubicBezTo>
                <a:lnTo>
                  <a:pt x="2861404" y="701013"/>
                </a:lnTo>
                <a:cubicBezTo>
                  <a:pt x="2817874" y="674895"/>
                  <a:pt x="2850773" y="690031"/>
                  <a:pt x="2800444" y="678846"/>
                </a:cubicBezTo>
                <a:cubicBezTo>
                  <a:pt x="2777923" y="673841"/>
                  <a:pt x="2786298" y="671462"/>
                  <a:pt x="2761652" y="662220"/>
                </a:cubicBezTo>
                <a:cubicBezTo>
                  <a:pt x="2754520" y="659546"/>
                  <a:pt x="2746873" y="658526"/>
                  <a:pt x="2739484" y="656679"/>
                </a:cubicBezTo>
                <a:cubicBezTo>
                  <a:pt x="2733942" y="652984"/>
                  <a:pt x="2727976" y="649859"/>
                  <a:pt x="2722859" y="645595"/>
                </a:cubicBezTo>
                <a:cubicBezTo>
                  <a:pt x="2706860" y="632261"/>
                  <a:pt x="2706048" y="628690"/>
                  <a:pt x="2695150" y="612344"/>
                </a:cubicBezTo>
                <a:cubicBezTo>
                  <a:pt x="2745489" y="536840"/>
                  <a:pt x="2696389" y="600674"/>
                  <a:pt x="2916823" y="590177"/>
                </a:cubicBezTo>
                <a:cubicBezTo>
                  <a:pt x="2925163" y="589780"/>
                  <a:pt x="2970360" y="574805"/>
                  <a:pt x="2972241" y="573551"/>
                </a:cubicBezTo>
                <a:cubicBezTo>
                  <a:pt x="2977783" y="569857"/>
                  <a:pt x="2982744" y="565092"/>
                  <a:pt x="2988866" y="562468"/>
                </a:cubicBezTo>
                <a:cubicBezTo>
                  <a:pt x="2995867" y="559468"/>
                  <a:pt x="3003710" y="559019"/>
                  <a:pt x="3011034" y="556926"/>
                </a:cubicBezTo>
                <a:cubicBezTo>
                  <a:pt x="3016651" y="555321"/>
                  <a:pt x="3021957" y="552651"/>
                  <a:pt x="3027659" y="551384"/>
                </a:cubicBezTo>
                <a:cubicBezTo>
                  <a:pt x="3041500" y="548308"/>
                  <a:pt x="3087329" y="542068"/>
                  <a:pt x="3099703" y="540300"/>
                </a:cubicBezTo>
                <a:cubicBezTo>
                  <a:pt x="3111792" y="504029"/>
                  <a:pt x="3095001" y="539627"/>
                  <a:pt x="3121870" y="518133"/>
                </a:cubicBezTo>
                <a:cubicBezTo>
                  <a:pt x="3127071" y="513972"/>
                  <a:pt x="3129259" y="507050"/>
                  <a:pt x="3132954" y="501508"/>
                </a:cubicBezTo>
                <a:cubicBezTo>
                  <a:pt x="3131107" y="486730"/>
                  <a:pt x="3132943" y="471001"/>
                  <a:pt x="3127412" y="457173"/>
                </a:cubicBezTo>
                <a:cubicBezTo>
                  <a:pt x="3124938" y="450989"/>
                  <a:pt x="3115496" y="450799"/>
                  <a:pt x="3110786" y="446089"/>
                </a:cubicBezTo>
                <a:cubicBezTo>
                  <a:pt x="3080590" y="415893"/>
                  <a:pt x="3109290" y="428965"/>
                  <a:pt x="3077535" y="418380"/>
                </a:cubicBezTo>
                <a:cubicBezTo>
                  <a:pt x="3070146" y="412838"/>
                  <a:pt x="3062319" y="407837"/>
                  <a:pt x="3055368" y="401755"/>
                </a:cubicBezTo>
                <a:cubicBezTo>
                  <a:pt x="3047504" y="394874"/>
                  <a:pt x="3041896" y="385384"/>
                  <a:pt x="3033201" y="379588"/>
                </a:cubicBezTo>
                <a:cubicBezTo>
                  <a:pt x="3024924" y="374070"/>
                  <a:pt x="3014188" y="373335"/>
                  <a:pt x="3005492" y="368504"/>
                </a:cubicBezTo>
                <a:cubicBezTo>
                  <a:pt x="2997418" y="364018"/>
                  <a:pt x="2992022" y="354986"/>
                  <a:pt x="2983324" y="351879"/>
                </a:cubicBezTo>
                <a:cubicBezTo>
                  <a:pt x="2965583" y="345543"/>
                  <a:pt x="2927906" y="340795"/>
                  <a:pt x="2927906" y="340795"/>
                </a:cubicBezTo>
                <a:cubicBezTo>
                  <a:pt x="2873414" y="313548"/>
                  <a:pt x="2934427" y="340982"/>
                  <a:pt x="2817070" y="318628"/>
                </a:cubicBezTo>
                <a:cubicBezTo>
                  <a:pt x="2807298" y="316767"/>
                  <a:pt x="2798798" y="310690"/>
                  <a:pt x="2789361" y="307544"/>
                </a:cubicBezTo>
                <a:cubicBezTo>
                  <a:pt x="2782135" y="305135"/>
                  <a:pt x="2774326" y="304676"/>
                  <a:pt x="2767194" y="302002"/>
                </a:cubicBezTo>
                <a:cubicBezTo>
                  <a:pt x="2759459" y="299101"/>
                  <a:pt x="2752697" y="293987"/>
                  <a:pt x="2745026" y="290919"/>
                </a:cubicBezTo>
                <a:cubicBezTo>
                  <a:pt x="2712583" y="277942"/>
                  <a:pt x="2715376" y="281251"/>
                  <a:pt x="2684066" y="274293"/>
                </a:cubicBezTo>
                <a:cubicBezTo>
                  <a:pt x="2676631" y="272641"/>
                  <a:pt x="2669505" y="269141"/>
                  <a:pt x="2661899" y="268751"/>
                </a:cubicBezTo>
                <a:cubicBezTo>
                  <a:pt x="2597303" y="265438"/>
                  <a:pt x="2532590" y="265056"/>
                  <a:pt x="2467935" y="263209"/>
                </a:cubicBezTo>
                <a:cubicBezTo>
                  <a:pt x="2443921" y="261362"/>
                  <a:pt x="2419650" y="261628"/>
                  <a:pt x="2395892" y="257668"/>
                </a:cubicBezTo>
                <a:cubicBezTo>
                  <a:pt x="2386079" y="256033"/>
                  <a:pt x="2377620" y="249730"/>
                  <a:pt x="2368183" y="246584"/>
                </a:cubicBezTo>
                <a:cubicBezTo>
                  <a:pt x="2360957" y="244175"/>
                  <a:pt x="2353404" y="242889"/>
                  <a:pt x="2346015" y="241042"/>
                </a:cubicBezTo>
                <a:cubicBezTo>
                  <a:pt x="2340473" y="237348"/>
                  <a:pt x="2335708" y="232065"/>
                  <a:pt x="2329390" y="229959"/>
                </a:cubicBezTo>
                <a:cubicBezTo>
                  <a:pt x="2319541" y="226676"/>
                  <a:pt x="2268990" y="216770"/>
                  <a:pt x="2251804" y="213333"/>
                </a:cubicBezTo>
                <a:cubicBezTo>
                  <a:pt x="2246262" y="209638"/>
                  <a:pt x="2241265" y="204954"/>
                  <a:pt x="2235179" y="202249"/>
                </a:cubicBezTo>
                <a:cubicBezTo>
                  <a:pt x="2224503" y="197504"/>
                  <a:pt x="2213012" y="194860"/>
                  <a:pt x="2201928" y="191166"/>
                </a:cubicBezTo>
                <a:cubicBezTo>
                  <a:pt x="2196386" y="189319"/>
                  <a:pt x="2190528" y="188236"/>
                  <a:pt x="2185303" y="185624"/>
                </a:cubicBezTo>
                <a:cubicBezTo>
                  <a:pt x="2111764" y="148855"/>
                  <a:pt x="2203600" y="193466"/>
                  <a:pt x="2146510" y="168999"/>
                </a:cubicBezTo>
                <a:cubicBezTo>
                  <a:pt x="2138917" y="165745"/>
                  <a:pt x="2131936" y="161169"/>
                  <a:pt x="2124343" y="157915"/>
                </a:cubicBezTo>
                <a:cubicBezTo>
                  <a:pt x="2118974" y="155614"/>
                  <a:pt x="2113312" y="154052"/>
                  <a:pt x="2107717" y="152373"/>
                </a:cubicBezTo>
                <a:cubicBezTo>
                  <a:pt x="2094836" y="148509"/>
                  <a:pt x="2081855" y="144984"/>
                  <a:pt x="2068924" y="141289"/>
                </a:cubicBezTo>
                <a:cubicBezTo>
                  <a:pt x="2037237" y="120165"/>
                  <a:pt x="2064878" y="135012"/>
                  <a:pt x="2007964" y="124664"/>
                </a:cubicBezTo>
                <a:cubicBezTo>
                  <a:pt x="2002217" y="123619"/>
                  <a:pt x="1997140" y="119805"/>
                  <a:pt x="1991339" y="119122"/>
                </a:cubicBezTo>
                <a:cubicBezTo>
                  <a:pt x="1896808" y="108000"/>
                  <a:pt x="1621942" y="108177"/>
                  <a:pt x="1614495" y="108039"/>
                </a:cubicBezTo>
                <a:cubicBezTo>
                  <a:pt x="1605259" y="106192"/>
                  <a:pt x="1595981" y="104540"/>
                  <a:pt x="1586786" y="102497"/>
                </a:cubicBezTo>
                <a:cubicBezTo>
                  <a:pt x="1579351" y="100845"/>
                  <a:pt x="1572113" y="98318"/>
                  <a:pt x="1564619" y="96955"/>
                </a:cubicBezTo>
                <a:cubicBezTo>
                  <a:pt x="1551767" y="94618"/>
                  <a:pt x="1538711" y="93560"/>
                  <a:pt x="1525826" y="91413"/>
                </a:cubicBezTo>
                <a:cubicBezTo>
                  <a:pt x="1492384" y="85839"/>
                  <a:pt x="1505852" y="86974"/>
                  <a:pt x="1475950" y="80329"/>
                </a:cubicBezTo>
                <a:cubicBezTo>
                  <a:pt x="1466755" y="78286"/>
                  <a:pt x="1457477" y="76635"/>
                  <a:pt x="1448241" y="74788"/>
                </a:cubicBezTo>
                <a:cubicBezTo>
                  <a:pt x="1442699" y="71093"/>
                  <a:pt x="1437737" y="66328"/>
                  <a:pt x="1431615" y="63704"/>
                </a:cubicBezTo>
                <a:cubicBezTo>
                  <a:pt x="1424614" y="60704"/>
                  <a:pt x="1416743" y="60351"/>
                  <a:pt x="1409448" y="58162"/>
                </a:cubicBezTo>
                <a:cubicBezTo>
                  <a:pt x="1398258" y="54805"/>
                  <a:pt x="1387281" y="50773"/>
                  <a:pt x="1376197" y="47079"/>
                </a:cubicBezTo>
                <a:lnTo>
                  <a:pt x="1359572" y="41537"/>
                </a:lnTo>
                <a:cubicBezTo>
                  <a:pt x="1361419" y="52621"/>
                  <a:pt x="1363629" y="63650"/>
                  <a:pt x="1365114" y="74788"/>
                </a:cubicBezTo>
                <a:cubicBezTo>
                  <a:pt x="1371578" y="123269"/>
                  <a:pt x="1374854" y="183452"/>
                  <a:pt x="1365114" y="47079"/>
                </a:cubicBezTo>
                <a:cubicBezTo>
                  <a:pt x="1378550" y="-33548"/>
                  <a:pt x="1359418" y="13828"/>
                  <a:pt x="1514743" y="13828"/>
                </a:cubicBezTo>
              </a:path>
            </a:pathLst>
          </a:custGeom>
          <a:noFill/>
          <a:ln>
            <a:solidFill>
              <a:srgbClr val="FC04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Syntax Directed Translation – Example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-72814" y="465402"/>
            <a:ext cx="18410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ym typeface="Symbol" panose="05050102010706020507" pitchFamily="18" charset="2"/>
              </a:rPr>
              <a:t>E</a:t>
            </a:r>
            <a:r>
              <a:rPr lang="en-US" altLang="en-US" sz="1200" dirty="0">
                <a:sym typeface="Wingdings" panose="05000000000000000000" pitchFamily="2" charset="2"/>
              </a:rPr>
              <a:t>E+T{print(‘+’);}|T</a:t>
            </a:r>
            <a:endParaRPr lang="en-US" altLang="en-US" sz="12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T </a:t>
            </a:r>
            <a:r>
              <a:rPr lang="en-US" altLang="en-US" sz="1200" dirty="0">
                <a:sym typeface="Symbol" panose="05050102010706020507" pitchFamily="18" charset="2"/>
              </a:rPr>
              <a:t> num</a:t>
            </a:r>
            <a:r>
              <a:rPr lang="en-US" altLang="en-US" sz="1200" dirty="0">
                <a:sym typeface="Wingdings" panose="05000000000000000000" pitchFamily="2" charset="2"/>
              </a:rPr>
              <a:t> {print </a:t>
            </a:r>
            <a:r>
              <a:rPr lang="en-US" altLang="en-US" sz="1200" dirty="0" err="1">
                <a:sym typeface="Wingdings" panose="05000000000000000000" pitchFamily="2" charset="2"/>
              </a:rPr>
              <a:t>num.val</a:t>
            </a:r>
            <a:r>
              <a:rPr lang="en-US" altLang="en-US" sz="1200" dirty="0">
                <a:sym typeface="Wingdings" panose="05000000000000000000" pitchFamily="2" charset="2"/>
              </a:rPr>
              <a:t>;}</a:t>
            </a:r>
            <a:endParaRPr lang="en-US" altLang="en-US" sz="12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ym typeface="Symbol" panose="05050102010706020507" pitchFamily="18" charset="2"/>
              </a:rPr>
              <a:t>Input:1+2</a:t>
            </a:r>
            <a:endParaRPr lang="en-US" altLang="en-US" sz="1200" dirty="0">
              <a:sym typeface="Symbol" panose="05050102010706020507" pitchFamily="18" charset="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-20428" y="1712144"/>
            <a:ext cx="184101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ym typeface="Symbol" panose="05050102010706020507" pitchFamily="18" charset="2"/>
              </a:rPr>
              <a:t>E</a:t>
            </a:r>
            <a:r>
              <a:rPr lang="en-US" altLang="en-US" sz="1200" dirty="0">
                <a:sym typeface="Wingdings" panose="05000000000000000000" pitchFamily="2" charset="2"/>
              </a:rPr>
              <a:t>TE`</a:t>
            </a:r>
            <a:endParaRPr lang="en-US" altLang="en-US" sz="1200" dirty="0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ym typeface="Wingdings" panose="05000000000000000000" pitchFamily="2" charset="2"/>
              </a:rPr>
              <a:t>E` +T{print(‘+’);}E`</a:t>
            </a:r>
            <a:endParaRPr lang="en-US" altLang="en-US" sz="1200" dirty="0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sym typeface="Wingdings" panose="05000000000000000000" pitchFamily="2" charset="2"/>
              </a:rPr>
              <a:t>E`epsilon</a:t>
            </a:r>
            <a:endParaRPr lang="en-US" altLang="en-US" sz="12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T </a:t>
            </a:r>
            <a:r>
              <a:rPr lang="en-US" altLang="en-US" sz="1200" dirty="0">
                <a:sym typeface="Symbol" panose="05050102010706020507" pitchFamily="18" charset="2"/>
              </a:rPr>
              <a:t> num</a:t>
            </a:r>
            <a:r>
              <a:rPr lang="en-US" altLang="en-US" sz="1200" dirty="0">
                <a:sym typeface="Wingdings" panose="05000000000000000000" pitchFamily="2" charset="2"/>
              </a:rPr>
              <a:t> {print </a:t>
            </a:r>
            <a:r>
              <a:rPr lang="en-US" altLang="en-US" sz="1200" dirty="0" err="1">
                <a:sym typeface="Wingdings" panose="05000000000000000000" pitchFamily="2" charset="2"/>
              </a:rPr>
              <a:t>num.val</a:t>
            </a:r>
            <a:r>
              <a:rPr lang="en-US" altLang="en-US" sz="1200" dirty="0">
                <a:sym typeface="Wingdings" panose="05000000000000000000" pitchFamily="2" charset="2"/>
              </a:rPr>
              <a:t>;}</a:t>
            </a:r>
            <a:endParaRPr lang="en-US" altLang="en-US" sz="12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>
              <a:sym typeface="Symbol" panose="05050102010706020507" pitchFamily="18" charset="2"/>
            </a:endParaRPr>
          </a:p>
        </p:txBody>
      </p:sp>
      <p:grpSp>
        <p:nvGrpSpPr>
          <p:cNvPr id="8" name="Group 29"/>
          <p:cNvGrpSpPr/>
          <p:nvPr/>
        </p:nvGrpSpPr>
        <p:grpSpPr bwMode="auto">
          <a:xfrm>
            <a:off x="1619251" y="762022"/>
            <a:ext cx="3058596" cy="1899966"/>
            <a:chOff x="1090" y="1296"/>
            <a:chExt cx="4230" cy="1960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592" y="1296"/>
              <a:ext cx="115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/>
                <a:t>E            </a:t>
              </a:r>
              <a:r>
                <a:rPr lang="en-US" altLang="en-US" sz="1100" b="1" dirty="0"/>
                <a:t>    </a:t>
              </a:r>
              <a:endParaRPr lang="en-US" altLang="en-US" sz="1100" b="1" dirty="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296" y="1824"/>
              <a:ext cx="320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/>
                <a:t>   </a:t>
              </a:r>
              <a:r>
                <a:rPr lang="en-US" altLang="en-US" sz="1100"/>
                <a:t>T                                                  E`</a:t>
              </a:r>
              <a:endParaRPr lang="en-US" altLang="en-US" sz="1100" dirty="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090" y="2304"/>
              <a:ext cx="4230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/>
                <a:t>num</a:t>
              </a:r>
              <a:r>
                <a:rPr lang="en-US" altLang="en-US" sz="1100" dirty="0">
                  <a:sym typeface="Wingdings" panose="05000000000000000000" pitchFamily="2" charset="2"/>
                </a:rPr>
                <a:t>{print </a:t>
              </a:r>
              <a:r>
                <a:rPr lang="en-US" altLang="en-US" sz="1100" dirty="0" err="1">
                  <a:sym typeface="Wingdings" panose="05000000000000000000" pitchFamily="2" charset="2"/>
                </a:rPr>
                <a:t>num.val</a:t>
              </a:r>
              <a:r>
                <a:rPr lang="en-US" altLang="en-US" sz="1100" dirty="0">
                  <a:sym typeface="Wingdings" panose="05000000000000000000" pitchFamily="2" charset="2"/>
                </a:rPr>
                <a:t>;}       +</a:t>
              </a:r>
              <a:r>
                <a:rPr lang="en-US" altLang="en-US" sz="1100" dirty="0"/>
                <a:t>            T       </a:t>
              </a:r>
              <a:r>
                <a:rPr lang="en-US" altLang="en-US" sz="1100" dirty="0">
                  <a:sym typeface="Wingdings" panose="05000000000000000000" pitchFamily="2" charset="2"/>
                </a:rPr>
                <a:t>{print(+);}</a:t>
              </a:r>
              <a:endParaRPr lang="en-US" altLang="en-US" sz="1100" dirty="0">
                <a:sym typeface="Wingdings" panose="05000000000000000000" pitchFamily="2" charset="2"/>
              </a:endParaRPr>
            </a:p>
            <a:p>
              <a:r>
                <a:rPr lang="en-US" altLang="en-US" sz="1100" dirty="0">
                  <a:sym typeface="Wingdings" panose="05000000000000000000" pitchFamily="2" charset="2"/>
                </a:rPr>
                <a:t>      1</a:t>
              </a:r>
              <a:r>
                <a:rPr lang="en-US" altLang="en-US" sz="1100" dirty="0"/>
                <a:t> </a:t>
              </a:r>
              <a:endParaRPr lang="en-US" altLang="en-US" sz="1100" dirty="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090" y="2784"/>
              <a:ext cx="4227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/>
                <a:t>   	                      num</a:t>
              </a:r>
              <a:r>
                <a:rPr lang="en-US" altLang="en-US" sz="1100" dirty="0">
                  <a:sym typeface="Wingdings" panose="05000000000000000000" pitchFamily="2" charset="2"/>
                </a:rPr>
                <a:t>{print </a:t>
              </a:r>
              <a:r>
                <a:rPr lang="en-US" altLang="en-US" sz="1100" dirty="0" err="1">
                  <a:sym typeface="Wingdings" panose="05000000000000000000" pitchFamily="2" charset="2"/>
                </a:rPr>
                <a:t>num.val</a:t>
              </a:r>
              <a:r>
                <a:rPr lang="en-US" altLang="en-US" sz="1100" dirty="0">
                  <a:sym typeface="Wingdings" panose="05000000000000000000" pitchFamily="2" charset="2"/>
                </a:rPr>
                <a:t>;}</a:t>
              </a:r>
              <a:endParaRPr lang="en-US" altLang="en-US" sz="1100" dirty="0">
                <a:sym typeface="Wingdings" panose="05000000000000000000" pitchFamily="2" charset="2"/>
              </a:endParaRPr>
            </a:p>
            <a:p>
              <a:r>
                <a:rPr lang="en-US" altLang="en-US" sz="1100" dirty="0">
                  <a:sym typeface="Wingdings" panose="05000000000000000000" pitchFamily="2" charset="2"/>
                </a:rPr>
                <a:t>		              2</a:t>
              </a:r>
              <a:endParaRPr lang="en-US" altLang="en-US" sz="1100" dirty="0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1632" y="1584"/>
              <a:ext cx="12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2880" y="1584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584" y="21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4146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 dirty="0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3408" y="21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080" y="2112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4080" y="21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</p:grp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2762250" y="2661988"/>
            <a:ext cx="44114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dirty="0"/>
              <a:t>1 2+</a:t>
            </a:r>
            <a:endParaRPr lang="en-US" altLang="en-US" sz="11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68" y="-56863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Syntax-Directed Translation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Syntax-Directed Definitions:</a:t>
            </a:r>
            <a:endParaRPr lang="en-US" altLang="en-US" b="1" dirty="0"/>
          </a:p>
          <a:p>
            <a:pPr lvl="1"/>
            <a:r>
              <a:rPr lang="en-US" altLang="en-US" dirty="0"/>
              <a:t>give high-level specifications for translations</a:t>
            </a:r>
            <a:endParaRPr lang="en-US" altLang="en-US" dirty="0"/>
          </a:p>
          <a:p>
            <a:pPr lvl="1"/>
            <a:r>
              <a:rPr lang="en-US" altLang="en-US" dirty="0"/>
              <a:t>hide implementation details such as order of evaluation of semantic actions</a:t>
            </a:r>
            <a:endParaRPr lang="en-US" altLang="en-US" dirty="0"/>
          </a:p>
          <a:p>
            <a:pPr lvl="1"/>
            <a:r>
              <a:rPr lang="en-US" altLang="en-US" dirty="0"/>
              <a:t>We associate a production rule with a set of semantic actions, and we do not say when they will be evaluated</a:t>
            </a:r>
            <a:endParaRPr lang="en-US" altLang="en-US" dirty="0"/>
          </a:p>
          <a:p>
            <a:pPr lvl="1"/>
            <a:r>
              <a:rPr lang="en-GB" altLang="en-US" dirty="0"/>
              <a:t>more readable, and hence more useful for specifications</a:t>
            </a:r>
            <a:endParaRPr lang="en-US" altLang="en-US" dirty="0"/>
          </a:p>
          <a:p>
            <a:r>
              <a:rPr lang="en-US" altLang="en-US" b="1" dirty="0"/>
              <a:t>Translation Schemes:</a:t>
            </a:r>
            <a:endParaRPr lang="en-US" altLang="en-US" b="1" dirty="0"/>
          </a:p>
          <a:p>
            <a:pPr lvl="1"/>
            <a:r>
              <a:rPr lang="en-US" altLang="en-US" dirty="0"/>
              <a:t>indicate the order of evaluation of semantic actions associated with a production rule.</a:t>
            </a:r>
            <a:endParaRPr lang="en-US" altLang="en-US" dirty="0"/>
          </a:p>
          <a:p>
            <a:pPr lvl="1"/>
            <a:r>
              <a:rPr lang="en-US" altLang="en-US" dirty="0"/>
              <a:t>In other words, translation schemes give a little bit information about implementation details.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43" y="1693661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GB" dirty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Syntax-Directed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Syntax Directed Definition (SDD) is a context free grammar where</a:t>
            </a:r>
            <a:endParaRPr lang="en-GB" dirty="0"/>
          </a:p>
          <a:p>
            <a:pPr lvl="1"/>
            <a:r>
              <a:rPr lang="en-GB" dirty="0"/>
              <a:t>Semantic rules are associated with productions</a:t>
            </a:r>
            <a:endParaRPr lang="en-GB" dirty="0"/>
          </a:p>
          <a:p>
            <a:pPr lvl="1"/>
            <a:r>
              <a:rPr lang="en-GB" dirty="0"/>
              <a:t>Attributes are associated with grammar symbols</a:t>
            </a:r>
            <a:endParaRPr lang="en-GB" dirty="0"/>
          </a:p>
          <a:p>
            <a:r>
              <a:rPr lang="en-GB" dirty="0"/>
              <a:t>If ‘X’ is a symbol and ‘a’ is one of its attribute then </a:t>
            </a:r>
            <a:r>
              <a:rPr lang="en-GB" dirty="0" err="1"/>
              <a:t>X.a</a:t>
            </a:r>
            <a:r>
              <a:rPr lang="en-GB" dirty="0"/>
              <a:t> denotes value of ‘a’ at ‘X’</a:t>
            </a:r>
            <a:endParaRPr lang="en-GB" dirty="0"/>
          </a:p>
          <a:p>
            <a:r>
              <a:rPr lang="en-US" altLang="en-US" sz="1200" dirty="0"/>
              <a:t>An attribute may hold almost any thing.</a:t>
            </a:r>
            <a:endParaRPr lang="en-US" altLang="en-US" sz="1200" dirty="0"/>
          </a:p>
          <a:p>
            <a:pPr lvl="1"/>
            <a:r>
              <a:rPr lang="en-US" altLang="en-US" sz="1200" dirty="0"/>
              <a:t>a string, a number, a memory location, a record</a:t>
            </a:r>
            <a:endParaRPr lang="en-US" altLang="en-US" sz="1200" dirty="0"/>
          </a:p>
          <a:p>
            <a:pPr marL="230505" lvl="1" indent="0">
              <a:buNone/>
            </a:pPr>
            <a:r>
              <a:rPr lang="en-US" altLang="en-US" sz="1200" b="1" dirty="0">
                <a:solidFill>
                  <a:srgbClr val="FC0480"/>
                </a:solidFill>
              </a:rPr>
              <a:t>Grammar					Semantic rule</a:t>
            </a:r>
            <a:endParaRPr lang="en-US" altLang="en-US" sz="1200" b="1" dirty="0">
              <a:solidFill>
                <a:srgbClr val="FC0480"/>
              </a:solidFill>
            </a:endParaRPr>
          </a:p>
          <a:p>
            <a:pPr marL="230505" lvl="1" indent="0">
              <a:buNone/>
            </a:pPr>
            <a:r>
              <a:rPr lang="en-US" altLang="en-US" sz="1200" dirty="0"/>
              <a:t>E </a:t>
            </a:r>
            <a:r>
              <a:rPr lang="en-US" altLang="en-US" sz="1200" dirty="0">
                <a:sym typeface="Wingdings" panose="05000000000000000000" pitchFamily="2" charset="2"/>
              </a:rPr>
              <a:t> E+T					</a:t>
            </a:r>
            <a:r>
              <a:rPr lang="en-US" altLang="en-US" sz="1200" dirty="0" err="1">
                <a:sym typeface="Wingdings" panose="05000000000000000000" pitchFamily="2" charset="2"/>
              </a:rPr>
              <a:t>E.val</a:t>
            </a:r>
            <a:r>
              <a:rPr lang="en-US" altLang="en-US" sz="1200" dirty="0">
                <a:sym typeface="Wingdings" panose="05000000000000000000" pitchFamily="2" charset="2"/>
              </a:rPr>
              <a:t> = </a:t>
            </a:r>
            <a:r>
              <a:rPr lang="en-US" altLang="en-US" sz="1200" dirty="0" err="1">
                <a:sym typeface="Wingdings" panose="05000000000000000000" pitchFamily="2" charset="2"/>
              </a:rPr>
              <a:t>E.val</a:t>
            </a:r>
            <a:r>
              <a:rPr lang="en-US" altLang="en-US" sz="1200" dirty="0">
                <a:sym typeface="Wingdings" panose="05000000000000000000" pitchFamily="2" charset="2"/>
              </a:rPr>
              <a:t> +</a:t>
            </a:r>
            <a:r>
              <a:rPr lang="en-US" altLang="en-US" sz="1200" dirty="0" err="1">
                <a:sym typeface="Wingdings" panose="05000000000000000000" pitchFamily="2" charset="2"/>
              </a:rPr>
              <a:t>T.val</a:t>
            </a:r>
            <a:endParaRPr lang="en-US" altLang="en-US" sz="1200" dirty="0">
              <a:sym typeface="Wingdings" panose="05000000000000000000" pitchFamily="2" charset="2"/>
            </a:endParaRPr>
          </a:p>
          <a:p>
            <a:pPr marL="230505" lvl="1" indent="0">
              <a:buNone/>
            </a:pPr>
            <a:r>
              <a:rPr lang="en-US" altLang="en-US" sz="1200" dirty="0">
                <a:sym typeface="Wingdings" panose="05000000000000000000" pitchFamily="2" charset="2"/>
              </a:rPr>
              <a:t>E  T</a:t>
            </a:r>
            <a:r>
              <a:rPr lang="en-US" altLang="en-US" sz="1200" dirty="0"/>
              <a:t> 					</a:t>
            </a:r>
            <a:r>
              <a:rPr lang="en-US" altLang="en-US" sz="1200" dirty="0" err="1"/>
              <a:t>E.val</a:t>
            </a:r>
            <a:r>
              <a:rPr lang="en-US" altLang="en-US" sz="1200" dirty="0"/>
              <a:t> </a:t>
            </a:r>
            <a:r>
              <a:rPr lang="en-US" altLang="en-US" sz="1200" dirty="0">
                <a:sym typeface="Wingdings" panose="05000000000000000000" pitchFamily="2" charset="2"/>
              </a:rPr>
              <a:t>=</a:t>
            </a:r>
            <a:r>
              <a:rPr lang="en-US" altLang="en-US" sz="1200" dirty="0" err="1">
                <a:sym typeface="Wingdings" panose="05000000000000000000" pitchFamily="2" charset="2"/>
              </a:rPr>
              <a:t>T.val</a:t>
            </a:r>
            <a:endParaRPr lang="en-US" alt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Types of Attributes in SDD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" y="511175"/>
            <a:ext cx="4418013" cy="2534406"/>
          </a:xfrm>
        </p:spPr>
        <p:txBody>
          <a:bodyPr/>
          <a:lstStyle/>
          <a:p>
            <a:r>
              <a:rPr lang="en-GB" dirty="0"/>
              <a:t>Synthesized Attributes: If a node takes values from its children node and itself then it is synthesized attribute</a:t>
            </a:r>
            <a:endParaRPr lang="en-GB" dirty="0"/>
          </a:p>
          <a:p>
            <a:r>
              <a:rPr lang="en-GB" dirty="0"/>
              <a:t>Ex: A</a:t>
            </a:r>
            <a:r>
              <a:rPr lang="en-GB" dirty="0">
                <a:sym typeface="Wingdings" panose="05000000000000000000" pitchFamily="2" charset="2"/>
              </a:rPr>
              <a:t>BCD (A is parent, B,C, &amp; D are children)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A.S = B.S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A.S = C.S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A.S = D.S 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/>
              <a:t>Inherited Attributes: If a node takes values from its parent,  </a:t>
            </a:r>
            <a:r>
              <a:rPr lang="en-GB" dirty="0" err="1"/>
              <a:t>sibiling</a:t>
            </a:r>
            <a:r>
              <a:rPr lang="en-GB" dirty="0"/>
              <a:t> node and itself then it is inherited attribute</a:t>
            </a:r>
            <a:endParaRPr lang="en-GB" dirty="0"/>
          </a:p>
          <a:p>
            <a:r>
              <a:rPr lang="en-GB" dirty="0"/>
              <a:t>Ex: A</a:t>
            </a:r>
            <a:r>
              <a:rPr lang="en-GB" dirty="0">
                <a:sym typeface="Wingdings" panose="05000000000000000000" pitchFamily="2" charset="2"/>
              </a:rPr>
              <a:t>BCD (A is parent, B,C, &amp; D are children)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C.i</a:t>
            </a:r>
            <a:r>
              <a:rPr lang="en-GB" dirty="0">
                <a:sym typeface="Wingdings" panose="05000000000000000000" pitchFamily="2" charset="2"/>
              </a:rPr>
              <a:t> =</a:t>
            </a:r>
            <a:r>
              <a:rPr lang="en-GB" dirty="0" err="1">
                <a:sym typeface="Wingdings" panose="05000000000000000000" pitchFamily="2" charset="2"/>
              </a:rPr>
              <a:t>A.i</a:t>
            </a:r>
            <a:r>
              <a:rPr lang="en-GB" dirty="0">
                <a:sym typeface="Wingdings" panose="05000000000000000000" pitchFamily="2" charset="2"/>
              </a:rPr>
              <a:t> (Parent node)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C.i</a:t>
            </a:r>
            <a:r>
              <a:rPr lang="en-GB" dirty="0">
                <a:sym typeface="Wingdings" panose="05000000000000000000" pitchFamily="2" charset="2"/>
              </a:rPr>
              <a:t> =</a:t>
            </a:r>
            <a:r>
              <a:rPr lang="en-GB" dirty="0" err="1">
                <a:sym typeface="Wingdings" panose="05000000000000000000" pitchFamily="2" charset="2"/>
              </a:rPr>
              <a:t>B.i</a:t>
            </a:r>
            <a:r>
              <a:rPr lang="en-GB" dirty="0">
                <a:sym typeface="Wingdings" panose="05000000000000000000" pitchFamily="2" charset="2"/>
              </a:rPr>
              <a:t>(</a:t>
            </a:r>
            <a:r>
              <a:rPr lang="en-GB" dirty="0" err="1">
                <a:sym typeface="Wingdings" panose="05000000000000000000" pitchFamily="2" charset="2"/>
              </a:rPr>
              <a:t>Sibiling</a:t>
            </a:r>
            <a:r>
              <a:rPr lang="en-GB" dirty="0">
                <a:sym typeface="Wingdings" panose="05000000000000000000" pitchFamily="2" charset="2"/>
              </a:rPr>
              <a:t>)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C.i</a:t>
            </a:r>
            <a:r>
              <a:rPr lang="en-GB" dirty="0">
                <a:sym typeface="Wingdings" panose="05000000000000000000" pitchFamily="2" charset="2"/>
              </a:rPr>
              <a:t> = </a:t>
            </a:r>
            <a:r>
              <a:rPr lang="en-GB" dirty="0" err="1">
                <a:sym typeface="Wingdings" panose="05000000000000000000" pitchFamily="2" charset="2"/>
              </a:rPr>
              <a:t>D.i</a:t>
            </a:r>
            <a:r>
              <a:rPr lang="en-GB" dirty="0">
                <a:sym typeface="Wingdings" panose="05000000000000000000" pitchFamily="2" charset="2"/>
              </a:rPr>
              <a:t>(</a:t>
            </a:r>
            <a:r>
              <a:rPr lang="en-GB" dirty="0" err="1">
                <a:sym typeface="Wingdings" panose="05000000000000000000" pitchFamily="2" charset="2"/>
              </a:rPr>
              <a:t>sibiling</a:t>
            </a:r>
            <a:r>
              <a:rPr lang="en-GB" dirty="0">
                <a:sym typeface="Wingdings" panose="05000000000000000000" pitchFamily="2" charset="2"/>
              </a:rPr>
              <a:t>)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Attributes of Terminals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" y="511175"/>
            <a:ext cx="4418013" cy="2534406"/>
          </a:xfrm>
        </p:spPr>
        <p:txBody>
          <a:bodyPr/>
          <a:lstStyle/>
          <a:p>
            <a:r>
              <a:rPr lang="en-GB" dirty="0"/>
              <a:t>Terminals can have synthesized attributes, but not inherited attributes</a:t>
            </a:r>
            <a:endParaRPr lang="en-GB" dirty="0"/>
          </a:p>
          <a:p>
            <a:r>
              <a:rPr lang="en-GB" dirty="0"/>
              <a:t>Attributes for terminals have lexical values that are supplied by the lexical analyser</a:t>
            </a:r>
            <a:endParaRPr lang="en-GB" dirty="0"/>
          </a:p>
          <a:p>
            <a:r>
              <a:rPr lang="en-GB" dirty="0"/>
              <a:t>There are no semantic rules in the SDD itself for computing the value of an attribute for a terminal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81050" y="0"/>
            <a:ext cx="6172200" cy="30762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Syntax-Directed Definition for expression </a:t>
            </a:r>
            <a:br>
              <a:rPr lang="en-US" altLang="en-US" dirty="0"/>
            </a:br>
            <a:r>
              <a:rPr lang="en-US" altLang="en-US" dirty="0"/>
              <a:t>grammar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468" y="511175"/>
            <a:ext cx="4418013" cy="2514600"/>
          </a:xfrm>
          <a:prstGeom prst="rect">
            <a:avLst/>
          </a:prstGeom>
        </p:spPr>
        <p:txBody>
          <a:bodyPr/>
          <a:lstStyle>
            <a:lvl1pPr marL="115570" indent="-115570" algn="just" defTabSz="461010" rtl="0" eaLnBrk="1" latinLnBrk="0" hangingPunct="1">
              <a:lnSpc>
                <a:spcPct val="90000"/>
              </a:lnSpc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ü"/>
              <a:defRPr sz="121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6075" indent="-115570" algn="just" defTabSz="461010" rtl="0" eaLnBrk="1" latinLnBrk="0" hangingPunct="1">
              <a:lnSpc>
                <a:spcPct val="90000"/>
              </a:lnSpc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ü"/>
              <a:defRPr sz="111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76580" indent="-115570" algn="just" defTabSz="461010" rtl="0" eaLnBrk="1" latinLnBrk="0" hangingPunct="1">
              <a:lnSpc>
                <a:spcPct val="90000"/>
              </a:lnSpc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ü"/>
              <a:defRPr sz="101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07085" indent="-115570" algn="just" defTabSz="461010" rtl="0" eaLnBrk="1" latinLnBrk="0" hangingPunct="1">
              <a:lnSpc>
                <a:spcPct val="90000"/>
              </a:lnSpc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ü"/>
              <a:defRPr sz="91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37590" indent="-115570" algn="just" defTabSz="461010" rtl="0" eaLnBrk="1" latinLnBrk="0" hangingPunct="1">
              <a:lnSpc>
                <a:spcPct val="90000"/>
              </a:lnSpc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ü"/>
              <a:defRPr sz="91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68095" indent="-115570" algn="l" defTabSz="46101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98600" indent="-115570" algn="l" defTabSz="46101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29105" indent="-115570" algn="l" defTabSz="46101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9610" indent="-115570" algn="l" defTabSz="46101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100" b="1" dirty="0"/>
              <a:t>	</a:t>
            </a:r>
            <a:r>
              <a:rPr lang="en-US" altLang="en-US" sz="1100" b="1" u="sng" dirty="0"/>
              <a:t>Production</a:t>
            </a:r>
            <a:r>
              <a:rPr lang="en-US" altLang="en-US" sz="1100" dirty="0"/>
              <a:t> 			</a:t>
            </a:r>
            <a:r>
              <a:rPr lang="en-US" altLang="en-US" sz="1100" b="1" u="sng" dirty="0"/>
              <a:t>Semantic Rules</a:t>
            </a:r>
            <a:endParaRPr lang="en-US" altLang="en-US" sz="1100" b="1" u="sng" dirty="0"/>
          </a:p>
          <a:p>
            <a:pPr>
              <a:buFontTx/>
              <a:buNone/>
            </a:pPr>
            <a:r>
              <a:rPr lang="en-US" altLang="en-US" sz="1100" dirty="0"/>
              <a:t>	L </a:t>
            </a:r>
            <a:r>
              <a:rPr lang="en-US" altLang="en-US" sz="1100" dirty="0">
                <a:cs typeface="Times New Roman" panose="02020603050405020304" pitchFamily="18" charset="0"/>
              </a:rPr>
              <a:t>→ E </a:t>
            </a:r>
            <a:r>
              <a:rPr lang="en-US" altLang="en-US" sz="1100" b="1" dirty="0">
                <a:cs typeface="Times New Roman" panose="02020603050405020304" pitchFamily="18" charset="0"/>
              </a:rPr>
              <a:t>return</a:t>
            </a:r>
            <a:r>
              <a:rPr lang="en-US" altLang="en-US" sz="1100" dirty="0">
                <a:cs typeface="Times New Roman" panose="02020603050405020304" pitchFamily="18" charset="0"/>
              </a:rPr>
              <a:t>		print(</a:t>
            </a:r>
            <a:r>
              <a:rPr lang="en-US" altLang="en-US" sz="1100" dirty="0" err="1">
                <a:cs typeface="Times New Roman" panose="02020603050405020304" pitchFamily="18" charset="0"/>
              </a:rPr>
              <a:t>E.val</a:t>
            </a:r>
            <a:r>
              <a:rPr lang="en-US" altLang="en-US" sz="1100" dirty="0">
                <a:cs typeface="Times New Roman" panose="02020603050405020304" pitchFamily="18" charset="0"/>
              </a:rPr>
              <a:t>)</a:t>
            </a:r>
            <a:endParaRPr lang="en-US" altLang="en-US" sz="11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1100" dirty="0">
                <a:cs typeface="Times New Roman" panose="02020603050405020304" pitchFamily="18" charset="0"/>
              </a:rPr>
              <a:t>	E → E</a:t>
            </a:r>
            <a:r>
              <a:rPr lang="en-US" altLang="en-US" sz="11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100" dirty="0">
                <a:cs typeface="Times New Roman" panose="02020603050405020304" pitchFamily="18" charset="0"/>
              </a:rPr>
              <a:t> + T			</a:t>
            </a:r>
            <a:r>
              <a:rPr lang="en-US" altLang="en-US" sz="1100" dirty="0" err="1">
                <a:cs typeface="Times New Roman" panose="02020603050405020304" pitchFamily="18" charset="0"/>
              </a:rPr>
              <a:t>E.val</a:t>
            </a:r>
            <a:r>
              <a:rPr lang="en-US" altLang="en-US" sz="1100" dirty="0">
                <a:cs typeface="Times New Roman" panose="02020603050405020304" pitchFamily="18" charset="0"/>
              </a:rPr>
              <a:t> = E</a:t>
            </a:r>
            <a:r>
              <a:rPr lang="en-US" altLang="en-US" sz="11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100" dirty="0">
                <a:cs typeface="Times New Roman" panose="02020603050405020304" pitchFamily="18" charset="0"/>
              </a:rPr>
              <a:t>.val + </a:t>
            </a:r>
            <a:r>
              <a:rPr lang="en-US" altLang="en-US" sz="1100" dirty="0" err="1">
                <a:cs typeface="Times New Roman" panose="02020603050405020304" pitchFamily="18" charset="0"/>
              </a:rPr>
              <a:t>T.val</a:t>
            </a:r>
            <a:endParaRPr lang="en-US" altLang="en-US" sz="11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1100" dirty="0">
                <a:cs typeface="Times New Roman" panose="02020603050405020304" pitchFamily="18" charset="0"/>
              </a:rPr>
              <a:t>	E → T			</a:t>
            </a:r>
            <a:r>
              <a:rPr lang="en-US" altLang="en-US" sz="1100" dirty="0" err="1">
                <a:cs typeface="Times New Roman" panose="02020603050405020304" pitchFamily="18" charset="0"/>
              </a:rPr>
              <a:t>E.val</a:t>
            </a:r>
            <a:r>
              <a:rPr lang="en-US" altLang="en-US" sz="1100" dirty="0">
                <a:cs typeface="Times New Roman" panose="02020603050405020304" pitchFamily="18" charset="0"/>
              </a:rPr>
              <a:t> = </a:t>
            </a:r>
            <a:r>
              <a:rPr lang="en-US" altLang="en-US" sz="1100" dirty="0" err="1">
                <a:cs typeface="Times New Roman" panose="02020603050405020304" pitchFamily="18" charset="0"/>
              </a:rPr>
              <a:t>T.val</a:t>
            </a:r>
            <a:endParaRPr lang="en-US" altLang="en-US" sz="11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1100" dirty="0">
                <a:cs typeface="Times New Roman" panose="02020603050405020304" pitchFamily="18" charset="0"/>
              </a:rPr>
              <a:t>	T → T</a:t>
            </a:r>
            <a:r>
              <a:rPr lang="en-US" altLang="en-US" sz="11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100" dirty="0">
                <a:cs typeface="Times New Roman" panose="02020603050405020304" pitchFamily="18" charset="0"/>
              </a:rPr>
              <a:t> * F			</a:t>
            </a:r>
            <a:r>
              <a:rPr lang="en-US" altLang="en-US" sz="1100" dirty="0" err="1">
                <a:cs typeface="Times New Roman" panose="02020603050405020304" pitchFamily="18" charset="0"/>
              </a:rPr>
              <a:t>T.val</a:t>
            </a:r>
            <a:r>
              <a:rPr lang="en-US" altLang="en-US" sz="1100" dirty="0">
                <a:cs typeface="Times New Roman" panose="02020603050405020304" pitchFamily="18" charset="0"/>
              </a:rPr>
              <a:t> = T</a:t>
            </a:r>
            <a:r>
              <a:rPr lang="en-US" altLang="en-US" sz="11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1100" dirty="0">
                <a:cs typeface="Times New Roman" panose="02020603050405020304" pitchFamily="18" charset="0"/>
              </a:rPr>
              <a:t>.val * </a:t>
            </a:r>
            <a:r>
              <a:rPr lang="en-US" altLang="en-US" sz="1100" dirty="0" err="1">
                <a:cs typeface="Times New Roman" panose="02020603050405020304" pitchFamily="18" charset="0"/>
              </a:rPr>
              <a:t>F.val</a:t>
            </a:r>
            <a:endParaRPr lang="en-US" altLang="en-US" sz="11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1100" dirty="0">
                <a:cs typeface="Times New Roman" panose="02020603050405020304" pitchFamily="18" charset="0"/>
              </a:rPr>
              <a:t>	T → F			</a:t>
            </a:r>
            <a:r>
              <a:rPr lang="en-US" altLang="en-US" sz="1100" dirty="0" err="1">
                <a:cs typeface="Times New Roman" panose="02020603050405020304" pitchFamily="18" charset="0"/>
              </a:rPr>
              <a:t>T.val</a:t>
            </a:r>
            <a:r>
              <a:rPr lang="en-US" altLang="en-US" sz="1100" dirty="0">
                <a:cs typeface="Times New Roman" panose="02020603050405020304" pitchFamily="18" charset="0"/>
              </a:rPr>
              <a:t> = </a:t>
            </a:r>
            <a:r>
              <a:rPr lang="en-US" altLang="en-US" sz="1100" dirty="0" err="1">
                <a:cs typeface="Times New Roman" panose="02020603050405020304" pitchFamily="18" charset="0"/>
              </a:rPr>
              <a:t>F.val</a:t>
            </a:r>
            <a:endParaRPr lang="en-US" altLang="en-US" sz="11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1100" dirty="0">
                <a:cs typeface="Times New Roman" panose="02020603050405020304" pitchFamily="18" charset="0"/>
              </a:rPr>
              <a:t>	F → ( E )			</a:t>
            </a:r>
            <a:r>
              <a:rPr lang="en-US" altLang="en-US" sz="1100" dirty="0" err="1">
                <a:cs typeface="Times New Roman" panose="02020603050405020304" pitchFamily="18" charset="0"/>
              </a:rPr>
              <a:t>F.val</a:t>
            </a:r>
            <a:r>
              <a:rPr lang="en-US" altLang="en-US" sz="1100" dirty="0">
                <a:cs typeface="Times New Roman" panose="02020603050405020304" pitchFamily="18" charset="0"/>
              </a:rPr>
              <a:t> = </a:t>
            </a:r>
            <a:r>
              <a:rPr lang="en-US" altLang="en-US" sz="1100" dirty="0" err="1">
                <a:cs typeface="Times New Roman" panose="02020603050405020304" pitchFamily="18" charset="0"/>
              </a:rPr>
              <a:t>E.val</a:t>
            </a:r>
            <a:endParaRPr lang="en-US" altLang="en-US" sz="11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1100" dirty="0">
                <a:cs typeface="Times New Roman" panose="02020603050405020304" pitchFamily="18" charset="0"/>
              </a:rPr>
              <a:t>	F → </a:t>
            </a:r>
            <a:r>
              <a:rPr lang="en-US" altLang="en-US" sz="1100" b="1" dirty="0">
                <a:cs typeface="Times New Roman" panose="02020603050405020304" pitchFamily="18" charset="0"/>
              </a:rPr>
              <a:t>digit</a:t>
            </a:r>
            <a:r>
              <a:rPr lang="en-US" altLang="en-US" sz="1100" dirty="0">
                <a:cs typeface="Times New Roman" panose="02020603050405020304" pitchFamily="18" charset="0"/>
              </a:rPr>
              <a:t>			</a:t>
            </a:r>
            <a:r>
              <a:rPr lang="en-US" altLang="en-US" sz="1100" dirty="0" err="1">
                <a:cs typeface="Times New Roman" panose="02020603050405020304" pitchFamily="18" charset="0"/>
              </a:rPr>
              <a:t>F.val</a:t>
            </a:r>
            <a:r>
              <a:rPr lang="en-US" altLang="en-US" sz="1100" dirty="0">
                <a:cs typeface="Times New Roman" panose="02020603050405020304" pitchFamily="18" charset="0"/>
              </a:rPr>
              <a:t> = </a:t>
            </a:r>
            <a:r>
              <a:rPr lang="en-US" altLang="en-US" sz="1100" b="1" dirty="0" err="1">
                <a:cs typeface="Times New Roman" panose="02020603050405020304" pitchFamily="18" charset="0"/>
              </a:rPr>
              <a:t>digit</a:t>
            </a:r>
            <a:r>
              <a:rPr lang="en-US" altLang="en-US" sz="1100" dirty="0" err="1">
                <a:cs typeface="Times New Roman" panose="02020603050405020304" pitchFamily="18" charset="0"/>
              </a:rPr>
              <a:t>.lexval</a:t>
            </a:r>
            <a:endParaRPr lang="en-US" altLang="en-US" sz="1100" dirty="0">
              <a:cs typeface="Times New Roman" panose="02020603050405020304" pitchFamily="18" charset="0"/>
            </a:endParaRPr>
          </a:p>
          <a:p>
            <a:r>
              <a:rPr lang="en-US" altLang="en-US" sz="1100" dirty="0">
                <a:cs typeface="Times New Roman" panose="02020603050405020304" pitchFamily="18" charset="0"/>
              </a:rPr>
              <a:t>Symbols E, T, and F are associated with an attribute val.</a:t>
            </a:r>
            <a:endParaRPr lang="en-US" altLang="en-US" sz="1100" dirty="0">
              <a:cs typeface="Times New Roman" panose="02020603050405020304" pitchFamily="18" charset="0"/>
            </a:endParaRPr>
          </a:p>
          <a:p>
            <a:r>
              <a:rPr lang="en-US" altLang="en-US" sz="1100" dirty="0">
                <a:cs typeface="Times New Roman" panose="02020603050405020304" pitchFamily="18" charset="0"/>
              </a:rPr>
              <a:t>The token </a:t>
            </a:r>
            <a:r>
              <a:rPr lang="en-US" altLang="en-US" sz="1100" b="1" dirty="0">
                <a:cs typeface="Times New Roman" panose="02020603050405020304" pitchFamily="18" charset="0"/>
              </a:rPr>
              <a:t>digit</a:t>
            </a:r>
            <a:r>
              <a:rPr lang="en-US" altLang="en-US" sz="1100" dirty="0">
                <a:cs typeface="Times New Roman" panose="02020603050405020304" pitchFamily="18" charset="0"/>
              </a:rPr>
              <a:t> has a synthesized attribute </a:t>
            </a:r>
            <a:r>
              <a:rPr lang="en-US" altLang="en-US" sz="1100" i="1" dirty="0" err="1">
                <a:cs typeface="Times New Roman" panose="02020603050405020304" pitchFamily="18" charset="0"/>
              </a:rPr>
              <a:t>lexval</a:t>
            </a:r>
            <a:r>
              <a:rPr lang="en-US" altLang="en-US" sz="1100" dirty="0">
                <a:cs typeface="Times New Roman" panose="02020603050405020304" pitchFamily="18" charset="0"/>
              </a:rPr>
              <a:t> (it is an integer value returned by the lexical analyzer).</a:t>
            </a:r>
            <a:endParaRPr lang="en-US" altLang="en-US" sz="11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11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11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Types of SDD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100" dirty="0"/>
              <a:t>Two sub-classes of the syntax-directed definitions:</a:t>
            </a:r>
            <a:endParaRPr lang="en-US" altLang="en-US" sz="1100" dirty="0"/>
          </a:p>
          <a:p>
            <a:pPr lvl="1"/>
            <a:r>
              <a:rPr lang="en-US" altLang="en-US" sz="1100" b="1" dirty="0"/>
              <a:t>S-Attributed SDD</a:t>
            </a:r>
            <a:r>
              <a:rPr lang="en-US" altLang="en-US" sz="1100" dirty="0"/>
              <a:t>: only synthesized attributes are used in the syntax-directed definitions</a:t>
            </a:r>
            <a:endParaRPr lang="en-US" altLang="en-US" sz="1100" dirty="0"/>
          </a:p>
          <a:p>
            <a:pPr lvl="1"/>
            <a:r>
              <a:rPr lang="en-US" altLang="en-US" sz="1100" b="1" dirty="0"/>
              <a:t>L-Attributed SDD</a:t>
            </a:r>
            <a:r>
              <a:rPr lang="en-US" altLang="en-US" sz="1100" dirty="0"/>
              <a:t>: in addition to synthesized attributes, it also uses inherited attributes in a restricted fashion</a:t>
            </a:r>
            <a:endParaRPr lang="en-US" altLang="en-US" sz="1100" dirty="0"/>
          </a:p>
          <a:p>
            <a:r>
              <a:rPr lang="en-GB" altLang="en-US" sz="1200" dirty="0">
                <a:highlight>
                  <a:srgbClr val="FFFF00"/>
                </a:highlight>
              </a:rPr>
              <a:t>An S-attributed SDD can be implemented naturally in conjunction with an LR parser</a:t>
            </a:r>
            <a:endParaRPr lang="en-GB" altLang="en-US" sz="1200" dirty="0">
              <a:highlight>
                <a:srgbClr val="FFFF00"/>
              </a:highlight>
            </a:endParaRPr>
          </a:p>
          <a:p>
            <a:r>
              <a:rPr lang="en-GB" altLang="en-US" sz="1200" dirty="0"/>
              <a:t>Semantic rules in SDD may involve side effects like printing </a:t>
            </a:r>
            <a:endParaRPr lang="en-GB" altLang="en-US" sz="1200" dirty="0"/>
          </a:p>
          <a:p>
            <a:r>
              <a:rPr lang="en-GB" altLang="en-US" sz="1200" dirty="0"/>
              <a:t>An SDD without side effects (</a:t>
            </a:r>
            <a:r>
              <a:rPr lang="en-US" altLang="en-US" sz="1200" dirty="0">
                <a:cs typeface="Times New Roman" panose="02020603050405020304" pitchFamily="18" charset="0"/>
              </a:rPr>
              <a:t>they can     only evaluate values of attributes</a:t>
            </a:r>
            <a:r>
              <a:rPr lang="en-GB" altLang="en-US" sz="1200" dirty="0"/>
              <a:t>) is sometimes called an </a:t>
            </a:r>
            <a:r>
              <a:rPr lang="en-GB" altLang="en-US" sz="1200" b="1" dirty="0"/>
              <a:t>attribute grammar</a:t>
            </a:r>
            <a:endParaRPr lang="en-US" altLang="en-US" sz="1200" b="1" dirty="0"/>
          </a:p>
          <a:p>
            <a:r>
              <a:rPr lang="en-US" altLang="en-US" sz="1100" dirty="0"/>
              <a:t>Implementations of S-attributed Definitions are a little bit easier than implementations of L-Attributed Definitions</a:t>
            </a:r>
            <a:endParaRPr lang="en-US" altLang="en-US" sz="1100" dirty="0"/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Types of SDD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" y="567569"/>
            <a:ext cx="4418013" cy="2534406"/>
          </a:xfrm>
        </p:spPr>
        <p:txBody>
          <a:bodyPr/>
          <a:lstStyle/>
          <a:p>
            <a:r>
              <a:rPr lang="en-GB" dirty="0"/>
              <a:t>S-Attributed SDD | S-Attributed Definitions | S-Attributed Grammar</a:t>
            </a:r>
            <a:endParaRPr lang="en-GB" dirty="0"/>
          </a:p>
          <a:p>
            <a:pPr lvl="1"/>
            <a:r>
              <a:rPr lang="en-GB" dirty="0"/>
              <a:t>A SDD that uses only S-attributes is called S-Attributed SDD</a:t>
            </a:r>
            <a:endParaRPr lang="en-GB" dirty="0"/>
          </a:p>
          <a:p>
            <a:r>
              <a:rPr lang="en-GB" dirty="0"/>
              <a:t>Ex: A</a:t>
            </a:r>
            <a:r>
              <a:rPr lang="en-GB" dirty="0">
                <a:sym typeface="Wingdings" panose="05000000000000000000" pitchFamily="2" charset="2"/>
              </a:rPr>
              <a:t>BCD (A is parent, B,C, &amp; D are children)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A.S = B.S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A.S = C.S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A.S = D.S</a:t>
            </a:r>
            <a:endParaRPr lang="en-GB" dirty="0"/>
          </a:p>
          <a:p>
            <a:r>
              <a:rPr lang="en-GB" dirty="0"/>
              <a:t>L-Attributed SDD | L-Attributed Definitions | L-Attributed Grammar </a:t>
            </a:r>
            <a:endParaRPr lang="en-GB" dirty="0"/>
          </a:p>
          <a:p>
            <a:pPr lvl="1"/>
            <a:r>
              <a:rPr lang="en-GB" dirty="0"/>
              <a:t>A SDD that uses Synthesized and Inherited attributes but inherit only from parent or Left sibling</a:t>
            </a:r>
            <a:endParaRPr lang="en-GB" dirty="0"/>
          </a:p>
          <a:p>
            <a:r>
              <a:rPr lang="en-GB" dirty="0"/>
              <a:t>Ex: A</a:t>
            </a:r>
            <a:r>
              <a:rPr lang="en-GB" dirty="0">
                <a:sym typeface="Wingdings" panose="05000000000000000000" pitchFamily="2" charset="2"/>
              </a:rPr>
              <a:t>BCD {C.S = A.S, C.S=B.S, not C.S = D.S}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9605</Words>
  <Application>WPS Presentation</Application>
  <PresentationFormat>Custom</PresentationFormat>
  <Paragraphs>470</Paragraphs>
  <Slides>34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Arial</vt:lpstr>
      <vt:lpstr>SimSun</vt:lpstr>
      <vt:lpstr>Wingdings</vt:lpstr>
      <vt:lpstr>Arial</vt:lpstr>
      <vt:lpstr>Times New Roman</vt:lpstr>
      <vt:lpstr>Symbol</vt:lpstr>
      <vt:lpstr>Kingsoft Sign</vt:lpstr>
      <vt:lpstr>Calibri</vt:lpstr>
      <vt:lpstr>Helvetica Neue</vt:lpstr>
      <vt:lpstr>Calibri Light</vt:lpstr>
      <vt:lpstr>Microsoft YaHei</vt:lpstr>
      <vt:lpstr>汉仪旗黑</vt:lpstr>
      <vt:lpstr>Arial Unicode MS</vt:lpstr>
      <vt:lpstr>宋体-简</vt:lpstr>
      <vt:lpstr>Custom Design</vt:lpstr>
      <vt:lpstr>COMPILER CONSTRUCTION CS F363</vt:lpstr>
      <vt:lpstr>PowerPoint 演示文稿</vt:lpstr>
      <vt:lpstr>Syntax-Directed Translation </vt:lpstr>
      <vt:lpstr>Syntax-Directed Definition</vt:lpstr>
      <vt:lpstr>Types of Attributes in SDD</vt:lpstr>
      <vt:lpstr>Attributes of Terminals</vt:lpstr>
      <vt:lpstr>Syntax-Directed Definition for expression  grammar</vt:lpstr>
      <vt:lpstr>Types of SDD</vt:lpstr>
      <vt:lpstr>Types of SDD - Examples</vt:lpstr>
      <vt:lpstr>Evaluating an SDD</vt:lpstr>
      <vt:lpstr>Evaluating an SDD</vt:lpstr>
      <vt:lpstr>Annotated Parse Tree</vt:lpstr>
      <vt:lpstr>S-Attributed SDD Example</vt:lpstr>
      <vt:lpstr>Example Attribute Grammar in Yacc</vt:lpstr>
      <vt:lpstr>Annotated Parse Tree: S-Attributed SDD  Example 1 </vt:lpstr>
      <vt:lpstr>Annotated Parse Tree: S-Attributed SDD  Example 2</vt:lpstr>
      <vt:lpstr>DFS Traversal of Annotated Parse Tree for attribute evaluation</vt:lpstr>
      <vt:lpstr>Annotated Parse Tree: L- Attibuted SDD  Example 3</vt:lpstr>
      <vt:lpstr>Annotated Parse Tree: L- Attibuted SDD  Example 3</vt:lpstr>
      <vt:lpstr>Evaluation Orders for SDD's</vt:lpstr>
      <vt:lpstr>Dependency Graphs</vt:lpstr>
      <vt:lpstr>Dependency Graphs</vt:lpstr>
      <vt:lpstr>Dependency Graph Example 1</vt:lpstr>
      <vt:lpstr>Dependency Graph Example 2</vt:lpstr>
      <vt:lpstr>Tutorial 1</vt:lpstr>
      <vt:lpstr>Annotated Parse Tree real id1, id2, id3</vt:lpstr>
      <vt:lpstr>Dependency graph real id1, id2, id3</vt:lpstr>
      <vt:lpstr>Tutorial 2</vt:lpstr>
      <vt:lpstr>Tutorial 2</vt:lpstr>
      <vt:lpstr>Syntax Directed Translation</vt:lpstr>
      <vt:lpstr>Syntax Directed Translation – Example 1</vt:lpstr>
      <vt:lpstr>Syntax Directed Translation – Example 2</vt:lpstr>
      <vt:lpstr>Syntax-Directed Translation schemes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Elakkiya Rajasekar</dc:creator>
  <cp:lastModifiedBy>yashwanthkaruparthi</cp:lastModifiedBy>
  <cp:revision>154</cp:revision>
  <dcterms:created xsi:type="dcterms:W3CDTF">2024-05-27T04:26:28Z</dcterms:created>
  <dcterms:modified xsi:type="dcterms:W3CDTF">2024-05-27T04:26:28Z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2020-03-12T04:00:00Z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2022-04-10T04:00:00Z</vt:filetime>
  </property>
  <property fmtid="{D5CDD505-2E9C-101B-9397-08002B2CF9AE}" pid="5" name="KSOProductBuildVer">
    <vt:lpwstr>1033-5.7.2.8094</vt:lpwstr>
  </property>
</Properties>
</file>