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48"/>
  </p:notesMasterIdLst>
  <p:sldIdLst>
    <p:sldId id="517" r:id="rId3"/>
    <p:sldId id="603" r:id="rId4"/>
    <p:sldId id="257" r:id="rId5"/>
    <p:sldId id="604" r:id="rId6"/>
    <p:sldId id="680" r:id="rId7"/>
    <p:sldId id="606" r:id="rId8"/>
    <p:sldId id="685" r:id="rId9"/>
    <p:sldId id="654" r:id="rId10"/>
    <p:sldId id="655" r:id="rId11"/>
    <p:sldId id="656" r:id="rId12"/>
    <p:sldId id="657" r:id="rId13"/>
    <p:sldId id="658" r:id="rId14"/>
    <p:sldId id="659" r:id="rId15"/>
    <p:sldId id="660" r:id="rId16"/>
    <p:sldId id="663" r:id="rId17"/>
    <p:sldId id="661" r:id="rId18"/>
    <p:sldId id="662" r:id="rId19"/>
    <p:sldId id="664" r:id="rId20"/>
    <p:sldId id="665" r:id="rId21"/>
    <p:sldId id="666" r:id="rId22"/>
    <p:sldId id="667" r:id="rId23"/>
    <p:sldId id="668" r:id="rId24"/>
    <p:sldId id="669" r:id="rId25"/>
    <p:sldId id="670" r:id="rId26"/>
    <p:sldId id="671" r:id="rId27"/>
    <p:sldId id="672" r:id="rId28"/>
    <p:sldId id="673" r:id="rId29"/>
    <p:sldId id="675" r:id="rId30"/>
    <p:sldId id="674" r:id="rId31"/>
    <p:sldId id="676" r:id="rId32"/>
    <p:sldId id="677" r:id="rId33"/>
    <p:sldId id="687" r:id="rId34"/>
    <p:sldId id="681" r:id="rId35"/>
    <p:sldId id="682" r:id="rId36"/>
    <p:sldId id="686" r:id="rId37"/>
    <p:sldId id="678" r:id="rId38"/>
    <p:sldId id="692" r:id="rId39"/>
    <p:sldId id="679" r:id="rId40"/>
    <p:sldId id="688" r:id="rId41"/>
    <p:sldId id="689" r:id="rId42"/>
    <p:sldId id="691" r:id="rId43"/>
    <p:sldId id="690" r:id="rId44"/>
    <p:sldId id="683" r:id="rId45"/>
    <p:sldId id="684" r:id="rId46"/>
    <p:sldId id="648" r:id="rId47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FC0480"/>
    <a:srgbClr val="000099"/>
    <a:srgbClr val="2A549F"/>
    <a:srgbClr val="BE9376"/>
    <a:srgbClr val="FF0000"/>
    <a:srgbClr val="EA3F2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089" autoAdjust="0"/>
  </p:normalViewPr>
  <p:slideViewPr>
    <p:cSldViewPr>
      <p:cViewPr varScale="1">
        <p:scale>
          <a:sx n="67" d="100"/>
          <a:sy n="67" d="100"/>
        </p:scale>
        <p:origin x="1854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57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8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notesMaster" Target="notesMasters/notesMaster1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0899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0900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0901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0902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0903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0904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0905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0906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0907" name="AutoShape 1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0908" name="AutoShape 1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0909" name="AutoShape 1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0910" name="Text Box 1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0911" name="Text Box 14"/>
          <p:cNvSpPr txBox="1">
            <a:spLocks noChangeArrowheads="1"/>
          </p:cNvSpPr>
          <p:nvPr/>
        </p:nvSpPr>
        <p:spPr bwMode="auto">
          <a:xfrm>
            <a:off x="3884613" y="0"/>
            <a:ext cx="29670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0912" name="Rectangle 1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52950" cy="340995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64" name="Rectangle 1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67350" cy="4095750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0000" tIns="46800" rIns="90000" bIns="46800" numCol="1" anchor="t" anchorCtr="0" compatLnSpc="1"/>
          <a:lstStyle/>
          <a:p>
            <a:pPr lvl="0"/>
            <a:endParaRPr lang="en-US" noProof="0"/>
          </a:p>
        </p:txBody>
      </p:sp>
      <p:sp>
        <p:nvSpPr>
          <p:cNvPr id="80914" name="Text Box 1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52750" cy="438150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0000" tIns="46800" rIns="90000" bIns="46800" numCol="1" anchor="b" anchorCtr="0" compatLnSpc="1"/>
          <a:lstStyle>
            <a:lvl1pPr algn="r"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cs typeface="Arial Unicode MS" panose="020B0604020202020204" pitchFamily="32" charset="-122"/>
              </a:defRPr>
            </a:lvl1pPr>
          </a:lstStyle>
          <a:p>
            <a:pPr>
              <a:defRPr/>
            </a:pPr>
            <a:fld id="{B31AC8A3-046C-4A1A-993D-2A3E7DC85E6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  <a:endParaRPr lang="en-GB" dirty="0"/>
          </a:p>
          <a:p>
            <a:pPr lvl="0"/>
            <a:r>
              <a:rPr lang="en-GB" dirty="0"/>
              <a:t>Date and other details can come here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152400"/>
            <a:ext cx="87630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800" b="1">
                <a:solidFill>
                  <a:srgbClr val="FC04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9890"/>
            <a:ext cx="8763000" cy="5022310"/>
          </a:xfrm>
          <a:prstGeom prst="rect">
            <a:avLst/>
          </a:prstGeom>
        </p:spPr>
        <p:txBody>
          <a:bodyPr/>
          <a:lstStyle>
            <a:lvl1pPr marL="228600" indent="-2286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9639" y="6176580"/>
            <a:ext cx="9124361" cy="676867"/>
            <a:chOff x="0" y="-18284"/>
            <a:chExt cx="9124361" cy="676867"/>
          </a:xfrm>
        </p:grpSpPr>
        <p:pic>
          <p:nvPicPr>
            <p:cNvPr id="8" name="Picture 7" descr="Picture 7.png"/>
            <p:cNvPicPr>
              <a:picLocks noChangeAspect="1"/>
            </p:cNvPicPr>
            <p:nvPr userDrawn="1"/>
          </p:nvPicPr>
          <p:blipFill>
            <a:blip r:embed="rId2" cstate="print"/>
            <a:srcRect l="1923" b="5336"/>
            <a:stretch>
              <a:fillRect/>
            </a:stretch>
          </p:blipFill>
          <p:spPr>
            <a:xfrm>
              <a:off x="7010400" y="-18284"/>
              <a:ext cx="2113961" cy="667672"/>
            </a:xfrm>
            <a:prstGeom prst="rect">
              <a:avLst/>
            </a:prstGeom>
          </p:spPr>
        </p:pic>
        <p:pic>
          <p:nvPicPr>
            <p:cNvPr id="17" name="Picture 12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424"/>
            <a:stretch>
              <a:fillRect/>
            </a:stretch>
          </p:blipFill>
          <p:spPr bwMode="auto">
            <a:xfrm>
              <a:off x="0" y="-503"/>
              <a:ext cx="2209800" cy="659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/>
          <p:cNvGrpSpPr/>
          <p:nvPr userDrawn="1"/>
        </p:nvGrpSpPr>
        <p:grpSpPr>
          <a:xfrm>
            <a:off x="28876" y="846351"/>
            <a:ext cx="9144000" cy="14424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2229439" y="6575510"/>
            <a:ext cx="4800600" cy="282490"/>
          </a:xfrm>
          <a:prstGeom prst="rect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534192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Dubai Campus</a:t>
            </a:r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514600" y="5105400"/>
            <a:ext cx="6019800" cy="838200"/>
          </a:xfrm>
        </p:spPr>
        <p:txBody>
          <a:bodyPr/>
          <a:lstStyle/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Intermediate Code Generation</a:t>
            </a: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R. Elakkiya, AP/CS</a:t>
            </a:r>
            <a:endParaRPr lang="en-US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0" y="3449320"/>
            <a:ext cx="6248400" cy="1524000"/>
          </a:xfrm>
        </p:spPr>
        <p:txBody>
          <a:bodyPr/>
          <a:lstStyle/>
          <a:p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COMPILER CONSTRUCTION</a:t>
            </a:r>
            <a:b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CS F363</a:t>
            </a:r>
            <a:endParaRPr 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/>
              <a:t>Variants of Syntax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dirty="0">
                <a:solidFill>
                  <a:srgbClr val="FF0000"/>
                </a:solidFill>
              </a:rPr>
              <a:t>A directed acyclic graph </a:t>
            </a:r>
            <a:r>
              <a:rPr lang="en-US" altLang="zh-CN" sz="2200" dirty="0"/>
              <a:t>(DAG) for an expression identifies the </a:t>
            </a:r>
            <a:r>
              <a:rPr lang="en-US" altLang="zh-CN" sz="2200" i="1" dirty="0">
                <a:solidFill>
                  <a:srgbClr val="FF0000"/>
                </a:solidFill>
              </a:rPr>
              <a:t>common subexpressions </a:t>
            </a:r>
            <a:r>
              <a:rPr lang="en-US" altLang="zh-CN" sz="2200" dirty="0"/>
              <a:t>(subexpressions that occur more than once) of the expression.</a:t>
            </a:r>
            <a:endParaRPr lang="en-US" altLang="zh-CN" sz="2200" dirty="0"/>
          </a:p>
          <a:p>
            <a:r>
              <a:rPr lang="en-US" altLang="en-US" sz="2200" dirty="0">
                <a:cs typeface="Times New Roman" panose="02020603050405020304" pitchFamily="18" charset="0"/>
              </a:rPr>
              <a:t>In a syntax tree, the tree for the common sub-expression would be replicated as many times as the sub-expression appears in the original expression.</a:t>
            </a:r>
            <a:endParaRPr lang="en-US" altLang="en-US" sz="2200" dirty="0">
              <a:cs typeface="Times New Roman" panose="02020603050405020304" pitchFamily="18" charset="0"/>
            </a:endParaRPr>
          </a:p>
          <a:p>
            <a:r>
              <a:rPr lang="en-US" altLang="en-US" sz="2200" dirty="0">
                <a:cs typeface="Times New Roman" panose="02020603050405020304" pitchFamily="18" charset="0"/>
              </a:rPr>
              <a:t>Thus DAG not only represents expressions more succinctly, it gives </a:t>
            </a:r>
            <a:r>
              <a:rPr lang="en-US" altLang="en-US" sz="2200" u="sng" dirty="0">
                <a:highlight>
                  <a:srgbClr val="FFFF00"/>
                </a:highlight>
                <a:cs typeface="Times New Roman" panose="02020603050405020304" pitchFamily="18" charset="0"/>
              </a:rPr>
              <a:t>the compiler important clues regarding the generation of efficient code to evaluate the expressions.</a:t>
            </a:r>
            <a:endParaRPr lang="en-US" altLang="zh-CN" sz="2200" u="sng" dirty="0">
              <a:highlight>
                <a:srgbClr val="FFFF00"/>
              </a:highlight>
            </a:endParaRPr>
          </a:p>
          <a:p>
            <a:endParaRPr lang="en-GB" sz="22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-76200"/>
            <a:ext cx="8763000" cy="609600"/>
          </a:xfrm>
        </p:spPr>
        <p:txBody>
          <a:bodyPr>
            <a:noAutofit/>
          </a:bodyPr>
          <a:lstStyle/>
          <a:p>
            <a:r>
              <a:rPr lang="en-US" altLang="zh-CN" sz="3400" dirty="0"/>
              <a:t>Variants of Syntax Trees: Directed Acyclic Graphs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a DAG has </a:t>
            </a:r>
            <a:r>
              <a:rPr lang="en-US" altLang="zh-CN" sz="2000" dirty="0">
                <a:highlight>
                  <a:srgbClr val="FFFF00"/>
                </a:highlight>
              </a:rPr>
              <a:t>leaves</a:t>
            </a:r>
            <a:r>
              <a:rPr lang="en-US" altLang="zh-CN" sz="2000" dirty="0"/>
              <a:t> corresponding to </a:t>
            </a:r>
            <a:r>
              <a:rPr lang="en-US" altLang="zh-CN" sz="2000" dirty="0">
                <a:highlight>
                  <a:srgbClr val="FFFF00"/>
                </a:highlight>
              </a:rPr>
              <a:t>atomic operands</a:t>
            </a:r>
            <a:r>
              <a:rPr lang="en-US" altLang="zh-CN" sz="2000" dirty="0"/>
              <a:t> and </a:t>
            </a:r>
            <a:r>
              <a:rPr lang="en-US" altLang="zh-CN" sz="2000" dirty="0">
                <a:highlight>
                  <a:srgbClr val="FFFF00"/>
                </a:highlight>
              </a:rPr>
              <a:t>interior codes </a:t>
            </a:r>
            <a:r>
              <a:rPr lang="en-US" altLang="zh-CN" sz="2000" dirty="0"/>
              <a:t>corresponding to </a:t>
            </a:r>
            <a:r>
              <a:rPr lang="en-US" altLang="zh-CN" sz="2000" dirty="0">
                <a:highlight>
                  <a:srgbClr val="FFFF00"/>
                </a:highlight>
              </a:rPr>
              <a:t>operators.</a:t>
            </a:r>
            <a:r>
              <a:rPr lang="en-US" altLang="zh-CN" sz="2000" dirty="0"/>
              <a:t>  </a:t>
            </a:r>
            <a:endParaRPr lang="en-US" altLang="zh-CN" sz="2000" dirty="0"/>
          </a:p>
          <a:p>
            <a:r>
              <a:rPr lang="en-US" altLang="zh-CN" sz="2000" dirty="0"/>
              <a:t>a node N in a DAG has </a:t>
            </a:r>
            <a:r>
              <a:rPr lang="en-US" altLang="zh-CN" sz="2000" dirty="0">
                <a:highlight>
                  <a:srgbClr val="FFFF00"/>
                </a:highlight>
              </a:rPr>
              <a:t>more than one parent</a:t>
            </a:r>
            <a:r>
              <a:rPr lang="en-US" altLang="zh-CN" sz="2000" dirty="0"/>
              <a:t> if N represents a </a:t>
            </a:r>
            <a:r>
              <a:rPr lang="en-US" altLang="zh-CN" sz="2000" dirty="0">
                <a:highlight>
                  <a:srgbClr val="FFFF00"/>
                </a:highlight>
              </a:rPr>
              <a:t>common subexpression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endParaRPr lang="en-GB" sz="22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67544" y="2624137"/>
            <a:ext cx="673774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imSun" panose="02010600030101010101" pitchFamily="2" charset="-122"/>
                <a:cs typeface="+mn-cs"/>
              </a:rPr>
              <a:t>Example 6.1 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: 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imSun" panose="02010600030101010101" pitchFamily="2" charset="-122"/>
                <a:cs typeface="+mn-cs"/>
              </a:rPr>
              <a:t>shows the DAG for the expression</a:t>
            </a:r>
            <a:endParaRPr kumimoji="1" lang="en-US" altLang="zh-CN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78064"/>
            <a:ext cx="5257800" cy="4000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714750"/>
            <a:ext cx="3505200" cy="2625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AutoShape 7"/>
          <p:cNvSpPr>
            <a:spLocks noChangeArrowheads="1"/>
          </p:cNvSpPr>
          <p:nvPr/>
        </p:nvSpPr>
        <p:spPr bwMode="auto">
          <a:xfrm rot="3766647">
            <a:off x="2857500" y="4452938"/>
            <a:ext cx="2008188" cy="1458912"/>
          </a:xfrm>
          <a:prstGeom prst="curvedUpArrow">
            <a:avLst>
              <a:gd name="adj1" fmla="val 16110"/>
              <a:gd name="adj2" fmla="val 43640"/>
              <a:gd name="adj3" fmla="val 33333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3" name="Content Placeholder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138159"/>
            <a:ext cx="2981325" cy="2741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 dirty="0">
                <a:cs typeface="Times New Roman" panose="02020603050405020304" pitchFamily="18" charset="0"/>
              </a:rPr>
              <a:t>leaf  </a:t>
            </a:r>
            <a:r>
              <a:rPr lang="en-US" altLang="en-US" sz="2200" b="1" dirty="0">
                <a:cs typeface="Times New Roman" panose="02020603050405020304" pitchFamily="18" charset="0"/>
              </a:rPr>
              <a:t>a</a:t>
            </a:r>
            <a:r>
              <a:rPr lang="en-US" altLang="en-US" sz="2200" dirty="0">
                <a:cs typeface="Times New Roman" panose="02020603050405020304" pitchFamily="18" charset="0"/>
              </a:rPr>
              <a:t> : 2 parents, why </a:t>
            </a:r>
            <a:r>
              <a:rPr lang="en-US" altLang="en-US" sz="2200" b="1" dirty="0">
                <a:cs typeface="Times New Roman" panose="02020603050405020304" pitchFamily="18" charset="0"/>
              </a:rPr>
              <a:t>a </a:t>
            </a:r>
            <a:r>
              <a:rPr lang="en-US" altLang="en-US" sz="2200" dirty="0">
                <a:cs typeface="Times New Roman" panose="02020603050405020304" pitchFamily="18" charset="0"/>
              </a:rPr>
              <a:t>appears twice in the expr.</a:t>
            </a:r>
            <a:endParaRPr lang="en-US" altLang="en-US" sz="2200" dirty="0">
              <a:cs typeface="Times New Roman" panose="02020603050405020304" pitchFamily="18" charset="0"/>
            </a:endParaRPr>
          </a:p>
          <a:p>
            <a:r>
              <a:rPr lang="en-US" altLang="en-US" sz="2200" dirty="0">
                <a:cs typeface="Times New Roman" panose="02020603050405020304" pitchFamily="18" charset="0"/>
              </a:rPr>
              <a:t>sub-expression </a:t>
            </a:r>
            <a:r>
              <a:rPr lang="en-US" altLang="en-US" sz="2200" b="1" i="1" dirty="0">
                <a:cs typeface="Times New Roman" panose="02020603050405020304" pitchFamily="18" charset="0"/>
              </a:rPr>
              <a:t>b</a:t>
            </a:r>
            <a:r>
              <a:rPr lang="en-US" altLang="en-US" sz="2200" b="1" dirty="0">
                <a:cs typeface="Times New Roman" panose="02020603050405020304" pitchFamily="18" charset="0"/>
              </a:rPr>
              <a:t>-</a:t>
            </a:r>
            <a:r>
              <a:rPr lang="en-US" altLang="en-US" sz="2200" b="1" i="1" dirty="0">
                <a:cs typeface="Times New Roman" panose="02020603050405020304" pitchFamily="18" charset="0"/>
              </a:rPr>
              <a:t>c</a:t>
            </a:r>
            <a:r>
              <a:rPr lang="en-US" altLang="en-US" sz="2200" dirty="0">
                <a:cs typeface="Times New Roman" panose="02020603050405020304" pitchFamily="18" charset="0"/>
              </a:rPr>
              <a:t> is represented by one node ‘-’</a:t>
            </a:r>
            <a:endParaRPr lang="en-US" altLang="en-US" sz="2200" dirty="0">
              <a:cs typeface="Times New Roman" panose="02020603050405020304" pitchFamily="18" charset="0"/>
            </a:endParaRPr>
          </a:p>
          <a:p>
            <a:r>
              <a:rPr lang="en-US" altLang="en-US" sz="2200" dirty="0">
                <a:cs typeface="Times New Roman" panose="02020603050405020304" pitchFamily="18" charset="0"/>
              </a:rPr>
              <a:t>Node ‘-’ : 2 parents, why :</a:t>
            </a:r>
            <a:endParaRPr lang="en-US" altLang="en-US" sz="2200" dirty="0"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sub-expression a*(b-c) and (b-c)*d are different</a:t>
            </a:r>
            <a:endParaRPr lang="en-US" altLang="en-US" dirty="0"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22" y="4411191"/>
            <a:ext cx="4568862" cy="4000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5487414" y="3470275"/>
            <a:ext cx="3505200" cy="2625725"/>
            <a:chOff x="5487414" y="3789214"/>
            <a:chExt cx="3505200" cy="2625725"/>
          </a:xfrm>
        </p:grpSpPr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7414" y="3789214"/>
              <a:ext cx="3505200" cy="2625725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Rectangle 16"/>
            <p:cNvSpPr/>
            <p:nvPr/>
          </p:nvSpPr>
          <p:spPr bwMode="auto">
            <a:xfrm>
              <a:off x="5724128" y="5589240"/>
              <a:ext cx="432048" cy="288032"/>
            </a:xfrm>
            <a:prstGeom prst="rect">
              <a:avLst/>
            </a:prstGeom>
            <a:solidFill>
              <a:srgbClr val="00CC99">
                <a:alpha val="32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337176" y="6126907"/>
              <a:ext cx="1475184" cy="288032"/>
            </a:xfrm>
            <a:prstGeom prst="rect">
              <a:avLst/>
            </a:prstGeom>
            <a:solidFill>
              <a:srgbClr val="FF0000">
                <a:alpha val="32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46347"/>
            <a:ext cx="8686800" cy="3304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899592" y="4455417"/>
            <a:ext cx="8458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Figure 6.4: Syntax-directed definition to produce syntax trees or DAG's</a:t>
            </a:r>
            <a:endParaRPr lang="en-US" altLang="zh-CN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845" y="5212605"/>
            <a:ext cx="7956024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What are the modifications required for constructing DAGs ?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DAG for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71600"/>
            <a:ext cx="3322638" cy="4810760"/>
          </a:xfrm>
          <a:prstGeom prst="rect">
            <a:avLst/>
          </a:prstGeom>
          <a:ln>
            <a:solidFill>
              <a:srgbClr val="0000FF"/>
            </a:solidFill>
            <a:miter lim="800000"/>
          </a:ln>
        </p:spPr>
        <p:txBody>
          <a:bodyPr/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2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18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18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i="1"/>
              <a:t>p1= Leaf (</a:t>
            </a:r>
            <a:r>
              <a:rPr lang="en-US" altLang="zh-CN" sz="2000" b="1"/>
              <a:t>id</a:t>
            </a:r>
            <a:r>
              <a:rPr lang="en-US" altLang="zh-CN" sz="2000" i="1"/>
              <a:t>, entry-a)</a:t>
            </a:r>
            <a:endParaRPr lang="en-US" altLang="zh-CN" sz="2000" i="1"/>
          </a:p>
          <a:p>
            <a:pPr fontAlgn="auto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i="1"/>
              <a:t>p2 = Leaf (</a:t>
            </a:r>
            <a:r>
              <a:rPr lang="en-US" altLang="zh-CN" sz="2000" b="1"/>
              <a:t>id</a:t>
            </a:r>
            <a:r>
              <a:rPr lang="en-US" altLang="zh-CN" sz="2000" i="1"/>
              <a:t>, entry-a) = p1</a:t>
            </a:r>
            <a:endParaRPr lang="en-US" altLang="zh-CN" sz="2000" i="1"/>
          </a:p>
          <a:p>
            <a:pPr fontAlgn="auto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i="1"/>
              <a:t>p3 = Leaf (</a:t>
            </a:r>
            <a:r>
              <a:rPr lang="en-US" altLang="zh-CN" sz="2000" b="1"/>
              <a:t>id</a:t>
            </a:r>
            <a:r>
              <a:rPr lang="en-US" altLang="zh-CN" sz="2000" i="1"/>
              <a:t>, entry- b)</a:t>
            </a:r>
            <a:endParaRPr lang="en-US" altLang="zh-CN" sz="2000" i="1"/>
          </a:p>
          <a:p>
            <a:pPr fontAlgn="auto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i="1"/>
              <a:t>p4 = Leaf(</a:t>
            </a:r>
            <a:r>
              <a:rPr lang="en-US" altLang="zh-CN" sz="2000" b="1"/>
              <a:t>id,</a:t>
            </a:r>
            <a:r>
              <a:rPr lang="en-US" altLang="zh-CN" sz="2000" i="1"/>
              <a:t> entry-c)</a:t>
            </a:r>
            <a:endParaRPr lang="en-US" altLang="zh-CN" sz="2000" i="1"/>
          </a:p>
          <a:p>
            <a:pPr fontAlgn="auto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i="1"/>
              <a:t>P5 = Node('-', p3, p4)</a:t>
            </a:r>
            <a:endParaRPr lang="en-US" altLang="zh-CN" sz="2000" i="1"/>
          </a:p>
          <a:p>
            <a:pPr fontAlgn="auto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i="1"/>
              <a:t>p6 = Node('*', p1, p5)</a:t>
            </a:r>
            <a:endParaRPr lang="en-US" altLang="zh-CN" sz="2000" i="1"/>
          </a:p>
          <a:p>
            <a:pPr fontAlgn="auto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i="1"/>
              <a:t>p7 = Node( '+' p1, p6 )</a:t>
            </a:r>
            <a:endParaRPr lang="en-US" altLang="zh-CN" sz="2000" i="1"/>
          </a:p>
          <a:p>
            <a:pPr fontAlgn="auto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i="1"/>
              <a:t>p8 = Leaf (</a:t>
            </a:r>
            <a:r>
              <a:rPr lang="en-US" altLang="zh-CN" sz="2000" b="1"/>
              <a:t>id</a:t>
            </a:r>
            <a:r>
              <a:rPr lang="en-US" altLang="zh-CN" sz="2000" i="1"/>
              <a:t>, entry-b) = p3</a:t>
            </a:r>
            <a:endParaRPr lang="en-US" altLang="zh-CN" sz="2000" i="1"/>
          </a:p>
          <a:p>
            <a:pPr fontAlgn="auto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i="1"/>
              <a:t>p9 = Leaf (</a:t>
            </a:r>
            <a:r>
              <a:rPr lang="en-US" altLang="zh-CN" sz="2000" b="1"/>
              <a:t>id</a:t>
            </a:r>
            <a:r>
              <a:rPr lang="en-US" altLang="zh-CN" sz="2000" i="1"/>
              <a:t>, entry-c) = p4</a:t>
            </a:r>
            <a:endParaRPr lang="en-US" altLang="zh-CN" sz="2000" i="1"/>
          </a:p>
          <a:p>
            <a:pPr fontAlgn="auto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i="1"/>
              <a:t>p10 = Node('-', p3, p4) = p5</a:t>
            </a:r>
            <a:endParaRPr lang="en-US" altLang="zh-CN" sz="2000" i="1"/>
          </a:p>
          <a:p>
            <a:pPr fontAlgn="auto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i="1"/>
              <a:t>p11= Leaf (</a:t>
            </a:r>
            <a:r>
              <a:rPr lang="en-US" altLang="zh-CN" sz="2000" b="1"/>
              <a:t>id</a:t>
            </a:r>
            <a:r>
              <a:rPr lang="en-US" altLang="zh-CN" sz="2000" i="1"/>
              <a:t>, entry-d)</a:t>
            </a:r>
            <a:endParaRPr lang="en-US" altLang="zh-CN" sz="2000" i="1"/>
          </a:p>
          <a:p>
            <a:pPr fontAlgn="auto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i="1"/>
              <a:t>p12 = Node('*', p5 ,p11)</a:t>
            </a:r>
            <a:endParaRPr lang="en-US" altLang="zh-CN" sz="2000" i="1"/>
          </a:p>
          <a:p>
            <a:pPr fontAlgn="auto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i="1"/>
              <a:t>p13 = Node('+',p7,p12)</a:t>
            </a:r>
            <a:endParaRPr lang="en-US" altLang="zh-CN" sz="20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7038" y="971490"/>
            <a:ext cx="46656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Figure 6.5: Steps for constructing the DAG</a:t>
            </a:r>
            <a:endParaRPr lang="en-US" altLang="zh-CN" sz="20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364163" y="1062038"/>
            <a:ext cx="360045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Node(….) , Leaf(…) </a:t>
            </a:r>
            <a:endParaRPr lang="en-US" altLang="en-US" sz="2000" dirty="0"/>
          </a:p>
          <a:p>
            <a:pPr marL="514350" indent="-514350" eaLnBrk="1" hangingPunct="1">
              <a:spcBef>
                <a:spcPct val="0"/>
              </a:spcBef>
              <a:buFontTx/>
              <a:buAutoNum type="romanLcParenR"/>
            </a:pPr>
            <a:r>
              <a:rPr lang="en-US" altLang="en-US" sz="2000" dirty="0"/>
              <a:t>Check whether an identical node already exists </a:t>
            </a:r>
            <a:endParaRPr lang="en-US" altLang="en-US" sz="2000" dirty="0"/>
          </a:p>
          <a:p>
            <a:pPr marL="514350" indent="-514350" eaLnBrk="1" hangingPunct="1">
              <a:spcBef>
                <a:spcPct val="0"/>
              </a:spcBef>
              <a:buFontTx/>
              <a:buAutoNum type="romanLcParenR"/>
            </a:pPr>
            <a:r>
              <a:rPr lang="en-US" altLang="en-US" sz="2000" dirty="0"/>
              <a:t>I</a:t>
            </a:r>
            <a:r>
              <a:rPr lang="en-US" altLang="en-US" sz="2000" dirty="0"/>
              <a:t>f yes the existing node is returned </a:t>
            </a:r>
            <a:endParaRPr lang="en-US" altLang="en-US" sz="2000" dirty="0"/>
          </a:p>
          <a:p>
            <a:pPr marL="514350" indent="-514350" eaLnBrk="1" hangingPunct="1">
              <a:spcBef>
                <a:spcPct val="0"/>
              </a:spcBef>
              <a:buFontTx/>
              <a:buAutoNum type="romanLcParenR"/>
            </a:pPr>
            <a:r>
              <a:rPr lang="en-US" altLang="en-US" sz="2000" dirty="0"/>
              <a:t>I</a:t>
            </a:r>
            <a:r>
              <a:rPr lang="en-US" altLang="en-US" sz="2000" dirty="0"/>
              <a:t>f no create a new node and return it</a:t>
            </a:r>
            <a:endParaRPr lang="en-US" altLang="en-US" sz="20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401" y="3409950"/>
            <a:ext cx="4568862" cy="4000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638800" y="4232275"/>
            <a:ext cx="3505200" cy="2625725"/>
            <a:chOff x="5487414" y="3789214"/>
            <a:chExt cx="3505200" cy="2625725"/>
          </a:xfrm>
        </p:grpSpPr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7414" y="3789214"/>
              <a:ext cx="3505200" cy="2625725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/>
          </p:nvSpPr>
          <p:spPr bwMode="auto">
            <a:xfrm>
              <a:off x="5724128" y="5589240"/>
              <a:ext cx="432048" cy="288032"/>
            </a:xfrm>
            <a:prstGeom prst="rect">
              <a:avLst/>
            </a:prstGeom>
            <a:solidFill>
              <a:srgbClr val="00CC99">
                <a:alpha val="32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337176" y="6126907"/>
              <a:ext cx="1475184" cy="288032"/>
            </a:xfrm>
            <a:prstGeom prst="rect">
              <a:avLst/>
            </a:prstGeom>
            <a:solidFill>
              <a:srgbClr val="FF0000">
                <a:alpha val="32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Value Number Method for DAG’s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None/>
            </a:pPr>
            <a:r>
              <a:rPr lang="en-US" altLang="zh-CN" b="1" dirty="0"/>
              <a:t>Algorithm 6.3: </a:t>
            </a:r>
            <a:r>
              <a:rPr lang="en-US" altLang="zh-CN" dirty="0"/>
              <a:t>The value-number method for constructing the nodes of a DAG.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9700" y="2492375"/>
            <a:ext cx="8839200" cy="283462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</a:rPr>
              <a:t>INPUT</a:t>
            </a: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</a:rPr>
              <a:t>:  Label </a:t>
            </a:r>
            <a:r>
              <a:rPr lang="en-US" altLang="zh-CN" sz="2200" i="1" dirty="0">
                <a:solidFill>
                  <a:schemeClr val="accent1">
                    <a:lumMod val="50000"/>
                  </a:schemeClr>
                </a:solidFill>
              </a:rPr>
              <a:t>op</a:t>
            </a: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</a:rPr>
              <a:t>, node </a:t>
            </a:r>
            <a:r>
              <a:rPr lang="en-US" altLang="zh-CN" sz="2200" i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</a:rPr>
              <a:t>, and node </a:t>
            </a:r>
            <a:r>
              <a:rPr lang="en-US" altLang="zh-CN" sz="2200" i="1" dirty="0">
                <a:solidFill>
                  <a:schemeClr val="accent1">
                    <a:lumMod val="50000"/>
                  </a:schemeClr>
                </a:solidFill>
              </a:rPr>
              <a:t>r.</a:t>
            </a:r>
            <a:endParaRPr lang="en-US" altLang="zh-CN" sz="2200" i="1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</a:rPr>
              <a:t>OUTPUT</a:t>
            </a: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</a:rPr>
              <a:t>: The </a:t>
            </a: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value number</a:t>
            </a: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</a:rPr>
              <a:t> of a node in the array with signature (</a:t>
            </a:r>
            <a:r>
              <a:rPr lang="en-US" altLang="zh-CN" sz="2200" i="1" dirty="0">
                <a:solidFill>
                  <a:schemeClr val="accent1">
                    <a:lumMod val="50000"/>
                  </a:schemeClr>
                </a:solidFill>
              </a:rPr>
              <a:t>op, l, r</a:t>
            </a: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</a:rPr>
              <a:t>).</a:t>
            </a:r>
            <a:endParaRPr lang="en-US" altLang="zh-CN" sz="220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</a:rPr>
              <a:t>METHOD</a:t>
            </a: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endParaRPr lang="en-US" altLang="zh-CN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</a:rPr>
              <a:t>Search the array for a node </a:t>
            </a:r>
            <a:r>
              <a:rPr lang="en-US" altLang="zh-CN" sz="2200" i="1" dirty="0">
                <a:solidFill>
                  <a:schemeClr val="accent1">
                    <a:lumMod val="50000"/>
                  </a:schemeClr>
                </a:solidFill>
              </a:rPr>
              <a:t>M </a:t>
            </a: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</a:rPr>
              <a:t>with label </a:t>
            </a:r>
            <a:r>
              <a:rPr lang="en-US" altLang="zh-CN" sz="2200" i="1" dirty="0">
                <a:solidFill>
                  <a:schemeClr val="accent1">
                    <a:lumMod val="50000"/>
                  </a:schemeClr>
                </a:solidFill>
              </a:rPr>
              <a:t>op</a:t>
            </a: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</a:rPr>
              <a:t>, left child </a:t>
            </a:r>
            <a:r>
              <a:rPr lang="en-US" altLang="zh-CN" sz="2200" i="1" dirty="0">
                <a:solidFill>
                  <a:schemeClr val="accent1">
                    <a:lumMod val="50000"/>
                  </a:schemeClr>
                </a:solidFill>
              </a:rPr>
              <a:t>l , </a:t>
            </a: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</a:rPr>
              <a:t>and right child </a:t>
            </a:r>
            <a:r>
              <a:rPr lang="en-US" altLang="zh-CN" sz="2200" i="1" dirty="0">
                <a:solidFill>
                  <a:schemeClr val="accent1">
                    <a:lumMod val="50000"/>
                  </a:schemeClr>
                </a:solidFill>
              </a:rPr>
              <a:t>r. </a:t>
            </a:r>
            <a:endParaRPr lang="en-US" altLang="zh-CN" sz="22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</a:rPr>
              <a:t>If there is such a node, return the value number of </a:t>
            </a:r>
            <a:r>
              <a:rPr lang="en-US" altLang="zh-CN" sz="2200" i="1" dirty="0">
                <a:solidFill>
                  <a:schemeClr val="accent1">
                    <a:lumMod val="50000"/>
                  </a:schemeClr>
                </a:solidFill>
              </a:rPr>
              <a:t>M. </a:t>
            </a:r>
            <a:endParaRPr lang="en-US" altLang="zh-CN" sz="22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</a:rPr>
              <a:t>If not, create in the array a new node </a:t>
            </a:r>
            <a:r>
              <a:rPr lang="en-US" altLang="zh-CN" sz="2200" i="1" dirty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</a:rPr>
              <a:t>with label </a:t>
            </a:r>
            <a:r>
              <a:rPr lang="en-US" altLang="zh-CN" sz="2200" i="1" dirty="0">
                <a:solidFill>
                  <a:schemeClr val="accent1">
                    <a:lumMod val="50000"/>
                  </a:schemeClr>
                </a:solidFill>
              </a:rPr>
              <a:t>op</a:t>
            </a: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</a:rPr>
              <a:t>, left child </a:t>
            </a:r>
            <a:r>
              <a:rPr lang="en-US" altLang="zh-CN" sz="2200" i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</a:rPr>
              <a:t>, and right child </a:t>
            </a:r>
            <a:r>
              <a:rPr lang="en-US" altLang="zh-CN" sz="2200" i="1" dirty="0">
                <a:solidFill>
                  <a:schemeClr val="accent1">
                    <a:lumMod val="50000"/>
                  </a:schemeClr>
                </a:solidFill>
              </a:rPr>
              <a:t>r,</a:t>
            </a: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</a:rPr>
              <a:t> and return its value number.</a:t>
            </a:r>
            <a:endParaRPr lang="en-US" altLang="zh-CN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Value Number Method for DAG’s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nodes of a syntax tree or DAG are stored in an array of records.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We refer to nodes by giving the integer index of the record for that node within the array.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This integer historically has been called </a:t>
            </a:r>
            <a:r>
              <a:rPr lang="en-US" altLang="zh-CN" dirty="0">
                <a:solidFill>
                  <a:srgbClr val="0000FF"/>
                </a:solidFill>
              </a:rPr>
              <a:t>the value number</a:t>
            </a:r>
            <a:r>
              <a:rPr lang="en-US" altLang="zh-CN" dirty="0"/>
              <a:t> for the node or for the expression represented by the node.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6846888" cy="1981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55775" y="4038600"/>
            <a:ext cx="56324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/>
              <a:t>Figure 6.6: Nodes of a DAG for  </a:t>
            </a:r>
            <a:r>
              <a:rPr lang="en-US" altLang="zh-CN" sz="1600" b="1" i="1" dirty="0" err="1">
                <a:solidFill>
                  <a:srgbClr val="0000FF"/>
                </a:solidFill>
                <a:latin typeface="Courier" charset="0"/>
              </a:rPr>
              <a:t>i</a:t>
            </a:r>
            <a:r>
              <a:rPr lang="en-US" altLang="zh-CN" sz="1600" i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</a:rPr>
              <a:t>= </a:t>
            </a:r>
            <a:r>
              <a:rPr lang="en-US" altLang="zh-CN" sz="1600" b="1" i="1" dirty="0" err="1">
                <a:solidFill>
                  <a:srgbClr val="0000FF"/>
                </a:solidFill>
                <a:latin typeface="Courier" charset="0"/>
              </a:rPr>
              <a:t>i</a:t>
            </a:r>
            <a:r>
              <a:rPr lang="en-US" altLang="zh-CN" sz="1600" b="1" i="1" dirty="0">
                <a:solidFill>
                  <a:srgbClr val="0000FF"/>
                </a:solidFill>
                <a:latin typeface="Courier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</a:rPr>
              <a:t>+ </a:t>
            </a:r>
            <a:r>
              <a:rPr lang="en-US" altLang="zh-CN" sz="1600" dirty="0">
                <a:solidFill>
                  <a:srgbClr val="0000FF"/>
                </a:solidFill>
              </a:rPr>
              <a:t>10</a:t>
            </a:r>
            <a:r>
              <a:rPr lang="en-US" altLang="zh-CN" sz="1600" dirty="0"/>
              <a:t> allocated in an array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Forms of ICG: 2. Three Address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three-address code, there is at most one operator on the right side of an instruction.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219200" y="2057400"/>
            <a:ext cx="957263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x+y*z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05000"/>
            <a:ext cx="2057400" cy="8445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2362200" y="220980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33400" y="2819400"/>
            <a:ext cx="84582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imSun" panose="02010600030101010101" pitchFamily="2" charset="-122"/>
                <a:cs typeface="+mn-cs"/>
              </a:rPr>
              <a:t>Example 6.4 </a:t>
            </a:r>
            <a:r>
              <a:rPr kumimoji="1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: </a:t>
            </a:r>
            <a:r>
              <a:rPr kumimoji="1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imSun" panose="02010600030101010101" pitchFamily="2" charset="-122"/>
                <a:cs typeface="+mn-cs"/>
              </a:rPr>
              <a:t>Three-address code is a linearized representation of a syntax tree or a DAG in which explicit names correspond to the interior nodes of the graph.</a:t>
            </a:r>
            <a:endParaRPr kumimoji="1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58" y="3925094"/>
            <a:ext cx="2601913" cy="23415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13" y="3745253"/>
            <a:ext cx="2895600" cy="27447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/>
              <a:t>Addresses and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Three-address code is built from two concepts: addresses and instructions.</a:t>
            </a:r>
            <a:endParaRPr lang="en-US" altLang="zh-CN" sz="2800" dirty="0"/>
          </a:p>
          <a:p>
            <a:r>
              <a:rPr lang="en-US" altLang="zh-CN" sz="2800" dirty="0"/>
              <a:t>Addresses:</a:t>
            </a:r>
            <a:endParaRPr lang="en-US" altLang="zh-CN" sz="2800" dirty="0"/>
          </a:p>
          <a:p>
            <a:pPr lvl="1">
              <a:buNone/>
            </a:pPr>
            <a:r>
              <a:rPr lang="en-US" altLang="zh-CN" dirty="0">
                <a:solidFill>
                  <a:srgbClr val="0000FF"/>
                </a:solidFill>
              </a:rPr>
              <a:t>A name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00FF"/>
                </a:solidFill>
              </a:rPr>
              <a:t>A constant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US" altLang="zh-CN" i="1" dirty="0">
                <a:solidFill>
                  <a:srgbClr val="0000FF"/>
                </a:solidFill>
              </a:rPr>
              <a:t>A </a:t>
            </a:r>
            <a:r>
              <a:rPr lang="en-US" altLang="zh-CN" dirty="0">
                <a:solidFill>
                  <a:srgbClr val="0000FF"/>
                </a:solidFill>
              </a:rPr>
              <a:t>compiler-generated temporary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" y="4340312"/>
            <a:ext cx="2601913" cy="19596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204472"/>
            <a:ext cx="2895600" cy="22970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/>
              <a:t>Addresses and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7680" indent="-487680">
              <a:buNone/>
              <a:defRPr/>
            </a:pPr>
            <a:r>
              <a:rPr lang="en-US" altLang="zh-CN" sz="2000" dirty="0"/>
              <a:t>1. Assignment instructions of the form x = y op z</a:t>
            </a:r>
            <a:endParaRPr lang="en-US" altLang="zh-CN" sz="2000" dirty="0"/>
          </a:p>
          <a:p>
            <a:pPr marL="487680" indent="-487680">
              <a:buNone/>
              <a:defRPr/>
            </a:pPr>
            <a:r>
              <a:rPr lang="en-US" altLang="zh-CN" sz="2000" dirty="0"/>
              <a:t>2. Assignments of the form x = op y, where op is a unary operation</a:t>
            </a:r>
            <a:endParaRPr lang="en-US" altLang="zh-CN" sz="2000" dirty="0"/>
          </a:p>
          <a:p>
            <a:pPr marL="487680" indent="-487680">
              <a:buNone/>
              <a:defRPr/>
            </a:pPr>
            <a:r>
              <a:rPr lang="en-US" altLang="zh-CN" sz="2000" dirty="0"/>
              <a:t>3.</a:t>
            </a:r>
            <a:r>
              <a:rPr lang="en-US" altLang="zh-CN" sz="2000" b="1" dirty="0"/>
              <a:t> </a:t>
            </a:r>
            <a:r>
              <a:rPr lang="en-US" altLang="zh-CN" sz="2000" dirty="0"/>
              <a:t>Copy instructions of the form x = y, where x is assigned the value of y</a:t>
            </a:r>
            <a:endParaRPr lang="en-US" altLang="zh-CN" sz="2000" dirty="0"/>
          </a:p>
          <a:p>
            <a:pPr marL="487680" indent="-487680">
              <a:buNone/>
              <a:defRPr/>
            </a:pPr>
            <a:r>
              <a:rPr lang="en-US" altLang="zh-CN" sz="2000" dirty="0"/>
              <a:t>4. An unconditional jump </a:t>
            </a:r>
            <a:r>
              <a:rPr lang="en-US" altLang="zh-CN" sz="2000" i="1" dirty="0" err="1"/>
              <a:t>goto</a:t>
            </a:r>
            <a:r>
              <a:rPr lang="en-US" altLang="zh-CN" sz="2000" dirty="0"/>
              <a:t> L. The three-address instruction with label L is the next to be executed.</a:t>
            </a:r>
            <a:endParaRPr lang="en-US" altLang="zh-CN" sz="2000" dirty="0"/>
          </a:p>
          <a:p>
            <a:pPr marL="487680" indent="-487680">
              <a:buNone/>
              <a:defRPr/>
            </a:pPr>
            <a:r>
              <a:rPr lang="en-US" altLang="zh-CN" sz="2000" dirty="0"/>
              <a:t>5. Conditional jumps of the form if x </a:t>
            </a:r>
            <a:r>
              <a:rPr lang="en-US" altLang="zh-CN" sz="2000" i="1" dirty="0" err="1"/>
              <a:t>goto</a:t>
            </a:r>
            <a:r>
              <a:rPr lang="en-US" altLang="zh-CN" sz="2000" dirty="0"/>
              <a:t> L and if False x </a:t>
            </a:r>
            <a:r>
              <a:rPr lang="en-US" altLang="zh-CN" sz="2000" i="1" dirty="0" err="1"/>
              <a:t>goto</a:t>
            </a:r>
            <a:r>
              <a:rPr lang="en-US" altLang="zh-CN" sz="2000" dirty="0"/>
              <a:t> L. </a:t>
            </a:r>
            <a:endParaRPr lang="en-US" altLang="zh-CN" sz="2000" dirty="0"/>
          </a:p>
          <a:p>
            <a:pPr marL="487680" indent="-487680">
              <a:buNone/>
              <a:defRPr/>
            </a:pPr>
            <a:r>
              <a:rPr lang="en-US" altLang="zh-CN" sz="2000" dirty="0"/>
              <a:t>6. Conditional jumps such as if x </a:t>
            </a:r>
            <a:r>
              <a:rPr lang="en-US" altLang="zh-CN" sz="2000" dirty="0" err="1"/>
              <a:t>relop</a:t>
            </a:r>
            <a:r>
              <a:rPr lang="en-US" altLang="zh-CN" sz="2000" dirty="0"/>
              <a:t> y </a:t>
            </a:r>
            <a:r>
              <a:rPr lang="en-US" altLang="zh-CN" sz="2000" i="1" dirty="0" err="1"/>
              <a:t>goto</a:t>
            </a:r>
            <a:r>
              <a:rPr lang="en-US" altLang="zh-CN" sz="2000" i="1" dirty="0"/>
              <a:t> </a:t>
            </a:r>
            <a:r>
              <a:rPr lang="en-US" altLang="zh-CN" sz="2000" dirty="0"/>
              <a:t>L.</a:t>
            </a:r>
            <a:endParaRPr lang="en-US" altLang="zh-CN" sz="2000" dirty="0"/>
          </a:p>
          <a:p>
            <a:pPr marL="487680" indent="-487680">
              <a:buNone/>
              <a:defRPr/>
            </a:pPr>
            <a:r>
              <a:rPr lang="en-US" altLang="zh-CN" sz="2000" dirty="0"/>
              <a:t>7. Procedure calls and returns are implemented using the following instructions: param x for parameters; call p , n and y = call </a:t>
            </a:r>
            <a:r>
              <a:rPr lang="en-US" altLang="zh-CN" sz="2000" dirty="0" err="1"/>
              <a:t>p,n</a:t>
            </a:r>
            <a:r>
              <a:rPr lang="en-US" altLang="zh-CN" sz="2000" dirty="0"/>
              <a:t> and return y.</a:t>
            </a:r>
            <a:endParaRPr lang="en-US" altLang="zh-CN" sz="2000" dirty="0"/>
          </a:p>
          <a:p>
            <a:pPr>
              <a:buNone/>
              <a:defRPr/>
            </a:pPr>
            <a:r>
              <a:rPr lang="en-US" altLang="zh-CN" sz="2000" dirty="0"/>
              <a:t>8. Indexed copy instructions of the form x = y 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and x 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y.</a:t>
            </a:r>
            <a:endParaRPr lang="en-US" altLang="zh-CN" sz="2000" dirty="0"/>
          </a:p>
          <a:p>
            <a:pPr>
              <a:buNone/>
              <a:defRPr/>
            </a:pPr>
            <a:r>
              <a:rPr lang="en-US" altLang="zh-CN" sz="2000" dirty="0"/>
              <a:t>9. Address and pointer assignments of the form x = &amp; y, x = *y, and *x = y.</a:t>
            </a:r>
            <a:endParaRPr lang="en-US" altLang="zh-CN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Text Book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Aho</a:t>
            </a:r>
            <a:r>
              <a:rPr lang="en-US" dirty="0"/>
              <a:t>, Lam, </a:t>
            </a:r>
            <a:r>
              <a:rPr lang="en-US" dirty="0" err="1"/>
              <a:t>Sethi</a:t>
            </a:r>
            <a:r>
              <a:rPr lang="en-US" dirty="0"/>
              <a:t> and Ullman,</a:t>
            </a:r>
            <a:r>
              <a:rPr lang="en-US" b="1" dirty="0"/>
              <a:t> </a:t>
            </a:r>
            <a:r>
              <a:rPr lang="en-US" dirty="0"/>
              <a:t>“Compilers-Principles, Techniques &amp; Tools”,</a:t>
            </a:r>
            <a:r>
              <a:rPr lang="en-US" b="1" dirty="0"/>
              <a:t> </a:t>
            </a:r>
            <a:r>
              <a:rPr lang="en-US" dirty="0"/>
              <a:t>Pearson/Addison-Wesley, Second Edition, 2013.</a:t>
            </a:r>
            <a:r>
              <a:rPr lang="en-US" b="1" dirty="0"/>
              <a:t>	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/>
              <a:t>Addresses and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217061" y="981256"/>
            <a:ext cx="6983598" cy="100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Example </a:t>
            </a:r>
            <a:r>
              <a:rPr kumimoji="1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6.5 </a:t>
            </a:r>
            <a:r>
              <a:rPr kumimoji="1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: </a:t>
            </a:r>
            <a:r>
              <a:rPr kumimoji="1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Consider the statement  </a:t>
            </a:r>
            <a:endParaRPr kumimoji="1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                      double a[10];</a:t>
            </a:r>
            <a:endParaRPr kumimoji="1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                     do </a:t>
            </a:r>
            <a:r>
              <a:rPr kumimoji="1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i</a:t>
            </a:r>
            <a:r>
              <a:rPr kumimoji="1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 </a:t>
            </a:r>
            <a:r>
              <a:rPr kumimoji="1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= </a:t>
            </a:r>
            <a:r>
              <a:rPr kumimoji="1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i+l</a:t>
            </a:r>
            <a:r>
              <a:rPr kumimoji="1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; while (a[</a:t>
            </a:r>
            <a:r>
              <a:rPr kumimoji="1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i</a:t>
            </a:r>
            <a:r>
              <a:rPr kumimoji="1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] </a:t>
            </a:r>
            <a:r>
              <a:rPr kumimoji="1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&lt; </a:t>
            </a:r>
            <a:r>
              <a:rPr kumimoji="1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v) </a:t>
            </a:r>
            <a:r>
              <a:rPr kumimoji="1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;</a:t>
            </a:r>
            <a:endParaRPr kumimoji="1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779961" y="3546475"/>
            <a:ext cx="17859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(a) Symbolic labels</a:t>
            </a:r>
            <a:endParaRPr kumimoji="1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923977" y="5756275"/>
            <a:ext cx="19113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(b) Position numbers</a:t>
            </a:r>
            <a:endParaRPr kumimoji="1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978299" y="3229583"/>
            <a:ext cx="1640999" cy="2269607"/>
            <a:chOff x="7092280" y="702741"/>
            <a:chExt cx="1640999" cy="2269607"/>
          </a:xfrm>
        </p:grpSpPr>
        <p:sp>
          <p:nvSpPr>
            <p:cNvPr id="28" name="Flowchart: Process 27"/>
            <p:cNvSpPr/>
            <p:nvPr/>
          </p:nvSpPr>
          <p:spPr bwMode="auto">
            <a:xfrm>
              <a:off x="7596336" y="1064147"/>
              <a:ext cx="1008112" cy="381000"/>
            </a:xfrm>
            <a:prstGeom prst="flowChartProcess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i</a:t>
              </a:r>
              <a:r>
                <a:rPr kumimoji="1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 = </a:t>
              </a:r>
              <a:r>
                <a:rPr kumimoji="1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i</a:t>
              </a:r>
              <a:r>
                <a:rPr kumimoji="1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 + 1</a:t>
              </a:r>
              <a:endPara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29" name="Flowchart: Decision 28"/>
            <p:cNvSpPr/>
            <p:nvPr/>
          </p:nvSpPr>
          <p:spPr bwMode="auto">
            <a:xfrm>
              <a:off x="7471891" y="1798144"/>
              <a:ext cx="1257002" cy="821207"/>
            </a:xfrm>
            <a:prstGeom prst="flowChartDecision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a[</a:t>
              </a:r>
              <a:r>
                <a:rPr kumimoji="1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i</a:t>
              </a:r>
              <a:r>
                <a:rPr kumimoji="1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] &lt; v</a:t>
              </a:r>
              <a:endPara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cxnSp>
          <p:nvCxnSpPr>
            <p:cNvPr id="30" name="Straight Arrow Connector 29"/>
            <p:cNvCxnSpPr>
              <a:stCxn id="28" idx="2"/>
              <a:endCxn id="29" idx="0"/>
            </p:cNvCxnSpPr>
            <p:nvPr/>
          </p:nvCxnSpPr>
          <p:spPr bwMode="auto">
            <a:xfrm>
              <a:off x="8100392" y="1445147"/>
              <a:ext cx="0" cy="352997"/>
            </a:xfrm>
            <a:prstGeom prst="straightConnector1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8095009" y="702741"/>
              <a:ext cx="0" cy="352997"/>
            </a:xfrm>
            <a:prstGeom prst="straightConnector1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8095009" y="2619351"/>
              <a:ext cx="0" cy="352997"/>
            </a:xfrm>
            <a:prstGeom prst="straightConnector1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TextBox 32"/>
            <p:cNvSpPr txBox="1"/>
            <p:nvPr/>
          </p:nvSpPr>
          <p:spPr>
            <a:xfrm>
              <a:off x="8159083" y="2478963"/>
              <a:ext cx="574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false</a:t>
              </a:r>
              <a:endPara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80407" y="1766026"/>
              <a:ext cx="5052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true</a:t>
              </a:r>
              <a:endPara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cxnSp>
          <p:nvCxnSpPr>
            <p:cNvPr id="35" name="Straight Connector 34"/>
            <p:cNvCxnSpPr>
              <a:stCxn id="29" idx="1"/>
            </p:cNvCxnSpPr>
            <p:nvPr/>
          </p:nvCxnSpPr>
          <p:spPr bwMode="auto">
            <a:xfrm flipH="1" flipV="1">
              <a:off x="7092280" y="2208747"/>
              <a:ext cx="379611" cy="1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/>
            <p:nvPr/>
          </p:nvCxnSpPr>
          <p:spPr bwMode="auto">
            <a:xfrm flipV="1">
              <a:off x="7092280" y="912019"/>
              <a:ext cx="0" cy="1291644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7092280" y="903610"/>
              <a:ext cx="1008112" cy="8409"/>
            </a:xfrm>
            <a:prstGeom prst="straightConnector1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177751" y="1367571"/>
            <a:ext cx="3243799" cy="2152212"/>
          </a:xfrm>
          <a:prstGeom prst="rect">
            <a:avLst/>
          </a:prstGeom>
          <a:noFill/>
          <a:ln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L: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  <a:ea typeface="SimSun"/>
            </a:endParaRPr>
          </a:p>
          <a:p>
            <a:pPr defTabSz="91440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  t1 = 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 + 1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  <a:ea typeface="SimSun"/>
            </a:endParaRPr>
          </a:p>
          <a:p>
            <a:pPr defTabSz="91440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  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 = t1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  <a:ea typeface="SimSun"/>
            </a:endParaRPr>
          </a:p>
          <a:p>
            <a:pPr defTabSz="91440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  t2 = 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 * 8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  <a:ea typeface="SimSun"/>
            </a:endParaRPr>
          </a:p>
          <a:p>
            <a:pPr defTabSz="91440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  t3 = a[t2]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  <a:ea typeface="SimSun"/>
            </a:endParaRPr>
          </a:p>
          <a:p>
            <a:pPr defTabSz="91440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  if t3 &lt; v 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goto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 L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212031" y="3878592"/>
            <a:ext cx="4188108" cy="1879222"/>
          </a:xfrm>
          <a:prstGeom prst="rect">
            <a:avLst/>
          </a:prstGeom>
          <a:noFill/>
          <a:ln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100:t1 = 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 + 1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  <a:ea typeface="SimSun"/>
            </a:endParaRPr>
          </a:p>
          <a:p>
            <a:pPr defTabSz="91440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101:i = t1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  <a:ea typeface="SimSun"/>
            </a:endParaRPr>
          </a:p>
          <a:p>
            <a:pPr defTabSz="91440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102:t2 = 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 * 8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  <a:ea typeface="SimSun"/>
            </a:endParaRPr>
          </a:p>
          <a:p>
            <a:pPr defTabSz="91440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103:t3 = a[t2]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  <a:ea typeface="SimSun"/>
            </a:endParaRPr>
          </a:p>
          <a:p>
            <a:pPr defTabSz="91440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104:if t3 &lt; v 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goto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 100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  <a:ea typeface="SimSun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144058" y="2212175"/>
          <a:ext cx="1564802" cy="2152212"/>
        </p:xfrm>
        <a:graphic>
          <a:graphicData uri="http://schemas.openxmlformats.org/drawingml/2006/table">
            <a:tbl>
              <a:tblPr bandRow="1"/>
              <a:tblGrid>
                <a:gridCol w="782401"/>
                <a:gridCol w="782401"/>
              </a:tblGrid>
              <a:tr h="2657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sz="1100" dirty="0"/>
                        <a:t>a[0]=1000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2694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sz="1100" dirty="0"/>
                        <a:t>1001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2694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sz="1100" dirty="0"/>
                        <a:t>1002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endParaRPr lang="en-US" sz="11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2694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sz="1100" dirty="0"/>
                        <a:t>1003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endParaRPr lang="en-US" sz="11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2694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sz="1100" dirty="0"/>
                        <a:t>1004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endParaRPr lang="en-US" sz="11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2694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sz="1100" dirty="0"/>
                        <a:t>1005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endParaRPr lang="en-US" sz="11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2694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sz="1100" dirty="0"/>
                        <a:t>1006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endParaRPr lang="en-US" sz="11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2694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sz="1100" dirty="0"/>
                        <a:t>1007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5144058" y="4364387"/>
          <a:ext cx="1564802" cy="2152212"/>
        </p:xfrm>
        <a:graphic>
          <a:graphicData uri="http://schemas.openxmlformats.org/drawingml/2006/table">
            <a:tbl>
              <a:tblPr bandRow="1"/>
              <a:tblGrid>
                <a:gridCol w="782401"/>
                <a:gridCol w="782401"/>
              </a:tblGrid>
              <a:tr h="2657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sz="1100" dirty="0"/>
                        <a:t>a[1]=1008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2694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sz="1100" dirty="0"/>
                        <a:t>1009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endParaRPr lang="en-US" sz="11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2694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sz="1100" dirty="0"/>
                        <a:t>1010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2694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sz="1100" dirty="0"/>
                        <a:t>1011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endParaRPr lang="en-US" sz="11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2694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sz="1100" dirty="0"/>
                        <a:t>1012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endParaRPr lang="en-US" sz="11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2694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sz="1100" dirty="0"/>
                        <a:t>1013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endParaRPr lang="en-US" sz="11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2694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sz="1100" dirty="0"/>
                        <a:t>1014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endParaRPr lang="en-US" sz="11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2694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sz="1100" dirty="0"/>
                        <a:t>1015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Types of Three Address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Quadruples</a:t>
            </a:r>
            <a:endParaRPr lang="en-GB" dirty="0"/>
          </a:p>
          <a:p>
            <a:r>
              <a:rPr lang="en-GB" dirty="0"/>
              <a:t>Triples</a:t>
            </a:r>
            <a:endParaRPr lang="en-GB" dirty="0"/>
          </a:p>
          <a:p>
            <a:r>
              <a:rPr lang="en-GB" dirty="0"/>
              <a:t>Indirect Triples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Quadruples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9890"/>
            <a:ext cx="8763000" cy="5022310"/>
          </a:xfrm>
        </p:spPr>
        <p:txBody>
          <a:bodyPr/>
          <a:lstStyle/>
          <a:p>
            <a:r>
              <a:rPr lang="en-US" altLang="zh-CN" dirty="0"/>
              <a:t>A quadruple has four fields, which we call </a:t>
            </a:r>
            <a:endParaRPr lang="en-US" altLang="zh-CN" dirty="0"/>
          </a:p>
          <a:p>
            <a:r>
              <a:rPr lang="en-US" altLang="zh-CN" i="1" dirty="0"/>
              <a:t>      op, arg1, arg2</a:t>
            </a:r>
            <a:r>
              <a:rPr lang="en-US" altLang="zh-CN" dirty="0"/>
              <a:t>,</a:t>
            </a:r>
            <a:r>
              <a:rPr lang="en-US" altLang="zh-CN" i="1" dirty="0"/>
              <a:t> result</a:t>
            </a:r>
            <a:r>
              <a:rPr lang="en-US" altLang="zh-CN" dirty="0"/>
              <a:t>. </a:t>
            </a:r>
            <a:endParaRPr lang="en-US" altLang="zh-CN" dirty="0"/>
          </a:p>
          <a:p>
            <a:r>
              <a:rPr lang="en-US" altLang="zh-CN" dirty="0"/>
              <a:t>The </a:t>
            </a:r>
            <a:r>
              <a:rPr lang="en-US" altLang="zh-CN" i="1" dirty="0"/>
              <a:t>op</a:t>
            </a:r>
            <a:r>
              <a:rPr lang="en-US" altLang="zh-CN" dirty="0"/>
              <a:t> field contains an internal code for the operator.</a:t>
            </a:r>
            <a:endParaRPr lang="en-US" altLang="zh-CN" dirty="0"/>
          </a:p>
          <a:p>
            <a:r>
              <a:rPr lang="en-US" altLang="en-US" dirty="0">
                <a:cs typeface="Times New Roman" panose="02020603050405020304" pitchFamily="18" charset="0"/>
              </a:rPr>
              <a:t>For instance the three-address instruction 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x=</a:t>
            </a:r>
            <a:r>
              <a:rPr lang="en-US" altLang="en-US" dirty="0" err="1">
                <a:cs typeface="Times New Roman" panose="02020603050405020304" pitchFamily="18" charset="0"/>
              </a:rPr>
              <a:t>y+z</a:t>
            </a:r>
            <a:r>
              <a:rPr lang="en-US" altLang="en-US" dirty="0">
                <a:cs typeface="Times New Roman" panose="02020603050405020304" pitchFamily="18" charset="0"/>
              </a:rPr>
              <a:t> is represented by placing 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+ in op, y in arg1, z in arg2, and x in result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6720" y="4126318"/>
            <a:ext cx="8153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eaLnBrk="1" hangingPunct="1">
              <a:defRPr/>
            </a:pPr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</a:rPr>
              <a:t>Some exceptions</a:t>
            </a:r>
            <a:endParaRPr lang="en-US" altLang="zh-CN" sz="22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 eaLnBrk="1" hangingPunct="1">
              <a:buFontTx/>
              <a:buAutoNum type="arabicPeriod"/>
              <a:defRPr/>
            </a:pP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</a:rPr>
              <a:t>Instructions with unary operators like x </a:t>
            </a: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= </a:t>
            </a: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</a:rPr>
              <a:t>minus y or x </a:t>
            </a: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= </a:t>
            </a: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</a:rPr>
              <a:t>y do not use arg2.  for a copy statement like x </a:t>
            </a: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= </a:t>
            </a: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</a:rPr>
              <a:t>y, op is </a:t>
            </a: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=.</a:t>
            </a:r>
            <a:endParaRPr lang="en-US" altLang="zh-CN" sz="2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algn="just" eaLnBrk="1" hangingPunct="1">
              <a:buFontTx/>
              <a:buAutoNum type="arabicPeriod"/>
              <a:defRPr/>
            </a:pP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</a:rPr>
              <a:t>Operators like param use neither arg2 nor result.</a:t>
            </a:r>
            <a:endParaRPr lang="en-US" altLang="zh-CN" sz="22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 eaLnBrk="1" hangingPunct="1">
              <a:buFontTx/>
              <a:buAutoNum type="arabicPeriod"/>
              <a:defRPr/>
            </a:pP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</a:rPr>
              <a:t>Conditional and unconditional jumps put the target label in result.</a:t>
            </a:r>
            <a:endParaRPr lang="en-US" altLang="zh-CN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Quadruples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9890"/>
            <a:ext cx="8763000" cy="5022310"/>
          </a:xfrm>
        </p:spPr>
        <p:txBody>
          <a:bodyPr/>
          <a:lstStyle/>
          <a:p>
            <a:r>
              <a:rPr lang="en-US" altLang="zh-CN" dirty="0"/>
              <a:t>A quadruple has four fields, which we call </a:t>
            </a:r>
            <a:endParaRPr lang="en-US" altLang="zh-CN" dirty="0"/>
          </a:p>
          <a:p>
            <a:r>
              <a:rPr lang="en-US" altLang="zh-CN" i="1" dirty="0"/>
              <a:t>      op, arg1, arg2</a:t>
            </a:r>
            <a:r>
              <a:rPr lang="en-US" altLang="zh-CN" dirty="0"/>
              <a:t>,</a:t>
            </a:r>
            <a:r>
              <a:rPr lang="en-US" altLang="zh-CN" i="1" dirty="0"/>
              <a:t> result</a:t>
            </a:r>
            <a:r>
              <a:rPr lang="en-US" altLang="zh-CN" dirty="0"/>
              <a:t>. </a:t>
            </a:r>
            <a:endParaRPr lang="en-US" altLang="zh-CN" dirty="0"/>
          </a:p>
          <a:p>
            <a:r>
              <a:rPr lang="en-US" altLang="zh-CN" dirty="0"/>
              <a:t>The </a:t>
            </a:r>
            <a:r>
              <a:rPr lang="en-US" altLang="zh-CN" i="1" dirty="0"/>
              <a:t>op</a:t>
            </a:r>
            <a:r>
              <a:rPr lang="en-US" altLang="zh-CN" dirty="0"/>
              <a:t> field contains an internal code for the operator.</a:t>
            </a:r>
            <a:endParaRPr lang="en-US" altLang="zh-CN" dirty="0"/>
          </a:p>
          <a:p>
            <a:r>
              <a:rPr lang="en-US" altLang="en-US" dirty="0">
                <a:cs typeface="Times New Roman" panose="02020603050405020304" pitchFamily="18" charset="0"/>
              </a:rPr>
              <a:t>For instance the three-address instruction 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x=</a:t>
            </a:r>
            <a:r>
              <a:rPr lang="en-US" altLang="en-US" dirty="0" err="1">
                <a:cs typeface="Times New Roman" panose="02020603050405020304" pitchFamily="18" charset="0"/>
              </a:rPr>
              <a:t>y+z</a:t>
            </a:r>
            <a:r>
              <a:rPr lang="en-US" altLang="en-US" dirty="0">
                <a:cs typeface="Times New Roman" panose="02020603050405020304" pitchFamily="18" charset="0"/>
              </a:rPr>
              <a:t> is represented by placing 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+ in op, y in arg1, z in arg2, and x in result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66800" y="4280556"/>
          <a:ext cx="6048672" cy="1381760"/>
        </p:xfrm>
        <a:graphic>
          <a:graphicData uri="http://schemas.openxmlformats.org/drawingml/2006/table">
            <a:tbl>
              <a:tblPr firstRow="1" bandRow="1"/>
              <a:tblGrid>
                <a:gridCol w="2500713"/>
                <a:gridCol w="3547959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3AC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Quadruple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    op       arg1   arg2   result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x = y op z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     op         y         z          x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x =  y + z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      +          y         z          x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Quadruples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25959" y="1056640"/>
          <a:ext cx="5760641" cy="5801360"/>
        </p:xfrm>
        <a:graphic>
          <a:graphicData uri="http://schemas.openxmlformats.org/drawingml/2006/table">
            <a:tbl>
              <a:tblPr firstRow="1" bandRow="1"/>
              <a:tblGrid>
                <a:gridCol w="1656258"/>
                <a:gridCol w="545072"/>
                <a:gridCol w="801549"/>
                <a:gridCol w="866725"/>
                <a:gridCol w="1024311"/>
                <a:gridCol w="866726"/>
              </a:tblGrid>
              <a:tr h="36601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3AC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Quadruple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390">
                <a:tc vMerge="1"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381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op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arg1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arg2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result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x = y op z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op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x = op 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op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 err="1"/>
                        <a:t>goto</a:t>
                      </a:r>
                      <a:r>
                        <a:rPr lang="en-US" dirty="0"/>
                        <a:t> L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 err="1"/>
                        <a:t>goto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if x </a:t>
                      </a:r>
                      <a:r>
                        <a:rPr lang="en-US" dirty="0" err="1"/>
                        <a:t>goto</a:t>
                      </a:r>
                      <a:r>
                        <a:rPr lang="en-US" dirty="0"/>
                        <a:t> L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if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if false x </a:t>
                      </a:r>
                      <a:r>
                        <a:rPr lang="en-US" dirty="0" err="1"/>
                        <a:t>goto</a:t>
                      </a:r>
                      <a:r>
                        <a:rPr lang="en-US" dirty="0"/>
                        <a:t> L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 err="1"/>
                        <a:t>iff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if x &lt; y </a:t>
                      </a:r>
                      <a:r>
                        <a:rPr lang="en-US" dirty="0" err="1"/>
                        <a:t>goto</a:t>
                      </a:r>
                      <a:r>
                        <a:rPr lang="en-US" dirty="0"/>
                        <a:t> L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0:</a:t>
                      </a:r>
                      <a:endParaRPr lang="en-US" dirty="0"/>
                    </a:p>
                    <a:p>
                      <a:r>
                        <a:rPr lang="en-US" dirty="0"/>
                        <a:t>1: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&lt;</a:t>
                      </a:r>
                      <a:endParaRPr lang="en-US" dirty="0"/>
                    </a:p>
                    <a:p>
                      <a:r>
                        <a:rPr lang="en-US" dirty="0"/>
                        <a:t>if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x</a:t>
                      </a:r>
                      <a:endParaRPr lang="en-US" dirty="0"/>
                    </a:p>
                    <a:p>
                      <a:r>
                        <a:rPr lang="en-US" dirty="0"/>
                        <a:t>t1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y</a:t>
                      </a:r>
                      <a:endParaRPr lang="en-US" dirty="0"/>
                    </a:p>
                    <a:p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t1</a:t>
                      </a:r>
                      <a:endParaRPr lang="en-US" dirty="0"/>
                    </a:p>
                    <a:p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x := y[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0:</a:t>
                      </a:r>
                      <a:endParaRPr lang="en-US" dirty="0"/>
                    </a:p>
                    <a:p>
                      <a:r>
                        <a:rPr lang="en-US" dirty="0"/>
                        <a:t>1: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+</a:t>
                      </a:r>
                      <a:endParaRPr lang="en-US" dirty="0"/>
                    </a:p>
                    <a:p>
                      <a:r>
                        <a:rPr lang="en-US" dirty="0"/>
                        <a:t>=[]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y</a:t>
                      </a:r>
                      <a:endParaRPr lang="en-US" dirty="0"/>
                    </a:p>
                    <a:p>
                      <a:r>
                        <a:rPr lang="en-US" dirty="0"/>
                        <a:t>t1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i</a:t>
                      </a:r>
                      <a:endParaRPr lang="en-US" dirty="0"/>
                    </a:p>
                    <a:p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t1</a:t>
                      </a:r>
                      <a:endParaRPr lang="en-US" dirty="0"/>
                    </a:p>
                    <a:p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x[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 := 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0:</a:t>
                      </a:r>
                      <a:endParaRPr lang="en-US" dirty="0"/>
                    </a:p>
                    <a:p>
                      <a:r>
                        <a:rPr lang="en-US" dirty="0"/>
                        <a:t>1: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+</a:t>
                      </a:r>
                      <a:endParaRPr lang="en-US" dirty="0"/>
                    </a:p>
                    <a:p>
                      <a:r>
                        <a:rPr lang="en-US" dirty="0"/>
                        <a:t>[]=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x</a:t>
                      </a:r>
                      <a:endParaRPr lang="en-US" dirty="0"/>
                    </a:p>
                    <a:p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i</a:t>
                      </a:r>
                      <a:endParaRPr lang="en-US" dirty="0"/>
                    </a:p>
                    <a:p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t1</a:t>
                      </a:r>
                      <a:endParaRPr lang="en-US" dirty="0"/>
                    </a:p>
                    <a:p>
                      <a:r>
                        <a:rPr lang="en-US" dirty="0"/>
                        <a:t>t1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x = &amp;y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&amp;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x = *y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=*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*x = 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*=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Quadruples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174378"/>
            <a:ext cx="8153400" cy="762000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2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18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18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sz="2800" b="1" dirty="0"/>
              <a:t>Example 6.6 </a:t>
            </a:r>
            <a:r>
              <a:rPr lang="en-US" altLang="zh-CN" sz="2800" dirty="0"/>
              <a:t>: Three-address code and </a:t>
            </a:r>
            <a:r>
              <a:rPr lang="en-US" altLang="zh-CN" sz="2800" dirty="0" err="1"/>
              <a:t>quadraple</a:t>
            </a:r>
            <a:r>
              <a:rPr lang="en-US" altLang="zh-CN" sz="2800" dirty="0"/>
              <a:t> for the assignment a = b * - </a:t>
            </a:r>
            <a:r>
              <a:rPr lang="en-US" altLang="zh-CN" sz="2800" i="1" dirty="0"/>
              <a:t>c </a:t>
            </a:r>
            <a:r>
              <a:rPr lang="en-US" altLang="zh-CN" sz="2800" dirty="0"/>
              <a:t>+ </a:t>
            </a:r>
            <a:r>
              <a:rPr lang="en-US" altLang="zh-CN" sz="2800" dirty="0">
                <a:latin typeface="Courier" charset="0"/>
              </a:rPr>
              <a:t>b</a:t>
            </a:r>
            <a:r>
              <a:rPr lang="en-US" altLang="zh-CN" sz="2800" b="1" dirty="0">
                <a:latin typeface="Courier" charset="0"/>
              </a:rPr>
              <a:t> </a:t>
            </a:r>
            <a:r>
              <a:rPr lang="en-US" altLang="zh-CN" sz="2800" dirty="0"/>
              <a:t>* - c</a:t>
            </a:r>
            <a:endParaRPr lang="en-US" altLang="zh-CN" sz="28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55" y="2320057"/>
            <a:ext cx="2290763" cy="2438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2209428"/>
            <a:ext cx="3200400" cy="27749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25525" y="4947866"/>
            <a:ext cx="20685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/>
              <a:t>(a)</a:t>
            </a:r>
            <a:r>
              <a:rPr lang="en-US" altLang="zh-CN" sz="1600" b="1" dirty="0"/>
              <a:t> </a:t>
            </a:r>
            <a:r>
              <a:rPr lang="en-US" altLang="zh-CN" sz="1600" dirty="0"/>
              <a:t>Three-address code</a:t>
            </a:r>
            <a:endParaRPr lang="en-US" altLang="zh-CN" sz="160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308600" y="4984378"/>
            <a:ext cx="157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(b) Quadruples</a:t>
            </a: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/>
              <a:t>Triples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triple has only three fields</a:t>
            </a:r>
            <a:endParaRPr lang="en-US" altLang="zh-CN" dirty="0"/>
          </a:p>
          <a:p>
            <a:pPr lvl="1"/>
            <a:r>
              <a:rPr lang="en-US" altLang="zh-CN" sz="2000" dirty="0"/>
              <a:t>op, arg1, arg2</a:t>
            </a:r>
            <a:endParaRPr lang="en-US" altLang="zh-CN" sz="2000" dirty="0"/>
          </a:p>
          <a:p>
            <a:r>
              <a:rPr lang="en-US" altLang="en-US" dirty="0">
                <a:cs typeface="Times New Roman" panose="02020603050405020304" pitchFamily="18" charset="0"/>
              </a:rPr>
              <a:t>Quadruples: Result field is used primarily for temporary names</a:t>
            </a:r>
            <a:endParaRPr lang="en-US" altLang="zh-CN" dirty="0"/>
          </a:p>
          <a:p>
            <a:r>
              <a:rPr lang="en-US" altLang="zh-CN" dirty="0"/>
              <a:t>Triples :  Result of an operation x op y by its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position</a:t>
            </a:r>
            <a:r>
              <a:rPr lang="en-US" altLang="zh-CN" dirty="0"/>
              <a:t>,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      (rather than by an explicit temporary name)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2185" y="3933056"/>
          <a:ext cx="8054949" cy="1280160"/>
        </p:xfrm>
        <a:graphic>
          <a:graphicData uri="http://schemas.openxmlformats.org/drawingml/2006/table">
            <a:tbl>
              <a:tblPr firstRow="1" bandRow="1"/>
              <a:tblGrid>
                <a:gridCol w="2098978"/>
                <a:gridCol w="3741809"/>
                <a:gridCol w="2214162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3AC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Quadruple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    op       arg1   arg2   result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Triples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Op arg1 arg2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x = y op z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     op         y         z          x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0:   op    y      z</a:t>
                      </a:r>
                      <a:endParaRPr lang="en-US" dirty="0"/>
                    </a:p>
                    <a:p>
                      <a:r>
                        <a:rPr lang="en-US" dirty="0"/>
                        <a:t>1:    =     x      (0)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5313" y="1392687"/>
          <a:ext cx="7992887" cy="4058561"/>
        </p:xfrm>
        <a:graphic>
          <a:graphicData uri="http://schemas.openxmlformats.org/drawingml/2006/table">
            <a:tbl>
              <a:tblPr firstRow="1" bandRow="1"/>
              <a:tblGrid>
                <a:gridCol w="1512168"/>
                <a:gridCol w="360040"/>
                <a:gridCol w="648072"/>
                <a:gridCol w="792088"/>
                <a:gridCol w="648072"/>
                <a:gridCol w="792088"/>
                <a:gridCol w="504056"/>
                <a:gridCol w="860685"/>
                <a:gridCol w="937809"/>
                <a:gridCol w="937809"/>
              </a:tblGrid>
              <a:tr h="355639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3AC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Quadruple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Triples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 hMerge="1"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069">
                <a:tc vMerge="1"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op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arg1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arg2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result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op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arg1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arg2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603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x = y op z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op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0: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1: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op 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=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(0)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3603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x = op y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op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0: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1: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op 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=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(0)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603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 err="1"/>
                        <a:t>goto</a:t>
                      </a:r>
                      <a:r>
                        <a:rPr lang="en-US" dirty="0"/>
                        <a:t> L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 err="1"/>
                        <a:t>goto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 err="1"/>
                        <a:t>goto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3603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if x </a:t>
                      </a:r>
                      <a:r>
                        <a:rPr lang="en-US" dirty="0" err="1"/>
                        <a:t>goto</a:t>
                      </a:r>
                      <a:r>
                        <a:rPr lang="en-US" dirty="0"/>
                        <a:t> L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if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0: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1: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==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i</a:t>
                      </a:r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(0)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603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if false x </a:t>
                      </a:r>
                      <a:r>
                        <a:rPr lang="en-US" dirty="0" err="1"/>
                        <a:t>goto</a:t>
                      </a:r>
                      <a:r>
                        <a:rPr lang="en-US" dirty="0"/>
                        <a:t> L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 err="1"/>
                        <a:t>iff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0: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1: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==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i</a:t>
                      </a:r>
                      <a:r>
                        <a:rPr lang="en-US" dirty="0"/>
                        <a:t>f</a:t>
                      </a:r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(0)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6219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if x &lt; y </a:t>
                      </a:r>
                      <a:r>
                        <a:rPr lang="en-US" dirty="0" err="1"/>
                        <a:t>goto</a:t>
                      </a:r>
                      <a:r>
                        <a:rPr lang="en-US" dirty="0"/>
                        <a:t> L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0: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1: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&lt;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if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t1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t1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0: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1: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2: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&lt;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==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I</a:t>
                      </a:r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(0)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(1)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5313" y="1392687"/>
          <a:ext cx="7992887" cy="4058561"/>
        </p:xfrm>
        <a:graphic>
          <a:graphicData uri="http://schemas.openxmlformats.org/drawingml/2006/table">
            <a:tbl>
              <a:tblPr firstRow="1" bandRow="1"/>
              <a:tblGrid>
                <a:gridCol w="1512168"/>
                <a:gridCol w="360040"/>
                <a:gridCol w="648072"/>
                <a:gridCol w="792088"/>
                <a:gridCol w="648072"/>
                <a:gridCol w="792088"/>
                <a:gridCol w="504056"/>
                <a:gridCol w="860685"/>
                <a:gridCol w="937809"/>
                <a:gridCol w="937809"/>
              </a:tblGrid>
              <a:tr h="355639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3AC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Quadruple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Triples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 hMerge="1"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069">
                <a:tc vMerge="1"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op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arg1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arg2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result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op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arg1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arg2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603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x = y op z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op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0: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1: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op 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=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(0)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3603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x = op y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op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0: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1: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op 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=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(0)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603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 err="1"/>
                        <a:t>goto</a:t>
                      </a:r>
                      <a:r>
                        <a:rPr lang="en-US" dirty="0"/>
                        <a:t> L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 err="1"/>
                        <a:t>goto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 err="1"/>
                        <a:t>goto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3603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if x </a:t>
                      </a:r>
                      <a:r>
                        <a:rPr lang="en-US" dirty="0" err="1"/>
                        <a:t>goto</a:t>
                      </a:r>
                      <a:r>
                        <a:rPr lang="en-US" dirty="0"/>
                        <a:t> L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if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0: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1: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==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i</a:t>
                      </a:r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(0)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603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if false x </a:t>
                      </a:r>
                      <a:r>
                        <a:rPr lang="en-US" dirty="0" err="1"/>
                        <a:t>goto</a:t>
                      </a:r>
                      <a:r>
                        <a:rPr lang="en-US" dirty="0"/>
                        <a:t> L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 err="1"/>
                        <a:t>iff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0: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1: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==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i</a:t>
                      </a:r>
                      <a:r>
                        <a:rPr lang="en-US" dirty="0"/>
                        <a:t>f</a:t>
                      </a:r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(0)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6219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r>
                        <a:rPr lang="en-US" dirty="0"/>
                        <a:t>if x &lt; y </a:t>
                      </a:r>
                      <a:r>
                        <a:rPr lang="en-US" dirty="0" err="1"/>
                        <a:t>goto</a:t>
                      </a:r>
                      <a:r>
                        <a:rPr lang="en-US" dirty="0"/>
                        <a:t> L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0: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1: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&lt;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if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t1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t1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0: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1: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2: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&lt;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==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I</a:t>
                      </a:r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(0)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(1)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288" y="1066800"/>
            <a:ext cx="8291512" cy="763588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2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18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18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Tx/>
              <a:buNone/>
              <a:defRPr/>
            </a:pPr>
            <a:r>
              <a:rPr lang="en-US" altLang="zh-CN" b="1"/>
              <a:t>Example </a:t>
            </a:r>
            <a:r>
              <a:rPr lang="en-US" altLang="zh-CN"/>
              <a:t>6.7 : The syntax tree, triples and quadruples for a = b * - </a:t>
            </a:r>
            <a:r>
              <a:rPr lang="en-US" altLang="zh-CN">
                <a:latin typeface="+mj-lt"/>
              </a:rPr>
              <a:t>c</a:t>
            </a:r>
            <a:r>
              <a:rPr lang="en-US" altLang="zh-CN" i="1"/>
              <a:t> </a:t>
            </a:r>
            <a:r>
              <a:rPr lang="en-US" altLang="zh-CN"/>
              <a:t>+ </a:t>
            </a:r>
            <a:r>
              <a:rPr lang="en-US" altLang="zh-CN">
                <a:latin typeface="Courier" charset="0"/>
              </a:rPr>
              <a:t>b</a:t>
            </a:r>
            <a:r>
              <a:rPr lang="en-US" altLang="zh-CN" b="1">
                <a:latin typeface="Courier" charset="0"/>
              </a:rPr>
              <a:t> </a:t>
            </a:r>
            <a:r>
              <a:rPr lang="en-US" altLang="zh-CN"/>
              <a:t>* - c</a:t>
            </a:r>
            <a:endParaRPr lang="en-US" altLang="zh-CN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804988"/>
            <a:ext cx="2743200" cy="22113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1789113"/>
            <a:ext cx="2549525" cy="26717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85763" y="4167188"/>
            <a:ext cx="16906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(a)</a:t>
            </a:r>
            <a:r>
              <a:rPr lang="en-US" altLang="zh-CN" sz="2000" b="1"/>
              <a:t> </a:t>
            </a:r>
            <a:r>
              <a:rPr lang="en-US" altLang="zh-CN" sz="2000"/>
              <a:t>Syntax tree</a:t>
            </a:r>
            <a:endParaRPr lang="en-US" altLang="zh-CN" sz="200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536950" y="4532313"/>
            <a:ext cx="12588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(b) Triples</a:t>
            </a:r>
            <a:endParaRPr lang="en-US" altLang="zh-CN" sz="200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33388" y="5199063"/>
            <a:ext cx="8534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/>
              <a:t>A benefit of quadruples over triples can be seen in an optimizing compiler, where instructions are often moved around.</a:t>
            </a:r>
            <a:endParaRPr lang="en-US" altLang="zh-CN" sz="240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1744663"/>
            <a:ext cx="3081338" cy="26717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570663" y="4586288"/>
            <a:ext cx="17129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(c) Quadruples</a:t>
            </a:r>
            <a:endParaRPr lang="en-US" altLang="zh-CN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Text Book Reading: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Chapter 6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Section 6.1 to 6.9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Indirect Triples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/>
              <a:t>Indirect triples consist of a listing of pointers to triples, rather than a listing of triples themselves.</a:t>
            </a:r>
            <a:endParaRPr lang="en-US" altLang="zh-CN" dirty="0"/>
          </a:p>
          <a:p>
            <a:r>
              <a:rPr lang="en-US" altLang="zh-CN" dirty="0"/>
              <a:t>With indirect triples, an optimizing compiler can move an instruction by reordering the instruction list, without affecting the triples themselves.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346450"/>
            <a:ext cx="5400675" cy="25336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865188" y="5880100"/>
            <a:ext cx="67659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Figure 6.12: Indirect triples representation of three-address code</a:t>
            </a:r>
            <a:endParaRPr lang="en-US" altLang="zh-CN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Translations: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6230" indent="-316230">
              <a:buNone/>
            </a:pPr>
            <a:r>
              <a:rPr lang="en-US" altLang="en-US" b="1" dirty="0" err="1"/>
              <a:t>base</a:t>
            </a:r>
            <a:r>
              <a:rPr lang="en-US" altLang="en-US" b="1" baseline="-25000" dirty="0" err="1"/>
              <a:t>A</a:t>
            </a:r>
            <a:r>
              <a:rPr lang="en-US" altLang="en-US" dirty="0"/>
              <a:t> is the address of the first location of the array A</a:t>
            </a:r>
            <a:endParaRPr lang="en-US" altLang="en-US" dirty="0"/>
          </a:p>
          <a:p>
            <a:pPr marL="316230" indent="-316230">
              <a:buNone/>
            </a:pPr>
            <a:r>
              <a:rPr lang="en-US" altLang="en-US" b="1" dirty="0"/>
              <a:t>width</a:t>
            </a:r>
            <a:r>
              <a:rPr lang="en-US" altLang="en-US" dirty="0"/>
              <a:t> is the width of each array element</a:t>
            </a:r>
            <a:endParaRPr lang="en-US" altLang="en-US" dirty="0"/>
          </a:p>
          <a:p>
            <a:pPr marL="316230" indent="-316230">
              <a:buNone/>
            </a:pPr>
            <a:r>
              <a:rPr lang="en-US" altLang="en-US" b="1" dirty="0"/>
              <a:t>low</a:t>
            </a:r>
            <a:r>
              <a:rPr lang="en-US" altLang="en-US" dirty="0"/>
              <a:t> is the lower bound of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endParaRPr lang="en-US" altLang="en-US" dirty="0"/>
          </a:p>
          <a:p>
            <a:pPr marL="0" indent="0">
              <a:buNone/>
              <a:defRPr/>
            </a:pPr>
            <a:r>
              <a:rPr lang="en-GB" dirty="0" err="1"/>
              <a:t>i</a:t>
            </a:r>
            <a:r>
              <a:rPr lang="en-GB" dirty="0"/>
              <a:t> is the index</a:t>
            </a:r>
            <a:endParaRPr lang="en-GB" dirty="0"/>
          </a:p>
          <a:p>
            <a:pPr>
              <a:defRPr/>
            </a:pPr>
            <a:r>
              <a:rPr lang="en-GB" dirty="0"/>
              <a:t>One dimensional Array:</a:t>
            </a:r>
            <a:endParaRPr lang="en-GB" dirty="0"/>
          </a:p>
          <a:p>
            <a:pPr lvl="1">
              <a:defRPr/>
            </a:pPr>
            <a:r>
              <a:rPr lang="en-US" altLang="en-US" dirty="0">
                <a:latin typeface="Courier New" panose="02070309020205020404" pitchFamily="49" charset="0"/>
              </a:rPr>
              <a:t>Address= </a:t>
            </a:r>
            <a:r>
              <a:rPr lang="en-US" altLang="en-US" dirty="0" err="1">
                <a:latin typeface="Courier New" panose="02070309020205020404" pitchFamily="49" charset="0"/>
              </a:rPr>
              <a:t>base</a:t>
            </a:r>
            <a:r>
              <a:rPr lang="en-US" altLang="en-US" baseline="-25000" dirty="0" err="1">
                <a:latin typeface="Courier New" panose="02070309020205020404" pitchFamily="49" charset="0"/>
              </a:rPr>
              <a:t>A</a:t>
            </a:r>
            <a:r>
              <a:rPr lang="en-US" altLang="en-US" dirty="0">
                <a:latin typeface="Courier New" panose="02070309020205020404" pitchFamily="49" charset="0"/>
              </a:rPr>
              <a:t>+(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-low)*width</a:t>
            </a:r>
            <a:r>
              <a:rPr lang="en-US" altLang="en-US" dirty="0"/>
              <a:t>   </a:t>
            </a:r>
            <a:endParaRPr lang="en-US" altLang="en-US" dirty="0"/>
          </a:p>
          <a:p>
            <a:pPr>
              <a:defRPr/>
            </a:pPr>
            <a:r>
              <a:rPr lang="en-GB" dirty="0"/>
              <a:t>Two dimensional Array</a:t>
            </a:r>
            <a:endParaRPr lang="en-GB" dirty="0"/>
          </a:p>
          <a:p>
            <a:pPr lvl="1">
              <a:defRPr/>
            </a:pPr>
            <a:r>
              <a:rPr lang="en-US" altLang="en-US" dirty="0" err="1">
                <a:latin typeface="Courier New" panose="02070309020205020404" pitchFamily="49" charset="0"/>
              </a:rPr>
              <a:t>Addr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</a:rPr>
              <a:t>baseA</a:t>
            </a:r>
            <a:r>
              <a:rPr lang="en-US" altLang="en-US" dirty="0">
                <a:latin typeface="Courier New" panose="02070309020205020404" pitchFamily="49" charset="0"/>
              </a:rPr>
              <a:t>+ ((i1-low1)*n2+i2-low2)*width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GB" dirty="0"/>
              <a:t>Multi dimensional Array</a:t>
            </a:r>
            <a:endParaRPr lang="en-GB" dirty="0"/>
          </a:p>
          <a:p>
            <a:pPr lvl="1">
              <a:defRPr/>
            </a:pPr>
            <a:r>
              <a:rPr kumimoji="1"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Addr</a:t>
            </a:r>
            <a:r>
              <a:rPr kumimoji="1"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kumimoji="1"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</a:t>
            </a:r>
            <a:r>
              <a:rPr lang="en-US" altLang="en-US" sz="1800" dirty="0" err="1">
                <a:latin typeface="Courier New" panose="02070309020205020404" pitchFamily="49" charset="0"/>
              </a:rPr>
              <a:t>baseA</a:t>
            </a:r>
            <a:r>
              <a:rPr lang="en-US" altLang="en-US" sz="1800" dirty="0">
                <a:latin typeface="Courier New" panose="02070309020205020404" pitchFamily="49" charset="0"/>
              </a:rPr>
              <a:t>+ ((i1-low1)*np*nq+...(</a:t>
            </a:r>
            <a:r>
              <a:rPr lang="en-US" altLang="en-US" sz="1800" dirty="0" err="1">
                <a:latin typeface="Courier New" panose="02070309020205020404" pitchFamily="49" charset="0"/>
              </a:rPr>
              <a:t>ik-lowk</a:t>
            </a:r>
            <a:r>
              <a:rPr lang="en-US" altLang="en-US" sz="1800" dirty="0">
                <a:latin typeface="Courier New" panose="02070309020205020404" pitchFamily="49" charset="0"/>
              </a:rPr>
              <a:t>)*nq]*width</a:t>
            </a:r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Translations: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6230" indent="-316230">
              <a:buNone/>
            </a:pPr>
            <a:r>
              <a:rPr lang="en-US" altLang="en-US" b="1" dirty="0" err="1"/>
              <a:t>base</a:t>
            </a:r>
            <a:r>
              <a:rPr lang="en-US" altLang="en-US" b="1" baseline="-25000" dirty="0" err="1"/>
              <a:t>A</a:t>
            </a:r>
            <a:r>
              <a:rPr lang="en-US" altLang="en-US" dirty="0"/>
              <a:t> is the address of the first location of the array A</a:t>
            </a:r>
            <a:endParaRPr lang="en-US" altLang="en-US" dirty="0"/>
          </a:p>
          <a:p>
            <a:pPr marL="316230" indent="-316230">
              <a:buNone/>
            </a:pPr>
            <a:r>
              <a:rPr lang="en-US" altLang="en-US" b="1" dirty="0"/>
              <a:t>width</a:t>
            </a:r>
            <a:r>
              <a:rPr lang="en-US" altLang="en-US" dirty="0"/>
              <a:t> is the width of each array element (based on type. 4 for int; 8 for real or double)</a:t>
            </a:r>
            <a:endParaRPr lang="en-US" altLang="en-US" dirty="0"/>
          </a:p>
          <a:p>
            <a:pPr marL="316230" indent="-316230">
              <a:buNone/>
            </a:pPr>
            <a:r>
              <a:rPr lang="en-US" altLang="en-US" b="1" dirty="0"/>
              <a:t>low</a:t>
            </a:r>
            <a:r>
              <a:rPr lang="en-US" altLang="en-US" dirty="0"/>
              <a:t> is the lower bound of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endParaRPr lang="en-US" altLang="en-US" dirty="0"/>
          </a:p>
          <a:p>
            <a:pPr marL="0" indent="0">
              <a:buNone/>
              <a:defRPr/>
            </a:pPr>
            <a:r>
              <a:rPr lang="en-GB" dirty="0" err="1"/>
              <a:t>i</a:t>
            </a:r>
            <a:r>
              <a:rPr lang="en-GB" dirty="0"/>
              <a:t> is the index</a:t>
            </a:r>
            <a:endParaRPr lang="en-GB" dirty="0"/>
          </a:p>
          <a:p>
            <a:pPr>
              <a:defRPr/>
            </a:pPr>
            <a:r>
              <a:rPr lang="en-GB" dirty="0"/>
              <a:t>One dimensional Array:</a:t>
            </a:r>
            <a:endParaRPr lang="en-GB" dirty="0"/>
          </a:p>
          <a:p>
            <a:pPr lvl="1">
              <a:defRPr/>
            </a:pPr>
            <a:r>
              <a:rPr lang="en-US" altLang="en-US" dirty="0">
                <a:latin typeface="Courier New" panose="02070309020205020404" pitchFamily="49" charset="0"/>
              </a:rPr>
              <a:t>Address= </a:t>
            </a:r>
            <a:r>
              <a:rPr lang="en-US" altLang="en-US" dirty="0" err="1">
                <a:latin typeface="Courier New" panose="02070309020205020404" pitchFamily="49" charset="0"/>
              </a:rPr>
              <a:t>base</a:t>
            </a:r>
            <a:r>
              <a:rPr lang="en-US" altLang="en-US" baseline="-25000" dirty="0" err="1">
                <a:latin typeface="Courier New" panose="02070309020205020404" pitchFamily="49" charset="0"/>
              </a:rPr>
              <a:t>A</a:t>
            </a:r>
            <a:r>
              <a:rPr lang="en-US" altLang="en-US" dirty="0">
                <a:latin typeface="Courier New" panose="02070309020205020404" pitchFamily="49" charset="0"/>
              </a:rPr>
              <a:t>+(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-low)*width</a:t>
            </a:r>
            <a:r>
              <a:rPr lang="en-US" altLang="en-US" dirty="0"/>
              <a:t>   </a:t>
            </a:r>
            <a:endParaRPr lang="en-US" altLang="en-US" dirty="0"/>
          </a:p>
          <a:p>
            <a:pPr lvl="1">
              <a:defRPr/>
            </a:pPr>
            <a:r>
              <a:rPr lang="en-US" altLang="en-US" dirty="0">
                <a:latin typeface="Courier New" panose="02070309020205020404" pitchFamily="49" charset="0"/>
              </a:rPr>
              <a:t>Address= </a:t>
            </a:r>
            <a:r>
              <a:rPr lang="en-US" altLang="en-US" dirty="0" err="1">
                <a:latin typeface="Courier New" panose="02070309020205020404" pitchFamily="49" charset="0"/>
              </a:rPr>
              <a:t>base</a:t>
            </a:r>
            <a:r>
              <a:rPr lang="en-US" altLang="en-US" baseline="-25000" dirty="0" err="1">
                <a:latin typeface="Courier New" panose="02070309020205020404" pitchFamily="49" charset="0"/>
              </a:rPr>
              <a:t>A</a:t>
            </a:r>
            <a:r>
              <a:rPr lang="en-US" altLang="en-US" dirty="0">
                <a:latin typeface="Courier New" panose="02070309020205020404" pitchFamily="49" charset="0"/>
              </a:rPr>
              <a:t>+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*width</a:t>
            </a:r>
            <a:r>
              <a:rPr lang="en-US" altLang="en-US" dirty="0"/>
              <a:t>   (low = 0)</a:t>
            </a: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Array (syn tree, 3AC, quads, triples)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41" name="Content Placeholder 2"/>
          <p:cNvSpPr txBox="1"/>
          <p:nvPr/>
        </p:nvSpPr>
        <p:spPr bwMode="auto">
          <a:xfrm>
            <a:off x="2474912" y="1046534"/>
            <a:ext cx="7772400" cy="637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SimSun"/>
                <a:cs typeface="+mn-cs"/>
              </a:rPr>
              <a:t>a = b[</a:t>
            </a:r>
            <a:r>
              <a:rPr kumimoji="1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SimSun"/>
                <a:cs typeface="+mn-cs"/>
              </a:rPr>
              <a:t>i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SimSun"/>
                <a:cs typeface="+mn-cs"/>
              </a:rPr>
              <a:t>] + c[</a:t>
            </a:r>
            <a:r>
              <a:rPr kumimoji="1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SimSun"/>
                <a:cs typeface="+mn-cs"/>
              </a:rPr>
              <a:t>i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SimSun"/>
                <a:cs typeface="+mn-cs"/>
              </a:rPr>
              <a:t>]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SimSun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SimSun"/>
              <a:cs typeface="+mn-cs"/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581400" y="2954376"/>
          <a:ext cx="3011341" cy="3229952"/>
        </p:xfrm>
        <a:graphic>
          <a:graphicData uri="http://schemas.openxmlformats.org/drawingml/2006/table">
            <a:tbl>
              <a:tblPr firstRow="1" bandRow="1"/>
              <a:tblGrid>
                <a:gridCol w="334593"/>
                <a:gridCol w="602268"/>
                <a:gridCol w="736106"/>
                <a:gridCol w="602268"/>
                <a:gridCol w="736106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op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arg1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arg2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result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</a:tr>
              <a:tr h="3950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*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 err="1"/>
                        <a:t>i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w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t1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950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+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b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t1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t2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3950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2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=[]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t2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-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t3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6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3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*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i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w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t4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36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4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+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c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t4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t5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603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=[]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t5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-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t6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3603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+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t3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t6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t7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603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=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t7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-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a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733309" y="1143000"/>
          <a:ext cx="2235716" cy="3341907"/>
        </p:xfrm>
        <a:graphic>
          <a:graphicData uri="http://schemas.openxmlformats.org/drawingml/2006/table">
            <a:tbl>
              <a:tblPr firstRow="1" bandRow="1"/>
              <a:tblGrid>
                <a:gridCol w="388202"/>
                <a:gridCol w="673157"/>
                <a:gridCol w="582550"/>
                <a:gridCol w="591807"/>
              </a:tblGrid>
              <a:tr h="3331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op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arg1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arg2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</a:tr>
              <a:tr h="3889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*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 err="1"/>
                        <a:t>i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w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889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+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b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(0)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3889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2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=[]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(1)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889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3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*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 err="1"/>
                        <a:t>i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w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3889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4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+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c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(3)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545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5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=[]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(4)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3545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6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+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(2)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(5)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548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=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a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(6)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861909" y="3876004"/>
            <a:ext cx="20085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hangingPunct="0">
              <a:defRPr/>
            </a:pPr>
            <a:r>
              <a:rPr kumimoji="1" lang="en-GB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t1 = </a:t>
            </a:r>
            <a:r>
              <a:rPr kumimoji="1" lang="en-GB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i</a:t>
            </a:r>
            <a:r>
              <a:rPr kumimoji="1" lang="en-GB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 * w</a:t>
            </a:r>
            <a:endParaRPr kumimoji="1" lang="en-GB" sz="24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  <a:p>
            <a:pPr defTabSz="914400" eaLnBrk="0" hangingPunct="0">
              <a:defRPr/>
            </a:pPr>
            <a:r>
              <a:rPr kumimoji="1" lang="en-GB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t2 = b[t1]</a:t>
            </a:r>
            <a:endParaRPr kumimoji="1" lang="en-GB" sz="24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  <a:p>
            <a:pPr defTabSz="914400" eaLnBrk="0" hangingPunct="0">
              <a:defRPr/>
            </a:pPr>
            <a:r>
              <a:rPr kumimoji="1" lang="en-GB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t3 = </a:t>
            </a:r>
            <a:r>
              <a:rPr kumimoji="1" lang="en-GB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i</a:t>
            </a:r>
            <a:r>
              <a:rPr kumimoji="1" lang="en-GB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 * w</a:t>
            </a:r>
            <a:endParaRPr kumimoji="1" lang="en-GB" sz="24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  <a:p>
            <a:pPr defTabSz="914400" eaLnBrk="0" hangingPunct="0">
              <a:defRPr/>
            </a:pPr>
            <a:r>
              <a:rPr kumimoji="1" lang="en-GB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t4 = c[t3]</a:t>
            </a:r>
            <a:endParaRPr kumimoji="1" lang="en-GB" sz="24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  <a:p>
            <a:pPr defTabSz="914400" eaLnBrk="0" hangingPunct="0">
              <a:defRPr/>
            </a:pPr>
            <a:r>
              <a:rPr kumimoji="1" lang="en-GB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t5 = t2 + t4</a:t>
            </a:r>
            <a:endParaRPr kumimoji="1" lang="en-GB" sz="24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  <a:p>
            <a:pPr defTabSz="914400" eaLnBrk="0" hangingPunct="0">
              <a:defRPr/>
            </a:pPr>
            <a:r>
              <a:rPr kumimoji="1" lang="en-GB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a = t5</a:t>
            </a:r>
            <a:endParaRPr kumimoji="1" lang="en-US" sz="24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59615" y="1320447"/>
            <a:ext cx="3243965" cy="2337153"/>
            <a:chOff x="479317" y="961049"/>
            <a:chExt cx="3243965" cy="2337153"/>
          </a:xfrm>
        </p:grpSpPr>
        <p:sp>
          <p:nvSpPr>
            <p:cNvPr id="46" name="Oval 45"/>
            <p:cNvSpPr/>
            <p:nvPr/>
          </p:nvSpPr>
          <p:spPr bwMode="auto">
            <a:xfrm>
              <a:off x="1282093" y="961049"/>
              <a:ext cx="288032" cy="275679"/>
            </a:xfrm>
            <a:prstGeom prst="ellips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=</a:t>
              </a:r>
              <a:endPara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516037" y="1629230"/>
              <a:ext cx="537914" cy="530960"/>
              <a:chOff x="2620775" y="2250075"/>
              <a:chExt cx="537914" cy="530960"/>
            </a:xfrm>
          </p:grpSpPr>
          <p:sp>
            <p:nvSpPr>
              <p:cNvPr id="75" name="Oval 74"/>
              <p:cNvSpPr/>
              <p:nvPr/>
            </p:nvSpPr>
            <p:spPr bwMode="auto">
              <a:xfrm>
                <a:off x="2620775" y="2508921"/>
                <a:ext cx="511789" cy="272114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=[]</a:t>
                </a:r>
                <a:endPara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 bwMode="auto">
              <a:xfrm flipV="1">
                <a:off x="2890069" y="2250075"/>
                <a:ext cx="268620" cy="234136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8" name="Straight Connector 47"/>
            <p:cNvCxnSpPr/>
            <p:nvPr/>
          </p:nvCxnSpPr>
          <p:spPr bwMode="auto">
            <a:xfrm flipH="1" flipV="1">
              <a:off x="2969605" y="2154934"/>
              <a:ext cx="323246" cy="384412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9" name="Group 48"/>
            <p:cNvGrpSpPr/>
            <p:nvPr/>
          </p:nvGrpSpPr>
          <p:grpSpPr>
            <a:xfrm>
              <a:off x="1303891" y="2180021"/>
              <a:ext cx="294671" cy="717142"/>
              <a:chOff x="2417854" y="2892073"/>
              <a:chExt cx="294671" cy="717142"/>
            </a:xfrm>
          </p:grpSpPr>
          <p:sp>
            <p:nvSpPr>
              <p:cNvPr id="73" name="Rectangle 72"/>
              <p:cNvSpPr/>
              <p:nvPr/>
            </p:nvSpPr>
            <p:spPr bwMode="auto">
              <a:xfrm>
                <a:off x="2417854" y="3321183"/>
                <a:ext cx="288032" cy="28803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b</a:t>
                </a:r>
                <a:endParaRPr kumimoji="1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 bwMode="auto">
              <a:xfrm flipV="1">
                <a:off x="2491100" y="2892073"/>
                <a:ext cx="221425" cy="381760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0" name="Group 49"/>
            <p:cNvGrpSpPr/>
            <p:nvPr/>
          </p:nvGrpSpPr>
          <p:grpSpPr>
            <a:xfrm>
              <a:off x="2270766" y="1638405"/>
              <a:ext cx="806759" cy="581103"/>
              <a:chOff x="3388898" y="2310970"/>
              <a:chExt cx="806759" cy="581103"/>
            </a:xfrm>
          </p:grpSpPr>
          <p:cxnSp>
            <p:nvCxnSpPr>
              <p:cNvPr id="71" name="Straight Connector 70"/>
              <p:cNvCxnSpPr>
                <a:stCxn id="72" idx="0"/>
              </p:cNvCxnSpPr>
              <p:nvPr/>
            </p:nvCxnSpPr>
            <p:spPr bwMode="auto">
              <a:xfrm flipH="1" flipV="1">
                <a:off x="3388898" y="2310970"/>
                <a:ext cx="560856" cy="343424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2" name="Oval 71"/>
              <p:cNvSpPr/>
              <p:nvPr/>
            </p:nvSpPr>
            <p:spPr bwMode="auto">
              <a:xfrm>
                <a:off x="3703850" y="2654394"/>
                <a:ext cx="491807" cy="237679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=[]</a:t>
                </a:r>
                <a:endPara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79317" y="1154887"/>
              <a:ext cx="849060" cy="513055"/>
              <a:chOff x="839176" y="1615660"/>
              <a:chExt cx="1308538" cy="644911"/>
            </a:xfrm>
          </p:grpSpPr>
          <p:sp>
            <p:nvSpPr>
              <p:cNvPr id="69" name="Rectangle 68"/>
              <p:cNvSpPr/>
              <p:nvPr/>
            </p:nvSpPr>
            <p:spPr bwMode="auto">
              <a:xfrm>
                <a:off x="839176" y="1972539"/>
                <a:ext cx="288032" cy="28803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a</a:t>
                </a:r>
                <a:endParaRPr kumimoji="1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</p:txBody>
          </p:sp>
          <p:cxnSp>
            <p:nvCxnSpPr>
              <p:cNvPr id="70" name="Straight Connector 69"/>
              <p:cNvCxnSpPr/>
              <p:nvPr/>
            </p:nvCxnSpPr>
            <p:spPr bwMode="auto">
              <a:xfrm flipV="1">
                <a:off x="1015465" y="1615660"/>
                <a:ext cx="1132249" cy="480185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" name="Group 51"/>
            <p:cNvGrpSpPr/>
            <p:nvPr/>
          </p:nvGrpSpPr>
          <p:grpSpPr>
            <a:xfrm>
              <a:off x="1570127" y="1165137"/>
              <a:ext cx="688387" cy="502805"/>
              <a:chOff x="2389464" y="1625910"/>
              <a:chExt cx="1059603" cy="701977"/>
            </a:xfrm>
          </p:grpSpPr>
          <p:sp>
            <p:nvSpPr>
              <p:cNvPr id="67" name="Oval 66"/>
              <p:cNvSpPr/>
              <p:nvPr/>
            </p:nvSpPr>
            <p:spPr bwMode="auto">
              <a:xfrm>
                <a:off x="3161035" y="2039855"/>
                <a:ext cx="288032" cy="288032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+</a:t>
                </a:r>
                <a:endPara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</p:txBody>
          </p:sp>
          <p:cxnSp>
            <p:nvCxnSpPr>
              <p:cNvPr id="68" name="Straight Connector 67"/>
              <p:cNvCxnSpPr>
                <a:stCxn id="67" idx="1"/>
              </p:cNvCxnSpPr>
              <p:nvPr/>
            </p:nvCxnSpPr>
            <p:spPr bwMode="auto">
              <a:xfrm flipH="1" flipV="1">
                <a:off x="2389464" y="1625910"/>
                <a:ext cx="813752" cy="456126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3" name="Straight Connector 52"/>
            <p:cNvCxnSpPr/>
            <p:nvPr/>
          </p:nvCxnSpPr>
          <p:spPr bwMode="auto">
            <a:xfrm flipH="1" flipV="1">
              <a:off x="1874437" y="2124188"/>
              <a:ext cx="327074" cy="398914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4" name="Group 53"/>
            <p:cNvGrpSpPr/>
            <p:nvPr/>
          </p:nvGrpSpPr>
          <p:grpSpPr>
            <a:xfrm>
              <a:off x="2464737" y="2205688"/>
              <a:ext cx="360315" cy="609130"/>
              <a:chOff x="2352210" y="2892073"/>
              <a:chExt cx="360315" cy="609130"/>
            </a:xfrm>
          </p:grpSpPr>
          <p:sp>
            <p:nvSpPr>
              <p:cNvPr id="65" name="Rectangle 64"/>
              <p:cNvSpPr/>
              <p:nvPr/>
            </p:nvSpPr>
            <p:spPr bwMode="auto">
              <a:xfrm>
                <a:off x="2352210" y="3213171"/>
                <a:ext cx="288032" cy="28803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c</a:t>
                </a:r>
                <a:endParaRPr kumimoji="1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</p:txBody>
          </p:sp>
          <p:cxnSp>
            <p:nvCxnSpPr>
              <p:cNvPr id="66" name="Straight Connector 65"/>
              <p:cNvCxnSpPr/>
              <p:nvPr/>
            </p:nvCxnSpPr>
            <p:spPr bwMode="auto">
              <a:xfrm flipV="1">
                <a:off x="2491100" y="2892073"/>
                <a:ext cx="221425" cy="381760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5" name="Straight Connector 54"/>
            <p:cNvCxnSpPr/>
            <p:nvPr/>
          </p:nvCxnSpPr>
          <p:spPr bwMode="auto">
            <a:xfrm flipV="1">
              <a:off x="1974186" y="2719776"/>
              <a:ext cx="180445" cy="333619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Oval 55"/>
            <p:cNvSpPr/>
            <p:nvPr/>
          </p:nvSpPr>
          <p:spPr bwMode="auto">
            <a:xfrm>
              <a:off x="2104429" y="2474601"/>
              <a:ext cx="288032" cy="288032"/>
            </a:xfrm>
            <a:prstGeom prst="ellips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*</a:t>
              </a:r>
              <a:endPara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780877" y="2921674"/>
              <a:ext cx="309112" cy="2993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i</a:t>
              </a:r>
              <a:endPara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281738" y="2939776"/>
              <a:ext cx="309112" cy="2993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w</a:t>
              </a:r>
              <a:endPara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 bwMode="auto">
            <a:xfrm flipH="1" flipV="1">
              <a:off x="2326956" y="2737178"/>
              <a:ext cx="174086" cy="290236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/>
            <p:cNvCxnSpPr/>
            <p:nvPr/>
          </p:nvCxnSpPr>
          <p:spPr bwMode="auto">
            <a:xfrm flipV="1">
              <a:off x="3077525" y="2762634"/>
              <a:ext cx="143338" cy="177142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" name="Oval 60"/>
            <p:cNvSpPr/>
            <p:nvPr/>
          </p:nvSpPr>
          <p:spPr bwMode="auto">
            <a:xfrm>
              <a:off x="3145251" y="2493092"/>
              <a:ext cx="288032" cy="288032"/>
            </a:xfrm>
            <a:prstGeom prst="ellips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*</a:t>
              </a:r>
              <a:endPara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896906" y="2953760"/>
              <a:ext cx="309112" cy="2993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i</a:t>
              </a:r>
              <a:endPara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 flipH="1" flipV="1">
              <a:off x="3378439" y="2743535"/>
              <a:ext cx="174086" cy="290236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Rectangle 63"/>
            <p:cNvSpPr/>
            <p:nvPr/>
          </p:nvSpPr>
          <p:spPr bwMode="auto">
            <a:xfrm>
              <a:off x="3414170" y="2998830"/>
              <a:ext cx="309112" cy="2993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w</a:t>
              </a:r>
              <a:endPara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Array (syn tree, 3AC, quads, triples)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112" name="Content Placeholder 2"/>
          <p:cNvSpPr txBox="1"/>
          <p:nvPr/>
        </p:nvSpPr>
        <p:spPr bwMode="auto">
          <a:xfrm>
            <a:off x="118121" y="1166990"/>
            <a:ext cx="2523061" cy="637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SimSun"/>
                <a:cs typeface="+mn-cs"/>
              </a:rPr>
              <a:t>a[</a:t>
            </a:r>
            <a:r>
              <a:rPr kumimoji="1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SimSun"/>
                <a:cs typeface="+mn-cs"/>
              </a:rPr>
              <a:t>i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SimSun"/>
                <a:cs typeface="+mn-cs"/>
              </a:rPr>
              <a:t>] = b *c  + b * d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SimSun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SimSun"/>
              <a:cs typeface="+mn-cs"/>
            </a:endParaRPr>
          </a:p>
        </p:txBody>
      </p:sp>
      <p:graphicFrame>
        <p:nvGraphicFramePr>
          <p:cNvPr id="113" name="Table 112"/>
          <p:cNvGraphicFramePr>
            <a:graphicFrameLocks noGrp="1"/>
          </p:cNvGraphicFramePr>
          <p:nvPr/>
        </p:nvGraphicFramePr>
        <p:xfrm>
          <a:off x="1371600" y="3581400"/>
          <a:ext cx="3011341" cy="2474901"/>
        </p:xfrm>
        <a:graphic>
          <a:graphicData uri="http://schemas.openxmlformats.org/drawingml/2006/table">
            <a:tbl>
              <a:tblPr firstRow="1" bandRow="1"/>
              <a:tblGrid>
                <a:gridCol w="334593"/>
                <a:gridCol w="602268"/>
                <a:gridCol w="736106"/>
                <a:gridCol w="602268"/>
                <a:gridCol w="736106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op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arg1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arg2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result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</a:tr>
              <a:tr h="3950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*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b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c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t1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950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*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b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d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t2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36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2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+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t1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t2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t3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603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*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 err="1"/>
                        <a:t>i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w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t4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3603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+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a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t4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t5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603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[]=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t3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t5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5047208" y="3596425"/>
          <a:ext cx="2275235" cy="2474901"/>
        </p:xfrm>
        <a:graphic>
          <a:graphicData uri="http://schemas.openxmlformats.org/drawingml/2006/table">
            <a:tbl>
              <a:tblPr firstRow="1" bandRow="1"/>
              <a:tblGrid>
                <a:gridCol w="334593"/>
                <a:gridCol w="602268"/>
                <a:gridCol w="736106"/>
                <a:gridCol w="602268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op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arg1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arg2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</a:tr>
              <a:tr h="3950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*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b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c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950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*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b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d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36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2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+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(0)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(1)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603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*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 err="1"/>
                        <a:t>i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w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3603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+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a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(3)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603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[]=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(4)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(2)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15" name="Group 114"/>
          <p:cNvGrpSpPr/>
          <p:nvPr/>
        </p:nvGrpSpPr>
        <p:grpSpPr>
          <a:xfrm>
            <a:off x="3072598" y="1083098"/>
            <a:ext cx="3637771" cy="2356452"/>
            <a:chOff x="845919" y="1337930"/>
            <a:chExt cx="3637771" cy="2356452"/>
          </a:xfrm>
        </p:grpSpPr>
        <p:sp>
          <p:nvSpPr>
            <p:cNvPr id="116" name="Oval 115"/>
            <p:cNvSpPr/>
            <p:nvPr/>
          </p:nvSpPr>
          <p:spPr bwMode="auto">
            <a:xfrm>
              <a:off x="2055659" y="1337930"/>
              <a:ext cx="572125" cy="540018"/>
            </a:xfrm>
            <a:prstGeom prst="ellips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[]=</a:t>
              </a:r>
              <a:endPara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3994418" y="2926112"/>
              <a:ext cx="489272" cy="628384"/>
              <a:chOff x="3994418" y="2926112"/>
              <a:chExt cx="489272" cy="628384"/>
            </a:xfrm>
          </p:grpSpPr>
          <p:sp>
            <p:nvSpPr>
              <p:cNvPr id="145" name="Rectangle 144"/>
              <p:cNvSpPr/>
              <p:nvPr/>
            </p:nvSpPr>
            <p:spPr bwMode="auto">
              <a:xfrm>
                <a:off x="4195658" y="3266464"/>
                <a:ext cx="288032" cy="28803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d</a:t>
                </a:r>
                <a:endParaRPr kumimoji="1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</p:txBody>
          </p:sp>
          <p:cxnSp>
            <p:nvCxnSpPr>
              <p:cNvPr id="146" name="Straight Connector 145"/>
              <p:cNvCxnSpPr/>
              <p:nvPr/>
            </p:nvCxnSpPr>
            <p:spPr bwMode="auto">
              <a:xfrm flipH="1" flipV="1">
                <a:off x="3994418" y="2926112"/>
                <a:ext cx="323246" cy="384412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8" name="Group 117"/>
            <p:cNvGrpSpPr/>
            <p:nvPr/>
          </p:nvGrpSpPr>
          <p:grpSpPr>
            <a:xfrm>
              <a:off x="3388897" y="2310970"/>
              <a:ext cx="602986" cy="631456"/>
              <a:chOff x="3388897" y="2310970"/>
              <a:chExt cx="602986" cy="631456"/>
            </a:xfrm>
          </p:grpSpPr>
          <p:cxnSp>
            <p:nvCxnSpPr>
              <p:cNvPr id="143" name="Straight Connector 142"/>
              <p:cNvCxnSpPr>
                <a:stCxn id="144" idx="0"/>
              </p:cNvCxnSpPr>
              <p:nvPr/>
            </p:nvCxnSpPr>
            <p:spPr bwMode="auto">
              <a:xfrm flipH="1" flipV="1">
                <a:off x="3388897" y="2310970"/>
                <a:ext cx="458970" cy="343424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" name="Oval 143"/>
              <p:cNvSpPr/>
              <p:nvPr/>
            </p:nvSpPr>
            <p:spPr bwMode="auto">
              <a:xfrm>
                <a:off x="3703851" y="2654394"/>
                <a:ext cx="288032" cy="288032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*</a:t>
                </a:r>
                <a:endPara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845919" y="1751541"/>
              <a:ext cx="1276265" cy="720362"/>
              <a:chOff x="845919" y="1751541"/>
              <a:chExt cx="1276265" cy="720362"/>
            </a:xfrm>
          </p:grpSpPr>
          <p:sp>
            <p:nvSpPr>
              <p:cNvPr id="141" name="Rectangle 140"/>
              <p:cNvSpPr/>
              <p:nvPr/>
            </p:nvSpPr>
            <p:spPr bwMode="auto">
              <a:xfrm>
                <a:off x="845919" y="2183871"/>
                <a:ext cx="288032" cy="28803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a</a:t>
                </a:r>
                <a:endParaRPr kumimoji="1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</p:txBody>
          </p:sp>
          <p:cxnSp>
            <p:nvCxnSpPr>
              <p:cNvPr id="142" name="Straight Connector 141"/>
              <p:cNvCxnSpPr/>
              <p:nvPr/>
            </p:nvCxnSpPr>
            <p:spPr bwMode="auto">
              <a:xfrm flipV="1">
                <a:off x="989935" y="1751541"/>
                <a:ext cx="1132249" cy="480185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0" name="Group 119"/>
            <p:cNvGrpSpPr/>
            <p:nvPr/>
          </p:nvGrpSpPr>
          <p:grpSpPr>
            <a:xfrm>
              <a:off x="2389464" y="1625910"/>
              <a:ext cx="1059603" cy="701977"/>
              <a:chOff x="2389464" y="1625910"/>
              <a:chExt cx="1059603" cy="701977"/>
            </a:xfrm>
          </p:grpSpPr>
          <p:sp>
            <p:nvSpPr>
              <p:cNvPr id="139" name="Oval 138"/>
              <p:cNvSpPr/>
              <p:nvPr/>
            </p:nvSpPr>
            <p:spPr bwMode="auto">
              <a:xfrm>
                <a:off x="3161035" y="2039855"/>
                <a:ext cx="288032" cy="288032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+</a:t>
                </a:r>
                <a:endPara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</p:txBody>
          </p:sp>
          <p:cxnSp>
            <p:nvCxnSpPr>
              <p:cNvPr id="140" name="Straight Connector 139"/>
              <p:cNvCxnSpPr>
                <a:stCxn id="139" idx="1"/>
              </p:cNvCxnSpPr>
              <p:nvPr/>
            </p:nvCxnSpPr>
            <p:spPr bwMode="auto">
              <a:xfrm flipH="1" flipV="1">
                <a:off x="2389464" y="1625910"/>
                <a:ext cx="813752" cy="456126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1" name="Group 120"/>
            <p:cNvGrpSpPr/>
            <p:nvPr/>
          </p:nvGrpSpPr>
          <p:grpSpPr>
            <a:xfrm>
              <a:off x="2755609" y="2338467"/>
              <a:ext cx="467262" cy="717456"/>
              <a:chOff x="2691427" y="2250075"/>
              <a:chExt cx="467262" cy="717456"/>
            </a:xfrm>
          </p:grpSpPr>
          <p:sp>
            <p:nvSpPr>
              <p:cNvPr id="137" name="Oval 136"/>
              <p:cNvSpPr/>
              <p:nvPr/>
            </p:nvSpPr>
            <p:spPr bwMode="auto">
              <a:xfrm>
                <a:off x="2691427" y="2679499"/>
                <a:ext cx="288032" cy="288032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*</a:t>
                </a:r>
                <a:endPara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</p:txBody>
          </p:sp>
          <p:cxnSp>
            <p:nvCxnSpPr>
              <p:cNvPr id="138" name="Straight Connector 137"/>
              <p:cNvCxnSpPr>
                <a:stCxn id="137" idx="0"/>
              </p:cNvCxnSpPr>
              <p:nvPr/>
            </p:nvCxnSpPr>
            <p:spPr bwMode="auto">
              <a:xfrm flipV="1">
                <a:off x="2835443" y="2250075"/>
                <a:ext cx="323246" cy="429424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22" name="Straight Connector 121"/>
            <p:cNvCxnSpPr/>
            <p:nvPr/>
          </p:nvCxnSpPr>
          <p:spPr bwMode="auto">
            <a:xfrm flipV="1">
              <a:off x="2055659" y="1716298"/>
              <a:ext cx="145411" cy="488566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23" name="Group 122"/>
            <p:cNvGrpSpPr/>
            <p:nvPr/>
          </p:nvGrpSpPr>
          <p:grpSpPr>
            <a:xfrm>
              <a:off x="3498746" y="2977314"/>
              <a:ext cx="360315" cy="609130"/>
              <a:chOff x="2352210" y="2892073"/>
              <a:chExt cx="360315" cy="609130"/>
            </a:xfrm>
          </p:grpSpPr>
          <p:sp>
            <p:nvSpPr>
              <p:cNvPr id="135" name="Rectangle 134"/>
              <p:cNvSpPr/>
              <p:nvPr/>
            </p:nvSpPr>
            <p:spPr bwMode="auto">
              <a:xfrm>
                <a:off x="2352210" y="3213171"/>
                <a:ext cx="288032" cy="28803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b</a:t>
                </a:r>
                <a:endParaRPr kumimoji="1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</p:txBody>
          </p:sp>
          <p:cxnSp>
            <p:nvCxnSpPr>
              <p:cNvPr id="136" name="Straight Connector 135"/>
              <p:cNvCxnSpPr/>
              <p:nvPr/>
            </p:nvCxnSpPr>
            <p:spPr bwMode="auto">
              <a:xfrm flipV="1">
                <a:off x="2491100" y="2892073"/>
                <a:ext cx="221425" cy="381760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4" name="Group 123"/>
            <p:cNvGrpSpPr/>
            <p:nvPr/>
          </p:nvGrpSpPr>
          <p:grpSpPr>
            <a:xfrm>
              <a:off x="2384410" y="3021967"/>
              <a:ext cx="360315" cy="609130"/>
              <a:chOff x="2352210" y="2892073"/>
              <a:chExt cx="360315" cy="609130"/>
            </a:xfrm>
          </p:grpSpPr>
          <p:sp>
            <p:nvSpPr>
              <p:cNvPr id="133" name="Rectangle 132"/>
              <p:cNvSpPr/>
              <p:nvPr/>
            </p:nvSpPr>
            <p:spPr bwMode="auto">
              <a:xfrm>
                <a:off x="2352210" y="3213171"/>
                <a:ext cx="288032" cy="28803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b</a:t>
                </a:r>
                <a:endParaRPr kumimoji="1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</p:txBody>
          </p:sp>
          <p:cxnSp>
            <p:nvCxnSpPr>
              <p:cNvPr id="134" name="Straight Connector 133"/>
              <p:cNvCxnSpPr/>
              <p:nvPr/>
            </p:nvCxnSpPr>
            <p:spPr bwMode="auto">
              <a:xfrm flipV="1">
                <a:off x="2491100" y="2892073"/>
                <a:ext cx="221425" cy="381760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5" name="Group 124"/>
            <p:cNvGrpSpPr/>
            <p:nvPr/>
          </p:nvGrpSpPr>
          <p:grpSpPr>
            <a:xfrm>
              <a:off x="2905453" y="3118318"/>
              <a:ext cx="414064" cy="576064"/>
              <a:chOff x="2226178" y="2925139"/>
              <a:chExt cx="414064" cy="576064"/>
            </a:xfrm>
          </p:grpSpPr>
          <p:sp>
            <p:nvSpPr>
              <p:cNvPr id="131" name="Rectangle 130"/>
              <p:cNvSpPr/>
              <p:nvPr/>
            </p:nvSpPr>
            <p:spPr bwMode="auto">
              <a:xfrm>
                <a:off x="2352210" y="3213171"/>
                <a:ext cx="288032" cy="28803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c</a:t>
                </a:r>
                <a:endParaRPr kumimoji="1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 bwMode="auto">
              <a:xfrm flipH="1" flipV="1">
                <a:off x="2226178" y="2925139"/>
                <a:ext cx="264922" cy="348694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26" name="Straight Connector 125"/>
            <p:cNvCxnSpPr/>
            <p:nvPr/>
          </p:nvCxnSpPr>
          <p:spPr bwMode="auto">
            <a:xfrm flipV="1">
              <a:off x="1781831" y="2448435"/>
              <a:ext cx="143338" cy="177142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7" name="Oval 126"/>
            <p:cNvSpPr/>
            <p:nvPr/>
          </p:nvSpPr>
          <p:spPr bwMode="auto">
            <a:xfrm>
              <a:off x="1849557" y="2178893"/>
              <a:ext cx="288032" cy="288032"/>
            </a:xfrm>
            <a:prstGeom prst="ellips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*</a:t>
              </a:r>
              <a:endPara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1601212" y="2639561"/>
              <a:ext cx="309112" cy="2993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i</a:t>
              </a:r>
              <a:endPara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 bwMode="auto">
            <a:xfrm flipH="1" flipV="1">
              <a:off x="2082745" y="2429336"/>
              <a:ext cx="174086" cy="290236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0" name="Rectangle 129"/>
            <p:cNvSpPr/>
            <p:nvPr/>
          </p:nvSpPr>
          <p:spPr bwMode="auto">
            <a:xfrm>
              <a:off x="2122184" y="2684631"/>
              <a:ext cx="309112" cy="2993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w</a:t>
              </a:r>
              <a:endPara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</p:grpSp>
      <p:sp>
        <p:nvSpPr>
          <p:cNvPr id="147" name="Rectangle 146"/>
          <p:cNvSpPr/>
          <p:nvPr/>
        </p:nvSpPr>
        <p:spPr>
          <a:xfrm>
            <a:off x="7159453" y="956854"/>
            <a:ext cx="20085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hangingPunct="0">
              <a:defRPr/>
            </a:pPr>
            <a:r>
              <a:rPr kumimoji="1" lang="en-GB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t1 = b * c</a:t>
            </a:r>
            <a:endParaRPr kumimoji="1" lang="en-GB" sz="24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  <a:p>
            <a:pPr defTabSz="914400" eaLnBrk="0" hangingPunct="0">
              <a:defRPr/>
            </a:pPr>
            <a:r>
              <a:rPr kumimoji="1" lang="en-GB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t2 = b * d</a:t>
            </a:r>
            <a:endParaRPr kumimoji="1" lang="en-GB" sz="24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  <a:p>
            <a:pPr defTabSz="914400" eaLnBrk="0" hangingPunct="0">
              <a:defRPr/>
            </a:pPr>
            <a:r>
              <a:rPr kumimoji="1" lang="en-GB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t3 = t1 + t2</a:t>
            </a:r>
            <a:endParaRPr kumimoji="1" lang="en-GB" sz="24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defTabSz="914400" eaLnBrk="0" hangingPunct="0">
              <a:defRPr/>
            </a:pPr>
            <a:r>
              <a:rPr kumimoji="1" lang="en-GB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t4 = </a:t>
            </a:r>
            <a:r>
              <a:rPr kumimoji="1" lang="en-GB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GB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* w</a:t>
            </a:r>
            <a:endParaRPr kumimoji="1" lang="en-GB" sz="24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defTabSz="914400" eaLnBrk="0" hangingPunct="0">
              <a:defRPr/>
            </a:pPr>
            <a:r>
              <a:rPr kumimoji="1" lang="en-GB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a[t4] = t3</a:t>
            </a:r>
            <a:endParaRPr kumimoji="1" lang="en-US" sz="24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Translations: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6230" indent="-316230">
              <a:buNone/>
            </a:pPr>
            <a:r>
              <a:rPr lang="en-US" altLang="en-US" b="1" dirty="0" err="1"/>
              <a:t>base</a:t>
            </a:r>
            <a:r>
              <a:rPr lang="en-US" altLang="en-US" b="1" baseline="-25000" dirty="0" err="1"/>
              <a:t>A</a:t>
            </a:r>
            <a:r>
              <a:rPr lang="en-US" altLang="en-US" dirty="0"/>
              <a:t> is the address of the first location of the array A</a:t>
            </a:r>
            <a:endParaRPr lang="en-US" altLang="en-US" dirty="0"/>
          </a:p>
          <a:p>
            <a:pPr marL="316230" indent="-316230">
              <a:buNone/>
            </a:pPr>
            <a:r>
              <a:rPr lang="en-US" altLang="en-US" b="1" dirty="0"/>
              <a:t>width</a:t>
            </a:r>
            <a:r>
              <a:rPr lang="en-US" altLang="en-US" dirty="0"/>
              <a:t> is the width of each array element</a:t>
            </a:r>
            <a:endParaRPr lang="en-US" altLang="en-US" dirty="0"/>
          </a:p>
          <a:p>
            <a:pPr marL="316230" indent="-316230">
              <a:buNone/>
            </a:pPr>
            <a:r>
              <a:rPr lang="en-US" altLang="en-US" b="1" dirty="0"/>
              <a:t>low</a:t>
            </a:r>
            <a:r>
              <a:rPr lang="en-US" altLang="en-US" dirty="0"/>
              <a:t> is the lower bound of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endParaRPr lang="en-US" altLang="en-US" dirty="0"/>
          </a:p>
          <a:p>
            <a:pPr marL="0" indent="0">
              <a:buNone/>
              <a:defRPr/>
            </a:pPr>
            <a:r>
              <a:rPr lang="en-GB" dirty="0"/>
              <a:t>i1 is the row index; i2 is the column index</a:t>
            </a:r>
            <a:endParaRPr lang="en-GB" dirty="0"/>
          </a:p>
          <a:p>
            <a:pPr marL="316230" indent="-316230">
              <a:buNone/>
              <a:defRPr/>
            </a:pPr>
            <a:r>
              <a:rPr lang="en-US" altLang="en-US" b="1" dirty="0"/>
              <a:t>low</a:t>
            </a:r>
            <a:r>
              <a:rPr lang="en-US" altLang="en-US" b="1" baseline="-25000" dirty="0"/>
              <a:t>1</a:t>
            </a:r>
            <a:r>
              <a:rPr lang="en-US" altLang="en-US" dirty="0"/>
              <a:t>  is the lower bound of i1 </a:t>
            </a:r>
            <a:endParaRPr lang="en-US" altLang="en-US" dirty="0"/>
          </a:p>
          <a:p>
            <a:pPr marL="316230" indent="-316230">
              <a:buNone/>
              <a:defRPr/>
            </a:pPr>
            <a:r>
              <a:rPr lang="en-US" altLang="en-US" b="1" dirty="0"/>
              <a:t>low</a:t>
            </a:r>
            <a:r>
              <a:rPr lang="en-US" altLang="en-US" b="1" baseline="-25000" dirty="0"/>
              <a:t>2</a:t>
            </a:r>
            <a:r>
              <a:rPr lang="en-US" altLang="en-US" dirty="0"/>
              <a:t>  is the lower bound of i2 </a:t>
            </a:r>
            <a:endParaRPr lang="en-US" altLang="en-US" dirty="0"/>
          </a:p>
          <a:p>
            <a:pPr marL="316230" indent="-316230">
              <a:buNone/>
              <a:defRPr/>
            </a:pPr>
            <a:r>
              <a:rPr lang="en-US" altLang="en-US" b="1" dirty="0"/>
              <a:t>n</a:t>
            </a:r>
            <a:r>
              <a:rPr lang="en-US" altLang="en-US" b="1" baseline="-25000" dirty="0"/>
              <a:t>2</a:t>
            </a:r>
            <a:r>
              <a:rPr lang="en-US" altLang="en-US" dirty="0"/>
              <a:t>  is the number of elements in each row</a:t>
            </a:r>
            <a:endParaRPr lang="en-US" altLang="en-US" dirty="0"/>
          </a:p>
          <a:p>
            <a:pPr>
              <a:defRPr/>
            </a:pPr>
            <a:r>
              <a:rPr lang="en-GB" dirty="0"/>
              <a:t>Two dimensional Array</a:t>
            </a:r>
            <a:endParaRPr lang="en-GB" dirty="0"/>
          </a:p>
          <a:p>
            <a:pPr lvl="1">
              <a:defRPr/>
            </a:pPr>
            <a:r>
              <a:rPr lang="en-US" altLang="en-US" dirty="0" err="1">
                <a:latin typeface="Courier New" panose="02070309020205020404" pitchFamily="49" charset="0"/>
              </a:rPr>
              <a:t>Addr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</a:rPr>
              <a:t>baseA</a:t>
            </a:r>
            <a:r>
              <a:rPr lang="en-US" altLang="en-US" dirty="0">
                <a:latin typeface="Courier New" panose="02070309020205020404" pitchFamily="49" charset="0"/>
              </a:rPr>
              <a:t>+ ((i1-low1)*n2+i2-low2)*width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en-US" sz="1800" dirty="0" err="1">
                <a:latin typeface="Courier New" panose="02070309020205020404" pitchFamily="49" charset="0"/>
              </a:rPr>
              <a:t>Addr</a:t>
            </a:r>
            <a:r>
              <a:rPr lang="en-US" altLang="en-US" sz="1800" dirty="0">
                <a:latin typeface="Courier New" panose="02070309020205020404" pitchFamily="49" charset="0"/>
              </a:rPr>
              <a:t> = </a:t>
            </a:r>
            <a:r>
              <a:rPr lang="en-US" altLang="en-US" sz="1800" dirty="0" err="1">
                <a:latin typeface="Courier New" panose="02070309020205020404" pitchFamily="49" charset="0"/>
              </a:rPr>
              <a:t>baseA</a:t>
            </a:r>
            <a:r>
              <a:rPr lang="en-US" altLang="en-US" sz="1800" dirty="0">
                <a:latin typeface="Courier New" panose="02070309020205020404" pitchFamily="49" charset="0"/>
              </a:rPr>
              <a:t>+ (i1*n2+i2)*width (if low1&amp; low2 are 0)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1">
              <a:defRPr/>
            </a:pP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Translations: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sz="2000" dirty="0"/>
              <a:t>Let a denote a 2x3 array of integers, and let c, </a:t>
            </a:r>
            <a:r>
              <a:rPr lang="en-GB" sz="2000" dirty="0" err="1"/>
              <a:t>i</a:t>
            </a:r>
            <a:r>
              <a:rPr lang="en-GB" sz="2000" dirty="0"/>
              <a:t>, and j all denote integers. The width of an integer is 4.</a:t>
            </a:r>
            <a:endParaRPr lang="en-GB" sz="2000" dirty="0"/>
          </a:p>
          <a:p>
            <a:pPr>
              <a:defRPr/>
            </a:pPr>
            <a:r>
              <a:rPr lang="en-GB" sz="2000" dirty="0"/>
              <a:t>Three-address code for expression c + a[</a:t>
            </a:r>
            <a:r>
              <a:rPr lang="en-GB" sz="2000" dirty="0" err="1"/>
              <a:t>i</a:t>
            </a:r>
            <a:r>
              <a:rPr lang="en-GB" sz="2000" dirty="0"/>
              <a:t>][j]</a:t>
            </a:r>
            <a:endParaRPr lang="en-GB" sz="2000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 marL="0" indent="0">
              <a:buNone/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/>
              <a:t>t1 = </a:t>
            </a:r>
            <a:r>
              <a:rPr lang="en-GB" dirty="0" err="1"/>
              <a:t>i</a:t>
            </a:r>
            <a:r>
              <a:rPr lang="en-GB" dirty="0"/>
              <a:t> * 12</a:t>
            </a: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/>
              <a:t>t2 = j * 4</a:t>
            </a: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/>
              <a:t>t3 = t1 + t2</a:t>
            </a: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/>
              <a:t>t4 = a [ t3 ]</a:t>
            </a: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/>
              <a:t>t5 = c + t4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01325" y="2130509"/>
            <a:ext cx="5375055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6230" indent="-316230" defTabSz="914400">
              <a:lnSpc>
                <a:spcPct val="90000"/>
              </a:lnSpc>
              <a:defRPr/>
            </a:pPr>
            <a:r>
              <a:rPr kumimoji="1" lang="en-US" alt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Addr</a:t>
            </a:r>
            <a:r>
              <a:rPr kumimoji="1"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 = </a:t>
            </a:r>
            <a:r>
              <a:rPr kumimoji="1" lang="en-US" alt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base</a:t>
            </a:r>
            <a:r>
              <a:rPr kumimoji="1" lang="en-US" altLang="en-US" sz="22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A</a:t>
            </a:r>
            <a:r>
              <a:rPr kumimoji="1"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+ ((i</a:t>
            </a:r>
            <a:r>
              <a:rPr kumimoji="1" lang="en-US" alt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1</a:t>
            </a:r>
            <a:r>
              <a:rPr kumimoji="1"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-low</a:t>
            </a:r>
            <a:r>
              <a:rPr kumimoji="1" lang="en-US" alt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1</a:t>
            </a:r>
            <a:r>
              <a:rPr kumimoji="1"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)*n</a:t>
            </a:r>
            <a:r>
              <a:rPr kumimoji="1" lang="en-US" alt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2</a:t>
            </a:r>
            <a:r>
              <a:rPr kumimoji="1"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+i</a:t>
            </a:r>
            <a:r>
              <a:rPr kumimoji="1" lang="en-US" alt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2</a:t>
            </a:r>
            <a:r>
              <a:rPr kumimoji="1"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-low</a:t>
            </a:r>
            <a:r>
              <a:rPr kumimoji="1" lang="en-US" alt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2</a:t>
            </a:r>
            <a:r>
              <a:rPr kumimoji="1"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)*width</a:t>
            </a:r>
            <a:endParaRPr kumimoji="1" lang="en-US" altLang="en-US" sz="22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  <a:p>
            <a:pPr marL="316230" indent="-316230" defTabSz="914400">
              <a:lnSpc>
                <a:spcPct val="90000"/>
              </a:lnSpc>
              <a:defRPr/>
            </a:pPr>
            <a:r>
              <a:rPr kumimoji="1" lang="en-US" altLang="en-US" sz="2200" dirty="0">
                <a:solidFill>
                  <a:srgbClr val="CC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          =  a + ((i-0)*3+(j-0))*4</a:t>
            </a:r>
            <a:endParaRPr kumimoji="1" lang="en-US" altLang="en-US" sz="2200" dirty="0">
              <a:solidFill>
                <a:srgbClr val="CC0000"/>
              </a:solidFill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  <a:p>
            <a:pPr marL="316230" indent="-316230" defTabSz="914400">
              <a:lnSpc>
                <a:spcPct val="90000"/>
              </a:lnSpc>
              <a:defRPr/>
            </a:pPr>
            <a:r>
              <a:rPr kumimoji="1" lang="en-US" altLang="en-US" sz="2200" dirty="0">
                <a:solidFill>
                  <a:srgbClr val="CC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          =  a + </a:t>
            </a:r>
            <a:r>
              <a:rPr kumimoji="1" lang="en-US" altLang="en-US" sz="2200" dirty="0" err="1">
                <a:solidFill>
                  <a:srgbClr val="CC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i</a:t>
            </a:r>
            <a:r>
              <a:rPr kumimoji="1" lang="en-US" altLang="en-US" sz="2200" dirty="0">
                <a:solidFill>
                  <a:srgbClr val="CC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*3*4 + j*4</a:t>
            </a:r>
            <a:endParaRPr kumimoji="1" lang="en-US" altLang="en-US" sz="2200" dirty="0">
              <a:solidFill>
                <a:srgbClr val="CC0000"/>
              </a:solidFill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  <a:p>
            <a:pPr marL="316230" indent="-316230" defTabSz="914400">
              <a:lnSpc>
                <a:spcPct val="90000"/>
              </a:lnSpc>
              <a:defRPr/>
            </a:pPr>
            <a:r>
              <a:rPr kumimoji="1" lang="en-US" altLang="en-US" sz="2200" dirty="0">
                <a:solidFill>
                  <a:srgbClr val="CC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          =  a + </a:t>
            </a:r>
            <a:r>
              <a:rPr kumimoji="1" lang="en-US" altLang="en-US" sz="2200" dirty="0" err="1">
                <a:solidFill>
                  <a:srgbClr val="CC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i</a:t>
            </a:r>
            <a:r>
              <a:rPr kumimoji="1" lang="en-US" altLang="en-US" sz="2200" dirty="0">
                <a:solidFill>
                  <a:srgbClr val="CC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*12 + j*4</a:t>
            </a:r>
            <a:endParaRPr kumimoji="1" lang="en-US" altLang="en-US" sz="2200" dirty="0">
              <a:solidFill>
                <a:srgbClr val="CC0000"/>
              </a:solidFill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2401957" y="3746524"/>
          <a:ext cx="3011341" cy="2474901"/>
        </p:xfrm>
        <a:graphic>
          <a:graphicData uri="http://schemas.openxmlformats.org/drawingml/2006/table">
            <a:tbl>
              <a:tblPr firstRow="1" bandRow="1"/>
              <a:tblGrid>
                <a:gridCol w="334593"/>
                <a:gridCol w="602268"/>
                <a:gridCol w="736106"/>
                <a:gridCol w="602268"/>
                <a:gridCol w="736106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op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arg1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arg2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result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</a:tr>
              <a:tr h="3950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*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i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12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t1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950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*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j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4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t2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36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2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+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t1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t2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t3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603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+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a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t3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t4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3603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=[]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t4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t5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603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+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c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t5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t6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5789465" y="1894900"/>
            <a:ext cx="2960022" cy="2493966"/>
            <a:chOff x="5789465" y="1894900"/>
            <a:chExt cx="2960022" cy="2493966"/>
          </a:xfrm>
        </p:grpSpPr>
        <p:sp>
          <p:nvSpPr>
            <p:cNvPr id="35" name="Oval 34"/>
            <p:cNvSpPr/>
            <p:nvPr/>
          </p:nvSpPr>
          <p:spPr bwMode="auto">
            <a:xfrm>
              <a:off x="6660230" y="1894900"/>
              <a:ext cx="288032" cy="275679"/>
            </a:xfrm>
            <a:prstGeom prst="ellips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+</a:t>
              </a:r>
              <a:endPara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948262" y="2032740"/>
              <a:ext cx="663693" cy="701537"/>
              <a:chOff x="2560710" y="2250076"/>
              <a:chExt cx="642505" cy="701537"/>
            </a:xfrm>
          </p:grpSpPr>
          <p:sp>
            <p:nvSpPr>
              <p:cNvPr id="57" name="Oval 56"/>
              <p:cNvSpPr/>
              <p:nvPr/>
            </p:nvSpPr>
            <p:spPr bwMode="auto">
              <a:xfrm>
                <a:off x="2691426" y="2679499"/>
                <a:ext cx="511789" cy="272114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=[]</a:t>
                </a:r>
                <a:endPara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</p:txBody>
          </p:sp>
          <p:cxnSp>
            <p:nvCxnSpPr>
              <p:cNvPr id="58" name="Straight Connector 57"/>
              <p:cNvCxnSpPr>
                <a:stCxn id="57" idx="0"/>
                <a:endCxn id="35" idx="6"/>
              </p:cNvCxnSpPr>
              <p:nvPr/>
            </p:nvCxnSpPr>
            <p:spPr bwMode="auto">
              <a:xfrm flipH="1" flipV="1">
                <a:off x="2560710" y="2250076"/>
                <a:ext cx="386611" cy="429423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7" name="Group 36"/>
            <p:cNvGrpSpPr/>
            <p:nvPr/>
          </p:nvGrpSpPr>
          <p:grpSpPr>
            <a:xfrm>
              <a:off x="5789465" y="2089661"/>
              <a:ext cx="947280" cy="768216"/>
              <a:chOff x="1230665" y="1616583"/>
              <a:chExt cx="947280" cy="768216"/>
            </a:xfrm>
          </p:grpSpPr>
          <p:sp>
            <p:nvSpPr>
              <p:cNvPr id="55" name="Rectangle 54"/>
              <p:cNvSpPr/>
              <p:nvPr/>
            </p:nvSpPr>
            <p:spPr bwMode="auto">
              <a:xfrm>
                <a:off x="1230665" y="2096767"/>
                <a:ext cx="288032" cy="28803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c</a:t>
                </a:r>
                <a:endParaRPr kumimoji="1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</p:txBody>
          </p:sp>
          <p:cxnSp>
            <p:nvCxnSpPr>
              <p:cNvPr id="56" name="Straight Connector 55"/>
              <p:cNvCxnSpPr>
                <a:stCxn id="55" idx="0"/>
              </p:cNvCxnSpPr>
              <p:nvPr/>
            </p:nvCxnSpPr>
            <p:spPr bwMode="auto">
              <a:xfrm flipV="1">
                <a:off x="1374681" y="1616583"/>
                <a:ext cx="803264" cy="480184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" name="Oval 37"/>
            <p:cNvSpPr/>
            <p:nvPr/>
          </p:nvSpPr>
          <p:spPr bwMode="auto">
            <a:xfrm>
              <a:off x="7159164" y="3524151"/>
              <a:ext cx="288032" cy="288032"/>
            </a:xfrm>
            <a:prstGeom prst="ellips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*</a:t>
              </a:r>
              <a:endPara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cxnSp>
          <p:nvCxnSpPr>
            <p:cNvPr id="39" name="Straight Connector 38"/>
            <p:cNvCxnSpPr>
              <a:stCxn id="41" idx="0"/>
              <a:endCxn id="38" idx="3"/>
            </p:cNvCxnSpPr>
            <p:nvPr/>
          </p:nvCxnSpPr>
          <p:spPr bwMode="auto">
            <a:xfrm flipV="1">
              <a:off x="6909600" y="3770002"/>
              <a:ext cx="291745" cy="260321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/>
            <p:cNvCxnSpPr/>
            <p:nvPr/>
          </p:nvCxnSpPr>
          <p:spPr bwMode="auto">
            <a:xfrm flipH="1" flipV="1">
              <a:off x="7522430" y="2734421"/>
              <a:ext cx="293162" cy="369118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Rectangle 40"/>
            <p:cNvSpPr/>
            <p:nvPr/>
          </p:nvSpPr>
          <p:spPr bwMode="auto">
            <a:xfrm>
              <a:off x="6755044" y="4030323"/>
              <a:ext cx="309112" cy="2993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i</a:t>
              </a:r>
              <a:endPara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6630161" y="2694427"/>
              <a:ext cx="530549" cy="606621"/>
              <a:chOff x="2245073" y="2902029"/>
              <a:chExt cx="530549" cy="606621"/>
            </a:xfrm>
          </p:grpSpPr>
          <p:sp>
            <p:nvSpPr>
              <p:cNvPr id="53" name="Rectangle 52"/>
              <p:cNvSpPr/>
              <p:nvPr/>
            </p:nvSpPr>
            <p:spPr bwMode="auto">
              <a:xfrm>
                <a:off x="2245073" y="3220618"/>
                <a:ext cx="288032" cy="28803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a</a:t>
                </a:r>
                <a:endParaRPr kumimoji="1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</p:txBody>
          </p:sp>
          <p:cxnSp>
            <p:nvCxnSpPr>
              <p:cNvPr id="54" name="Straight Connector 53"/>
              <p:cNvCxnSpPr>
                <a:endCxn id="57" idx="3"/>
              </p:cNvCxnSpPr>
              <p:nvPr/>
            </p:nvCxnSpPr>
            <p:spPr bwMode="auto">
              <a:xfrm flipV="1">
                <a:off x="2491100" y="2902029"/>
                <a:ext cx="284522" cy="371804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" name="Rectangle 42"/>
            <p:cNvSpPr/>
            <p:nvPr/>
          </p:nvSpPr>
          <p:spPr bwMode="auto">
            <a:xfrm>
              <a:off x="7368515" y="4089494"/>
              <a:ext cx="309112" cy="2993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12</a:t>
              </a:r>
              <a:endPara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cxnSp>
          <p:nvCxnSpPr>
            <p:cNvPr id="44" name="Straight Connector 43"/>
            <p:cNvCxnSpPr>
              <a:stCxn id="43" idx="0"/>
            </p:cNvCxnSpPr>
            <p:nvPr/>
          </p:nvCxnSpPr>
          <p:spPr bwMode="auto">
            <a:xfrm flipH="1" flipV="1">
              <a:off x="7348985" y="3799258"/>
              <a:ext cx="174086" cy="290236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Oval 44"/>
            <p:cNvSpPr/>
            <p:nvPr/>
          </p:nvSpPr>
          <p:spPr bwMode="auto">
            <a:xfrm>
              <a:off x="7703220" y="3109367"/>
              <a:ext cx="288032" cy="288032"/>
            </a:xfrm>
            <a:prstGeom prst="ellips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+</a:t>
              </a:r>
              <a:endPara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 bwMode="auto">
            <a:xfrm flipV="1">
              <a:off x="7411934" y="3333849"/>
              <a:ext cx="265693" cy="195752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/>
            <p:nvPr/>
          </p:nvCxnSpPr>
          <p:spPr bwMode="auto">
            <a:xfrm flipV="1">
              <a:off x="7944352" y="3876162"/>
              <a:ext cx="265693" cy="195752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Oval 47"/>
            <p:cNvSpPr/>
            <p:nvPr/>
          </p:nvSpPr>
          <p:spPr bwMode="auto">
            <a:xfrm>
              <a:off x="8141212" y="3602508"/>
              <a:ext cx="288032" cy="288032"/>
            </a:xfrm>
            <a:prstGeom prst="ellips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*</a:t>
              </a:r>
              <a:endPara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755883" y="4046196"/>
              <a:ext cx="309112" cy="2993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j</a:t>
              </a:r>
              <a:endPara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8440375" y="4089180"/>
              <a:ext cx="309112" cy="2993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4</a:t>
              </a:r>
              <a:endPara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 flipH="1" flipV="1">
              <a:off x="8371157" y="3872165"/>
              <a:ext cx="284143" cy="250752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stCxn id="48" idx="1"/>
            </p:cNvCxnSpPr>
            <p:nvPr/>
          </p:nvCxnSpPr>
          <p:spPr bwMode="auto">
            <a:xfrm flipH="1" flipV="1">
              <a:off x="7971005" y="3370131"/>
              <a:ext cx="212388" cy="274558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" name="TextBox 4"/>
          <p:cNvSpPr txBox="1"/>
          <p:nvPr/>
        </p:nvSpPr>
        <p:spPr>
          <a:xfrm>
            <a:off x="5687808" y="4935718"/>
            <a:ext cx="3303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Address = base +[ i1 * width of 1 row + i2 * width of an element]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* (3*4) + j * 4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Translations: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sz="2000" dirty="0"/>
              <a:t>Let a denote a 2x3 array of integers, and let c, </a:t>
            </a:r>
            <a:r>
              <a:rPr lang="en-GB" sz="2000" dirty="0" err="1"/>
              <a:t>i</a:t>
            </a:r>
            <a:r>
              <a:rPr lang="en-GB" sz="2000" dirty="0"/>
              <a:t>, and j all denote integers. The width of an integer is 4.</a:t>
            </a:r>
            <a:endParaRPr lang="en-GB" sz="2000" dirty="0"/>
          </a:p>
          <a:p>
            <a:pPr>
              <a:defRPr/>
            </a:pPr>
            <a:r>
              <a:rPr lang="en-GB" sz="2000" dirty="0"/>
              <a:t>Three-address code for expression c + a[</a:t>
            </a:r>
            <a:r>
              <a:rPr lang="en-GB" sz="2000" dirty="0" err="1"/>
              <a:t>i</a:t>
            </a:r>
            <a:r>
              <a:rPr lang="en-GB" sz="2000" dirty="0"/>
              <a:t>][j]</a:t>
            </a:r>
            <a:endParaRPr lang="en-GB" sz="2000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 marL="0" indent="0">
              <a:buNone/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/>
              <a:t>t1 = </a:t>
            </a:r>
            <a:r>
              <a:rPr lang="en-GB" dirty="0" err="1"/>
              <a:t>i</a:t>
            </a:r>
            <a:r>
              <a:rPr lang="en-GB" dirty="0"/>
              <a:t> * 12</a:t>
            </a: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/>
              <a:t>t2 = j * 4</a:t>
            </a: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/>
              <a:t>t3 = t1 + t2</a:t>
            </a: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/>
              <a:t>t4 = a [t3]</a:t>
            </a: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/>
              <a:t>t5 = c + t4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7462" y="2360044"/>
            <a:ext cx="53750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0066"/>
                </a:solidFill>
              </a:rPr>
              <a:t>Address = base + [ i1 * width of 1 row + i2 * width of an element]</a:t>
            </a:r>
            <a:endParaRPr lang="en-GB" sz="2000" dirty="0">
              <a:solidFill>
                <a:srgbClr val="FF0066"/>
              </a:solidFill>
            </a:endParaRPr>
          </a:p>
          <a:p>
            <a:r>
              <a:rPr lang="en-GB" sz="2000" dirty="0">
                <a:solidFill>
                  <a:srgbClr val="FF0066"/>
                </a:solidFill>
              </a:rPr>
              <a:t>= base + [</a:t>
            </a:r>
            <a:r>
              <a:rPr lang="en-GB" sz="2000" dirty="0" err="1">
                <a:solidFill>
                  <a:srgbClr val="FF0066"/>
                </a:solidFill>
              </a:rPr>
              <a:t>i</a:t>
            </a:r>
            <a:r>
              <a:rPr lang="en-GB" sz="2000" dirty="0">
                <a:solidFill>
                  <a:srgbClr val="FF0066"/>
                </a:solidFill>
              </a:rPr>
              <a:t> * (3*4) + j * 4]</a:t>
            </a:r>
            <a:endParaRPr lang="en-US" sz="2000" dirty="0">
              <a:solidFill>
                <a:srgbClr val="FF0066"/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2401957" y="3746524"/>
          <a:ext cx="3011341" cy="2474901"/>
        </p:xfrm>
        <a:graphic>
          <a:graphicData uri="http://schemas.openxmlformats.org/drawingml/2006/table">
            <a:tbl>
              <a:tblPr firstRow="1" bandRow="1"/>
              <a:tblGrid>
                <a:gridCol w="334593"/>
                <a:gridCol w="602268"/>
                <a:gridCol w="736106"/>
                <a:gridCol w="602268"/>
                <a:gridCol w="736106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op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arg1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arg2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result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</a:tr>
              <a:tr h="3950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*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i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12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t1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950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*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j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4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t2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36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2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+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t1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t2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t3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603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+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a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t3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t4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3603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=[]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t4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t5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603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+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c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t5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t6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5789465" y="1894900"/>
            <a:ext cx="2960022" cy="2493966"/>
            <a:chOff x="5789465" y="1894900"/>
            <a:chExt cx="2960022" cy="2493966"/>
          </a:xfrm>
        </p:grpSpPr>
        <p:sp>
          <p:nvSpPr>
            <p:cNvPr id="35" name="Oval 34"/>
            <p:cNvSpPr/>
            <p:nvPr/>
          </p:nvSpPr>
          <p:spPr bwMode="auto">
            <a:xfrm>
              <a:off x="6660230" y="1894900"/>
              <a:ext cx="288032" cy="275679"/>
            </a:xfrm>
            <a:prstGeom prst="ellips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+</a:t>
              </a:r>
              <a:endPara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948262" y="2032740"/>
              <a:ext cx="663693" cy="701537"/>
              <a:chOff x="2560710" y="2250076"/>
              <a:chExt cx="642505" cy="701537"/>
            </a:xfrm>
          </p:grpSpPr>
          <p:sp>
            <p:nvSpPr>
              <p:cNvPr id="57" name="Oval 56"/>
              <p:cNvSpPr/>
              <p:nvPr/>
            </p:nvSpPr>
            <p:spPr bwMode="auto">
              <a:xfrm>
                <a:off x="2691426" y="2679499"/>
                <a:ext cx="511789" cy="272114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=[]</a:t>
                </a:r>
                <a:endPara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</p:txBody>
          </p:sp>
          <p:cxnSp>
            <p:nvCxnSpPr>
              <p:cNvPr id="58" name="Straight Connector 57"/>
              <p:cNvCxnSpPr>
                <a:stCxn id="57" idx="0"/>
                <a:endCxn id="35" idx="6"/>
              </p:cNvCxnSpPr>
              <p:nvPr/>
            </p:nvCxnSpPr>
            <p:spPr bwMode="auto">
              <a:xfrm flipH="1" flipV="1">
                <a:off x="2560710" y="2250076"/>
                <a:ext cx="386611" cy="429423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7" name="Group 36"/>
            <p:cNvGrpSpPr/>
            <p:nvPr/>
          </p:nvGrpSpPr>
          <p:grpSpPr>
            <a:xfrm>
              <a:off x="5789465" y="2089661"/>
              <a:ext cx="947280" cy="768216"/>
              <a:chOff x="1230665" y="1616583"/>
              <a:chExt cx="947280" cy="768216"/>
            </a:xfrm>
          </p:grpSpPr>
          <p:sp>
            <p:nvSpPr>
              <p:cNvPr id="55" name="Rectangle 54"/>
              <p:cNvSpPr/>
              <p:nvPr/>
            </p:nvSpPr>
            <p:spPr bwMode="auto">
              <a:xfrm>
                <a:off x="1230665" y="2096767"/>
                <a:ext cx="288032" cy="28803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c</a:t>
                </a:r>
                <a:endParaRPr kumimoji="1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</p:txBody>
          </p:sp>
          <p:cxnSp>
            <p:nvCxnSpPr>
              <p:cNvPr id="56" name="Straight Connector 55"/>
              <p:cNvCxnSpPr>
                <a:stCxn id="55" idx="0"/>
              </p:cNvCxnSpPr>
              <p:nvPr/>
            </p:nvCxnSpPr>
            <p:spPr bwMode="auto">
              <a:xfrm flipV="1">
                <a:off x="1374681" y="1616583"/>
                <a:ext cx="803264" cy="480184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" name="Oval 37"/>
            <p:cNvSpPr/>
            <p:nvPr/>
          </p:nvSpPr>
          <p:spPr bwMode="auto">
            <a:xfrm>
              <a:off x="7159164" y="3524151"/>
              <a:ext cx="288032" cy="288032"/>
            </a:xfrm>
            <a:prstGeom prst="ellips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*</a:t>
              </a:r>
              <a:endPara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cxnSp>
          <p:nvCxnSpPr>
            <p:cNvPr id="39" name="Straight Connector 38"/>
            <p:cNvCxnSpPr>
              <a:stCxn id="41" idx="0"/>
              <a:endCxn id="38" idx="3"/>
            </p:cNvCxnSpPr>
            <p:nvPr/>
          </p:nvCxnSpPr>
          <p:spPr bwMode="auto">
            <a:xfrm flipV="1">
              <a:off x="6909600" y="3770002"/>
              <a:ext cx="291745" cy="260321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/>
            <p:cNvCxnSpPr/>
            <p:nvPr/>
          </p:nvCxnSpPr>
          <p:spPr bwMode="auto">
            <a:xfrm flipH="1" flipV="1">
              <a:off x="7522430" y="2734421"/>
              <a:ext cx="293162" cy="369118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Rectangle 40"/>
            <p:cNvSpPr/>
            <p:nvPr/>
          </p:nvSpPr>
          <p:spPr bwMode="auto">
            <a:xfrm>
              <a:off x="6755044" y="4030323"/>
              <a:ext cx="309112" cy="2993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i</a:t>
              </a:r>
              <a:endPara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6630161" y="2694427"/>
              <a:ext cx="530549" cy="606621"/>
              <a:chOff x="2245073" y="2902029"/>
              <a:chExt cx="530549" cy="606621"/>
            </a:xfrm>
          </p:grpSpPr>
          <p:sp>
            <p:nvSpPr>
              <p:cNvPr id="53" name="Rectangle 52"/>
              <p:cNvSpPr/>
              <p:nvPr/>
            </p:nvSpPr>
            <p:spPr bwMode="auto">
              <a:xfrm>
                <a:off x="2245073" y="3220618"/>
                <a:ext cx="288032" cy="28803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a</a:t>
                </a:r>
                <a:endParaRPr kumimoji="1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</p:txBody>
          </p:sp>
          <p:cxnSp>
            <p:nvCxnSpPr>
              <p:cNvPr id="54" name="Straight Connector 53"/>
              <p:cNvCxnSpPr>
                <a:endCxn id="57" idx="3"/>
              </p:cNvCxnSpPr>
              <p:nvPr/>
            </p:nvCxnSpPr>
            <p:spPr bwMode="auto">
              <a:xfrm flipV="1">
                <a:off x="2491100" y="2902029"/>
                <a:ext cx="284522" cy="371804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" name="Rectangle 42"/>
            <p:cNvSpPr/>
            <p:nvPr/>
          </p:nvSpPr>
          <p:spPr bwMode="auto">
            <a:xfrm>
              <a:off x="7368515" y="4089494"/>
              <a:ext cx="309112" cy="2993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12</a:t>
              </a:r>
              <a:endPara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cxnSp>
          <p:nvCxnSpPr>
            <p:cNvPr id="44" name="Straight Connector 43"/>
            <p:cNvCxnSpPr>
              <a:stCxn id="43" idx="0"/>
            </p:cNvCxnSpPr>
            <p:nvPr/>
          </p:nvCxnSpPr>
          <p:spPr bwMode="auto">
            <a:xfrm flipH="1" flipV="1">
              <a:off x="7348985" y="3799258"/>
              <a:ext cx="174086" cy="290236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Oval 44"/>
            <p:cNvSpPr/>
            <p:nvPr/>
          </p:nvSpPr>
          <p:spPr bwMode="auto">
            <a:xfrm>
              <a:off x="7703220" y="3109367"/>
              <a:ext cx="288032" cy="288032"/>
            </a:xfrm>
            <a:prstGeom prst="ellips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+</a:t>
              </a:r>
              <a:endPara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 bwMode="auto">
            <a:xfrm flipV="1">
              <a:off x="7411934" y="3333849"/>
              <a:ext cx="265693" cy="195752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/>
            <p:nvPr/>
          </p:nvCxnSpPr>
          <p:spPr bwMode="auto">
            <a:xfrm flipV="1">
              <a:off x="7944352" y="3876162"/>
              <a:ext cx="265693" cy="195752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Oval 47"/>
            <p:cNvSpPr/>
            <p:nvPr/>
          </p:nvSpPr>
          <p:spPr bwMode="auto">
            <a:xfrm>
              <a:off x="8141212" y="3602508"/>
              <a:ext cx="288032" cy="288032"/>
            </a:xfrm>
            <a:prstGeom prst="ellips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*</a:t>
              </a:r>
              <a:endPara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755883" y="4046196"/>
              <a:ext cx="309112" cy="2993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j</a:t>
              </a:r>
              <a:endPara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8440375" y="4089180"/>
              <a:ext cx="309112" cy="2993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4</a:t>
              </a:r>
              <a:endPara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 flipH="1" flipV="1">
              <a:off x="8371157" y="3872165"/>
              <a:ext cx="284143" cy="250752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stCxn id="48" idx="1"/>
            </p:cNvCxnSpPr>
            <p:nvPr/>
          </p:nvCxnSpPr>
          <p:spPr bwMode="auto">
            <a:xfrm flipH="1" flipV="1">
              <a:off x="7971005" y="3370131"/>
              <a:ext cx="212388" cy="274558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073690"/>
            <a:ext cx="8763000" cy="5022310"/>
          </a:xfrm>
        </p:spPr>
        <p:txBody>
          <a:bodyPr/>
          <a:lstStyle/>
          <a:p>
            <a:r>
              <a:rPr lang="en-GB" altLang="en-US" sz="2000" dirty="0"/>
              <a:t>The translation of statements such as if-else-statements and while-statements is tied to the translation of </a:t>
            </a:r>
            <a:r>
              <a:rPr lang="en-GB" altLang="en-US" sz="2000" dirty="0" err="1"/>
              <a:t>boolean</a:t>
            </a:r>
            <a:r>
              <a:rPr lang="en-GB" altLang="en-US" sz="2000" dirty="0"/>
              <a:t> expressions</a:t>
            </a:r>
            <a:endParaRPr lang="en-GB" altLang="en-US" sz="2000" dirty="0"/>
          </a:p>
          <a:p>
            <a:r>
              <a:rPr lang="en-GB" altLang="en-US" sz="2000" dirty="0"/>
              <a:t>Boolean expressions</a:t>
            </a:r>
            <a:endParaRPr lang="en-GB" altLang="en-US" sz="2000" dirty="0"/>
          </a:p>
          <a:p>
            <a:pPr lvl="1"/>
            <a:r>
              <a:rPr lang="en-GB" altLang="en-US" sz="2000" dirty="0"/>
              <a:t>Alter flow of control</a:t>
            </a:r>
            <a:endParaRPr lang="en-GB" altLang="en-US" sz="2000" dirty="0"/>
          </a:p>
          <a:p>
            <a:pPr lvl="1"/>
            <a:r>
              <a:rPr lang="en-GB" altLang="en-US" sz="2000" dirty="0"/>
              <a:t>Compute logical values</a:t>
            </a:r>
            <a:endParaRPr lang="en-GB" altLang="en-US" sz="2000" dirty="0"/>
          </a:p>
          <a:p>
            <a:r>
              <a:rPr lang="en-GB" altLang="en-US" sz="2000" dirty="0"/>
              <a:t>Boolean expressions are composed of the </a:t>
            </a:r>
            <a:r>
              <a:rPr lang="en-GB" altLang="en-US" sz="2000" dirty="0" err="1"/>
              <a:t>boolean</a:t>
            </a:r>
            <a:r>
              <a:rPr lang="en-GB" altLang="en-US" sz="2000" dirty="0"/>
              <a:t> operators (&amp;&amp;, ||, !) applied to </a:t>
            </a:r>
            <a:r>
              <a:rPr lang="en-GB" altLang="en-US" sz="2000" dirty="0" err="1"/>
              <a:t>boolean</a:t>
            </a:r>
            <a:r>
              <a:rPr lang="en-GB" altLang="en-US" sz="2000" dirty="0"/>
              <a:t> variables or relational expressions</a:t>
            </a:r>
            <a:endParaRPr lang="en-GB" altLang="en-US" sz="2000" dirty="0"/>
          </a:p>
          <a:p>
            <a:r>
              <a:rPr lang="en-GB" altLang="en-US" sz="2000" dirty="0"/>
              <a:t>Relational expressions are of the form E1 </a:t>
            </a:r>
            <a:r>
              <a:rPr lang="en-GB" altLang="en-US" sz="2000" dirty="0" err="1"/>
              <a:t>rel.op</a:t>
            </a:r>
            <a:r>
              <a:rPr lang="en-GB" altLang="en-US" sz="2000" dirty="0"/>
              <a:t> E2, where E1 and E2 are arithmetic expressions and </a:t>
            </a:r>
            <a:r>
              <a:rPr lang="en-GB" altLang="en-US" sz="2000" dirty="0" err="1"/>
              <a:t>rel.op</a:t>
            </a:r>
            <a:r>
              <a:rPr lang="en-GB" altLang="en-US" sz="2000" dirty="0"/>
              <a:t> can be &lt;, &lt;=, =, !=, &gt;, or &gt;=</a:t>
            </a:r>
            <a:endParaRPr lang="en-GB" altLang="en-US" sz="2000" dirty="0"/>
          </a:p>
          <a:p>
            <a:r>
              <a:rPr lang="en-GB" altLang="en-US" sz="2000" dirty="0"/>
              <a:t>|| and &amp;&amp; are left-associative</a:t>
            </a:r>
            <a:endParaRPr lang="en-GB" altLang="en-US" sz="2000" dirty="0"/>
          </a:p>
          <a:p>
            <a:r>
              <a:rPr lang="en-GB" altLang="en-US" sz="2000" dirty="0"/>
              <a:t>|| has lowest precedence, than &amp;&amp;, then !.</a:t>
            </a:r>
            <a:endParaRPr lang="en-GB" altLang="en-US" sz="2000" dirty="0"/>
          </a:p>
          <a:p>
            <a:endParaRPr lang="en-US" alt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/>
              <a:t>Short-Circuit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Jumping code</a:t>
            </a:r>
            <a:endParaRPr lang="en-GB" altLang="en-US" dirty="0"/>
          </a:p>
          <a:p>
            <a:r>
              <a:rPr lang="en-GB" altLang="en-US" dirty="0"/>
              <a:t>The operators of the Boolean expression do not appear in the code 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6200" y="2531673"/>
            <a:ext cx="6386513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680" y="2988873"/>
            <a:ext cx="4032250" cy="303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228600"/>
            <a:ext cx="87630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Intermediate Code Generation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Forms of ICG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Abstract Syntax Tree (Directed </a:t>
            </a:r>
            <a:r>
              <a:rPr lang="en-US" dirty="0" err="1"/>
              <a:t>Acylic</a:t>
            </a:r>
            <a:r>
              <a:rPr lang="en-US" dirty="0"/>
              <a:t> Graphs)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Three Address Code (3AC/TAC)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Translations 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Arrays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Flow of Control Statements</a:t>
            </a:r>
            <a:endParaRPr lang="en-US" dirty="0"/>
          </a:p>
          <a:p>
            <a:pPr lvl="3">
              <a:lnSpc>
                <a:spcPct val="100000"/>
              </a:lnSpc>
            </a:pPr>
            <a:r>
              <a:rPr lang="en-US" dirty="0"/>
              <a:t>Boolean Expressions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/>
              <a:t>Avoiding Redundant </a:t>
            </a:r>
            <a:r>
              <a:rPr lang="en-GB" altLang="en-US" dirty="0" err="1"/>
              <a:t>Gotos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if( x &lt; 100 || x &gt; 200 &amp;&amp; x != y ) x = 0;</a:t>
            </a:r>
            <a:endParaRPr lang="en-GB" altLang="en-US" dirty="0"/>
          </a:p>
          <a:p>
            <a:r>
              <a:rPr lang="en-GB" altLang="en-US" dirty="0"/>
              <a:t>This is short-circuit or jumping code that is generated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3898232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704316" y="2971800"/>
          <a:ext cx="3001284" cy="355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593"/>
                <a:gridCol w="602268"/>
                <a:gridCol w="736106"/>
                <a:gridCol w="602268"/>
                <a:gridCol w="726049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  <a:endParaRPr lang="en-US" sz="16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arg1</a:t>
                      </a:r>
                      <a:endParaRPr lang="en-US" sz="16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arg2</a:t>
                      </a:r>
                      <a:endParaRPr lang="en-US" sz="16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result</a:t>
                      </a:r>
                      <a:endParaRPr lang="en-US" sz="16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50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t1</a:t>
                      </a:r>
                      <a:endParaRPr lang="en-US" sz="16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50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if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L2</a:t>
                      </a:r>
                      <a:endParaRPr lang="en-US" sz="16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&gt;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t2</a:t>
                      </a:r>
                      <a:endParaRPr lang="en-US" sz="16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3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iff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L1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3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!=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t3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3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iff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L1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3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3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3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label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L1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/>
          <p:nvPr/>
        </p:nvSpPr>
        <p:spPr>
          <a:xfrm>
            <a:off x="121920" y="1136941"/>
            <a:ext cx="8763000" cy="5022310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2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18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18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68765" y="2013649"/>
          <a:ext cx="2275235" cy="4310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64"/>
                <a:gridCol w="541797"/>
                <a:gridCol w="736106"/>
                <a:gridCol w="602268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  <a:endParaRPr lang="en-US" sz="16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arg1</a:t>
                      </a:r>
                      <a:endParaRPr lang="en-US" sz="16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arg2</a:t>
                      </a:r>
                      <a:endParaRPr lang="en-US" sz="16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50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  <a:endParaRPr lang="en-US" sz="16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50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==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(0)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50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if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(1)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(9)</a:t>
                      </a:r>
                      <a:endParaRPr lang="en-US" sz="16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&gt;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</a:t>
                      </a:r>
                      <a:endParaRPr lang="en-US" sz="16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==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(3)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3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iff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(4)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(10)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3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!=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3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(6)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3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iff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(7)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(10)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3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3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/>
              <a:t>Boolean Values and Jumping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 dirty="0"/>
              <a:t>x = a&lt;b &amp;&amp; c&lt;d</a:t>
            </a:r>
            <a:endParaRPr lang="pt-BR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3" y="1556792"/>
            <a:ext cx="3923291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90801" y="2564904"/>
          <a:ext cx="3011341" cy="3916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593"/>
                <a:gridCol w="602268"/>
                <a:gridCol w="736106"/>
                <a:gridCol w="602268"/>
                <a:gridCol w="736106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  <a:endParaRPr lang="en-US" sz="16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arg1</a:t>
                      </a:r>
                      <a:endParaRPr lang="en-US" sz="16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arg2</a:t>
                      </a:r>
                      <a:endParaRPr lang="en-US" sz="16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result</a:t>
                      </a:r>
                      <a:endParaRPr lang="en-US" sz="16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50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t1</a:t>
                      </a:r>
                      <a:endParaRPr lang="en-US" sz="16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50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iff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L1</a:t>
                      </a:r>
                      <a:endParaRPr lang="en-US" sz="16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t2</a:t>
                      </a:r>
                      <a:endParaRPr lang="en-US" sz="16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3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iff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L1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3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3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goto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L2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3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3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false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3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3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82965" y="2060848"/>
          <a:ext cx="2275235" cy="3950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64"/>
                <a:gridCol w="658267"/>
                <a:gridCol w="619636"/>
                <a:gridCol w="602268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  <a:endParaRPr lang="en-US" sz="16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arg1</a:t>
                      </a:r>
                      <a:endParaRPr lang="en-US" sz="16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arg2</a:t>
                      </a:r>
                      <a:endParaRPr lang="en-US" sz="16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50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  <a:endParaRPr lang="en-US" sz="16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50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==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(0)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50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iff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(1)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(8)</a:t>
                      </a:r>
                      <a:endParaRPr lang="en-US" sz="16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  <a:endParaRPr lang="en-US" sz="16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==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(3)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3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iff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(4)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(8)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3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true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3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goto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(9)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3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false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3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/>
              <a:t>Boolean Values and Jumping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 dirty="0"/>
              <a:t>if (a&lt;b &amp;&amp; c&lt;d || d &lt; e) then x = 1; else x = 0</a:t>
            </a:r>
            <a:endParaRPr lang="pt-BR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228600" y="1752600"/>
            <a:ext cx="31283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    if a &lt; b 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L1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L2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L1:if c &lt; d 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L3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L2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L2: if d &lt; e 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L3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L4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L3: x = 1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L5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L4: x = 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L5: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4470082" y="1752600"/>
            <a:ext cx="3128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iffalse</a:t>
            </a:r>
            <a:r>
              <a:rPr lang="en-US" dirty="0">
                <a:solidFill>
                  <a:schemeClr val="tx1"/>
                </a:solidFill>
              </a:rPr>
              <a:t> a &lt; b 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L2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if c &lt; d 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L3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L2: </a:t>
            </a:r>
            <a:r>
              <a:rPr lang="en-US" dirty="0" err="1">
                <a:solidFill>
                  <a:schemeClr val="tx1"/>
                </a:solidFill>
              </a:rPr>
              <a:t>iffalse</a:t>
            </a:r>
            <a:r>
              <a:rPr lang="en-US" dirty="0">
                <a:solidFill>
                  <a:schemeClr val="tx1"/>
                </a:solidFill>
              </a:rPr>
              <a:t> d &lt; e 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L4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L3: x = 1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L5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L4: x = 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L5: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Translation scheme - while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253008" y="1255447"/>
            <a:ext cx="2447147" cy="1581182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FontTx/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hile(a&lt;b) {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>
              <a:buFontTx/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 = a + b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>
              <a:buFontTx/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a = a + 1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>
              <a:buFontTx/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3127655"/>
            <a:ext cx="2952328" cy="2554545"/>
          </a:xfrm>
          <a:prstGeom prst="rect">
            <a:avLst/>
          </a:prstGeom>
          <a:ln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hangingPunct="0">
              <a:defRPr/>
            </a:pPr>
            <a:r>
              <a:rPr kumimoji="1" lang="en-GB" sz="2000" dirty="0">
                <a:solidFill>
                  <a:srgbClr val="000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L1: </a:t>
            </a:r>
            <a:endParaRPr kumimoji="1" lang="en-GB" sz="2000" dirty="0">
              <a:solidFill>
                <a:srgbClr val="000000"/>
              </a:solidFill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defTabSz="914400" eaLnBrk="0" hangingPunct="0">
              <a:defRPr/>
            </a:pPr>
            <a:r>
              <a:rPr kumimoji="1" lang="en-GB" sz="2000" dirty="0">
                <a:solidFill>
                  <a:srgbClr val="000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</a:t>
            </a:r>
            <a:r>
              <a:rPr kumimoji="1" lang="en-GB" sz="2000" dirty="0" err="1">
                <a:solidFill>
                  <a:srgbClr val="000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ifFalse</a:t>
            </a:r>
            <a:r>
              <a:rPr kumimoji="1" lang="en-GB" sz="2000" dirty="0">
                <a:solidFill>
                  <a:srgbClr val="000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a &lt; b L2</a:t>
            </a:r>
            <a:endParaRPr kumimoji="1" lang="en-GB" sz="2000" dirty="0">
              <a:solidFill>
                <a:srgbClr val="000000"/>
              </a:solidFill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defTabSz="914400" eaLnBrk="0" hangingPunct="0">
              <a:defRPr/>
            </a:pPr>
            <a:r>
              <a:rPr kumimoji="1" lang="en-GB" sz="2000" dirty="0">
                <a:solidFill>
                  <a:srgbClr val="000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t1 = a + b</a:t>
            </a:r>
            <a:endParaRPr kumimoji="1" lang="en-GB" sz="2000" dirty="0">
              <a:solidFill>
                <a:srgbClr val="000000"/>
              </a:solidFill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defTabSz="914400" eaLnBrk="0" hangingPunct="0">
              <a:defRPr/>
            </a:pPr>
            <a:r>
              <a:rPr kumimoji="1" lang="en-GB" sz="2000" dirty="0">
                <a:solidFill>
                  <a:srgbClr val="000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c = t1</a:t>
            </a:r>
            <a:endParaRPr kumimoji="1" lang="en-GB" sz="2000" dirty="0">
              <a:solidFill>
                <a:srgbClr val="000000"/>
              </a:solidFill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defTabSz="914400" eaLnBrk="0" hangingPunct="0">
              <a:defRPr/>
            </a:pPr>
            <a:r>
              <a:rPr kumimoji="1" lang="en-GB" sz="2000" dirty="0">
                <a:solidFill>
                  <a:srgbClr val="000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t2 = a + 1</a:t>
            </a:r>
            <a:endParaRPr kumimoji="1" lang="en-GB" sz="2000" dirty="0">
              <a:solidFill>
                <a:srgbClr val="000000"/>
              </a:solidFill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defTabSz="914400" eaLnBrk="0" hangingPunct="0">
              <a:defRPr/>
            </a:pPr>
            <a:r>
              <a:rPr kumimoji="1" lang="en-GB" sz="2000" dirty="0">
                <a:solidFill>
                  <a:srgbClr val="000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a = t2</a:t>
            </a:r>
            <a:endParaRPr kumimoji="1" lang="en-GB" sz="2000" dirty="0">
              <a:solidFill>
                <a:srgbClr val="000000"/>
              </a:solidFill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defTabSz="914400" eaLnBrk="0" hangingPunct="0">
              <a:defRPr/>
            </a:pPr>
            <a:r>
              <a:rPr kumimoji="1" lang="en-GB" sz="2000" dirty="0">
                <a:solidFill>
                  <a:srgbClr val="000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</a:t>
            </a:r>
            <a:r>
              <a:rPr kumimoji="1" lang="en-GB" sz="2000" dirty="0" err="1">
                <a:solidFill>
                  <a:srgbClr val="000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goto</a:t>
            </a:r>
            <a:r>
              <a:rPr kumimoji="1" lang="en-GB" sz="2000" dirty="0">
                <a:solidFill>
                  <a:srgbClr val="000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L1</a:t>
            </a:r>
            <a:endParaRPr kumimoji="1" lang="en-GB" sz="2000" dirty="0">
              <a:solidFill>
                <a:srgbClr val="000000"/>
              </a:solidFill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defTabSz="914400" eaLnBrk="0" hangingPunct="0">
              <a:defRPr/>
            </a:pPr>
            <a:r>
              <a:rPr kumimoji="1" lang="en-GB" sz="2000" dirty="0">
                <a:solidFill>
                  <a:srgbClr val="000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L2:</a:t>
            </a:r>
            <a:endParaRPr kumimoji="1" lang="en-US" sz="2000" dirty="0">
              <a:solidFill>
                <a:srgbClr val="000000"/>
              </a:solidFill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57023" y="2418323"/>
          <a:ext cx="3011341" cy="3590578"/>
        </p:xfrm>
        <a:graphic>
          <a:graphicData uri="http://schemas.openxmlformats.org/drawingml/2006/table">
            <a:tbl>
              <a:tblPr firstRow="1" bandRow="1"/>
              <a:tblGrid>
                <a:gridCol w="334593"/>
                <a:gridCol w="798096"/>
                <a:gridCol w="576064"/>
                <a:gridCol w="566482"/>
                <a:gridCol w="736106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op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arg1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arg2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result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</a:tr>
              <a:tr h="3950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LABEL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L1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950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&lt;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a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b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t1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3950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2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 err="1"/>
                        <a:t>iff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t1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-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L2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6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3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+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a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b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t2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3603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=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t2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-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c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603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+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a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t3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3603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=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t3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a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603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 err="1"/>
                        <a:t>goto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L1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3603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LABEL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L2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Translation scheme - 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217307" y="1142487"/>
            <a:ext cx="3384376" cy="1670406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>
              <a:spcBef>
                <a:spcPct val="20000"/>
              </a:spcBef>
              <a:buNone/>
              <a:defRPr sz="2000"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+mn-lt"/>
                <a:ea typeface="+mn-ea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latin typeface="+mn-lt"/>
                <a:ea typeface="+mn-ea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defTabSz="914400" eaLnBrk="0" hangingPunct="0"/>
            <a:r>
              <a:rPr kumimoji="1" lang="en-US" dirty="0">
                <a:solidFill>
                  <a:srgbClr val="000000"/>
                </a:solidFill>
                <a:ea typeface="SimSun"/>
              </a:rPr>
              <a:t>sum = 0</a:t>
            </a:r>
            <a:endParaRPr kumimoji="1" lang="en-US" dirty="0">
              <a:solidFill>
                <a:srgbClr val="000000"/>
              </a:solidFill>
              <a:ea typeface="SimSun"/>
            </a:endParaRPr>
          </a:p>
          <a:p>
            <a:pPr defTabSz="914400" eaLnBrk="0" hangingPunct="0"/>
            <a:r>
              <a:rPr kumimoji="1" lang="en-US" dirty="0">
                <a:solidFill>
                  <a:srgbClr val="000000"/>
                </a:solidFill>
                <a:ea typeface="SimSun"/>
              </a:rPr>
              <a:t>for(</a:t>
            </a:r>
            <a:r>
              <a:rPr kumimoji="1" lang="en-US" dirty="0" err="1">
                <a:solidFill>
                  <a:srgbClr val="000000"/>
                </a:solidFill>
                <a:ea typeface="SimSun"/>
              </a:rPr>
              <a:t>i</a:t>
            </a:r>
            <a:r>
              <a:rPr kumimoji="1" lang="en-US" dirty="0">
                <a:solidFill>
                  <a:srgbClr val="000000"/>
                </a:solidFill>
                <a:ea typeface="SimSun"/>
              </a:rPr>
              <a:t>=0; </a:t>
            </a:r>
            <a:r>
              <a:rPr kumimoji="1" lang="en-US" dirty="0" err="1">
                <a:solidFill>
                  <a:srgbClr val="000000"/>
                </a:solidFill>
                <a:ea typeface="SimSun"/>
              </a:rPr>
              <a:t>i</a:t>
            </a:r>
            <a:r>
              <a:rPr kumimoji="1" lang="en-US" dirty="0">
                <a:solidFill>
                  <a:srgbClr val="000000"/>
                </a:solidFill>
                <a:ea typeface="SimSun"/>
              </a:rPr>
              <a:t>&lt; n; </a:t>
            </a:r>
            <a:r>
              <a:rPr kumimoji="1" lang="en-US" dirty="0" err="1">
                <a:solidFill>
                  <a:srgbClr val="000000"/>
                </a:solidFill>
                <a:ea typeface="SimSun"/>
              </a:rPr>
              <a:t>i</a:t>
            </a:r>
            <a:r>
              <a:rPr kumimoji="1" lang="en-US" dirty="0">
                <a:solidFill>
                  <a:srgbClr val="000000"/>
                </a:solidFill>
                <a:ea typeface="SimSun"/>
              </a:rPr>
              <a:t>++)</a:t>
            </a:r>
            <a:r>
              <a:rPr kumimoji="1" lang="en-US" dirty="0">
                <a:solidFill>
                  <a:srgbClr val="000000"/>
                </a:solidFill>
                <a:ea typeface="SimSun"/>
              </a:rPr>
              <a:t> {</a:t>
            </a:r>
            <a:endParaRPr kumimoji="1" lang="en-US" dirty="0">
              <a:solidFill>
                <a:srgbClr val="000000"/>
              </a:solidFill>
              <a:ea typeface="SimSun"/>
            </a:endParaRPr>
          </a:p>
          <a:p>
            <a:pPr defTabSz="914400" eaLnBrk="0" hangingPunct="0"/>
            <a:r>
              <a:rPr kumimoji="1" lang="en-US" dirty="0">
                <a:solidFill>
                  <a:srgbClr val="000000"/>
                </a:solidFill>
                <a:ea typeface="SimSun"/>
              </a:rPr>
              <a:t> </a:t>
            </a:r>
            <a:r>
              <a:rPr kumimoji="1" lang="en-US" dirty="0">
                <a:solidFill>
                  <a:srgbClr val="000000"/>
                </a:solidFill>
                <a:ea typeface="SimSun"/>
              </a:rPr>
              <a:t> </a:t>
            </a:r>
            <a:r>
              <a:rPr kumimoji="1" lang="en-US" dirty="0">
                <a:solidFill>
                  <a:srgbClr val="000000"/>
                </a:solidFill>
                <a:ea typeface="SimSun"/>
              </a:rPr>
              <a:t>sum = sum + </a:t>
            </a:r>
            <a:r>
              <a:rPr kumimoji="1" lang="en-US" dirty="0" err="1">
                <a:solidFill>
                  <a:srgbClr val="000000"/>
                </a:solidFill>
                <a:ea typeface="SimSun"/>
              </a:rPr>
              <a:t>i</a:t>
            </a:r>
            <a:endParaRPr kumimoji="1" lang="en-US" dirty="0">
              <a:solidFill>
                <a:srgbClr val="000000"/>
              </a:solidFill>
              <a:ea typeface="SimSun"/>
            </a:endParaRPr>
          </a:p>
          <a:p>
            <a:pPr defTabSz="914400" eaLnBrk="0" hangingPunct="0"/>
            <a:r>
              <a:rPr kumimoji="1" lang="en-US" dirty="0">
                <a:solidFill>
                  <a:srgbClr val="000000"/>
                </a:solidFill>
                <a:ea typeface="SimSun"/>
              </a:rPr>
              <a:t>}</a:t>
            </a:r>
            <a:endParaRPr kumimoji="1" lang="en-US" dirty="0">
              <a:solidFill>
                <a:srgbClr val="000000"/>
              </a:solidFill>
              <a:ea typeface="SimSu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9712" y="3233678"/>
            <a:ext cx="2997351" cy="2862322"/>
          </a:xfrm>
          <a:prstGeom prst="rect">
            <a:avLst/>
          </a:prstGeom>
          <a:ln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hangingPunct="0"/>
            <a:r>
              <a:rPr kumimoji="1" lang="en-GB" sz="2000" dirty="0">
                <a:solidFill>
                  <a:srgbClr val="000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sum = 0</a:t>
            </a:r>
            <a:endParaRPr kumimoji="1" lang="en-GB" sz="2000" dirty="0">
              <a:solidFill>
                <a:srgbClr val="000000"/>
              </a:solidFill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defTabSz="914400" eaLnBrk="0" hangingPunct="0"/>
            <a:r>
              <a:rPr kumimoji="1" lang="en-GB" sz="2000" dirty="0">
                <a:solidFill>
                  <a:srgbClr val="000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</a:t>
            </a:r>
            <a:r>
              <a:rPr kumimoji="1" lang="en-GB" sz="2000" dirty="0" err="1">
                <a:solidFill>
                  <a:srgbClr val="000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i</a:t>
            </a:r>
            <a:r>
              <a:rPr kumimoji="1" lang="en-GB" sz="2000" dirty="0">
                <a:solidFill>
                  <a:srgbClr val="000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= 0</a:t>
            </a:r>
            <a:endParaRPr kumimoji="1" lang="en-GB" sz="2000" dirty="0">
              <a:solidFill>
                <a:srgbClr val="000000"/>
              </a:solidFill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defTabSz="914400" eaLnBrk="0" hangingPunct="0"/>
            <a:r>
              <a:rPr kumimoji="1" lang="en-GB" sz="2000" dirty="0">
                <a:solidFill>
                  <a:srgbClr val="000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L1: </a:t>
            </a:r>
            <a:endParaRPr kumimoji="1" lang="en-GB" sz="2000" dirty="0">
              <a:solidFill>
                <a:srgbClr val="000000"/>
              </a:solidFill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defTabSz="914400" eaLnBrk="0" hangingPunct="0"/>
            <a:r>
              <a:rPr kumimoji="1" lang="en-GB" sz="2000" dirty="0">
                <a:solidFill>
                  <a:srgbClr val="000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</a:t>
            </a:r>
            <a:r>
              <a:rPr kumimoji="1" lang="en-GB" sz="2000" dirty="0" err="1">
                <a:solidFill>
                  <a:srgbClr val="000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ifFalse</a:t>
            </a:r>
            <a:r>
              <a:rPr kumimoji="1" lang="en-GB" sz="2000" dirty="0">
                <a:solidFill>
                  <a:srgbClr val="000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kumimoji="1" lang="en-GB" sz="2000" dirty="0" err="1">
                <a:solidFill>
                  <a:srgbClr val="000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i</a:t>
            </a:r>
            <a:r>
              <a:rPr kumimoji="1" lang="en-GB" sz="2000" dirty="0">
                <a:solidFill>
                  <a:srgbClr val="000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&lt; n L2</a:t>
            </a:r>
            <a:endParaRPr kumimoji="1" lang="en-GB" sz="2000" dirty="0">
              <a:solidFill>
                <a:srgbClr val="000000"/>
              </a:solidFill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defTabSz="914400" eaLnBrk="0" hangingPunct="0"/>
            <a:r>
              <a:rPr kumimoji="1" lang="en-GB" sz="2000" dirty="0">
                <a:solidFill>
                  <a:srgbClr val="000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t1 = sum + </a:t>
            </a:r>
            <a:r>
              <a:rPr kumimoji="1" lang="en-GB" sz="2000" dirty="0" err="1">
                <a:solidFill>
                  <a:srgbClr val="000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i</a:t>
            </a:r>
            <a:endParaRPr kumimoji="1" lang="en-GB" sz="2000" dirty="0">
              <a:solidFill>
                <a:srgbClr val="000000"/>
              </a:solidFill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defTabSz="914400" eaLnBrk="0" hangingPunct="0"/>
            <a:r>
              <a:rPr kumimoji="1" lang="en-GB" sz="2000" dirty="0">
                <a:solidFill>
                  <a:srgbClr val="000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sum = t1</a:t>
            </a:r>
            <a:endParaRPr kumimoji="1" lang="en-GB" sz="2000" dirty="0">
              <a:solidFill>
                <a:srgbClr val="000000"/>
              </a:solidFill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defTabSz="914400" eaLnBrk="0" hangingPunct="0"/>
            <a:r>
              <a:rPr kumimoji="1" lang="en-GB" sz="2000" dirty="0">
                <a:solidFill>
                  <a:srgbClr val="000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</a:t>
            </a:r>
            <a:r>
              <a:rPr kumimoji="1" lang="en-GB" sz="2000" dirty="0" err="1">
                <a:solidFill>
                  <a:srgbClr val="000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i</a:t>
            </a:r>
            <a:r>
              <a:rPr kumimoji="1" lang="en-GB" sz="2000" dirty="0">
                <a:solidFill>
                  <a:srgbClr val="000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=i+1</a:t>
            </a:r>
            <a:endParaRPr kumimoji="1" lang="en-GB" sz="2000" dirty="0">
              <a:solidFill>
                <a:srgbClr val="000000"/>
              </a:solidFill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defTabSz="914400" eaLnBrk="0" hangingPunct="0"/>
            <a:r>
              <a:rPr kumimoji="1" lang="en-GB" sz="2000" dirty="0">
                <a:solidFill>
                  <a:srgbClr val="000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</a:t>
            </a:r>
            <a:r>
              <a:rPr kumimoji="1" lang="en-GB" sz="2000" dirty="0" err="1">
                <a:solidFill>
                  <a:srgbClr val="000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goto</a:t>
            </a:r>
            <a:r>
              <a:rPr kumimoji="1" lang="en-GB" sz="2000" dirty="0">
                <a:solidFill>
                  <a:srgbClr val="000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L1</a:t>
            </a:r>
            <a:endParaRPr kumimoji="1" lang="en-GB" sz="2000" dirty="0">
              <a:solidFill>
                <a:srgbClr val="000000"/>
              </a:solidFill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defTabSz="914400" eaLnBrk="0" hangingPunct="0"/>
            <a:r>
              <a:rPr kumimoji="1" lang="en-GB" sz="2000" dirty="0">
                <a:solidFill>
                  <a:srgbClr val="000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L2:</a:t>
            </a:r>
            <a:endParaRPr kumimoji="1" lang="en-US" sz="2000" dirty="0">
              <a:solidFill>
                <a:srgbClr val="000000"/>
              </a:solidFill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55535" y="2296886"/>
          <a:ext cx="3011341" cy="3679369"/>
        </p:xfrm>
        <a:graphic>
          <a:graphicData uri="http://schemas.openxmlformats.org/drawingml/2006/table">
            <a:tbl>
              <a:tblPr firstRow="1" bandRow="1"/>
              <a:tblGrid>
                <a:gridCol w="334593"/>
                <a:gridCol w="798096"/>
                <a:gridCol w="576064"/>
                <a:gridCol w="566482"/>
                <a:gridCol w="736106"/>
              </a:tblGrid>
              <a:tr h="2451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op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arg1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arg2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Result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</a:tr>
              <a:tr h="3971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=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sum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971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=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i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3971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2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LABEL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L1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971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3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&lt;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i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t1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3971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4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 err="1"/>
                        <a:t>iff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t1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-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L2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61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5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+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sum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i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t2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361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6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=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t2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sum</a:t>
                      </a:r>
                      <a:endParaRPr lang="en-US" sz="1400" dirty="0"/>
                    </a:p>
                  </a:txBody>
                  <a:tcPr marL="0" marR="0" marT="0" marB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3622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 err="1"/>
                        <a:t>goto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L1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3622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LABEL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L2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SimSun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152400" y="3124200"/>
            <a:ext cx="8763000" cy="609600"/>
          </a:xfrm>
        </p:spPr>
        <p:txBody>
          <a:bodyPr>
            <a:noAutofit/>
          </a:bodyPr>
          <a:lstStyle/>
          <a:p>
            <a:r>
              <a:rPr lang="en-GB" sz="4400" dirty="0"/>
              <a:t>Thank you</a:t>
            </a:r>
            <a:endParaRPr lang="en-GB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228600"/>
            <a:ext cx="87630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Intermediate Code Generation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C0480"/>
                </a:solidFill>
              </a:rPr>
              <a:t>Forms of ICG</a:t>
            </a:r>
            <a:endParaRPr lang="en-US" dirty="0">
              <a:solidFill>
                <a:srgbClr val="FC0480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FC0480"/>
                </a:solidFill>
              </a:rPr>
              <a:t>Abstract Syntax Tree (Directed </a:t>
            </a:r>
            <a:r>
              <a:rPr lang="en-US" dirty="0" err="1">
                <a:solidFill>
                  <a:srgbClr val="FC0480"/>
                </a:solidFill>
              </a:rPr>
              <a:t>Acylic</a:t>
            </a:r>
            <a:r>
              <a:rPr lang="en-US" dirty="0">
                <a:solidFill>
                  <a:srgbClr val="FC0480"/>
                </a:solidFill>
              </a:rPr>
              <a:t> Graphs)</a:t>
            </a:r>
            <a:endParaRPr lang="en-US" dirty="0">
              <a:solidFill>
                <a:srgbClr val="FC0480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FC0480"/>
                </a:solidFill>
              </a:rPr>
              <a:t>Three Address Code Generation</a:t>
            </a:r>
            <a:endParaRPr lang="en-US" dirty="0">
              <a:solidFill>
                <a:srgbClr val="FC048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Translations 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Arrays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Flow of Control Statements</a:t>
            </a:r>
            <a:endParaRPr lang="en-US" dirty="0"/>
          </a:p>
          <a:p>
            <a:pPr lvl="3">
              <a:lnSpc>
                <a:spcPct val="100000"/>
              </a:lnSpc>
            </a:pPr>
            <a:r>
              <a:rPr lang="en-US" dirty="0"/>
              <a:t>Boolean Expressions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Intermediate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9890"/>
            <a:ext cx="8763000" cy="5022310"/>
          </a:xfrm>
        </p:spPr>
        <p:txBody>
          <a:bodyPr/>
          <a:lstStyle/>
          <a:p>
            <a:r>
              <a:rPr lang="en-GB" altLang="en-US" sz="2200" dirty="0"/>
              <a:t>Intermediate code is the interface between front end and back end in a compiler</a:t>
            </a:r>
            <a:endParaRPr lang="en-GB" altLang="en-US" sz="2200" dirty="0"/>
          </a:p>
          <a:p>
            <a:r>
              <a:rPr lang="en-US" altLang="en-US" sz="2200" dirty="0">
                <a:cs typeface="Times New Roman" panose="02020603050405020304" pitchFamily="18" charset="0"/>
              </a:rPr>
              <a:t>The given program in a source language is converted to an equivalent program in an intermediate language by the intermediate code generator</a:t>
            </a:r>
            <a:endParaRPr lang="en-GB" altLang="en-US" sz="2200" dirty="0"/>
          </a:p>
          <a:p>
            <a:r>
              <a:rPr lang="en-GB" altLang="en-US" sz="2200" dirty="0"/>
              <a:t>Ideally the details of source language are confined to the front end and the details of target machines to the back end</a:t>
            </a:r>
            <a:endParaRPr lang="en-GB" altLang="en-US" sz="22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531" y="3962400"/>
            <a:ext cx="8335538" cy="2007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Static checking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 checking: which ensures that operators are applied to compatible operands</a:t>
            </a:r>
            <a:endParaRPr lang="en-GB" dirty="0"/>
          </a:p>
          <a:p>
            <a:r>
              <a:rPr lang="en-GB" dirty="0"/>
              <a:t>syntactic check: assures that a break-statement in C is enclosed within a while-, for-, or switch-statement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/>
              <a:t>Why Intermediate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9890"/>
            <a:ext cx="8763000" cy="5022310"/>
          </a:xfrm>
        </p:spPr>
        <p:txBody>
          <a:bodyPr/>
          <a:lstStyle/>
          <a:p>
            <a:r>
              <a:rPr lang="en-US" altLang="zh-CN" i="1" dirty="0"/>
              <a:t>m </a:t>
            </a:r>
            <a:r>
              <a:rPr lang="en-US" altLang="zh-CN" dirty="0"/>
              <a:t>computer </a:t>
            </a:r>
            <a:r>
              <a:rPr lang="en-US" altLang="zh-CN" dirty="0" err="1"/>
              <a:t>lang</a:t>
            </a:r>
            <a:r>
              <a:rPr lang="en-US" altLang="zh-CN" dirty="0"/>
              <a:t> (c, python </a:t>
            </a:r>
            <a:r>
              <a:rPr lang="en-US" altLang="zh-CN" dirty="0" err="1"/>
              <a:t>etc</a:t>
            </a:r>
            <a:r>
              <a:rPr lang="en-US" altLang="zh-CN" dirty="0"/>
              <a:t>, ), </a:t>
            </a:r>
            <a:r>
              <a:rPr lang="en-US" altLang="zh-CN" i="1" dirty="0"/>
              <a:t>n </a:t>
            </a:r>
            <a:r>
              <a:rPr lang="en-US" altLang="zh-CN" dirty="0"/>
              <a:t>machines arch (x86, MIPS, ARM)</a:t>
            </a:r>
            <a:r>
              <a:rPr lang="en-US" altLang="zh-CN" sz="2000" dirty="0"/>
              <a:t>. How many compilers to be built?  </a:t>
            </a:r>
            <a:endParaRPr lang="en-US" altLang="zh-CN" sz="2000" dirty="0"/>
          </a:p>
          <a:p>
            <a:r>
              <a:rPr lang="en-US" altLang="zh-CN" sz="2000" i="1" dirty="0"/>
              <a:t>m</a:t>
            </a:r>
            <a:r>
              <a:rPr lang="en-US" altLang="zh-CN" sz="2000" dirty="0"/>
              <a:t> * </a:t>
            </a:r>
            <a:r>
              <a:rPr lang="en-US" altLang="zh-CN" sz="2000" i="1" dirty="0"/>
              <a:t>n   </a:t>
            </a:r>
            <a:r>
              <a:rPr lang="en-US" altLang="zh-CN" sz="2000" dirty="0"/>
              <a:t>Enormous efforts.</a:t>
            </a:r>
            <a:endParaRPr lang="en-US" altLang="zh-CN" sz="2000" dirty="0"/>
          </a:p>
          <a:p>
            <a:r>
              <a:rPr lang="en-US" altLang="zh-CN" sz="2000" dirty="0" err="1"/>
              <a:t>Solu</a:t>
            </a:r>
            <a:r>
              <a:rPr lang="en-US" altLang="zh-CN" sz="2000" dirty="0"/>
              <a:t>: Use IC</a:t>
            </a:r>
            <a:endParaRPr lang="en-US" altLang="zh-CN" sz="2000" dirty="0"/>
          </a:p>
          <a:p>
            <a:r>
              <a:rPr lang="en-US" altLang="zh-CN" sz="2000" dirty="0"/>
              <a:t>Convert all </a:t>
            </a:r>
            <a:r>
              <a:rPr lang="en-US" altLang="zh-CN" sz="2000" dirty="0" err="1"/>
              <a:t>lang</a:t>
            </a:r>
            <a:r>
              <a:rPr lang="en-US" altLang="zh-CN" sz="2000" dirty="0"/>
              <a:t> to IC (Front End)</a:t>
            </a:r>
            <a:endParaRPr lang="en-US" altLang="zh-CN" sz="2000" dirty="0"/>
          </a:p>
          <a:p>
            <a:r>
              <a:rPr lang="en-US" altLang="zh-CN" sz="2000" dirty="0"/>
              <a:t>Convert IC to Machine code (Back End)</a:t>
            </a:r>
            <a:endParaRPr lang="en-US" altLang="zh-CN" sz="2000" dirty="0"/>
          </a:p>
          <a:p>
            <a:r>
              <a:rPr lang="en-US" altLang="zh-CN" sz="2000" i="1" dirty="0"/>
              <a:t>m</a:t>
            </a:r>
            <a:r>
              <a:rPr lang="en-US" altLang="zh-CN" sz="2000" dirty="0"/>
              <a:t> + </a:t>
            </a:r>
            <a:r>
              <a:rPr lang="en-US" altLang="zh-CN" sz="2000" i="1" dirty="0"/>
              <a:t>n</a:t>
            </a:r>
            <a:endParaRPr lang="en-US" altLang="zh-CN" sz="2000" i="1" dirty="0"/>
          </a:p>
          <a:p>
            <a:r>
              <a:rPr lang="en-US" altLang="zh-CN" sz="2000" dirty="0"/>
              <a:t> Allows for code optimizations to be performed on IC</a:t>
            </a:r>
            <a:endParaRPr lang="en-US" altLang="zh-CN" sz="20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230" y="4648200"/>
            <a:ext cx="7844380" cy="1400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Forms of ICG: 1. Syntax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9890"/>
            <a:ext cx="5643736" cy="5022310"/>
          </a:xfrm>
        </p:spPr>
        <p:txBody>
          <a:bodyPr/>
          <a:lstStyle/>
          <a:p>
            <a:r>
              <a:rPr lang="en-US" altLang="zh-CN" sz="2200" dirty="0"/>
              <a:t>Nodes in a syntax tree represent constructs in the source program.</a:t>
            </a:r>
            <a:endParaRPr lang="en-US" altLang="zh-CN" sz="2200" dirty="0"/>
          </a:p>
          <a:p>
            <a:r>
              <a:rPr lang="en-US" altLang="zh-CN" sz="2200" dirty="0"/>
              <a:t>The children of a node represent the meaningful components of a construct. </a:t>
            </a:r>
            <a:endParaRPr lang="en-US" altLang="zh-CN" sz="2200" dirty="0"/>
          </a:p>
          <a:p>
            <a:pPr>
              <a:defRPr/>
            </a:pPr>
            <a:r>
              <a:rPr lang="en-US" altLang="zh-CN" sz="2200" dirty="0"/>
              <a:t>Example: Syntax tree for expression </a:t>
            </a:r>
            <a:r>
              <a:rPr lang="en-US" altLang="zh-CN" sz="2200" dirty="0" err="1"/>
              <a:t>a+a</a:t>
            </a:r>
            <a:r>
              <a:rPr lang="en-US" altLang="zh-CN" sz="2200" dirty="0"/>
              <a:t>*(b-c) +(b-c)*d</a:t>
            </a:r>
            <a:endParaRPr lang="en-US" altLang="zh-CN" sz="22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pic>
        <p:nvPicPr>
          <p:cNvPr id="5" name="Content Placeholder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6136" y="990600"/>
            <a:ext cx="2981325" cy="2741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78" y="3673406"/>
            <a:ext cx="7649643" cy="2422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13053</Words>
  <Application>WPS Presentation</Application>
  <PresentationFormat>On-screen Show (4:3)</PresentationFormat>
  <Paragraphs>2134</Paragraphs>
  <Slides>45</Slides>
  <Notes>0</Notes>
  <HiddenSlides>6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7" baseType="lpstr">
      <vt:lpstr>Arial</vt:lpstr>
      <vt:lpstr>SimSun</vt:lpstr>
      <vt:lpstr>Wingdings</vt:lpstr>
      <vt:lpstr>Arial</vt:lpstr>
      <vt:lpstr>Times New Roman</vt:lpstr>
      <vt:lpstr>Arial Unicode MS</vt:lpstr>
      <vt:lpstr>SimSun</vt:lpstr>
      <vt:lpstr>宋体-简</vt:lpstr>
      <vt:lpstr>Courier</vt:lpstr>
      <vt:lpstr>苹方-简</vt:lpstr>
      <vt:lpstr>Consolas</vt:lpstr>
      <vt:lpstr>SimSun</vt:lpstr>
      <vt:lpstr>Times New Roman</vt:lpstr>
      <vt:lpstr>Courier New</vt:lpstr>
      <vt:lpstr>Calibri</vt:lpstr>
      <vt:lpstr>Helvetica Neue</vt:lpstr>
      <vt:lpstr>Microsoft YaHei</vt:lpstr>
      <vt:lpstr>汉仪旗黑</vt:lpstr>
      <vt:lpstr>Calibri Light</vt:lpstr>
      <vt:lpstr>等线</vt:lpstr>
      <vt:lpstr>等线 Light</vt:lpstr>
      <vt:lpstr>Custom Design</vt:lpstr>
      <vt:lpstr>COMPILER CONSTRUCTION CS F363</vt:lpstr>
      <vt:lpstr>Text Book</vt:lpstr>
      <vt:lpstr>PowerPoint 演示文稿</vt:lpstr>
      <vt:lpstr>Overview</vt:lpstr>
      <vt:lpstr>Overview</vt:lpstr>
      <vt:lpstr>Intermediate Code Generation</vt:lpstr>
      <vt:lpstr>Static checking	</vt:lpstr>
      <vt:lpstr>Why Intermediate code?</vt:lpstr>
      <vt:lpstr>Forms of ICG: 1. Syntax Tree</vt:lpstr>
      <vt:lpstr>Variants of Syntax Trees</vt:lpstr>
      <vt:lpstr>Variants of Syntax Trees: Directed Acyclic Graphs</vt:lpstr>
      <vt:lpstr>DAG</vt:lpstr>
      <vt:lpstr>DAG</vt:lpstr>
      <vt:lpstr>DAG for Expressions</vt:lpstr>
      <vt:lpstr>Value Number Method for DAG’s</vt:lpstr>
      <vt:lpstr>Value Number Method for DAG’s</vt:lpstr>
      <vt:lpstr>Forms of ICG: 2. Three Address Code</vt:lpstr>
      <vt:lpstr>Addresses and Instructions</vt:lpstr>
      <vt:lpstr>Addresses and Instructions</vt:lpstr>
      <vt:lpstr>Addresses and Instructions</vt:lpstr>
      <vt:lpstr>Types of Three Address Codes</vt:lpstr>
      <vt:lpstr>Quadruples</vt:lpstr>
      <vt:lpstr>Quadruples</vt:lpstr>
      <vt:lpstr>Quadruples</vt:lpstr>
      <vt:lpstr>Quadruples</vt:lpstr>
      <vt:lpstr>Triples</vt:lpstr>
      <vt:lpstr>Examples</vt:lpstr>
      <vt:lpstr>Examples</vt:lpstr>
      <vt:lpstr>Example</vt:lpstr>
      <vt:lpstr>Indirect Triples</vt:lpstr>
      <vt:lpstr>Translations: Arrays</vt:lpstr>
      <vt:lpstr>Translations: Arrays</vt:lpstr>
      <vt:lpstr>Array (syn tree, 3AC, quads, triples)</vt:lpstr>
      <vt:lpstr>Array (syn tree, 3AC, quads, triples)</vt:lpstr>
      <vt:lpstr>Translations: Arrays</vt:lpstr>
      <vt:lpstr>Translations: Arrays</vt:lpstr>
      <vt:lpstr>Translations: Arrays</vt:lpstr>
      <vt:lpstr>Flow Control</vt:lpstr>
      <vt:lpstr>Short-Circuit Code </vt:lpstr>
      <vt:lpstr>Avoiding Redundant Gotos</vt:lpstr>
      <vt:lpstr>Boolean Values and Jumping Code</vt:lpstr>
      <vt:lpstr>Boolean Values and Jumping Code</vt:lpstr>
      <vt:lpstr>Translation scheme - while</vt:lpstr>
      <vt:lpstr>Translation scheme - for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yashwanthkaruparthi</cp:lastModifiedBy>
  <cp:revision>1224</cp:revision>
  <cp:lastPrinted>2024-05-27T06:52:19Z</cp:lastPrinted>
  <dcterms:created xsi:type="dcterms:W3CDTF">2024-05-27T06:52:19Z</dcterms:created>
  <dcterms:modified xsi:type="dcterms:W3CDTF">2024-05-27T06:52:19Z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1033-5.7.2.8094</vt:lpwstr>
  </property>
</Properties>
</file>