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0" r:id="rId4"/>
    <p:sldId id="292" r:id="rId5"/>
    <p:sldId id="293" r:id="rId7"/>
    <p:sldId id="294" r:id="rId8"/>
    <p:sldId id="325" r:id="rId9"/>
    <p:sldId id="329" r:id="rId10"/>
    <p:sldId id="330" r:id="rId11"/>
    <p:sldId id="331" r:id="rId12"/>
    <p:sldId id="336" r:id="rId13"/>
    <p:sldId id="337" r:id="rId14"/>
    <p:sldId id="373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53" autoAdjust="0"/>
    <p:restoredTop sz="94291" autoAdjust="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236DE-4034-4452-A8D4-FA00904EBEC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26DC6-BD37-4123-AE58-74DB25931C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DC6-BD37-4123-AE58-74DB25931C8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8752E-C606-4FD1-8D19-19FB10214411}" type="slidenum">
              <a:rPr lang="en-US"/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Need routing to get message back to origin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6C3D6A8-37FE-4A34-AC01-04F376594D7A}" type="slidenum">
              <a:rPr lang="en-US" altLang="en-US"/>
            </a:fld>
            <a:endParaRPr lang="en-US" alt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83A7F9-DF46-4803-9B16-317268D73F37}" type="slidenum">
              <a:rPr lang="en-US" altLang="en-US"/>
            </a:fld>
            <a:endParaRPr lang="en-US" alt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0BEC36-8D32-412B-9AC4-BC27B6C47F5E}" type="slidenum">
              <a:rPr lang="en-US" altLang="en-US"/>
            </a:fld>
            <a:endParaRPr lang="en-US" alt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  <a:t>IP Protocol</a:t>
            </a:r>
            <a:endParaRPr lang="en-US" sz="60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  <a:endParaRPr lang="en-US" altLang="en-US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795651-D0CB-4088-B850-C3565C372FA9}" type="slidenum">
              <a:rPr lang="en-US" altLang="en-US" b="0"/>
            </a:fld>
            <a:endParaRPr lang="en-US" altLang="en-US" b="0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</a:rPr>
              <a:t>Fragmentation example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561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5612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032000"/>
            <a:ext cx="79168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  <a:endParaRPr lang="en-US" altLang="en-US"/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FDDC69-24E8-4CE1-819B-AB305884D701}" type="slidenum">
              <a:rPr lang="en-US" altLang="en-US" b="0"/>
            </a:fld>
            <a:endParaRPr lang="en-US" altLang="en-US" b="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</a:rPr>
              <a:t>Detailed fragmentation example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663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6800"/>
            <a:ext cx="7732712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Reassembly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final destination host can reassemble the original datagram from the fragments received (if none of them is lost) using the following strategy:</a:t>
            </a:r>
            <a:endParaRPr lang="en-GB" dirty="0"/>
          </a:p>
          <a:p>
            <a:pPr lvl="1"/>
            <a:r>
              <a:rPr lang="en-GB" dirty="0"/>
              <a:t>The first fragment has an offset field value of zero.</a:t>
            </a:r>
            <a:endParaRPr lang="en-GB" dirty="0"/>
          </a:p>
          <a:p>
            <a:pPr lvl="1"/>
            <a:r>
              <a:rPr lang="en-GB" dirty="0"/>
              <a:t>Divide the length of the first fragment by 8. The second fragment has an offset value equal to that result.</a:t>
            </a:r>
            <a:endParaRPr lang="en-GB" dirty="0"/>
          </a:p>
          <a:p>
            <a:pPr lvl="1"/>
            <a:r>
              <a:rPr lang="en-GB" dirty="0"/>
              <a:t>Divide the total length of the first and second fragment by 8. The third fragment has an offset value equal to that </a:t>
            </a:r>
            <a:r>
              <a:rPr lang="en-GB"/>
              <a:t>result.</a:t>
            </a:r>
            <a:endParaRPr lang="en-GB"/>
          </a:p>
          <a:p>
            <a:pPr lvl="1"/>
            <a:r>
              <a:rPr lang="en-GB"/>
              <a:t>Continue </a:t>
            </a:r>
            <a:r>
              <a:rPr lang="en-GB" dirty="0"/>
              <a:t>the process. The last fragment has a </a:t>
            </a:r>
            <a:r>
              <a:rPr lang="en-GB" i="1" dirty="0"/>
              <a:t>more </a:t>
            </a:r>
            <a:r>
              <a:rPr lang="en-GB" dirty="0"/>
              <a:t>bit value of 0 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Transparent Fragmentation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/>
              <a:t>Fragmentation is made transparent to subsequent networks, through which the packet pass.</a:t>
            </a:r>
            <a:endParaRPr lang="en-IN" b="1" dirty="0"/>
          </a:p>
          <a:p>
            <a:pPr algn="just"/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Basic concept:</a:t>
            </a:r>
            <a:endParaRPr lang="en-IN" b="1" dirty="0">
              <a:solidFill>
                <a:srgbClr val="C00000"/>
              </a:solidFill>
            </a:endParaRPr>
          </a:p>
          <a:p>
            <a:pPr lvl="1" algn="just"/>
            <a:r>
              <a:rPr lang="en-IN" b="1" dirty="0"/>
              <a:t>An oversized packet reaches a router.</a:t>
            </a:r>
            <a:endParaRPr lang="en-IN" b="1" dirty="0"/>
          </a:p>
          <a:p>
            <a:pPr lvl="1" algn="just"/>
            <a:r>
              <a:rPr lang="en-IN" b="1" dirty="0"/>
              <a:t>Router breaks it up into fragments.</a:t>
            </a:r>
            <a:endParaRPr lang="en-IN" b="1" dirty="0"/>
          </a:p>
          <a:p>
            <a:pPr lvl="1" algn="just"/>
            <a:r>
              <a:rPr lang="en-IN" b="1" dirty="0"/>
              <a:t>All fragments sent to the same exit router</a:t>
            </a:r>
            <a:endParaRPr lang="en-IN" b="1" dirty="0"/>
          </a:p>
          <a:p>
            <a:pPr lvl="1" algn="just"/>
            <a:r>
              <a:rPr lang="en-IN" b="1" dirty="0"/>
              <a:t>reassembles the fragments before</a:t>
            </a:r>
            <a:endParaRPr lang="en-IN" b="1" dirty="0"/>
          </a:p>
          <a:p>
            <a:pPr lvl="1" algn="just"/>
            <a:r>
              <a:rPr lang="en-IN" b="1" dirty="0"/>
              <a:t>forwarding to the next network.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Transparent Fragmentation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Transparent Fragmentation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Drawbacks: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/>
              <a:t>All packets must be routed via the same exit router.</a:t>
            </a:r>
            <a:endParaRPr lang="en-IN" b="1" dirty="0"/>
          </a:p>
          <a:p>
            <a:pPr lvl="2"/>
            <a:r>
              <a:rPr lang="en-IN" b="1" dirty="0"/>
              <a:t>Exit router must know when all the pieces have been received.</a:t>
            </a:r>
            <a:endParaRPr lang="en-IN" b="1" dirty="0"/>
          </a:p>
          <a:p>
            <a:pPr lvl="2"/>
            <a:r>
              <a:rPr lang="en-IN" b="1" dirty="0"/>
              <a:t>Either a “count” field or “end-of-packet” field must be stored in each packet.</a:t>
            </a:r>
            <a:endParaRPr lang="en-IN" b="1" dirty="0"/>
          </a:p>
          <a:p>
            <a:pPr lvl="1"/>
            <a:r>
              <a:rPr lang="en-IN" b="1" dirty="0"/>
              <a:t>Lot of overhead.</a:t>
            </a:r>
            <a:endParaRPr lang="en-IN" b="1" dirty="0"/>
          </a:p>
          <a:p>
            <a:pPr lvl="2"/>
            <a:r>
              <a:rPr lang="en-IN" b="1" dirty="0"/>
              <a:t>A large packet may be fragmented and reassembled repeatedly.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Non-Transparent Fragmentation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/>
          </a:bodyPr>
          <a:lstStyle/>
          <a:p>
            <a:r>
              <a:rPr lang="en-IN" b="1" dirty="0"/>
              <a:t>Fragmentation is not transparent to subsequent networks.</a:t>
            </a:r>
            <a:endParaRPr lang="en-IN" b="1" dirty="0"/>
          </a:p>
          <a:p>
            <a:r>
              <a:rPr lang="en-IN" b="1" dirty="0">
                <a:solidFill>
                  <a:srgbClr val="C00000"/>
                </a:solidFill>
              </a:rPr>
              <a:t>Basic concept:</a:t>
            </a:r>
            <a:endParaRPr lang="en-IN" b="1" dirty="0">
              <a:solidFill>
                <a:srgbClr val="C00000"/>
              </a:solidFill>
            </a:endParaRPr>
          </a:p>
          <a:p>
            <a:pPr lvl="1" algn="just"/>
            <a:r>
              <a:rPr lang="en-IN" b="1" dirty="0"/>
              <a:t>Packet fragments are not reassembled at any intermediate router.</a:t>
            </a:r>
            <a:endParaRPr lang="en-IN" b="1" dirty="0"/>
          </a:p>
          <a:p>
            <a:pPr lvl="1" algn="just"/>
            <a:r>
              <a:rPr lang="en-IN" b="1" dirty="0"/>
              <a:t>Each fragment is treated as an independent packet by the routers.</a:t>
            </a:r>
            <a:endParaRPr lang="en-IN" b="1" dirty="0"/>
          </a:p>
          <a:p>
            <a:pPr lvl="1" algn="just"/>
            <a:r>
              <a:rPr lang="en-IN" b="1" dirty="0"/>
              <a:t>The fragments are reassembled at the final destination host.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Non-Transparent Fragmentation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295400"/>
            <a:ext cx="91439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Non-Transparent Fragmentation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Advantage: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/>
              <a:t>Multiple exit routers may be used.</a:t>
            </a:r>
            <a:endParaRPr lang="en-IN" b="1" dirty="0"/>
          </a:p>
          <a:p>
            <a:pPr lvl="1"/>
            <a:r>
              <a:rPr lang="en-IN" b="1" dirty="0"/>
              <a:t>Higher throughput.</a:t>
            </a:r>
            <a:endParaRPr lang="en-IN" b="1" dirty="0"/>
          </a:p>
          <a:p>
            <a:r>
              <a:rPr lang="en-IN" b="1" dirty="0">
                <a:solidFill>
                  <a:srgbClr val="C00000"/>
                </a:solidFill>
              </a:rPr>
              <a:t>Drawback:</a:t>
            </a:r>
            <a:endParaRPr lang="en-IN" b="1" dirty="0">
              <a:solidFill>
                <a:srgbClr val="C00000"/>
              </a:solidFill>
            </a:endParaRPr>
          </a:p>
          <a:p>
            <a:pPr lvl="1" algn="just"/>
            <a:r>
              <a:rPr lang="en-IN" b="1" dirty="0"/>
              <a:t>When a large packet is fragmented, overhead increases.</a:t>
            </a:r>
            <a:endParaRPr lang="en-IN" b="1" dirty="0"/>
          </a:p>
          <a:p>
            <a:pPr lvl="1" algn="just"/>
            <a:r>
              <a:rPr lang="en-IN" b="1" dirty="0"/>
              <a:t>Each fragment must have a header (Minimum 20 bytes).</a:t>
            </a:r>
            <a:endParaRPr lang="en-IN" b="1" dirty="0"/>
          </a:p>
          <a:p>
            <a:pPr algn="just"/>
            <a:r>
              <a:rPr lang="en-IN" sz="2800" dirty="0"/>
              <a:t> </a:t>
            </a:r>
            <a:r>
              <a:rPr lang="en-IN" sz="2800" b="1" dirty="0"/>
              <a:t>IP protocol uses non-transparent fragmentation.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009900"/>
                </a:solidFill>
                <a:latin typeface="Comic Sans MS" panose="030F0702030302020204" pitchFamily="66" charset="0"/>
              </a:rPr>
              <a:t>IP</a:t>
            </a:r>
            <a:endParaRPr lang="en-GB" dirty="0">
              <a:solidFill>
                <a:srgbClr val="0099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latin typeface="+mj-lt"/>
              </a:rPr>
              <a:t>Responsible for </a:t>
            </a:r>
            <a:r>
              <a:rPr lang="en-GB" dirty="0">
                <a:solidFill>
                  <a:srgbClr val="C00000"/>
                </a:solidFill>
                <a:latin typeface="+mj-lt"/>
              </a:rPr>
              <a:t>node to node </a:t>
            </a:r>
            <a:r>
              <a:rPr lang="en-GB" dirty="0">
                <a:latin typeface="+mj-lt"/>
              </a:rPr>
              <a:t>transmission</a:t>
            </a:r>
            <a:endParaRPr lang="en-GB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+mj-lt"/>
              </a:rPr>
              <a:t>Sends data in individual packets</a:t>
            </a:r>
            <a:endParaRPr lang="en-GB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+mj-lt"/>
              </a:rPr>
              <a:t>Maximum size of packet is determined by the networks</a:t>
            </a:r>
            <a:endParaRPr lang="en-GB" dirty="0">
              <a:latin typeface="+mj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C00000"/>
                </a:solidFill>
                <a:latin typeface="+mj-lt"/>
              </a:rPr>
              <a:t>Fragmented</a:t>
            </a:r>
            <a:r>
              <a:rPr lang="en-GB" dirty="0">
                <a:latin typeface="+mj-lt"/>
              </a:rPr>
              <a:t> if too large</a:t>
            </a:r>
            <a:endParaRPr lang="en-GB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C00000"/>
                </a:solidFill>
                <a:latin typeface="+mj-lt"/>
              </a:rPr>
              <a:t>Unreliable</a:t>
            </a:r>
            <a:endParaRPr lang="en-GB" dirty="0">
              <a:solidFill>
                <a:srgbClr val="C00000"/>
              </a:solidFill>
              <a:latin typeface="+mj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+mj-lt"/>
              </a:rPr>
              <a:t>Packets might be lost, corrupted, duplicated, delivered out of order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31B55C-8D31-47E4-AC6D-151DF6AE8112}" type="slidenum">
              <a:rPr lang="en-US"/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9900"/>
                </a:solidFill>
              </a:rPr>
              <a:t>IPv4 Datagram Format</a:t>
            </a:r>
            <a:endParaRPr lang="en-US" b="1" dirty="0">
              <a:solidFill>
                <a:srgbClr val="009900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4701874" cy="152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9" y="2658985"/>
            <a:ext cx="8136060" cy="36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97D138-B5D0-4C62-BD79-8C8E65C9C89A}" type="slidenum">
              <a:rPr lang="en-US"/>
            </a:fld>
            <a:endParaRPr lang="en-US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9900"/>
                </a:solidFill>
              </a:rPr>
              <a:t>IP Datagram Format (cont.)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</a:rPr>
              <a:t>Vers </a:t>
            </a:r>
            <a:r>
              <a:rPr lang="en-US" sz="2400" dirty="0">
                <a:solidFill>
                  <a:srgbClr val="002060"/>
                </a:solidFill>
              </a:rPr>
              <a:t>(4 bits): </a:t>
            </a:r>
            <a:r>
              <a:rPr lang="en-US" sz="2400" dirty="0"/>
              <a:t>version of IP protocol (IPv4=4)</a:t>
            </a:r>
            <a:endParaRPr lang="en-US" sz="2400" dirty="0"/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b="1" dirty="0" err="1">
                <a:solidFill>
                  <a:srgbClr val="002060"/>
                </a:solidFill>
              </a:rPr>
              <a:t>Hlen</a:t>
            </a:r>
            <a:r>
              <a:rPr lang="en-US" sz="2400" b="1" dirty="0">
                <a:solidFill>
                  <a:srgbClr val="002060"/>
                </a:solidFill>
              </a:rPr>
              <a:t> (</a:t>
            </a:r>
            <a:r>
              <a:rPr lang="en-US" sz="2400" dirty="0">
                <a:solidFill>
                  <a:srgbClr val="002060"/>
                </a:solidFill>
              </a:rPr>
              <a:t>4 bits): </a:t>
            </a:r>
            <a:r>
              <a:rPr lang="en-US" sz="2400" dirty="0"/>
              <a:t>Header length without options (usual case) = 20 bytes(if </a:t>
            </a:r>
            <a:r>
              <a:rPr lang="en-US" sz="2400" dirty="0" err="1"/>
              <a:t>Hlen</a:t>
            </a:r>
            <a:r>
              <a:rPr lang="en-US" sz="2400" dirty="0"/>
              <a:t>=5) and maximum size 60 bytes (if </a:t>
            </a:r>
            <a:r>
              <a:rPr lang="en-US" sz="2400" dirty="0" err="1"/>
              <a:t>Hlen</a:t>
            </a:r>
            <a:r>
              <a:rPr lang="en-US" sz="2400" dirty="0"/>
              <a:t> = 15).</a:t>
            </a:r>
            <a:endParaRPr lang="en-US" sz="2400" dirty="0"/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</a:rPr>
              <a:t>Type of Service – TOS</a:t>
            </a:r>
            <a:r>
              <a:rPr lang="en-US" sz="2400" dirty="0">
                <a:solidFill>
                  <a:srgbClr val="002060"/>
                </a:solidFill>
              </a:rPr>
              <a:t> (8 bits): </a:t>
            </a:r>
            <a:r>
              <a:rPr lang="en-US" sz="2400" dirty="0"/>
              <a:t>used for QoS (used for the priority)</a:t>
            </a:r>
            <a:endParaRPr 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</a:rPr>
              <a:t>Total length</a:t>
            </a:r>
            <a:r>
              <a:rPr lang="en-US" sz="2400" dirty="0">
                <a:solidFill>
                  <a:srgbClr val="002060"/>
                </a:solidFill>
              </a:rPr>
              <a:t> (16 bits): </a:t>
            </a:r>
            <a:r>
              <a:rPr lang="en-US" sz="2400" dirty="0"/>
              <a:t>length of datagram in bytes, includes header and data.</a:t>
            </a:r>
            <a:endParaRPr lang="en-US" sz="24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</a:rPr>
              <a:t>Time to live – TTL</a:t>
            </a:r>
            <a:r>
              <a:rPr lang="en-US" sz="2400" dirty="0">
                <a:solidFill>
                  <a:srgbClr val="002060"/>
                </a:solidFill>
              </a:rPr>
              <a:t> (8bits): </a:t>
            </a:r>
            <a:r>
              <a:rPr lang="en-US" sz="2400" dirty="0"/>
              <a:t>specifies how long datagram is allowed to remain in internet</a:t>
            </a:r>
            <a:endParaRPr lang="en-US" sz="24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Routers decrement by 1</a:t>
            </a:r>
            <a:endParaRPr lang="en-US" sz="24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When TTL = 0 router discards datagram</a:t>
            </a:r>
            <a:endParaRPr lang="en-US" sz="24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Prevents infinite loops</a:t>
            </a:r>
            <a:endParaRPr lang="en-US" sz="24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</a:rPr>
              <a:t>Protocol</a:t>
            </a:r>
            <a:r>
              <a:rPr lang="en-US" sz="2400" dirty="0">
                <a:solidFill>
                  <a:srgbClr val="002060"/>
                </a:solidFill>
              </a:rPr>
              <a:t> (8 bits): </a:t>
            </a:r>
            <a:r>
              <a:rPr lang="en-US" sz="2400" dirty="0"/>
              <a:t>specifies the format of the data area</a:t>
            </a:r>
            <a:endParaRPr lang="en-US" sz="24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Identify the protocol being used (TCP or UDP)</a:t>
            </a:r>
            <a:endParaRPr lang="en-US" sz="24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Protocol numbers administered by central authority to guarantee agreement, e.g. TCP=6, UDP=17, ICMP=1, IGMP=2 </a:t>
            </a:r>
            <a:r>
              <a:rPr lang="en-US" sz="2400" dirty="0" err="1"/>
              <a:t>etc</a:t>
            </a:r>
            <a:endParaRPr lang="en-US" sz="2400" dirty="0"/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8674F-FD3A-419D-8E7F-D455C890DE3A}" type="slidenum">
              <a:rPr lang="en-US"/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9900"/>
                </a:solidFill>
              </a:rPr>
              <a:t>IP Datagram Format (cont.)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002060"/>
                </a:solidFill>
              </a:rPr>
              <a:t>Source &amp; destination IP address</a:t>
            </a:r>
            <a:r>
              <a:rPr lang="en-US" dirty="0">
                <a:solidFill>
                  <a:srgbClr val="002060"/>
                </a:solidFill>
              </a:rPr>
              <a:t> (32 bits each): </a:t>
            </a:r>
            <a:r>
              <a:rPr lang="en-US" dirty="0"/>
              <a:t>contain IP address of sender and intended recipient</a:t>
            </a:r>
            <a:endParaRPr lang="en-US" dirty="0"/>
          </a:p>
          <a:p>
            <a:pPr eaLnBrk="1" hangingPunct="1"/>
            <a:r>
              <a:rPr lang="en-US" b="1" dirty="0">
                <a:solidFill>
                  <a:srgbClr val="002060"/>
                </a:solidFill>
              </a:rPr>
              <a:t>Options</a:t>
            </a:r>
            <a:r>
              <a:rPr lang="en-US" dirty="0">
                <a:solidFill>
                  <a:srgbClr val="002060"/>
                </a:solidFill>
              </a:rPr>
              <a:t> (variable length): </a:t>
            </a:r>
            <a:r>
              <a:rPr lang="en-US" dirty="0"/>
              <a:t>Mainly used to record a route, or timestamps, or specify routing</a:t>
            </a:r>
            <a:endParaRPr lang="en-US" dirty="0"/>
          </a:p>
          <a:p>
            <a:pPr eaLnBrk="1" hangingPunct="1"/>
            <a:r>
              <a:rPr lang="en-US" b="1" dirty="0">
                <a:solidFill>
                  <a:srgbClr val="002060"/>
                </a:solidFill>
              </a:rPr>
              <a:t>Header Checksum: </a:t>
            </a:r>
            <a:r>
              <a:rPr lang="en-US" dirty="0"/>
              <a:t>Error 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BF37E-3A08-48D9-ADE9-6747D1DF0A20}" type="slidenum">
              <a:rPr lang="en-US"/>
            </a:fld>
            <a:endParaRPr lang="en-US" dirty="0"/>
          </a:p>
        </p:txBody>
      </p:sp>
      <p:sp>
        <p:nvSpPr>
          <p:cNvPr id="9219" name="Rectangle 512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009900"/>
                </a:solidFill>
              </a:rPr>
              <a:t>Fragmentation Control</a:t>
            </a:r>
            <a:endParaRPr lang="en-US" sz="3600" b="1" dirty="0">
              <a:solidFill>
                <a:srgbClr val="009900"/>
              </a:solidFill>
            </a:endParaRPr>
          </a:p>
        </p:txBody>
      </p:sp>
      <p:sp>
        <p:nvSpPr>
          <p:cNvPr id="9220" name="Rectangle 5141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845810"/>
          </a:xfrm>
        </p:spPr>
        <p:txBody>
          <a:bodyPr>
            <a:normAutofit fontScale="82500"/>
          </a:bodyPr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2060"/>
                </a:solidFill>
              </a:rPr>
              <a:t>Identification (16-bit) 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  <a:r>
              <a:rPr lang="en-US" sz="2800" dirty="0"/>
              <a:t>copied into fragment, allows destination to know which </a:t>
            </a:r>
            <a:r>
              <a:rPr lang="en-US" sz="2800" dirty="0">
                <a:solidFill>
                  <a:srgbClr val="C00000"/>
                </a:solidFill>
              </a:rPr>
              <a:t>fragments belong to which datagram (identify the datagram)</a:t>
            </a:r>
            <a:endParaRPr lang="en-US" sz="2800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2060"/>
                </a:solidFill>
              </a:rPr>
              <a:t>Fragment Offset </a:t>
            </a:r>
            <a:r>
              <a:rPr lang="en-US" sz="2800" dirty="0">
                <a:solidFill>
                  <a:srgbClr val="002060"/>
                </a:solidFill>
              </a:rPr>
              <a:t>(13 bits): </a:t>
            </a:r>
            <a:r>
              <a:rPr lang="en-US" sz="2800" dirty="0"/>
              <a:t>specifies the offset in the original datagram of the data being carried in the fragment</a:t>
            </a:r>
            <a:endParaRPr lang="en-US" sz="2800" dirty="0"/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800" dirty="0"/>
              <a:t>Specified in multiple of 8 bytes</a:t>
            </a:r>
            <a:endParaRPr lang="en-US" sz="2800" dirty="0"/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2060"/>
                </a:solidFill>
              </a:rPr>
              <a:t>Flags </a:t>
            </a:r>
            <a:r>
              <a:rPr lang="en-US" sz="2800" dirty="0">
                <a:solidFill>
                  <a:srgbClr val="002060"/>
                </a:solidFill>
              </a:rPr>
              <a:t>(3 bits): </a:t>
            </a:r>
            <a:r>
              <a:rPr lang="en-US" sz="2800" dirty="0"/>
              <a:t>control fragmentation</a:t>
            </a:r>
            <a:endParaRPr lang="en-US" sz="2800" dirty="0"/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Reserved (0-th bit)</a:t>
            </a:r>
            <a:endParaRPr lang="en-US" sz="2400" dirty="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Don’t Fragment </a:t>
            </a:r>
            <a:r>
              <a:rPr lang="en-US" sz="2400" dirty="0"/>
              <a:t>– DF (1</a:t>
            </a:r>
            <a:r>
              <a:rPr lang="en-US" sz="2400" baseline="30000" dirty="0"/>
              <a:t>st</a:t>
            </a:r>
            <a:r>
              <a:rPr lang="en-US" sz="2400" dirty="0"/>
              <a:t> bit): D=1-no fragment, D=0-Can fragment</a:t>
            </a:r>
            <a:endParaRPr lang="en-US" sz="2400" dirty="0"/>
          </a:p>
          <a:p>
            <a:pPr lvl="2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useful for simple (computer bootstrap) application that can’t handle </a:t>
            </a:r>
            <a:endParaRPr lang="en-US" sz="2000" dirty="0"/>
          </a:p>
          <a:p>
            <a:pPr lvl="2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also used for MTU discovery (see later)</a:t>
            </a:r>
            <a:endParaRPr lang="en-US" sz="2000" dirty="0"/>
          </a:p>
          <a:p>
            <a:pPr lvl="2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if need to fragment and can’t router discards &amp; sends error to source</a:t>
            </a:r>
            <a:endParaRPr lang="en-US" sz="2000" dirty="0"/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More Fragments (least sig bit): </a:t>
            </a:r>
            <a:r>
              <a:rPr lang="en-US" sz="2400" dirty="0"/>
              <a:t>tells receiver it has got last fragment M=1 (more fragments are coming) M=0 (last fragment in datagram)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EF99-7E95-4EE6-B40C-C597BFA77CF2}" type="slidenum">
              <a:rPr lang="en-US" altLang="en-US"/>
            </a:fld>
            <a:endParaRPr lang="en-US" altLang="en-US"/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609600" y="1949450"/>
            <a:ext cx="3429000" cy="1219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Fragmentation</a:t>
            </a:r>
            <a:endParaRPr lang="en-US" alt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1838"/>
            <a:ext cx="8475663" cy="3278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Every Network has Own Maximum Transmission Unit (MTU)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Largest IP datagram it can carry within its own packet frame</a:t>
            </a:r>
            <a:endParaRPr lang="en-US" altLang="en-US" sz="2000"/>
          </a:p>
          <a:p>
            <a:pPr lvl="2">
              <a:lnSpc>
                <a:spcPct val="90000"/>
              </a:lnSpc>
            </a:pPr>
            <a:r>
              <a:rPr lang="en-US" altLang="en-US" sz="1800"/>
              <a:t>E.g., Ethernet is 1500 bytes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2000"/>
              <a:t>Don’t know MTUs of all intermediate networks in advance</a:t>
            </a: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IP Solution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When hit network with small MTU, fragment packets</a:t>
            </a:r>
            <a:endParaRPr lang="en-US" altLang="en-US" sz="2000"/>
          </a:p>
          <a:p>
            <a:pPr lvl="2">
              <a:lnSpc>
                <a:spcPct val="90000"/>
              </a:lnSpc>
            </a:pPr>
            <a:r>
              <a:rPr lang="en-US" altLang="en-US" sz="1800"/>
              <a:t>Might get further fragmentation as proceed farther</a:t>
            </a:r>
            <a:endParaRPr lang="en-US" altLang="en-US" sz="1800"/>
          </a:p>
        </p:txBody>
      </p:sp>
      <p:sp>
        <p:nvSpPr>
          <p:cNvPr id="188420" name="Oval 4"/>
          <p:cNvSpPr>
            <a:spLocks noChangeArrowheads="1"/>
          </p:cNvSpPr>
          <p:nvPr/>
        </p:nvSpPr>
        <p:spPr bwMode="auto">
          <a:xfrm>
            <a:off x="4419600" y="1568450"/>
            <a:ext cx="3581400" cy="1219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>
            <a:off x="2971800" y="1720850"/>
            <a:ext cx="2438400" cy="1219200"/>
          </a:xfrm>
          <a:prstGeom prst="ellipse">
            <a:avLst/>
          </a:prstGeom>
          <a:solidFill>
            <a:srgbClr val="66FFFF">
              <a:alpha val="50000"/>
            </a:srgbClr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1071563" y="2482850"/>
            <a:ext cx="614362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1600" b="1"/>
              <a:t>host</a:t>
            </a:r>
            <a:endParaRPr lang="en-US" altLang="en-US" sz="1600" b="1"/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7167563" y="1949450"/>
            <a:ext cx="614362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1600" b="1"/>
              <a:t>host</a:t>
            </a:r>
            <a:endParaRPr lang="en-US" altLang="en-US" sz="1600" b="1"/>
          </a:p>
        </p:txBody>
      </p:sp>
      <p:sp>
        <p:nvSpPr>
          <p:cNvPr id="188425" name="Freeform 9"/>
          <p:cNvSpPr/>
          <p:nvPr/>
        </p:nvSpPr>
        <p:spPr bwMode="auto">
          <a:xfrm>
            <a:off x="1709738" y="1870075"/>
            <a:ext cx="5440362" cy="777875"/>
          </a:xfrm>
          <a:custGeom>
            <a:avLst/>
            <a:gdLst>
              <a:gd name="T0" fmla="*/ 0 w 3427"/>
              <a:gd name="T1" fmla="*/ 490 h 490"/>
              <a:gd name="T2" fmla="*/ 709 w 3427"/>
              <a:gd name="T3" fmla="*/ 398 h 490"/>
              <a:gd name="T4" fmla="*/ 922 w 3427"/>
              <a:gd name="T5" fmla="*/ 426 h 490"/>
              <a:gd name="T6" fmla="*/ 1210 w 3427"/>
              <a:gd name="T7" fmla="*/ 398 h 490"/>
              <a:gd name="T8" fmla="*/ 1394 w 3427"/>
              <a:gd name="T9" fmla="*/ 374 h 490"/>
              <a:gd name="T10" fmla="*/ 1509 w 3427"/>
              <a:gd name="T11" fmla="*/ 340 h 490"/>
              <a:gd name="T12" fmla="*/ 1561 w 3427"/>
              <a:gd name="T13" fmla="*/ 317 h 490"/>
              <a:gd name="T14" fmla="*/ 1636 w 3427"/>
              <a:gd name="T15" fmla="*/ 311 h 490"/>
              <a:gd name="T16" fmla="*/ 1757 w 3427"/>
              <a:gd name="T17" fmla="*/ 294 h 490"/>
              <a:gd name="T18" fmla="*/ 1901 w 3427"/>
              <a:gd name="T19" fmla="*/ 271 h 490"/>
              <a:gd name="T20" fmla="*/ 1982 w 3427"/>
              <a:gd name="T21" fmla="*/ 277 h 490"/>
              <a:gd name="T22" fmla="*/ 2005 w 3427"/>
              <a:gd name="T23" fmla="*/ 282 h 490"/>
              <a:gd name="T24" fmla="*/ 1982 w 3427"/>
              <a:gd name="T25" fmla="*/ 294 h 490"/>
              <a:gd name="T26" fmla="*/ 2010 w 3427"/>
              <a:gd name="T27" fmla="*/ 288 h 490"/>
              <a:gd name="T28" fmla="*/ 2045 w 3427"/>
              <a:gd name="T29" fmla="*/ 277 h 490"/>
              <a:gd name="T30" fmla="*/ 2200 w 3427"/>
              <a:gd name="T31" fmla="*/ 236 h 490"/>
              <a:gd name="T32" fmla="*/ 2425 w 3427"/>
              <a:gd name="T33" fmla="*/ 156 h 490"/>
              <a:gd name="T34" fmla="*/ 2546 w 3427"/>
              <a:gd name="T35" fmla="*/ 81 h 490"/>
              <a:gd name="T36" fmla="*/ 2742 w 3427"/>
              <a:gd name="T37" fmla="*/ 0 h 490"/>
              <a:gd name="T38" fmla="*/ 2915 w 3427"/>
              <a:gd name="T39" fmla="*/ 17 h 490"/>
              <a:gd name="T40" fmla="*/ 3007 w 3427"/>
              <a:gd name="T41" fmla="*/ 35 h 490"/>
              <a:gd name="T42" fmla="*/ 3139 w 3427"/>
              <a:gd name="T43" fmla="*/ 92 h 490"/>
              <a:gd name="T44" fmla="*/ 3301 w 3427"/>
              <a:gd name="T45" fmla="*/ 115 h 490"/>
              <a:gd name="T46" fmla="*/ 3427 w 3427"/>
              <a:gd name="T47" fmla="*/ 138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27" h="490">
                <a:moveTo>
                  <a:pt x="0" y="490"/>
                </a:moveTo>
                <a:cubicBezTo>
                  <a:pt x="240" y="470"/>
                  <a:pt x="472" y="437"/>
                  <a:pt x="709" y="398"/>
                </a:cubicBezTo>
                <a:cubicBezTo>
                  <a:pt x="949" y="405"/>
                  <a:pt x="808" y="394"/>
                  <a:pt x="922" y="426"/>
                </a:cubicBezTo>
                <a:cubicBezTo>
                  <a:pt x="1019" y="420"/>
                  <a:pt x="1112" y="404"/>
                  <a:pt x="1210" y="398"/>
                </a:cubicBezTo>
                <a:cubicBezTo>
                  <a:pt x="1272" y="391"/>
                  <a:pt x="1332" y="382"/>
                  <a:pt x="1394" y="374"/>
                </a:cubicBezTo>
                <a:cubicBezTo>
                  <a:pt x="1431" y="362"/>
                  <a:pt x="1472" y="354"/>
                  <a:pt x="1509" y="340"/>
                </a:cubicBezTo>
                <a:cubicBezTo>
                  <a:pt x="1530" y="332"/>
                  <a:pt x="1537" y="321"/>
                  <a:pt x="1561" y="317"/>
                </a:cubicBezTo>
                <a:cubicBezTo>
                  <a:pt x="1586" y="313"/>
                  <a:pt x="1611" y="313"/>
                  <a:pt x="1636" y="311"/>
                </a:cubicBezTo>
                <a:cubicBezTo>
                  <a:pt x="1676" y="303"/>
                  <a:pt x="1717" y="299"/>
                  <a:pt x="1757" y="294"/>
                </a:cubicBezTo>
                <a:cubicBezTo>
                  <a:pt x="1804" y="278"/>
                  <a:pt x="1852" y="277"/>
                  <a:pt x="1901" y="271"/>
                </a:cubicBezTo>
                <a:cubicBezTo>
                  <a:pt x="1928" y="273"/>
                  <a:pt x="1955" y="274"/>
                  <a:pt x="1982" y="277"/>
                </a:cubicBezTo>
                <a:cubicBezTo>
                  <a:pt x="1990" y="278"/>
                  <a:pt x="2005" y="274"/>
                  <a:pt x="2005" y="282"/>
                </a:cubicBezTo>
                <a:cubicBezTo>
                  <a:pt x="2005" y="291"/>
                  <a:pt x="1976" y="287"/>
                  <a:pt x="1982" y="294"/>
                </a:cubicBezTo>
                <a:cubicBezTo>
                  <a:pt x="1988" y="301"/>
                  <a:pt x="2001" y="290"/>
                  <a:pt x="2010" y="288"/>
                </a:cubicBezTo>
                <a:cubicBezTo>
                  <a:pt x="2022" y="285"/>
                  <a:pt x="2033" y="280"/>
                  <a:pt x="2045" y="277"/>
                </a:cubicBezTo>
                <a:cubicBezTo>
                  <a:pt x="2099" y="261"/>
                  <a:pt x="2141" y="247"/>
                  <a:pt x="2200" y="236"/>
                </a:cubicBezTo>
                <a:cubicBezTo>
                  <a:pt x="2271" y="194"/>
                  <a:pt x="2349" y="186"/>
                  <a:pt x="2425" y="156"/>
                </a:cubicBezTo>
                <a:cubicBezTo>
                  <a:pt x="2470" y="138"/>
                  <a:pt x="2504" y="103"/>
                  <a:pt x="2546" y="81"/>
                </a:cubicBezTo>
                <a:cubicBezTo>
                  <a:pt x="2607" y="50"/>
                  <a:pt x="2674" y="10"/>
                  <a:pt x="2742" y="0"/>
                </a:cubicBezTo>
                <a:cubicBezTo>
                  <a:pt x="2809" y="4"/>
                  <a:pt x="2853" y="9"/>
                  <a:pt x="2915" y="17"/>
                </a:cubicBezTo>
                <a:cubicBezTo>
                  <a:pt x="2945" y="25"/>
                  <a:pt x="2976" y="29"/>
                  <a:pt x="3007" y="35"/>
                </a:cubicBezTo>
                <a:cubicBezTo>
                  <a:pt x="3050" y="56"/>
                  <a:pt x="3092" y="80"/>
                  <a:pt x="3139" y="92"/>
                </a:cubicBezTo>
                <a:cubicBezTo>
                  <a:pt x="3192" y="105"/>
                  <a:pt x="3248" y="103"/>
                  <a:pt x="3301" y="115"/>
                </a:cubicBezTo>
                <a:cubicBezTo>
                  <a:pt x="3344" y="125"/>
                  <a:pt x="3383" y="138"/>
                  <a:pt x="3427" y="13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8426" name="AutoShape 10"/>
          <p:cNvSpPr>
            <a:spLocks noChangeArrowheads="1"/>
          </p:cNvSpPr>
          <p:nvPr/>
        </p:nvSpPr>
        <p:spPr bwMode="auto">
          <a:xfrm>
            <a:off x="3200400" y="23304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/>
              <a:t>router</a:t>
            </a:r>
            <a:endParaRPr lang="en-US" altLang="en-US" sz="1400" b="1"/>
          </a:p>
        </p:txBody>
      </p:sp>
      <p:sp>
        <p:nvSpPr>
          <p:cNvPr id="188427" name="AutoShape 11"/>
          <p:cNvSpPr>
            <a:spLocks noChangeArrowheads="1"/>
          </p:cNvSpPr>
          <p:nvPr/>
        </p:nvSpPr>
        <p:spPr bwMode="auto">
          <a:xfrm>
            <a:off x="4648200" y="21018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 b="1"/>
              <a:t>router</a:t>
            </a:r>
            <a:endParaRPr lang="en-US" altLang="en-US" sz="1400" b="1"/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1828800" y="2790825"/>
            <a:ext cx="145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>
                <a:solidFill>
                  <a:srgbClr val="CC0000"/>
                </a:solidFill>
              </a:rPr>
              <a:t>MTU = 4000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5715000" y="2333625"/>
            <a:ext cx="145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>
                <a:solidFill>
                  <a:srgbClr val="CC0000"/>
                </a:solidFill>
              </a:rPr>
              <a:t>MTU = 1500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3459163" y="1720850"/>
            <a:ext cx="11953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>
                <a:solidFill>
                  <a:srgbClr val="CC0000"/>
                </a:solidFill>
              </a:rPr>
              <a:t>MTU = 2000</a:t>
            </a:r>
            <a:endParaRPr lang="en-US" altLang="en-US" sz="1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56D-40B9-4F84-9F3B-474AF0724E29}" type="slidenum">
              <a:rPr lang="en-US" altLang="en-US"/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Reassembly</a:t>
            </a:r>
            <a:endParaRPr lang="en-US" alt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Where to do reassembly?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400"/>
              <a:t>End nodes or at routers?</a:t>
            </a:r>
            <a:endParaRPr lang="en-US" altLang="en-US" sz="2400"/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800"/>
              <a:t>End nodes -- better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400"/>
              <a:t>Avoids unnecessary work where large packets are fragmented multiple times 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400"/>
              <a:t>If any fragment missing, delete entire packet</a:t>
            </a:r>
            <a:endParaRPr lang="en-US" altLang="en-US" sz="2400"/>
          </a:p>
          <a:p>
            <a:pPr lvl="2"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800"/>
              <a:t>Intermediate nodes -- Dangerous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400"/>
              <a:t>How much buffer space required at routers?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400"/>
              <a:t>What if routes in network change?</a:t>
            </a:r>
            <a:endParaRPr lang="en-US" altLang="en-US" sz="2400"/>
          </a:p>
          <a:p>
            <a:pPr lvl="2">
              <a:lnSpc>
                <a:spcPct val="80000"/>
              </a:lnSpc>
            </a:pPr>
            <a:r>
              <a:rPr lang="en-US" altLang="en-US" sz="2000"/>
              <a:t>Multiple paths through network</a:t>
            </a:r>
            <a:endParaRPr lang="en-US" altLang="en-US" sz="2000"/>
          </a:p>
          <a:p>
            <a:pPr lvl="2">
              <a:lnSpc>
                <a:spcPct val="80000"/>
              </a:lnSpc>
            </a:pPr>
            <a:r>
              <a:rPr lang="en-US" altLang="en-US" sz="2000"/>
              <a:t>All fragments only required to go through destination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CB80-E1A6-4633-981F-A4914F36265B}" type="slidenum">
              <a:rPr lang="en-US" altLang="en-US"/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Fragmentation Related Fields</a:t>
            </a:r>
            <a:endParaRPr lang="en-US" alt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Length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400"/>
              <a:t>Length of IP fragment</a:t>
            </a:r>
            <a:endParaRPr lang="en-US" altLang="en-US" sz="2400"/>
          </a:p>
          <a:p>
            <a:pPr lvl="3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800"/>
              <a:t>Identification 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400"/>
              <a:t>To match up with other fragments</a:t>
            </a:r>
            <a:endParaRPr lang="en-US" altLang="en-US" sz="2400"/>
          </a:p>
          <a:p>
            <a:pPr lvl="4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800"/>
              <a:t>Fragment offset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400"/>
              <a:t>Where this fragment lies in entire IP datagram</a:t>
            </a:r>
            <a:endParaRPr lang="en-US" altLang="en-US" sz="2400"/>
          </a:p>
          <a:p>
            <a:pPr lvl="2"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800"/>
              <a:t>Flags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400"/>
              <a:t>“More fragments” flag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400"/>
              <a:t>“Don’t fragment” flag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4745</Words>
  <Application>WPS Presentation</Application>
  <PresentationFormat>On-screen Show (4:3)</PresentationFormat>
  <Paragraphs>177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AR JULIAN</vt:lpstr>
      <vt:lpstr>苹方-简</vt:lpstr>
      <vt:lpstr>Comic Sans MS</vt:lpstr>
      <vt:lpstr>Tahoma</vt:lpstr>
      <vt:lpstr>Times New Roman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IP Protocol</vt:lpstr>
      <vt:lpstr>IP</vt:lpstr>
      <vt:lpstr>IPv4 Datagram Format</vt:lpstr>
      <vt:lpstr>IP Datagram Format (cont.)</vt:lpstr>
      <vt:lpstr>IP Datagram Format (cont.)</vt:lpstr>
      <vt:lpstr>Fragmentation Control</vt:lpstr>
      <vt:lpstr>IP Fragmentation</vt:lpstr>
      <vt:lpstr>Reassembly</vt:lpstr>
      <vt:lpstr>Fragmentation Related Fields</vt:lpstr>
      <vt:lpstr>PowerPoint 演示文稿</vt:lpstr>
      <vt:lpstr>PowerPoint 演示文稿</vt:lpstr>
      <vt:lpstr>Reassembly</vt:lpstr>
      <vt:lpstr>Transparent Fragmentation</vt:lpstr>
      <vt:lpstr>Transparent Fragmentation</vt:lpstr>
      <vt:lpstr>Transparent Fragmentation</vt:lpstr>
      <vt:lpstr>Non-Transparent Fragmentation</vt:lpstr>
      <vt:lpstr>Non-Transparent Fragmentation</vt:lpstr>
      <vt:lpstr>Non-Transparent Fragmentation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DrRaja</dc:creator>
  <cp:lastModifiedBy>yashwanthkaruparthi</cp:lastModifiedBy>
  <cp:revision>128</cp:revision>
  <dcterms:created xsi:type="dcterms:W3CDTF">2024-05-29T14:26:01Z</dcterms:created>
  <dcterms:modified xsi:type="dcterms:W3CDTF">2024-05-29T14:26:01Z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1033-5.7.2.8094</vt:lpwstr>
  </property>
</Properties>
</file>