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375" r:id="rId3"/>
    <p:sldId id="385" r:id="rId4"/>
    <p:sldId id="384" r:id="rId5"/>
    <p:sldId id="386" r:id="rId6"/>
    <p:sldId id="388" r:id="rId7"/>
    <p:sldId id="290" r:id="rId8"/>
    <p:sldId id="285" r:id="rId9"/>
    <p:sldId id="286" r:id="rId10"/>
    <p:sldId id="280" r:id="rId11"/>
    <p:sldId id="391" r:id="rId12"/>
    <p:sldId id="392" r:id="rId13"/>
    <p:sldId id="393" r:id="rId14"/>
    <p:sldId id="394" r:id="rId15"/>
    <p:sldId id="400" r:id="rId16"/>
    <p:sldId id="395" r:id="rId17"/>
    <p:sldId id="396" r:id="rId18"/>
    <p:sldId id="397" r:id="rId19"/>
    <p:sldId id="398" r:id="rId20"/>
    <p:sldId id="399" r:id="rId21"/>
    <p:sldId id="390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0C5D7-1D8E-4E4F-83E4-58A499B6D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6B091-9562-4E40-8F66-977F872E9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A1035-B281-45ED-8DA7-5EA1ABF2A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AC874-4CBB-4169-BD67-12CC7B0F01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66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355C9F-ACBF-4C98-9786-64E84A083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A2BEAA-62A5-4694-B948-662CB88E2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9DCA1D-CE63-41F6-ACF9-0A51C3FAE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C3881-52C8-45D0-957A-296B6CA63A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2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cket-programming" TargetMode="External"/><Relationship Id="rId2" Type="http://schemas.openxmlformats.org/officeDocument/2006/relationships/hyperlink" Target="https://www.codejava.net/java-se/networking/java-socket-server-examples-tcp-ip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it.uu.se/edu/course/homepage/distrinfo/ht11/schedule/Java_Socket_Programming.ppt" TargetMode="External"/><Relationship Id="rId4" Type="http://schemas.openxmlformats.org/officeDocument/2006/relationships/hyperlink" Target="https://www.tutorialspoint.com/java/java_networking.htm#:~:text=Sockets%20provide%20the%20communication%20mechanism,its%20end%20of%20the%20communica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Socket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F303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7359CE7-7588-4DED-8693-50D064233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</a:rPr>
              <a:t>In Package java.net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err="1">
                <a:latin typeface="Tahoma" panose="020B0604030504040204" pitchFamily="34" charset="0"/>
              </a:rPr>
              <a:t>java.net.Socket</a:t>
            </a:r>
            <a:endParaRPr lang="en-US" altLang="ko-KR" sz="1800" dirty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Implements client sockets (also called just “sockets”).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An endpoint for communication between two machines.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>
                <a:latin typeface="Tahoma" panose="020B0604030504040204" pitchFamily="34" charset="0"/>
              </a:rPr>
              <a:t>Socket(String host, int port): Creates a stream socket and connects it to the specified port number on the named host.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>
                <a:latin typeface="Tahoma" panose="020B0604030504040204" pitchFamily="34" charset="0"/>
              </a:rPr>
              <a:t>InputStream</a:t>
            </a:r>
            <a:r>
              <a:rPr lang="en-US" altLang="ko-KR" sz="1400" dirty="0">
                <a:latin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</a:rPr>
              <a:t>getInputStream</a:t>
            </a:r>
            <a:r>
              <a:rPr lang="en-US" altLang="ko-KR" sz="1400" dirty="0">
                <a:latin typeface="Tahoma" panose="020B0604030504040204" pitchFamily="34" charset="0"/>
              </a:rPr>
              <a:t>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>
                <a:latin typeface="Tahoma" panose="020B0604030504040204" pitchFamily="34" charset="0"/>
              </a:rPr>
              <a:t>OutputStream</a:t>
            </a:r>
            <a:r>
              <a:rPr lang="en-US" altLang="ko-KR" sz="1400" dirty="0">
                <a:latin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</a:rPr>
              <a:t>getOutputStream</a:t>
            </a:r>
            <a:r>
              <a:rPr lang="en-US" altLang="ko-KR" sz="1400" dirty="0">
                <a:latin typeface="Tahoma" panose="020B0604030504040204" pitchFamily="34" charset="0"/>
              </a:rPr>
              <a:t>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>
                <a:latin typeface="Tahoma" panose="020B0604030504040204" pitchFamily="34" charset="0"/>
              </a:rPr>
              <a:t>close()</a:t>
            </a:r>
            <a:br>
              <a:rPr lang="en-US" altLang="ko-KR" sz="1400" dirty="0">
                <a:latin typeface="Tahoma" panose="020B0604030504040204" pitchFamily="34" charset="0"/>
              </a:rPr>
            </a:br>
            <a:endParaRPr lang="en-US" altLang="ko-KR" sz="1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err="1">
                <a:latin typeface="Tahoma" panose="020B0604030504040204" pitchFamily="34" charset="0"/>
              </a:rPr>
              <a:t>java.net.ServerSocket</a:t>
            </a:r>
            <a:endParaRPr lang="en-US" altLang="ko-KR" sz="1800" dirty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Implements server sockets.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Waits for requests to come in over the network.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Performs some operation based on the request.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>
                <a:latin typeface="Tahoma" panose="020B0604030504040204" pitchFamily="34" charset="0"/>
              </a:rPr>
              <a:t>ServerSocket</a:t>
            </a:r>
            <a:r>
              <a:rPr lang="en-US" altLang="ko-KR" sz="1400" dirty="0">
                <a:latin typeface="Tahoma" panose="020B0604030504040204" pitchFamily="34" charset="0"/>
              </a:rPr>
              <a:t>(int port)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>
                <a:latin typeface="Tahoma" panose="020B0604030504040204" pitchFamily="34" charset="0"/>
              </a:rPr>
              <a:t>Socket Accept(): Listens for a connection to be made to this socket and accepts it. This method blocks until a connection is made.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dirty="0">
              <a:latin typeface="Tahoma" panose="020B060403050404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1DE31-8409-4CD9-9489-78D19ECC96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Tahoma" charset="0"/>
              </a:rPr>
              <a:t>JAVA TCP Sockets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a multithreaded TCP server and verify the same.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1: Write Multithreaded TCP server program using Socket programming.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Create Server.java file and write following code in it. 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493672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Multithreaded TCP server (1)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71117-2D4D-4FF1-BE6C-1AD2B0C6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2" y="2090595"/>
            <a:ext cx="8551072" cy="452411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34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Multithreaded TCP server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2C403-C7D4-4613-A68E-9830B5AA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D938F-BD35-4B30-B182-C05A9394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0" y="855408"/>
            <a:ext cx="8489615" cy="376713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48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Multithreaded TCP server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Create ClientHandler.java for handling multiple clients.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6EA2F-82BB-40D6-8C25-72F632B5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1718092"/>
            <a:ext cx="6646072" cy="477912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4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Multithreaded TCP server (4)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CB7CB-E2F2-49DE-B12B-296ACFB2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965559"/>
            <a:ext cx="8543698" cy="535544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1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Multithreaded TCP server (5)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81887-1358-41B9-8210-55628131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61643"/>
            <a:ext cx="4533900" cy="536327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3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TCP client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Create Client.java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B84A7-B8B6-49DF-951B-8F627FC3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19158"/>
            <a:ext cx="9077325" cy="507806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75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TCP client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110E8-F7D4-43AF-A1B1-5E696D95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801627"/>
            <a:ext cx="7422360" cy="531751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26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4: Run the server and connect multiple clients to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954" y="178856"/>
            <a:ext cx="7207045" cy="363845"/>
          </a:xfrm>
        </p:spPr>
        <p:txBody>
          <a:bodyPr>
            <a:noAutofit/>
          </a:bodyPr>
          <a:lstStyle/>
          <a:p>
            <a:r>
              <a:rPr lang="en-GB" sz="3000" dirty="0"/>
              <a:t>Execute Multithreaded Server and Clients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77430-8071-44FE-BE32-CF97EB9E3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67" b="55929"/>
          <a:stretch/>
        </p:blipFill>
        <p:spPr>
          <a:xfrm>
            <a:off x="4549877" y="1812911"/>
            <a:ext cx="4572000" cy="2265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3857F-44B8-48D4-A3F6-535D4EDBB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33" b="63340"/>
          <a:stretch/>
        </p:blipFill>
        <p:spPr>
          <a:xfrm>
            <a:off x="4498793" y="4320326"/>
            <a:ext cx="4572000" cy="1884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FA3C10-E91F-4188-8879-DCF3D370C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500" b="32663"/>
          <a:stretch/>
        </p:blipFill>
        <p:spPr>
          <a:xfrm>
            <a:off x="1" y="1698089"/>
            <a:ext cx="4394484" cy="34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dirty="0">
                <a:latin typeface="Tahoma" charset="0"/>
              </a:rPr>
              <a:t>Socket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The combination of an IP address and a port number.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The name of the Berkeley-derived </a:t>
            </a:r>
            <a:r>
              <a:rPr lang="en-US" altLang="ko-KR" sz="2400" i="1" dirty="0">
                <a:latin typeface="Tahoma" charset="0"/>
              </a:rPr>
              <a:t>application programming interfaces</a:t>
            </a:r>
            <a:r>
              <a:rPr lang="en-US" altLang="ko-KR" sz="2400" dirty="0">
                <a:latin typeface="Tahoma" charset="0"/>
              </a:rPr>
              <a:t> (APIs) for applications using TCP/IP protocols.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Two types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Stream socket : reliable two-way connected communication streams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Datagram socket</a:t>
            </a:r>
          </a:p>
          <a:p>
            <a:pPr lvl="1">
              <a:lnSpc>
                <a:spcPct val="80000"/>
              </a:lnSpc>
              <a:defRPr/>
            </a:pPr>
            <a:endParaRPr lang="en-US" altLang="ko-KR" sz="1800" dirty="0">
              <a:latin typeface="Tahoma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dirty="0">
                <a:latin typeface="Tahoma" charset="0"/>
              </a:rPr>
              <a:t>Socket pair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Specified the two end points that uniquely identifies each TCP connection in an internet.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4-tuple: (client IP address, client port number, server IP address, server port number)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Socket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8202C-B013-43EF-A51C-626A548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a multi-threaded TCP server which perform following operations requested by clients and replying outcome of each operation to requested client,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Addition, Subtraction, Division and Multiplication.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Conversion of string send from client into capital letters.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D140-B650-4F34-93BE-C1F3D16246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618" y="178856"/>
            <a:ext cx="6646072" cy="363845"/>
          </a:xfrm>
        </p:spPr>
        <p:txBody>
          <a:bodyPr>
            <a:noAutofit/>
          </a:bodyPr>
          <a:lstStyle/>
          <a:p>
            <a:r>
              <a:rPr lang="en-GB" sz="3000" dirty="0"/>
              <a:t>Practice Statement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C6E370-1BAF-454F-B909-B41E2599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https://www.codejava.net/java-se/networking/java-socket-server-examples-tcp-ip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https://www.javatpoint.com/socket-programming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https://www.tutorialspoint.com/java/java_networking.htm#:~:text=Sockets%20provide%20the%20communication%20mechanism,its%20end%20of%20the%20communication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https://www.it.uu.se/edu/course/homepage/distrinfo/ht11/schedule/Java_Socket_Programming.ppt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C4D1-9697-47C3-9AD8-B0EEA3F78B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95356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493672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Socket Programming with TCP</a:t>
            </a:r>
            <a:endParaRPr lang="en-GB" dirty="0"/>
          </a:p>
        </p:txBody>
      </p:sp>
      <p:pic>
        <p:nvPicPr>
          <p:cNvPr id="7" name="Picture 5" descr="bigPic">
            <a:extLst>
              <a:ext uri="{FF2B5EF4-FFF2-40B4-BE49-F238E27FC236}">
                <a16:creationId xmlns:a16="http://schemas.microsoft.com/office/drawing/2014/main" id="{06D5F436-11DA-4D1B-B57F-22E91ED4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881" y="1912937"/>
            <a:ext cx="7488237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66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7C6B9-F303-4658-9A12-E5A89126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5" y="865536"/>
            <a:ext cx="9084472" cy="58229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000" dirty="0">
                <a:latin typeface="Tahoma" charset="0"/>
              </a:rPr>
              <a:t>Server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Welcoming socket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Welcomes some initial contact from a client.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Connection socket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Is created at initial contact of client.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New socket that is dedicated to the particular client.</a:t>
            </a:r>
          </a:p>
          <a:p>
            <a:pPr lvl="2">
              <a:lnSpc>
                <a:spcPct val="80000"/>
              </a:lnSpc>
              <a:buNone/>
              <a:defRPr/>
            </a:pPr>
            <a:endParaRPr lang="en-US" altLang="ko-KR" dirty="0">
              <a:latin typeface="Tahoma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000" dirty="0">
                <a:latin typeface="Tahoma" charset="0"/>
              </a:rPr>
              <a:t>Client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Client socket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Initiate a TCP connection to the server by creating a socket object. (Three-way handshake)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Specify the address of the server process, namely, the IP address of the server and the port number of the process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Socket for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20716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0E0631-146D-4D42-A2E6-2C7181BF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Tahoma" charset="0"/>
              </a:rPr>
              <a:t>socket (): Create a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Tahoma" charset="0"/>
              </a:rPr>
              <a:t>bind(): bind a socket to a local IP address and port #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FF"/>
                </a:solidFill>
                <a:latin typeface="Tahoma" charset="0"/>
              </a:rPr>
              <a:t>listen(): passively waiting for connections</a:t>
            </a:r>
            <a:endParaRPr lang="en-US" altLang="ko-KR" dirty="0">
              <a:latin typeface="Tahoma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FF"/>
                </a:solidFill>
                <a:latin typeface="Tahoma" charset="0"/>
              </a:rPr>
              <a:t>connect(): initiating connection to another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FF"/>
                </a:solidFill>
                <a:latin typeface="Tahoma" charset="0"/>
              </a:rPr>
              <a:t>accept(): accept a new connection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Write(): write data to a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Read(): read data from a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rgbClr val="C00000"/>
                </a:solidFill>
                <a:latin typeface="Tahoma" charset="0"/>
              </a:rPr>
              <a:t>sendto</a:t>
            </a: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(): send a datagram to another UDP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rgbClr val="C00000"/>
                </a:solidFill>
                <a:latin typeface="Tahoma" charset="0"/>
              </a:rPr>
              <a:t>recvfrom</a:t>
            </a: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(): read a datagram from a UDP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accent1"/>
                </a:solidFill>
                <a:latin typeface="Tahoma" charset="0"/>
              </a:rPr>
              <a:t>close(): close a socket (tear down the connection)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Socket Function 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1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05600" cy="363845"/>
          </a:xfrm>
        </p:spPr>
        <p:txBody>
          <a:bodyPr>
            <a:noAutofit/>
          </a:bodyPr>
          <a:lstStyle/>
          <a:p>
            <a:r>
              <a:rPr lang="en-GB" dirty="0"/>
              <a:t>Socket Communication</a:t>
            </a:r>
          </a:p>
        </p:txBody>
      </p:sp>
      <p:pic>
        <p:nvPicPr>
          <p:cNvPr id="5" name="Picture 5" descr="welcomeSocket">
            <a:extLst>
              <a:ext uri="{FF2B5EF4-FFF2-40B4-BE49-F238E27FC236}">
                <a16:creationId xmlns:a16="http://schemas.microsoft.com/office/drawing/2014/main" id="{FC7D41BD-18BF-41B5-B51E-F6A3FC62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95" y="2112135"/>
            <a:ext cx="8783637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6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FA8E3217-4E93-4819-9B96-97D328ACC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0" cy="685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19FDF7C3-3BAD-4AFE-81B6-369C530B5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048000"/>
            <a:ext cx="0" cy="9144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EB700F32-FCBF-4226-844E-DB792F8DD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72000"/>
            <a:ext cx="588963" cy="1044575"/>
            <a:chOff x="4180" y="783"/>
            <a:chExt cx="150" cy="307"/>
          </a:xfrm>
        </p:grpSpPr>
        <p:sp>
          <p:nvSpPr>
            <p:cNvPr id="51205" name="AutoShape 5">
              <a:extLst>
                <a:ext uri="{FF2B5EF4-FFF2-40B4-BE49-F238E27FC236}">
                  <a16:creationId xmlns:a16="http://schemas.microsoft.com/office/drawing/2014/main" id="{724B73EC-6EB9-4A10-A03D-F7414D37B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6" name="Rectangle 6">
              <a:extLst>
                <a:ext uri="{FF2B5EF4-FFF2-40B4-BE49-F238E27FC236}">
                  <a16:creationId xmlns:a16="http://schemas.microsoft.com/office/drawing/2014/main" id="{80887E79-5BD6-46E3-9A45-432C8E8F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9479B519-1D8A-4F6D-9B8A-6A343FDC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id="{5F96E6F7-F0C9-4F8E-92C5-1065D3A93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3CA61129-0E77-4DA1-86AC-10567414B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8CD77A8B-9DB4-4D52-924E-3238BDEBC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id="{A03CCDF0-C32C-4AB5-BA7B-DC40EA1E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2" name="Rectangle 12">
              <a:extLst>
                <a:ext uri="{FF2B5EF4-FFF2-40B4-BE49-F238E27FC236}">
                  <a16:creationId xmlns:a16="http://schemas.microsoft.com/office/drawing/2014/main" id="{667D4143-5F41-4202-A9B5-786308782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94E07D-412A-4DDF-9EAE-C8086CBF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A17C-9D89-49F9-9512-5578E221A9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576" y="199606"/>
            <a:ext cx="7004006" cy="36384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latin typeface="Tahoma" charset="0"/>
              </a:rPr>
              <a:t>Socket-programming using TCP</a:t>
            </a:r>
            <a:endParaRPr lang="en-GB" sz="3000" dirty="0"/>
          </a:p>
        </p:txBody>
      </p:sp>
      <p:graphicFrame>
        <p:nvGraphicFramePr>
          <p:cNvPr id="22533" name="Object 15">
            <a:extLst>
              <a:ext uri="{FF2B5EF4-FFF2-40B4-BE49-F238E27FC236}">
                <a16:creationId xmlns:a16="http://schemas.microsoft.com/office/drawing/2014/main" id="{2A882157-719B-4D71-934A-752974014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90011"/>
              </p:ext>
            </p:extLst>
          </p:nvPr>
        </p:nvGraphicFramePr>
        <p:xfrm>
          <a:off x="2362200" y="4467225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Clip" r:id="rId3" imgW="1307079" imgH="1083682" progId="MS_ClipArt_Gallery.2">
                  <p:embed/>
                </p:oleObj>
              </mc:Choice>
              <mc:Fallback>
                <p:oleObj name="Clip" r:id="rId3" imgW="1307079" imgH="1083682" progId="MS_ClipArt_Gallery.2">
                  <p:embed/>
                  <p:pic>
                    <p:nvPicPr>
                      <p:cNvPr id="22533" name="Object 15">
                        <a:extLst>
                          <a:ext uri="{FF2B5EF4-FFF2-40B4-BE49-F238E27FC236}">
                            <a16:creationId xmlns:a16="http://schemas.microsoft.com/office/drawing/2014/main" id="{2A882157-719B-4D71-934A-752974014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67225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16">
            <a:extLst>
              <a:ext uri="{FF2B5EF4-FFF2-40B4-BE49-F238E27FC236}">
                <a16:creationId xmlns:a16="http://schemas.microsoft.com/office/drawing/2014/main" id="{1290576E-0781-44B0-B676-1B48770DF9D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4786313"/>
            <a:ext cx="1136650" cy="1665287"/>
            <a:chOff x="649" y="2246"/>
            <a:chExt cx="716" cy="1049"/>
          </a:xfrm>
        </p:grpSpPr>
        <p:sp>
          <p:nvSpPr>
            <p:cNvPr id="51217" name="Rectangle 17">
              <a:extLst>
                <a:ext uri="{FF2B5EF4-FFF2-40B4-BE49-F238E27FC236}">
                  <a16:creationId xmlns:a16="http://schemas.microsoft.com/office/drawing/2014/main" id="{43292C26-B256-492D-A139-8068F173A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bg1"/>
                </a:solidFill>
                <a:latin typeface="Times New Roman" charset="0"/>
                <a:ea typeface="굴림" charset="0"/>
              </a:endParaRPr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CFBA4277-4218-4F5B-B1F1-38F0294BA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process</a:t>
              </a:r>
              <a:endParaRPr kumimoji="0" lang="en-US" altLang="ko-KR" sz="1800">
                <a:latin typeface="Times New Roman" charset="0"/>
                <a:ea typeface="굴림" charset="0"/>
              </a:endParaRPr>
            </a:p>
          </p:txBody>
        </p:sp>
        <p:grpSp>
          <p:nvGrpSpPr>
            <p:cNvPr id="22578" name="Group 19">
              <a:extLst>
                <a:ext uri="{FF2B5EF4-FFF2-40B4-BE49-F238E27FC236}">
                  <a16:creationId xmlns:a16="http://schemas.microsoft.com/office/drawing/2014/main" id="{3C045C91-314A-402F-AE0E-91EE303ED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51220" name="Text Box 20">
                <a:extLst>
                  <a:ext uri="{FF2B5EF4-FFF2-40B4-BE49-F238E27FC236}">
                    <a16:creationId xmlns:a16="http://schemas.microsoft.com/office/drawing/2014/main" id="{0849A652-6D68-41A0-88A8-7B63FC64D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TCP with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buffers,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variables</a:t>
                </a:r>
                <a:endParaRPr kumimoji="0" lang="en-US" altLang="ko-KR" sz="1800">
                  <a:latin typeface="Times New Roman" charset="0"/>
                  <a:ea typeface="굴림" charset="0"/>
                </a:endParaRPr>
              </a:p>
            </p:txBody>
          </p:sp>
          <p:sp>
            <p:nvSpPr>
              <p:cNvPr id="51221" name="Rectangle 21">
                <a:extLst>
                  <a:ext uri="{FF2B5EF4-FFF2-40B4-BE49-F238E27FC236}">
                    <a16:creationId xmlns:a16="http://schemas.microsoft.com/office/drawing/2014/main" id="{035D1758-BE05-483C-8B43-06A9C33B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  <p:grpSp>
          <p:nvGrpSpPr>
            <p:cNvPr id="22579" name="Group 22">
              <a:extLst>
                <a:ext uri="{FF2B5EF4-FFF2-40B4-BE49-F238E27FC236}">
                  <a16:creationId xmlns:a16="http://schemas.microsoft.com/office/drawing/2014/main" id="{178C706E-F3A0-4C06-AF03-BA025DD7F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51223" name="Rectangle 23">
                <a:extLst>
                  <a:ext uri="{FF2B5EF4-FFF2-40B4-BE49-F238E27FC236}">
                    <a16:creationId xmlns:a16="http://schemas.microsoft.com/office/drawing/2014/main" id="{38502B44-665C-4933-9D9C-FB830C0AB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51224" name="Text Box 24">
                <a:extLst>
                  <a:ext uri="{FF2B5EF4-FFF2-40B4-BE49-F238E27FC236}">
                    <a16:creationId xmlns:a16="http://schemas.microsoft.com/office/drawing/2014/main" id="{13DCC27E-5CC0-469E-9B85-69FEEDEA7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solidFill>
                      <a:schemeClr val="bg1"/>
                    </a:solidFill>
                    <a:latin typeface="Comic Sans MS" charset="0"/>
                    <a:ea typeface="굴림" charset="0"/>
                  </a:rPr>
                  <a:t>socket</a:t>
                </a:r>
                <a:endParaRPr kumimoji="0" lang="en-US" altLang="ko-KR">
                  <a:latin typeface="Times New Roman" charset="0"/>
                  <a:ea typeface="굴림" charset="0"/>
                </a:endParaRPr>
              </a:p>
            </p:txBody>
          </p:sp>
        </p:grpSp>
      </p:grpSp>
      <p:sp>
        <p:nvSpPr>
          <p:cNvPr id="51225" name="Text Box 25">
            <a:extLst>
              <a:ext uri="{FF2B5EF4-FFF2-40B4-BE49-F238E27FC236}">
                <a16:creationId xmlns:a16="http://schemas.microsoft.com/office/drawing/2014/main" id="{52B27303-367A-41BD-A7A8-9C35633DE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578350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controlled by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application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developer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610D2493-80D8-4585-88D7-052F819F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5445125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controlled by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operating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system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AF0D916D-3FDA-4484-940B-59C0D5F91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2025" y="484981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EB4AB714-E3B0-48A8-858A-CBA52114A3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2500" y="543083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22539" name="Group 29">
            <a:extLst>
              <a:ext uri="{FF2B5EF4-FFF2-40B4-BE49-F238E27FC236}">
                <a16:creationId xmlns:a16="http://schemas.microsoft.com/office/drawing/2014/main" id="{724F8DBD-5A3C-4DF3-B781-805EADC52637}"/>
              </a:ext>
            </a:extLst>
          </p:cNvPr>
          <p:cNvGrpSpPr>
            <a:grpSpLocks/>
          </p:cNvGrpSpPr>
          <p:nvPr/>
        </p:nvGrpSpPr>
        <p:grpSpPr bwMode="auto">
          <a:xfrm>
            <a:off x="6105525" y="4932363"/>
            <a:ext cx="1136650" cy="1665287"/>
            <a:chOff x="649" y="2246"/>
            <a:chExt cx="716" cy="1049"/>
          </a:xfrm>
        </p:grpSpPr>
        <p:sp>
          <p:nvSpPr>
            <p:cNvPr id="51230" name="Rectangle 30">
              <a:extLst>
                <a:ext uri="{FF2B5EF4-FFF2-40B4-BE49-F238E27FC236}">
                  <a16:creationId xmlns:a16="http://schemas.microsoft.com/office/drawing/2014/main" id="{D6F9CCD7-A256-440A-917E-79394E0F2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bg1"/>
                </a:solidFill>
                <a:latin typeface="Times New Roman" charset="0"/>
                <a:ea typeface="굴림" charset="0"/>
              </a:endParaRPr>
            </a:p>
          </p:txBody>
        </p:sp>
        <p:sp>
          <p:nvSpPr>
            <p:cNvPr id="51231" name="Text Box 31">
              <a:extLst>
                <a:ext uri="{FF2B5EF4-FFF2-40B4-BE49-F238E27FC236}">
                  <a16:creationId xmlns:a16="http://schemas.microsoft.com/office/drawing/2014/main" id="{6E5C196E-E7B0-49F4-A6A1-353F044D9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process</a:t>
              </a:r>
              <a:endParaRPr kumimoji="0" lang="en-US" altLang="ko-KR" sz="1800">
                <a:latin typeface="Times New Roman" charset="0"/>
                <a:ea typeface="굴림" charset="0"/>
              </a:endParaRPr>
            </a:p>
          </p:txBody>
        </p:sp>
        <p:grpSp>
          <p:nvGrpSpPr>
            <p:cNvPr id="22570" name="Group 32">
              <a:extLst>
                <a:ext uri="{FF2B5EF4-FFF2-40B4-BE49-F238E27FC236}">
                  <a16:creationId xmlns:a16="http://schemas.microsoft.com/office/drawing/2014/main" id="{8347CCD6-0F4C-4941-B5A8-A870ECB27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51233" name="Text Box 33">
                <a:extLst>
                  <a:ext uri="{FF2B5EF4-FFF2-40B4-BE49-F238E27FC236}">
                    <a16:creationId xmlns:a16="http://schemas.microsoft.com/office/drawing/2014/main" id="{366888B3-0AC1-4FB2-AF47-17645D2C2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TCP with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buffers,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variables</a:t>
                </a:r>
                <a:endParaRPr kumimoji="0" lang="en-US" altLang="ko-KR" sz="1800">
                  <a:latin typeface="Times New Roman" charset="0"/>
                  <a:ea typeface="굴림" charset="0"/>
                </a:endParaRPr>
              </a:p>
            </p:txBody>
          </p:sp>
          <p:sp>
            <p:nvSpPr>
              <p:cNvPr id="51234" name="Rectangle 34">
                <a:extLst>
                  <a:ext uri="{FF2B5EF4-FFF2-40B4-BE49-F238E27FC236}">
                    <a16:creationId xmlns:a16="http://schemas.microsoft.com/office/drawing/2014/main" id="{BBCE628C-10D8-4783-B182-3865CA200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  <p:grpSp>
          <p:nvGrpSpPr>
            <p:cNvPr id="22571" name="Group 35">
              <a:extLst>
                <a:ext uri="{FF2B5EF4-FFF2-40B4-BE49-F238E27FC236}">
                  <a16:creationId xmlns:a16="http://schemas.microsoft.com/office/drawing/2014/main" id="{F8859EB7-50C4-4E2E-9473-AADA92C5F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51236" name="Rectangle 36">
                <a:extLst>
                  <a:ext uri="{FF2B5EF4-FFF2-40B4-BE49-F238E27FC236}">
                    <a16:creationId xmlns:a16="http://schemas.microsoft.com/office/drawing/2014/main" id="{4C998BC0-E6FD-4239-81E6-2C684A7B5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51237" name="Text Box 37">
                <a:extLst>
                  <a:ext uri="{FF2B5EF4-FFF2-40B4-BE49-F238E27FC236}">
                    <a16:creationId xmlns:a16="http://schemas.microsoft.com/office/drawing/2014/main" id="{373695C8-55AF-4D2B-92B0-02F03CE0C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solidFill>
                      <a:schemeClr val="bg1"/>
                    </a:solidFill>
                    <a:latin typeface="Comic Sans MS" charset="0"/>
                    <a:ea typeface="굴림" charset="0"/>
                  </a:rPr>
                  <a:t>socket</a:t>
                </a:r>
                <a:endParaRPr kumimoji="0" lang="en-US" altLang="ko-KR">
                  <a:latin typeface="Times New Roman" charset="0"/>
                  <a:ea typeface="굴림" charset="0"/>
                </a:endParaRPr>
              </a:p>
            </p:txBody>
          </p:sp>
        </p:grpSp>
      </p:grpSp>
      <p:sp>
        <p:nvSpPr>
          <p:cNvPr id="51238" name="Freeform 38">
            <a:extLst>
              <a:ext uri="{FF2B5EF4-FFF2-40B4-BE49-F238E27FC236}">
                <a16:creationId xmlns:a16="http://schemas.microsoft.com/office/drawing/2014/main" id="{F07C4BD3-ACBD-422B-81FE-1703105213E1}"/>
              </a:ext>
            </a:extLst>
          </p:cNvPr>
          <p:cNvSpPr>
            <a:spLocks/>
          </p:cNvSpPr>
          <p:nvPr/>
        </p:nvSpPr>
        <p:spPr bwMode="auto">
          <a:xfrm>
            <a:off x="3886200" y="5183188"/>
            <a:ext cx="1798638" cy="1674812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0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1 h 1255"/>
              <a:gd name="T14" fmla="*/ 1669169 w 1292"/>
              <a:gd name="T15" fmla="*/ 1362536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1144CCE3-8B4C-4FBF-87C2-64DEF3EED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5768975"/>
            <a:ext cx="1162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2000">
                <a:latin typeface="Comic Sans MS" charset="0"/>
                <a:ea typeface="굴림" charset="0"/>
              </a:rPr>
              <a:t>internet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ADC1BB40-3B05-457F-A47B-E67EC9FCB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7900" y="5688013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B2526640-CEB4-4A3A-9E00-581BECFF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30413"/>
            <a:ext cx="981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>
                <a:latin typeface="Comic Sans MS" charset="0"/>
                <a:ea typeface="굴림" charset="0"/>
              </a:rPr>
              <a:t>client</a:t>
            </a:r>
          </a:p>
        </p:txBody>
      </p:sp>
      <p:sp>
        <p:nvSpPr>
          <p:cNvPr id="51242" name="Text Box 42">
            <a:extLst>
              <a:ext uri="{FF2B5EF4-FFF2-40B4-BE49-F238E27FC236}">
                <a16:creationId xmlns:a16="http://schemas.microsoft.com/office/drawing/2014/main" id="{97A43C3D-4B0D-4927-8EBE-1054FEC5B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6400"/>
            <a:ext cx="1104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dirty="0">
                <a:latin typeface="Comic Sans MS" charset="0"/>
                <a:ea typeface="굴림" charset="0"/>
              </a:rPr>
              <a:t>server</a:t>
            </a:r>
          </a:p>
        </p:txBody>
      </p:sp>
      <p:sp>
        <p:nvSpPr>
          <p:cNvPr id="51243" name="Text Box 43">
            <a:extLst>
              <a:ext uri="{FF2B5EF4-FFF2-40B4-BE49-F238E27FC236}">
                <a16:creationId xmlns:a16="http://schemas.microsoft.com/office/drawing/2014/main" id="{A3AF9778-3E20-4FA8-BEC9-1228AA7E2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54213"/>
            <a:ext cx="10636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socket(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bind(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connect( )</a:t>
            </a:r>
          </a:p>
        </p:txBody>
      </p:sp>
      <p:sp>
        <p:nvSpPr>
          <p:cNvPr id="51244" name="Text Box 44">
            <a:extLst>
              <a:ext uri="{FF2B5EF4-FFF2-40B4-BE49-F238E27FC236}">
                <a16:creationId xmlns:a16="http://schemas.microsoft.com/office/drawing/2014/main" id="{0A4A913C-9C68-4519-B9D4-1C50A2CF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628775"/>
            <a:ext cx="976313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socket(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bind(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listen( )</a:t>
            </a:r>
            <a:endParaRPr kumimoji="0" lang="en-US" altLang="ko-KR" sz="1800" b="1" dirty="0">
              <a:latin typeface="Comic Sans MS" charset="0"/>
              <a:ea typeface="굴림" charset="0"/>
            </a:endParaRPr>
          </a:p>
        </p:txBody>
      </p:sp>
      <p:sp>
        <p:nvSpPr>
          <p:cNvPr id="51245" name="Text Box 45">
            <a:extLst>
              <a:ext uri="{FF2B5EF4-FFF2-40B4-BE49-F238E27FC236}">
                <a16:creationId xmlns:a16="http://schemas.microsoft.com/office/drawing/2014/main" id="{60A99472-E447-462D-A9D5-61F1993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7000"/>
            <a:ext cx="976313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accept( )</a:t>
            </a:r>
          </a:p>
        </p:txBody>
      </p:sp>
      <p:sp>
        <p:nvSpPr>
          <p:cNvPr id="51246" name="Text Box 46">
            <a:extLst>
              <a:ext uri="{FF2B5EF4-FFF2-40B4-BE49-F238E27FC236}">
                <a16:creationId xmlns:a16="http://schemas.microsoft.com/office/drawing/2014/main" id="{5A461234-6E27-4900-98AC-92B96D38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95600"/>
            <a:ext cx="8382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9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send( )</a:t>
            </a:r>
          </a:p>
        </p:txBody>
      </p:sp>
      <p:sp>
        <p:nvSpPr>
          <p:cNvPr id="51247" name="Text Box 47">
            <a:extLst>
              <a:ext uri="{FF2B5EF4-FFF2-40B4-BE49-F238E27FC236}">
                <a16:creationId xmlns:a16="http://schemas.microsoft.com/office/drawing/2014/main" id="{4F124747-93AE-467F-972E-34590079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76600"/>
            <a:ext cx="976313" cy="255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recv( )</a:t>
            </a:r>
          </a:p>
        </p:txBody>
      </p:sp>
      <p:sp>
        <p:nvSpPr>
          <p:cNvPr id="51248" name="Line 48">
            <a:extLst>
              <a:ext uri="{FF2B5EF4-FFF2-40B4-BE49-F238E27FC236}">
                <a16:creationId xmlns:a16="http://schemas.microsoft.com/office/drawing/2014/main" id="{584B2038-CBEE-4185-9DF6-BC394A3B1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4200"/>
            <a:ext cx="2514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49" name="Rectangle 49">
            <a:extLst>
              <a:ext uri="{FF2B5EF4-FFF2-40B4-BE49-F238E27FC236}">
                <a16:creationId xmlns:a16="http://schemas.microsoft.com/office/drawing/2014/main" id="{064C5EFA-795E-4EBD-88EA-47268F63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11613"/>
            <a:ext cx="954088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close( )</a:t>
            </a:r>
          </a:p>
        </p:txBody>
      </p:sp>
      <p:sp>
        <p:nvSpPr>
          <p:cNvPr id="51250" name="Line 50">
            <a:extLst>
              <a:ext uri="{FF2B5EF4-FFF2-40B4-BE49-F238E27FC236}">
                <a16:creationId xmlns:a16="http://schemas.microsoft.com/office/drawing/2014/main" id="{D4CE54CD-B3F0-4731-B151-12D36F0B5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910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51251" name="Group 51">
            <a:extLst>
              <a:ext uri="{FF2B5EF4-FFF2-40B4-BE49-F238E27FC236}">
                <a16:creationId xmlns:a16="http://schemas.microsoft.com/office/drawing/2014/main" id="{5097943D-9673-45D1-97C5-2D8747DAA86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14800"/>
            <a:ext cx="3581400" cy="407988"/>
            <a:chOff x="2016" y="2592"/>
            <a:chExt cx="2256" cy="257"/>
          </a:xfrm>
        </p:grpSpPr>
        <p:sp>
          <p:nvSpPr>
            <p:cNvPr id="51252" name="Rectangle 52">
              <a:extLst>
                <a:ext uri="{FF2B5EF4-FFF2-40B4-BE49-F238E27FC236}">
                  <a16:creationId xmlns:a16="http://schemas.microsoft.com/office/drawing/2014/main" id="{8A8325A5-293B-4DB2-A244-B109F8D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592"/>
              <a:ext cx="601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close( )</a:t>
              </a:r>
            </a:p>
          </p:txBody>
        </p:sp>
        <p:sp>
          <p:nvSpPr>
            <p:cNvPr id="51253" name="Line 53">
              <a:extLst>
                <a:ext uri="{FF2B5EF4-FFF2-40B4-BE49-F238E27FC236}">
                  <a16:creationId xmlns:a16="http://schemas.microsoft.com/office/drawing/2014/main" id="{BE08A959-BECB-4C7C-9311-CC8B2D5C1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51254" name="Group 54">
            <a:extLst>
              <a:ext uri="{FF2B5EF4-FFF2-40B4-BE49-F238E27FC236}">
                <a16:creationId xmlns:a16="http://schemas.microsoft.com/office/drawing/2014/main" id="{4314650E-063F-4789-96FF-00158C9C4BE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097213"/>
            <a:ext cx="1219200" cy="941387"/>
            <a:chOff x="1248" y="1951"/>
            <a:chExt cx="768" cy="593"/>
          </a:xfrm>
        </p:grpSpPr>
        <p:sp>
          <p:nvSpPr>
            <p:cNvPr id="51255" name="Freeform 55">
              <a:extLst>
                <a:ext uri="{FF2B5EF4-FFF2-40B4-BE49-F238E27FC236}">
                  <a16:creationId xmlns:a16="http://schemas.microsoft.com/office/drawing/2014/main" id="{B17FF7F3-A3CA-4473-986B-B8896F945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951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56" name="Text Box 56">
              <a:extLst>
                <a:ext uri="{FF2B5EF4-FFF2-40B4-BE49-F238E27FC236}">
                  <a16:creationId xmlns:a16="http://schemas.microsoft.com/office/drawing/2014/main" id="{D161A76D-2E81-4886-86DF-3F8220812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63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lnSpc>
                  <a:spcPct val="90000"/>
                </a:lnSpc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recv( )</a:t>
              </a:r>
            </a:p>
          </p:txBody>
        </p:sp>
      </p:grpSp>
      <p:grpSp>
        <p:nvGrpSpPr>
          <p:cNvPr id="51257" name="Group 57">
            <a:extLst>
              <a:ext uri="{FF2B5EF4-FFF2-40B4-BE49-F238E27FC236}">
                <a16:creationId xmlns:a16="http://schemas.microsoft.com/office/drawing/2014/main" id="{5B407D0B-88FF-4B43-9B4D-D0E6D7A26EE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352800"/>
            <a:ext cx="1219200" cy="896938"/>
            <a:chOff x="3744" y="2112"/>
            <a:chExt cx="768" cy="565"/>
          </a:xfrm>
        </p:grpSpPr>
        <p:sp>
          <p:nvSpPr>
            <p:cNvPr id="51258" name="Freeform 58">
              <a:extLst>
                <a:ext uri="{FF2B5EF4-FFF2-40B4-BE49-F238E27FC236}">
                  <a16:creationId xmlns:a16="http://schemas.microsoft.com/office/drawing/2014/main" id="{FE69E09C-AC72-4445-8D6C-3C03E3009E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2" y="2112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59" name="Text Box 59">
              <a:extLst>
                <a:ext uri="{FF2B5EF4-FFF2-40B4-BE49-F238E27FC236}">
                  <a16:creationId xmlns:a16="http://schemas.microsoft.com/office/drawing/2014/main" id="{52A3BE3F-8691-453B-AC6F-9E4A9997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lnSpc>
                  <a:spcPct val="90000"/>
                </a:lnSpc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send( )</a:t>
              </a:r>
            </a:p>
          </p:txBody>
        </p:sp>
      </p:grpSp>
      <p:grpSp>
        <p:nvGrpSpPr>
          <p:cNvPr id="51260" name="Group 60">
            <a:extLst>
              <a:ext uri="{FF2B5EF4-FFF2-40B4-BE49-F238E27FC236}">
                <a16:creationId xmlns:a16="http://schemas.microsoft.com/office/drawing/2014/main" id="{8240D3BE-6A4D-400A-A6CD-FA04392AD95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362200"/>
            <a:ext cx="2362200" cy="457200"/>
            <a:chOff x="2112" y="1488"/>
            <a:chExt cx="1488" cy="288"/>
          </a:xfrm>
        </p:grpSpPr>
        <p:sp>
          <p:nvSpPr>
            <p:cNvPr id="51261" name="Line 61">
              <a:extLst>
                <a:ext uri="{FF2B5EF4-FFF2-40B4-BE49-F238E27FC236}">
                  <a16:creationId xmlns:a16="http://schemas.microsoft.com/office/drawing/2014/main" id="{29DF65CB-95F5-4E2A-87A0-850AEFE1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62" name="Text Box 62">
              <a:extLst>
                <a:ext uri="{FF2B5EF4-FFF2-40B4-BE49-F238E27FC236}">
                  <a16:creationId xmlns:a16="http://schemas.microsoft.com/office/drawing/2014/main" id="{49522611-11EF-4CAE-8809-F04F49EC9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488"/>
              <a:ext cx="1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800">
                  <a:latin typeface="Times" charset="0"/>
                  <a:ea typeface="굴림" charset="0"/>
                </a:rPr>
                <a:t>TCP</a:t>
              </a:r>
              <a:r>
                <a:rPr kumimoji="0" lang="en-US" altLang="ko-KR" sz="2000">
                  <a:latin typeface="Times" charset="0"/>
                  <a:ea typeface="굴림" charset="0"/>
                </a:rPr>
                <a:t> conn. request</a:t>
              </a:r>
            </a:p>
          </p:txBody>
        </p:sp>
      </p:grpSp>
      <p:grpSp>
        <p:nvGrpSpPr>
          <p:cNvPr id="51263" name="Group 63">
            <a:extLst>
              <a:ext uri="{FF2B5EF4-FFF2-40B4-BE49-F238E27FC236}">
                <a16:creationId xmlns:a16="http://schemas.microsoft.com/office/drawing/2014/main" id="{CDB095FF-2626-478A-9AE9-3EAB7946819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95588"/>
            <a:ext cx="2438400" cy="366712"/>
            <a:chOff x="2112" y="1761"/>
            <a:chExt cx="1536" cy="231"/>
          </a:xfrm>
        </p:grpSpPr>
        <p:sp>
          <p:nvSpPr>
            <p:cNvPr id="51264" name="Line 64">
              <a:extLst>
                <a:ext uri="{FF2B5EF4-FFF2-40B4-BE49-F238E27FC236}">
                  <a16:creationId xmlns:a16="http://schemas.microsoft.com/office/drawing/2014/main" id="{80408055-6E3F-43B4-9836-84D665699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824"/>
              <a:ext cx="15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65" name="Text Box 65">
              <a:extLst>
                <a:ext uri="{FF2B5EF4-FFF2-40B4-BE49-F238E27FC236}">
                  <a16:creationId xmlns:a16="http://schemas.microsoft.com/office/drawing/2014/main" id="{C48DA6C2-1CB3-464D-A4A3-B68D3EBA1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761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800">
                  <a:latin typeface="Times" charset="0"/>
                  <a:ea typeface="굴림" charset="0"/>
                </a:rPr>
                <a:t>TCP ACK</a:t>
              </a:r>
              <a:endParaRPr kumimoji="0" lang="en-US" altLang="ko-KR" sz="2000">
                <a:latin typeface="Times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3" grpId="0" autoUpdateAnimBg="0"/>
      <p:bldP spid="51244" grpId="0" autoUpdateAnimBg="0"/>
      <p:bldP spid="51245" grpId="0" autoUpdateAnimBg="0"/>
      <p:bldP spid="51246" grpId="0" animBg="1" autoUpdateAnimBg="0"/>
      <p:bldP spid="51247" grpId="0" animBg="1" autoUpdateAnimBg="0"/>
      <p:bldP spid="512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7EF5-02B4-480E-B88B-87E6D364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145A296-F473-4DB1-9F94-E4AC3F581B6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ko-KR" sz="2400" dirty="0">
                <a:solidFill>
                  <a:srgbClr val="FF0000"/>
                </a:solidFill>
                <a:latin typeface="Tahoma" charset="0"/>
              </a:rPr>
              <a:t>Example client-server app:</a:t>
            </a:r>
            <a:endParaRPr lang="en-US" altLang="ko-KR" sz="2400" dirty="0">
              <a:latin typeface="Tahoma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client reads line from standard input (</a:t>
            </a:r>
            <a:r>
              <a:rPr lang="en-US" altLang="ko-KR" sz="2000" b="1" dirty="0" err="1">
                <a:latin typeface="Tahoma" charset="0"/>
              </a:rPr>
              <a:t>inFromUser</a:t>
            </a:r>
            <a:r>
              <a:rPr lang="en-US" altLang="ko-KR" sz="2000" dirty="0">
                <a:latin typeface="Tahoma" charset="0"/>
              </a:rPr>
              <a:t> stream) , sends to server via socket (</a:t>
            </a:r>
            <a:r>
              <a:rPr lang="en-US" altLang="ko-KR" sz="2000" b="1" dirty="0" err="1">
                <a:latin typeface="Tahoma" charset="0"/>
              </a:rPr>
              <a:t>outToServer</a:t>
            </a:r>
            <a:r>
              <a:rPr lang="en-US" altLang="ko-KR" sz="2000" dirty="0">
                <a:latin typeface="Tahoma" charset="0"/>
              </a:rPr>
              <a:t> stream)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server reads line from socket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server converts line to uppercase, sends back to client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client reads, prints  modified line from socket (</a:t>
            </a:r>
            <a:r>
              <a:rPr lang="en-US" altLang="ko-KR" sz="2000" b="1" dirty="0" err="1">
                <a:latin typeface="Tahoma" charset="0"/>
              </a:rPr>
              <a:t>inFromServer</a:t>
            </a:r>
            <a:r>
              <a:rPr lang="en-US" altLang="ko-KR" sz="2000" dirty="0">
                <a:latin typeface="Tahoma" charset="0"/>
              </a:rPr>
              <a:t> stream)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D7AB4-6775-49C7-9E13-C10B2CEFC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Tahoma" charset="0"/>
              </a:rPr>
              <a:t>Socket programming with TCP</a:t>
            </a:r>
            <a:endParaRPr lang="en-GB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66D9149-04BB-4D09-BDF5-0ACAF948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aphicFrame>
        <p:nvGraphicFramePr>
          <p:cNvPr id="23556" name="Object 5">
            <a:extLst>
              <a:ext uri="{FF2B5EF4-FFF2-40B4-BE49-F238E27FC236}">
                <a16:creationId xmlns:a16="http://schemas.microsoft.com/office/drawing/2014/main" id="{EC23A5CD-8286-458B-A2C4-457315652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r:id="rId3" imgW="4992624" imgH="5675376" progId="Visio.Drawing.5">
                  <p:embed/>
                </p:oleObj>
              </mc:Choice>
              <mc:Fallback>
                <p:oleObj r:id="rId3" imgW="4992624" imgH="5675376" progId="Visio.Drawing.5">
                  <p:embed/>
                  <p:pic>
                    <p:nvPicPr>
                      <p:cNvPr id="23556" name="Object 5">
                        <a:extLst>
                          <a:ext uri="{FF2B5EF4-FFF2-40B4-BE49-F238E27FC236}">
                            <a16:creationId xmlns:a16="http://schemas.microsoft.com/office/drawing/2014/main" id="{EC23A5CD-8286-458B-A2C4-457315652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>
            <a:extLst>
              <a:ext uri="{FF2B5EF4-FFF2-40B4-BE49-F238E27FC236}">
                <a16:creationId xmlns:a16="http://schemas.microsoft.com/office/drawing/2014/main" id="{F480E233-F86D-470E-A5EE-C8023745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2806700"/>
            <a:ext cx="20113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Tahoma" charset="0"/>
                <a:ea typeface="굴림" charset="0"/>
              </a:rPr>
              <a:t>Input stream: 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sequence of bytes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into process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3E5FF4F8-D206-4C7E-A00D-B2ECD4FC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3419475"/>
            <a:ext cx="2184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Tahoma" charset="0"/>
                <a:ea typeface="굴림" charset="0"/>
              </a:rPr>
              <a:t>output stream: 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sequence of bytes 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out of process</a:t>
            </a:r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524EA72A-CBFB-48AB-AFF7-4E59CC854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4108450"/>
            <a:ext cx="450850" cy="250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9E2E6E8A-2C47-431C-8968-0AD74548A3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0538" y="3144838"/>
            <a:ext cx="301625" cy="263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01F4ADDD-7AE3-4D5F-A3C3-DB7AB15BA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8" y="3386138"/>
            <a:ext cx="173037" cy="67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CA98DAC6-9A0B-40EE-8F71-B5A28A80E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Tahoma" charset="0"/>
                <a:ea typeface="굴림" charset="0"/>
              </a:rPr>
              <a:t>Client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Tahoma" charset="0"/>
                <a:ea typeface="굴림" charset="0"/>
              </a:rPr>
              <a:t>process</a:t>
            </a:r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918620CB-1B80-452E-A198-06152BBD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CE80C989-63DD-49B0-9006-57F945A3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1800">
                <a:solidFill>
                  <a:schemeClr val="bg1"/>
                </a:solidFill>
                <a:latin typeface="Tahoma" charset="0"/>
                <a:ea typeface="굴림" charset="0"/>
              </a:rPr>
              <a:t>client TCP socket</a:t>
            </a:r>
            <a:endParaRPr kumimoji="0" lang="en-US" altLang="ko-KR" sz="1800">
              <a:latin typeface="Tahoma" charset="0"/>
              <a:ea typeface="굴림" charset="0"/>
            </a:endParaRPr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372B67BB-7E79-4CB6-9446-245D7C0A3B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8202C-B013-43EF-A51C-626A548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D140-B650-4F34-93BE-C1F3D16246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83398"/>
            <a:ext cx="6646072" cy="36384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latin typeface="Tahoma" charset="0"/>
              </a:rPr>
              <a:t>Client/server socket interaction: TCP</a:t>
            </a:r>
            <a:endParaRPr lang="en-GB" sz="3000" dirty="0"/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7AC4F7AD-13F4-4E00-B711-0C21445ACBEB}"/>
              </a:ext>
            </a:extLst>
          </p:cNvPr>
          <p:cNvGrpSpPr>
            <a:grpSpLocks/>
          </p:cNvGrpSpPr>
          <p:nvPr/>
        </p:nvGrpSpPr>
        <p:grpSpPr bwMode="auto">
          <a:xfrm>
            <a:off x="1312863" y="3217863"/>
            <a:ext cx="2093912" cy="927100"/>
            <a:chOff x="827" y="2027"/>
            <a:chExt cx="1319" cy="584"/>
          </a:xfrm>
        </p:grpSpPr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ED838A7E-EC63-4AB0-A5C9-140AC32EE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wait for incoming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connection request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09" name="Text Box 5">
              <a:extLst>
                <a:ext uri="{FF2B5EF4-FFF2-40B4-BE49-F238E27FC236}">
                  <a16:creationId xmlns:a16="http://schemas.microsoft.com/office/drawing/2014/main" id="{3C6E439B-DB92-4E59-A936-9F91A834F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5"/>
              <a:ext cx="1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 =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welcomeSocket.accept()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7E953FCA-862C-4927-934D-E3DF8709B722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24608" name="Group 7">
              <a:extLst>
                <a:ext uri="{FF2B5EF4-FFF2-40B4-BE49-F238E27FC236}">
                  <a16:creationId xmlns:a16="http://schemas.microsoft.com/office/drawing/2014/main" id="{FDED7F1A-FACA-4933-84D1-37194EBF5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47112" name="Text Box 8">
                <a:extLst>
                  <a:ext uri="{FF2B5EF4-FFF2-40B4-BE49-F238E27FC236}">
                    <a16:creationId xmlns:a16="http://schemas.microsoft.com/office/drawing/2014/main" id="{D5CF6412-11B2-433F-AC20-B108AC1B2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create socket,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port=</a:t>
                </a:r>
                <a:r>
                  <a:rPr kumimoji="0" lang="en-US" altLang="ko-KR" sz="1400" b="1">
                    <a:latin typeface="Tahoma" charset="0"/>
                    <a:ea typeface="굴림" charset="0"/>
                  </a:rPr>
                  <a:t>x</a:t>
                </a:r>
                <a:r>
                  <a:rPr kumimoji="0" lang="en-US" altLang="ko-KR" sz="1400">
                    <a:latin typeface="Tahoma" charset="0"/>
                    <a:ea typeface="굴림" charset="0"/>
                  </a:rPr>
                  <a:t>, for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incoming request: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13" name="Text Box 9">
                <a:extLst>
                  <a:ext uri="{FF2B5EF4-FFF2-40B4-BE49-F238E27FC236}">
                    <a16:creationId xmlns:a16="http://schemas.microsoft.com/office/drawing/2014/main" id="{5B336A32-00E1-4CA3-989C-5B39B312B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1595"/>
                <a:ext cx="10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r"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welcomeSocket = </a:t>
                </a:r>
              </a:p>
              <a:p>
                <a:pPr algn="r"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ServerSocket()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</p:grpSp>
        <p:sp>
          <p:nvSpPr>
            <p:cNvPr id="47114" name="Line 10">
              <a:extLst>
                <a:ext uri="{FF2B5EF4-FFF2-40B4-BE49-F238E27FC236}">
                  <a16:creationId xmlns:a16="http://schemas.microsoft.com/office/drawing/2014/main" id="{60201C3D-5C64-42D2-B90B-53B274F84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7115" name="Group 11">
            <a:extLst>
              <a:ext uri="{FF2B5EF4-FFF2-40B4-BE49-F238E27FC236}">
                <a16:creationId xmlns:a16="http://schemas.microsoft.com/office/drawing/2014/main" id="{A76F592D-3E9F-4364-BF47-50D2AB68217A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149600"/>
            <a:ext cx="2300287" cy="909638"/>
            <a:chOff x="3323" y="1156"/>
            <a:chExt cx="1449" cy="573"/>
          </a:xfrm>
        </p:grpSpPr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92342225-C9E4-4106-BA92-6C71C47BC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156"/>
              <a:ext cx="14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create socket,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connect to 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hostid</a:t>
              </a:r>
              <a:r>
                <a:rPr kumimoji="0" lang="en-US" altLang="ko-KR" sz="1400">
                  <a:latin typeface="Tahoma" charset="0"/>
                  <a:ea typeface="굴림" charset="0"/>
                </a:rPr>
                <a:t>, port=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x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F32925D7-289A-4C27-8F13-A30618613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" y="1403"/>
              <a:ext cx="8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 = </a:t>
              </a:r>
            </a:p>
            <a:p>
              <a:pPr algn="r"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Socket()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7118" name="Group 14">
            <a:extLst>
              <a:ext uri="{FF2B5EF4-FFF2-40B4-BE49-F238E27FC236}">
                <a16:creationId xmlns:a16="http://schemas.microsoft.com/office/drawing/2014/main" id="{956763D5-EC31-4CF1-8ECA-4F967FB0D07A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124200"/>
            <a:ext cx="5462588" cy="3352800"/>
            <a:chOff x="804" y="1968"/>
            <a:chExt cx="3441" cy="2112"/>
          </a:xfrm>
        </p:grpSpPr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id="{1AA844CD-E729-4A78-8C75-871B5BF8E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41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close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20" name="Line 16">
              <a:extLst>
                <a:ext uri="{FF2B5EF4-FFF2-40B4-BE49-F238E27FC236}">
                  <a16:creationId xmlns:a16="http://schemas.microsoft.com/office/drawing/2014/main" id="{D82AAF18-7322-4644-90A7-6CA8FD88E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21" name="Freeform 17">
              <a:extLst>
                <a:ext uri="{FF2B5EF4-FFF2-40B4-BE49-F238E27FC236}">
                  <a16:creationId xmlns:a16="http://schemas.microsoft.com/office/drawing/2014/main" id="{52A7EC18-9C18-4B7D-B3F4-A8448FFBF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grpSp>
          <p:nvGrpSpPr>
            <p:cNvPr id="24602" name="Group 18">
              <a:extLst>
                <a:ext uri="{FF2B5EF4-FFF2-40B4-BE49-F238E27FC236}">
                  <a16:creationId xmlns:a16="http://schemas.microsoft.com/office/drawing/2014/main" id="{B9EA7DC7-7C4B-41BD-9700-3B693A61E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" y="3377"/>
              <a:ext cx="880" cy="692"/>
              <a:chOff x="3365" y="3377"/>
              <a:chExt cx="880" cy="692"/>
            </a:xfrm>
          </p:grpSpPr>
          <p:sp>
            <p:nvSpPr>
              <p:cNvPr id="47123" name="Text Box 19">
                <a:extLst>
                  <a:ext uri="{FF2B5EF4-FFF2-40B4-BE49-F238E27FC236}">
                    <a16:creationId xmlns:a16="http://schemas.microsoft.com/office/drawing/2014/main" id="{4DEE8341-C381-44E1-AC9D-FF176515A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read reply from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24" name="Text Box 20">
                <a:extLst>
                  <a:ext uri="{FF2B5EF4-FFF2-40B4-BE49-F238E27FC236}">
                    <a16:creationId xmlns:a16="http://schemas.microsoft.com/office/drawing/2014/main" id="{3B1A05D4-44B8-4A34-A85E-971A042FC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0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close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25" name="Line 21">
                <a:extLst>
                  <a:ext uri="{FF2B5EF4-FFF2-40B4-BE49-F238E27FC236}">
                    <a16:creationId xmlns:a16="http://schemas.microsoft.com/office/drawing/2014/main" id="{2ACE1444-2A6C-4F23-9DF8-D7CB78FF0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</p:grpSp>
      <p:sp>
        <p:nvSpPr>
          <p:cNvPr id="47126" name="Text Box 22">
            <a:extLst>
              <a:ext uri="{FF2B5EF4-FFF2-40B4-BE49-F238E27FC236}">
                <a16:creationId xmlns:a16="http://schemas.microsoft.com/office/drawing/2014/main" id="{E4FB524A-A7C0-4F67-978B-B5BE7FE0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Server </a:t>
            </a:r>
            <a:r>
              <a:rPr kumimoji="0" lang="en-US" altLang="ko-KR" sz="1800">
                <a:latin typeface="Tahoma" charset="0"/>
                <a:ea typeface="굴림" charset="0"/>
              </a:rPr>
              <a:t>(running on </a:t>
            </a:r>
            <a:r>
              <a:rPr kumimoji="0" lang="en-US" altLang="ko-KR" sz="1800" b="1">
                <a:latin typeface="Tahoma" charset="0"/>
                <a:ea typeface="굴림" charset="0"/>
              </a:rPr>
              <a:t>hostid</a:t>
            </a:r>
            <a:r>
              <a:rPr kumimoji="0" lang="en-US" altLang="ko-KR" sz="1800">
                <a:latin typeface="Tahoma" charset="0"/>
                <a:ea typeface="굴림" charset="0"/>
              </a:rPr>
              <a:t>)</a:t>
            </a:r>
            <a:endParaRPr kumimoji="0" lang="en-US" altLang="ko-KR">
              <a:latin typeface="Tahoma" charset="0"/>
              <a:ea typeface="굴림" charset="0"/>
            </a:endParaRP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95FCC5B5-B8F1-45C7-BF99-3EFBB33E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1333500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Client</a:t>
            </a:r>
          </a:p>
        </p:txBody>
      </p:sp>
      <p:grpSp>
        <p:nvGrpSpPr>
          <p:cNvPr id="47128" name="Group 24">
            <a:extLst>
              <a:ext uri="{FF2B5EF4-FFF2-40B4-BE49-F238E27FC236}">
                <a16:creationId xmlns:a16="http://schemas.microsoft.com/office/drawing/2014/main" id="{08C9E470-E43E-4F94-955C-4ED69AAFC5D2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4010025"/>
            <a:ext cx="4027488" cy="1371600"/>
            <a:chOff x="1848" y="2526"/>
            <a:chExt cx="2537" cy="864"/>
          </a:xfrm>
        </p:grpSpPr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BE07CF93-9C75-4082-822D-1030383F4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grpSp>
          <p:nvGrpSpPr>
            <p:cNvPr id="24595" name="Group 26">
              <a:extLst>
                <a:ext uri="{FF2B5EF4-FFF2-40B4-BE49-F238E27FC236}">
                  <a16:creationId xmlns:a16="http://schemas.microsoft.com/office/drawing/2014/main" id="{B6FBA0B5-1E3D-4EFF-B847-D234D8ABE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37" cy="516"/>
              <a:chOff x="1848" y="2526"/>
              <a:chExt cx="2537" cy="516"/>
            </a:xfrm>
          </p:grpSpPr>
          <p:sp>
            <p:nvSpPr>
              <p:cNvPr id="47131" name="Text Box 27">
                <a:extLst>
                  <a:ext uri="{FF2B5EF4-FFF2-40B4-BE49-F238E27FC236}">
                    <a16:creationId xmlns:a16="http://schemas.microsoft.com/office/drawing/2014/main" id="{2212F0EC-083A-4574-A39E-EEF4195FC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send request using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32" name="Line 28">
                <a:extLst>
                  <a:ext uri="{FF2B5EF4-FFF2-40B4-BE49-F238E27FC236}">
                    <a16:creationId xmlns:a16="http://schemas.microsoft.com/office/drawing/2014/main" id="{DA7DC96A-2882-4E69-A99A-2AE570787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47133" name="Line 29">
                <a:extLst>
                  <a:ext uri="{FF2B5EF4-FFF2-40B4-BE49-F238E27FC236}">
                    <a16:creationId xmlns:a16="http://schemas.microsoft.com/office/drawing/2014/main" id="{4A022C67-D3FC-42A0-84F2-F9D4898C0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</p:grpSp>
      <p:grpSp>
        <p:nvGrpSpPr>
          <p:cNvPr id="47134" name="Group 30">
            <a:extLst>
              <a:ext uri="{FF2B5EF4-FFF2-40B4-BE49-F238E27FC236}">
                <a16:creationId xmlns:a16="http://schemas.microsoft.com/office/drawing/2014/main" id="{FA164549-838E-4722-9A7E-0B466D89EADE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47135" name="Text Box 31">
              <a:extLst>
                <a:ext uri="{FF2B5EF4-FFF2-40B4-BE49-F238E27FC236}">
                  <a16:creationId xmlns:a16="http://schemas.microsoft.com/office/drawing/2014/main" id="{B085FC92-5ABD-434E-AF2C-4EB7F922E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read request from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36" name="Text Box 32">
              <a:extLst>
                <a:ext uri="{FF2B5EF4-FFF2-40B4-BE49-F238E27FC236}">
                  <a16:creationId xmlns:a16="http://schemas.microsoft.com/office/drawing/2014/main" id="{0210D2D6-FBDE-4509-91B7-B3193EEF5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7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write reply to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70467F0D-AB82-4221-8DC2-6F03480C0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657F706A-D76C-4C42-911E-7D92DD00D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id="{97621CE6-445E-433D-9830-32592221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7140" name="Group 36">
            <a:extLst>
              <a:ext uri="{FF2B5EF4-FFF2-40B4-BE49-F238E27FC236}">
                <a16:creationId xmlns:a16="http://schemas.microsoft.com/office/drawing/2014/main" id="{13800F19-9EEB-430D-95B6-71E95AD5ACF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9540BBA0-75AD-441B-823B-8C4CF9934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id="{21482E6D-771A-45D3-9C0A-0374C5CC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916"/>
              <a:ext cx="11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ko-KR" sz="1800">
                  <a:solidFill>
                    <a:srgbClr val="FF0000"/>
                  </a:solidFill>
                  <a:latin typeface="Tahoma" charset="0"/>
                  <a:ea typeface="굴림" charset="0"/>
                </a:rPr>
                <a:t>TCP </a:t>
              </a:r>
            </a:p>
            <a:p>
              <a:pPr algn="ctr" eaLnBrk="0" latinLnBrk="0" hangingPunct="0">
                <a:defRPr/>
              </a:pPr>
              <a:r>
                <a:rPr kumimoji="0" lang="en-US" altLang="ko-KR" sz="18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 setup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870</Words>
  <Application>Microsoft Office PowerPoint</Application>
  <PresentationFormat>On-screen Show (4:3)</PresentationFormat>
  <Paragraphs>166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굴림</vt:lpstr>
      <vt:lpstr>Malgun Gothic</vt:lpstr>
      <vt:lpstr>Arial</vt:lpstr>
      <vt:lpstr>Calibri</vt:lpstr>
      <vt:lpstr>Comic Sans MS</vt:lpstr>
      <vt:lpstr>Tahoma</vt:lpstr>
      <vt:lpstr>Times</vt:lpstr>
      <vt:lpstr>Times New Roman</vt:lpstr>
      <vt:lpstr>ZapfDingbats</vt:lpstr>
      <vt:lpstr>Office Theme</vt:lpstr>
      <vt:lpstr>Clip</vt:lpstr>
      <vt:lpstr>Visio.Drawing.5</vt:lpstr>
      <vt:lpstr>Socket Programming  CS F303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766</cp:revision>
  <dcterms:created xsi:type="dcterms:W3CDTF">2011-09-14T09:42:05Z</dcterms:created>
  <dcterms:modified xsi:type="dcterms:W3CDTF">2024-04-17T06:45:07Z</dcterms:modified>
</cp:coreProperties>
</file>