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375" r:id="rId3"/>
    <p:sldId id="267" r:id="rId4"/>
    <p:sldId id="289" r:id="rId5"/>
    <p:sldId id="288" r:id="rId6"/>
    <p:sldId id="281" r:id="rId7"/>
    <p:sldId id="399" r:id="rId8"/>
    <p:sldId id="400" r:id="rId9"/>
    <p:sldId id="401" r:id="rId10"/>
    <p:sldId id="286" r:id="rId11"/>
    <p:sldId id="390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EAB0-8A7D-4F20-A6E7-4C1FEF2BE3BA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A0C5D7-1D8E-4E4F-83E4-58A499B6D9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26B091-9562-4E40-8F66-977F872E98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6A1035-B281-45ED-8DA7-5EA1ABF2A2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AC874-4CBB-4169-BD67-12CC7B0F013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4662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1355C9F-ACBF-4C98-9786-64E84A0835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3A2BEAA-62A5-4694-B948-662CB88E21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9DCA1D-CE63-41F6-ACF9-0A51C3FAE3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C3881-52C8-45D0-957A-296B6CA63AB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8278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439E90-FE6F-4799-86C8-AC7DEA6F4B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7D05-5339-4A86-A36C-13A77F654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7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java.net/java-se/networking/java-urlconnection-and-httpurlconnection-examples" TargetMode="External"/><Relationship Id="rId2" Type="http://schemas.openxmlformats.org/officeDocument/2006/relationships/hyperlink" Target="https://helpdeskgeek.com/windows-10/install-and-setup-a-website-in-iis-on-windows-10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edium.com/javarevisited/fundamentals-of-udp-socket-programming-in-java-4a6972370592" TargetMode="External"/><Relationship Id="rId4" Type="http://schemas.openxmlformats.org/officeDocument/2006/relationships/hyperlink" Target="https://www.w3schools.com/html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udpBaseClient.txt" TargetMode="External"/><Relationship Id="rId2" Type="http://schemas.openxmlformats.org/officeDocument/2006/relationships/hyperlink" Target="udpBaseServer.txt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98528" y="3810000"/>
            <a:ext cx="7086600" cy="1524000"/>
          </a:xfrm>
        </p:spPr>
        <p:txBody>
          <a:bodyPr/>
          <a:lstStyle/>
          <a:p>
            <a:pPr algn="ctr"/>
            <a:r>
              <a:rPr lang="en-US" dirty="0"/>
              <a:t>Web Client and UDP Socket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F303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Dr. Pranav M. Pawar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58202C-B013-43EF-A51C-626A5487F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Create a UDP client-server socket program, where client is requesting simple arithmetic operations (addition, subtraction, multiplication, and division) and expecting server to output result of operation.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FD140-B650-4F34-93BE-C1F3D16246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618" y="178856"/>
            <a:ext cx="6646072" cy="363845"/>
          </a:xfrm>
        </p:spPr>
        <p:txBody>
          <a:bodyPr>
            <a:noAutofit/>
          </a:bodyPr>
          <a:lstStyle/>
          <a:p>
            <a:r>
              <a:rPr lang="en-GB" sz="3000" dirty="0"/>
              <a:t>Practice Statement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C6E370-1BAF-454F-B909-B41E25998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https://helpdeskgeek.com/windows-10/install-and-setup-a-website-in-iis-on-windows-10/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https://www.codejava.net/java-se/networking/java-urlconnection-and-httpurlconnection-examples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https://www.w3schools.com/html/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https://medium.com/javarevisited/fundamentals-of-udp-socket-programming-in-java-4a6972370592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https://www.geeksforgeeks.org/working-udp-datagramsockets-java/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C4D1-9697-47C3-9AD8-B0EEA3F78B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95356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5105400"/>
            <a:ext cx="8458200" cy="685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D44CCF-E7BD-49BB-A3B8-D8F43C3B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 a UDP server using java and verify using the UDP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27C4F5-2ACE-475A-8305-9868D4DAF3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28" y="146849"/>
            <a:ext cx="6569872" cy="381974"/>
          </a:xfrm>
        </p:spPr>
        <p:txBody>
          <a:bodyPr>
            <a:noAutofit/>
          </a:bodyPr>
          <a:lstStyle/>
          <a:p>
            <a:r>
              <a:rPr lang="en-GB" dirty="0"/>
              <a:t>Problem Statement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algn="r"/>
            <a:fld id="{B3036FFC-86B5-480E-93C2-C13A1F1C8F23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606D4D37-D7C9-45A1-8276-F39A5E06C2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ahoma" panose="020B0604030504040204" pitchFamily="34" charset="0"/>
              </a:rPr>
              <a:t>UDP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>
                <a:latin typeface="Tahoma" panose="020B0604030504040204" pitchFamily="34" charset="0"/>
              </a:rPr>
              <a:t>Connectionless and unreliable service.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>
                <a:latin typeface="Tahoma" panose="020B0604030504040204" pitchFamily="34" charset="0"/>
              </a:rPr>
              <a:t>There isn’t an initial handshaking phase.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>
                <a:latin typeface="Tahoma" panose="020B0604030504040204" pitchFamily="34" charset="0"/>
              </a:rPr>
              <a:t>Doesn’t have a pipe.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>
                <a:latin typeface="Tahoma" panose="020B0604030504040204" pitchFamily="34" charset="0"/>
                <a:cs typeface="Tahoma" panose="020B0604030504040204" pitchFamily="34" charset="0"/>
              </a:rPr>
              <a:t>transmitted data may be received out of order, or lost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18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ahoma" panose="020B0604030504040204" pitchFamily="34" charset="0"/>
              </a:rPr>
              <a:t>Socket Programming with UDP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>
                <a:latin typeface="Tahoma" panose="020B0604030504040204" pitchFamily="34" charset="0"/>
              </a:rPr>
              <a:t>No need for a welcoming socket.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>
                <a:latin typeface="Tahoma" panose="020B0604030504040204" pitchFamily="34" charset="0"/>
              </a:rPr>
              <a:t>No streams are attached to the sockets.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>
                <a:latin typeface="Tahoma" panose="020B0604030504040204" pitchFamily="34" charset="0"/>
              </a:rPr>
              <a:t>the sending hosts creates “packets” by attaching the IP destination address and port number to each batch of bytes.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>
                <a:latin typeface="Tahoma" panose="020B0604030504040204" pitchFamily="34" charset="0"/>
              </a:rPr>
              <a:t>The receiving process must unravel to received packet to obtain the packet’s information bytes.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92B98C-DE50-4D0D-B646-18F4E831EC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sz="3000" dirty="0">
                <a:latin typeface="Tahoma" charset="0"/>
              </a:rPr>
              <a:t>Socket Programming with UDP </a:t>
            </a:r>
            <a:endParaRPr lang="en-GB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BAABC9-493A-4BF7-8E35-518DCABE4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CE0B-D1FD-4A48-B217-C03CFCCBB6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sz="3000" dirty="0">
                <a:latin typeface="Tahoma" charset="0"/>
              </a:rPr>
              <a:t>Example: Java client (UDP)</a:t>
            </a:r>
            <a:endParaRPr lang="en-GB" sz="3000" dirty="0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AE6FCE5-2590-4047-8166-72FBE523B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graphicFrame>
        <p:nvGraphicFramePr>
          <p:cNvPr id="31747" name="Object 4">
            <a:extLst>
              <a:ext uri="{FF2B5EF4-FFF2-40B4-BE49-F238E27FC236}">
                <a16:creationId xmlns:a16="http://schemas.microsoft.com/office/drawing/2014/main" id="{31DAF8A9-6E33-40D8-997E-96AE1D37F2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5888" y="1606550"/>
          <a:ext cx="4067175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4803648" imgH="5675376" progId="Visio.Drawing.5">
                  <p:embed/>
                </p:oleObj>
              </mc:Choice>
              <mc:Fallback>
                <p:oleObj r:id="rId3" imgW="4803648" imgH="5675376" progId="Visio.Drawing.5">
                  <p:embed/>
                  <p:pic>
                    <p:nvPicPr>
                      <p:cNvPr id="31747" name="Object 4">
                        <a:extLst>
                          <a:ext uri="{FF2B5EF4-FFF2-40B4-BE49-F238E27FC236}">
                            <a16:creationId xmlns:a16="http://schemas.microsoft.com/office/drawing/2014/main" id="{31DAF8A9-6E33-40D8-997E-96AE1D37F2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1606550"/>
                        <a:ext cx="4067175" cy="448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5">
            <a:extLst>
              <a:ext uri="{FF2B5EF4-FFF2-40B4-BE49-F238E27FC236}">
                <a16:creationId xmlns:a16="http://schemas.microsoft.com/office/drawing/2014/main" id="{518BED42-48C4-4598-A2EF-C31BD2EE9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773488"/>
            <a:ext cx="2184400" cy="915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ko-KR" sz="1600">
                <a:solidFill>
                  <a:srgbClr val="FF0000"/>
                </a:solidFill>
                <a:latin typeface="Comic Sans MS" panose="030F0702030302020204" pitchFamily="66" charset="0"/>
              </a:rPr>
              <a:t>Output: </a:t>
            </a:r>
            <a:r>
              <a:rPr kumimoji="0" lang="en-US" altLang="ko-KR" sz="1800">
                <a:latin typeface="Comic Sans MS" panose="030F0702030302020204" pitchFamily="66" charset="0"/>
              </a:rPr>
              <a:t>sends packet (UDP sent “byte stream”)</a:t>
            </a:r>
            <a:endParaRPr kumimoji="0" lang="en-US" altLang="ko-KR" sz="1800">
              <a:latin typeface="Times New Roman" panose="02020603050405020304" pitchFamily="18" charset="0"/>
            </a:endParaRP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095733FF-B8B7-4AD6-B8A5-FD64F1469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3103563"/>
            <a:ext cx="2184400" cy="1200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ko-KR" sz="1600">
                <a:solidFill>
                  <a:srgbClr val="FF0000"/>
                </a:solidFill>
                <a:latin typeface="Comic Sans MS" panose="030F0702030302020204" pitchFamily="66" charset="0"/>
              </a:rPr>
              <a:t>Input: </a:t>
            </a:r>
            <a:r>
              <a:rPr kumimoji="0" lang="en-US" altLang="ko-KR" sz="1800">
                <a:latin typeface="Comic Sans MS" panose="030F0702030302020204" pitchFamily="66" charset="0"/>
              </a:rPr>
              <a:t>receives packet (UDP received “byte stream”)</a:t>
            </a:r>
            <a:endParaRPr kumimoji="0" lang="en-US" altLang="ko-KR" sz="1800">
              <a:latin typeface="Times New Roman" panose="02020603050405020304" pitchFamily="18" charset="0"/>
            </a:endParaRPr>
          </a:p>
        </p:txBody>
      </p:sp>
      <p:sp>
        <p:nvSpPr>
          <p:cNvPr id="50183" name="Line 7">
            <a:extLst>
              <a:ext uri="{FF2B5EF4-FFF2-40B4-BE49-F238E27FC236}">
                <a16:creationId xmlns:a16="http://schemas.microsoft.com/office/drawing/2014/main" id="{1075060D-1539-428D-A1A7-F9631C408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4063" y="3940175"/>
            <a:ext cx="95250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50184" name="Line 8">
            <a:extLst>
              <a:ext uri="{FF2B5EF4-FFF2-40B4-BE49-F238E27FC236}">
                <a16:creationId xmlns:a16="http://schemas.microsoft.com/office/drawing/2014/main" id="{1D6202F5-161C-4D13-8AB7-4128BEC19B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7975" y="3316288"/>
            <a:ext cx="576263" cy="7889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50185" name="Text Box 9">
            <a:extLst>
              <a:ext uri="{FF2B5EF4-FFF2-40B4-BE49-F238E27FC236}">
                <a16:creationId xmlns:a16="http://schemas.microsoft.com/office/drawing/2014/main" id="{483C5C91-0177-4E41-B3A5-FF50DF26F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2263" y="2827338"/>
            <a:ext cx="12065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2000">
                <a:solidFill>
                  <a:schemeClr val="accent2"/>
                </a:solidFill>
                <a:latin typeface="Comic Sans MS" charset="0"/>
                <a:ea typeface="굴림" charset="0"/>
              </a:rPr>
              <a:t>Client</a:t>
            </a:r>
          </a:p>
          <a:p>
            <a:pPr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2000">
                <a:solidFill>
                  <a:schemeClr val="accent2"/>
                </a:solidFill>
                <a:latin typeface="Comic Sans MS" charset="0"/>
                <a:ea typeface="굴림" charset="0"/>
              </a:rPr>
              <a:t>process</a:t>
            </a:r>
            <a:endParaRPr kumimoji="0" lang="en-US" altLang="ko-KR" sz="2000">
              <a:solidFill>
                <a:schemeClr val="accent2"/>
              </a:solidFill>
              <a:latin typeface="Times New Roman" charset="0"/>
              <a:ea typeface="굴림" charset="0"/>
            </a:endParaRPr>
          </a:p>
        </p:txBody>
      </p:sp>
      <p:sp>
        <p:nvSpPr>
          <p:cNvPr id="50186" name="Rectangle 10">
            <a:extLst>
              <a:ext uri="{FF2B5EF4-FFF2-40B4-BE49-F238E27FC236}">
                <a16:creationId xmlns:a16="http://schemas.microsoft.com/office/drawing/2014/main" id="{37CFFC7B-0EEA-4C93-87FA-E1F4722A5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5113338"/>
            <a:ext cx="1625600" cy="50958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50187" name="Text Box 11">
            <a:extLst>
              <a:ext uri="{FF2B5EF4-FFF2-40B4-BE49-F238E27FC236}">
                <a16:creationId xmlns:a16="http://schemas.microsoft.com/office/drawing/2014/main" id="{8D3D461F-BB8D-4D4F-A6CE-04462C97B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813" y="5045075"/>
            <a:ext cx="1541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latinLnBrk="0" hangingPunct="0">
              <a:defRPr/>
            </a:pPr>
            <a:r>
              <a:rPr kumimoji="0" lang="en-US" altLang="ko-KR" sz="1800">
                <a:solidFill>
                  <a:schemeClr val="bg1"/>
                </a:solidFill>
                <a:latin typeface="Comic Sans MS" charset="0"/>
                <a:ea typeface="굴림" charset="0"/>
              </a:rPr>
              <a:t>client UDP socket</a:t>
            </a:r>
            <a:endParaRPr kumimoji="0" lang="en-US" altLang="ko-KR" sz="1800">
              <a:latin typeface="Times New Roman" charset="0"/>
              <a:ea typeface="굴림" charset="0"/>
            </a:endParaRPr>
          </a:p>
        </p:txBody>
      </p:sp>
      <p:sp>
        <p:nvSpPr>
          <p:cNvPr id="50188" name="Line 12">
            <a:extLst>
              <a:ext uri="{FF2B5EF4-FFF2-40B4-BE49-F238E27FC236}">
                <a16:creationId xmlns:a16="http://schemas.microsoft.com/office/drawing/2014/main" id="{3FC3CEA8-CBE1-410A-810B-AEF0DB19E7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5575" y="55927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D21FF4-A36F-44D2-B48F-84A06AB93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7AF11-3967-4B5B-A55F-C8318B4F074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7" y="169555"/>
            <a:ext cx="6511135" cy="363845"/>
          </a:xfrm>
        </p:spPr>
        <p:txBody>
          <a:bodyPr>
            <a:noAutofit/>
          </a:bodyPr>
          <a:lstStyle/>
          <a:p>
            <a:r>
              <a:rPr lang="en-US" altLang="ko-KR" sz="3000" dirty="0">
                <a:latin typeface="Tahoma" charset="0"/>
              </a:rPr>
              <a:t>Client/server socket interaction: UDP</a:t>
            </a:r>
            <a:endParaRPr lang="en-GB" sz="3000" dirty="0"/>
          </a:p>
        </p:txBody>
      </p:sp>
      <p:grpSp>
        <p:nvGrpSpPr>
          <p:cNvPr id="49155" name="Group 3">
            <a:extLst>
              <a:ext uri="{FF2B5EF4-FFF2-40B4-BE49-F238E27FC236}">
                <a16:creationId xmlns:a16="http://schemas.microsoft.com/office/drawing/2014/main" id="{4252A230-F93C-4681-B22F-65A139E8B918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324225"/>
            <a:ext cx="5413375" cy="2544763"/>
            <a:chOff x="804" y="2094"/>
            <a:chExt cx="3410" cy="1603"/>
          </a:xfrm>
        </p:grpSpPr>
        <p:sp>
          <p:nvSpPr>
            <p:cNvPr id="49156" name="Freeform 4">
              <a:extLst>
                <a:ext uri="{FF2B5EF4-FFF2-40B4-BE49-F238E27FC236}">
                  <a16:creationId xmlns:a16="http://schemas.microsoft.com/office/drawing/2014/main" id="{511235AB-EF04-4908-A90F-8A07A8251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" y="2094"/>
              <a:ext cx="552" cy="1602"/>
            </a:xfrm>
            <a:custGeom>
              <a:avLst/>
              <a:gdLst>
                <a:gd name="T0" fmla="*/ 552 w 492"/>
                <a:gd name="T1" fmla="*/ 1493 h 2112"/>
                <a:gd name="T2" fmla="*/ 552 w 492"/>
                <a:gd name="T3" fmla="*/ 1602 h 2112"/>
                <a:gd name="T4" fmla="*/ 0 w 492"/>
                <a:gd name="T5" fmla="*/ 1602 h 2112"/>
                <a:gd name="T6" fmla="*/ 0 w 492"/>
                <a:gd name="T7" fmla="*/ 0 h 2112"/>
                <a:gd name="T8" fmla="*/ 451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49157" name="Text Box 5">
              <a:extLst>
                <a:ext uri="{FF2B5EF4-FFF2-40B4-BE49-F238E27FC236}">
                  <a16:creationId xmlns:a16="http://schemas.microsoft.com/office/drawing/2014/main" id="{62E8C7B8-5A5C-41B5-AB97-5160D3F59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3371"/>
              <a:ext cx="70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close</a:t>
              </a:r>
            </a:p>
            <a:p>
              <a:pPr eaLnBrk="0" latinLnBrk="0" hangingPunct="0"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clientSocket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  <p:sp>
          <p:nvSpPr>
            <p:cNvPr id="49158" name="Line 6">
              <a:extLst>
                <a:ext uri="{FF2B5EF4-FFF2-40B4-BE49-F238E27FC236}">
                  <a16:creationId xmlns:a16="http://schemas.microsoft.com/office/drawing/2014/main" id="{ADD3B72C-84BF-4643-882F-CA0B2F390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318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</p:grpSp>
      <p:sp>
        <p:nvSpPr>
          <p:cNvPr id="49159" name="Text Box 7">
            <a:extLst>
              <a:ext uri="{FF2B5EF4-FFF2-40B4-BE49-F238E27FC236}">
                <a16:creationId xmlns:a16="http://schemas.microsoft.com/office/drawing/2014/main" id="{A967DAC9-9E87-40FF-B773-0F49300DF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14450"/>
            <a:ext cx="319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en-US" altLang="ko-KR">
                <a:latin typeface="Tahoma" charset="0"/>
                <a:ea typeface="굴림" charset="0"/>
              </a:rPr>
              <a:t>Server </a:t>
            </a:r>
            <a:r>
              <a:rPr kumimoji="0" lang="en-US" altLang="ko-KR" sz="1800">
                <a:latin typeface="Tahoma" charset="0"/>
                <a:ea typeface="굴림" charset="0"/>
              </a:rPr>
              <a:t>(running on </a:t>
            </a:r>
            <a:r>
              <a:rPr kumimoji="0" lang="en-US" altLang="ko-KR" sz="1800" b="1">
                <a:latin typeface="Tahoma" charset="0"/>
                <a:ea typeface="굴림" charset="0"/>
              </a:rPr>
              <a:t>hostid</a:t>
            </a:r>
            <a:r>
              <a:rPr kumimoji="0" lang="en-US" altLang="ko-KR" sz="1800">
                <a:latin typeface="Tahoma" charset="0"/>
                <a:ea typeface="굴림" charset="0"/>
              </a:rPr>
              <a:t>)</a:t>
            </a:r>
            <a:endParaRPr kumimoji="0" lang="en-US" altLang="ko-KR">
              <a:latin typeface="Tahoma" charset="0"/>
              <a:ea typeface="굴림" charset="0"/>
            </a:endParaRPr>
          </a:p>
        </p:txBody>
      </p:sp>
      <p:grpSp>
        <p:nvGrpSpPr>
          <p:cNvPr id="49160" name="Group 8">
            <a:extLst>
              <a:ext uri="{FF2B5EF4-FFF2-40B4-BE49-F238E27FC236}">
                <a16:creationId xmlns:a16="http://schemas.microsoft.com/office/drawing/2014/main" id="{C27712E7-9E0B-46E0-9D8B-CE5F71CEEB73}"/>
              </a:ext>
            </a:extLst>
          </p:cNvPr>
          <p:cNvGrpSpPr>
            <a:grpSpLocks/>
          </p:cNvGrpSpPr>
          <p:nvPr/>
        </p:nvGrpSpPr>
        <p:grpSpPr bwMode="auto">
          <a:xfrm>
            <a:off x="5532438" y="3933825"/>
            <a:ext cx="1397000" cy="1354138"/>
            <a:chOff x="3485" y="2478"/>
            <a:chExt cx="880" cy="853"/>
          </a:xfrm>
        </p:grpSpPr>
        <p:sp>
          <p:nvSpPr>
            <p:cNvPr id="49161" name="Text Box 9">
              <a:extLst>
                <a:ext uri="{FF2B5EF4-FFF2-40B4-BE49-F238E27FC236}">
                  <a16:creationId xmlns:a16="http://schemas.microsoft.com/office/drawing/2014/main" id="{A8B70303-B660-4DD4-926F-89E62B14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3005"/>
              <a:ext cx="8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read reply from</a:t>
              </a:r>
            </a:p>
            <a:p>
              <a:pPr eaLnBrk="0" latinLnBrk="0" hangingPunct="0"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clientSocket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  <p:sp>
          <p:nvSpPr>
            <p:cNvPr id="49162" name="Line 10">
              <a:extLst>
                <a:ext uri="{FF2B5EF4-FFF2-40B4-BE49-F238E27FC236}">
                  <a16:creationId xmlns:a16="http://schemas.microsoft.com/office/drawing/2014/main" id="{B5A5BEBB-DDED-43F6-BCC6-3B4C6B9E8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2478"/>
              <a:ext cx="0" cy="5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</p:grpSp>
      <p:grpSp>
        <p:nvGrpSpPr>
          <p:cNvPr id="49163" name="Group 11">
            <a:extLst>
              <a:ext uri="{FF2B5EF4-FFF2-40B4-BE49-F238E27FC236}">
                <a16:creationId xmlns:a16="http://schemas.microsoft.com/office/drawing/2014/main" id="{B099D4E5-097A-4711-B691-88AD2779B07C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1333500"/>
            <a:ext cx="5259388" cy="2593975"/>
            <a:chOff x="1890" y="840"/>
            <a:chExt cx="3313" cy="1634"/>
          </a:xfrm>
        </p:grpSpPr>
        <p:grpSp>
          <p:nvGrpSpPr>
            <p:cNvPr id="32784" name="Group 12">
              <a:extLst>
                <a:ext uri="{FF2B5EF4-FFF2-40B4-BE49-F238E27FC236}">
                  <a16:creationId xmlns:a16="http://schemas.microsoft.com/office/drawing/2014/main" id="{F0FEC94C-5F49-4BE6-B5F5-60FD64C9C7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1344"/>
              <a:ext cx="1015" cy="462"/>
              <a:chOff x="3268" y="1854"/>
              <a:chExt cx="1015" cy="462"/>
            </a:xfrm>
          </p:grpSpPr>
          <p:sp>
            <p:nvSpPr>
              <p:cNvPr id="49165" name="Text Box 13">
                <a:extLst>
                  <a:ext uri="{FF2B5EF4-FFF2-40B4-BE49-F238E27FC236}">
                    <a16:creationId xmlns:a16="http://schemas.microsoft.com/office/drawing/2014/main" id="{FD37CE65-9B99-4B15-A35A-E673C60BE8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8" y="1854"/>
                <a:ext cx="81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latinLnBrk="0" hangingPunct="0">
                  <a:defRPr/>
                </a:pPr>
                <a:r>
                  <a:rPr kumimoji="0" lang="en-US" altLang="ko-KR" sz="1400" dirty="0">
                    <a:latin typeface="Tahoma" charset="0"/>
                    <a:ea typeface="굴림" charset="0"/>
                  </a:rPr>
                  <a:t>create socket,</a:t>
                </a:r>
              </a:p>
            </p:txBody>
          </p:sp>
          <p:sp>
            <p:nvSpPr>
              <p:cNvPr id="49166" name="Text Box 14">
                <a:extLst>
                  <a:ext uri="{FF2B5EF4-FFF2-40B4-BE49-F238E27FC236}">
                    <a16:creationId xmlns:a16="http://schemas.microsoft.com/office/drawing/2014/main" id="{7E4801A8-9AAA-4BD1-81F4-2FE5C215F0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8" y="1990"/>
                <a:ext cx="10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latinLnBrk="0" hangingPunct="0">
                  <a:defRPr/>
                </a:pPr>
                <a:r>
                  <a:rPr kumimoji="0" lang="en-US" altLang="ko-KR" sz="1400" dirty="0" err="1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clientSocket</a:t>
                </a:r>
                <a:r>
                  <a:rPr kumimoji="0" lang="en-US" altLang="ko-KR" sz="1400" dirty="0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 = </a:t>
                </a:r>
              </a:p>
              <a:p>
                <a:pPr eaLnBrk="0" latinLnBrk="0" hangingPunct="0">
                  <a:defRPr/>
                </a:pPr>
                <a:r>
                  <a:rPr kumimoji="0" lang="en-US" altLang="ko-KR" sz="1400" dirty="0" err="1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DatagramSocket</a:t>
                </a:r>
                <a:r>
                  <a:rPr kumimoji="0" lang="en-US" altLang="ko-KR" sz="1400" dirty="0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()</a:t>
                </a:r>
                <a:endParaRPr kumimoji="0" lang="en-US" altLang="ko-KR" dirty="0">
                  <a:latin typeface="Tahoma" charset="0"/>
                  <a:ea typeface="굴림" charset="0"/>
                </a:endParaRPr>
              </a:p>
            </p:txBody>
          </p:sp>
        </p:grpSp>
        <p:sp>
          <p:nvSpPr>
            <p:cNvPr id="49167" name="Text Box 15">
              <a:extLst>
                <a:ext uri="{FF2B5EF4-FFF2-40B4-BE49-F238E27FC236}">
                  <a16:creationId xmlns:a16="http://schemas.microsoft.com/office/drawing/2014/main" id="{13AE189E-1F89-462B-A6BD-298188706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840"/>
              <a:ext cx="5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latinLnBrk="0" hangingPunct="0">
                <a:spcBef>
                  <a:spcPct val="50000"/>
                </a:spcBef>
                <a:defRPr/>
              </a:pPr>
              <a:r>
                <a:rPr kumimoji="0" lang="en-US" altLang="ko-KR">
                  <a:latin typeface="Tahoma" charset="0"/>
                  <a:ea typeface="굴림" charset="0"/>
                </a:rPr>
                <a:t>Client</a:t>
              </a:r>
            </a:p>
          </p:txBody>
        </p:sp>
        <p:sp>
          <p:nvSpPr>
            <p:cNvPr id="49168" name="Text Box 16">
              <a:extLst>
                <a:ext uri="{FF2B5EF4-FFF2-40B4-BE49-F238E27FC236}">
                  <a16:creationId xmlns:a16="http://schemas.microsoft.com/office/drawing/2014/main" id="{0C1C321B-D621-424F-B1AC-609254B67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9" y="2014"/>
              <a:ext cx="1814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Create, address (</a:t>
              </a:r>
              <a:r>
                <a:rPr kumimoji="0" lang="en-US" altLang="ko-KR" sz="1400" b="1">
                  <a:latin typeface="Tahoma" charset="0"/>
                  <a:ea typeface="굴림" charset="0"/>
                </a:rPr>
                <a:t>hostid, port=x,</a:t>
              </a:r>
              <a:endParaRPr kumimoji="0" lang="en-US" altLang="ko-KR" sz="1400">
                <a:latin typeface="Tahoma" charset="0"/>
                <a:ea typeface="굴림" charset="0"/>
              </a:endParaRPr>
            </a:p>
            <a:p>
              <a:pPr eaLnBrk="0" latinLnBrk="0" hangingPunct="0"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send datagram request </a:t>
              </a:r>
            </a:p>
            <a:p>
              <a:pPr eaLnBrk="0" latinLnBrk="0" hangingPunct="0"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using </a:t>
              </a: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clientSocket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  <p:sp>
          <p:nvSpPr>
            <p:cNvPr id="49169" name="Line 17">
              <a:extLst>
                <a:ext uri="{FF2B5EF4-FFF2-40B4-BE49-F238E27FC236}">
                  <a16:creationId xmlns:a16="http://schemas.microsoft.com/office/drawing/2014/main" id="{726663A9-5701-4C9B-BC84-7A7010B7E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8" y="1830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49170" name="Line 18">
              <a:extLst>
                <a:ext uri="{FF2B5EF4-FFF2-40B4-BE49-F238E27FC236}">
                  <a16:creationId xmlns:a16="http://schemas.microsoft.com/office/drawing/2014/main" id="{08B2740B-9866-450E-82CD-B541AFE9C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0" y="2208"/>
              <a:ext cx="1518" cy="2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</p:grpSp>
      <p:grpSp>
        <p:nvGrpSpPr>
          <p:cNvPr id="49171" name="Group 19">
            <a:extLst>
              <a:ext uri="{FF2B5EF4-FFF2-40B4-BE49-F238E27FC236}">
                <a16:creationId xmlns:a16="http://schemas.microsoft.com/office/drawing/2014/main" id="{F266E9BD-32F7-40E1-9DA4-3EC637791D12}"/>
              </a:ext>
            </a:extLst>
          </p:cNvPr>
          <p:cNvGrpSpPr>
            <a:grpSpLocks/>
          </p:cNvGrpSpPr>
          <p:nvPr/>
        </p:nvGrpSpPr>
        <p:grpSpPr bwMode="auto">
          <a:xfrm>
            <a:off x="1303338" y="2081213"/>
            <a:ext cx="1711325" cy="2149475"/>
            <a:chOff x="821" y="1311"/>
            <a:chExt cx="1078" cy="1354"/>
          </a:xfrm>
        </p:grpSpPr>
        <p:grpSp>
          <p:nvGrpSpPr>
            <p:cNvPr id="32779" name="Group 20">
              <a:extLst>
                <a:ext uri="{FF2B5EF4-FFF2-40B4-BE49-F238E27FC236}">
                  <a16:creationId xmlns:a16="http://schemas.microsoft.com/office/drawing/2014/main" id="{99867558-0D3A-4AC1-BC80-78E185450E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1" y="1311"/>
              <a:ext cx="1023" cy="712"/>
              <a:chOff x="329" y="1209"/>
              <a:chExt cx="1023" cy="712"/>
            </a:xfrm>
          </p:grpSpPr>
          <p:sp>
            <p:nvSpPr>
              <p:cNvPr id="49173" name="Text Box 21">
                <a:extLst>
                  <a:ext uri="{FF2B5EF4-FFF2-40B4-BE49-F238E27FC236}">
                    <a16:creationId xmlns:a16="http://schemas.microsoft.com/office/drawing/2014/main" id="{6D88859F-15CD-42A7-ADD4-FD266BA553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1005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latinLnBrk="0" hangingPunct="0">
                  <a:defRPr/>
                </a:pPr>
                <a:r>
                  <a:rPr kumimoji="0" lang="en-US" altLang="ko-KR" sz="1400">
                    <a:latin typeface="Tahoma" charset="0"/>
                    <a:ea typeface="굴림" charset="0"/>
                  </a:rPr>
                  <a:t>create socket,</a:t>
                </a:r>
              </a:p>
              <a:p>
                <a:pPr eaLnBrk="0" latinLnBrk="0" hangingPunct="0">
                  <a:defRPr/>
                </a:pPr>
                <a:r>
                  <a:rPr kumimoji="0" lang="en-US" altLang="ko-KR" sz="1400">
                    <a:latin typeface="Tahoma" charset="0"/>
                    <a:ea typeface="굴림" charset="0"/>
                  </a:rPr>
                  <a:t>port=</a:t>
                </a:r>
                <a:r>
                  <a:rPr kumimoji="0" lang="en-US" altLang="ko-KR" sz="1400" b="1">
                    <a:latin typeface="Tahoma" charset="0"/>
                    <a:ea typeface="굴림" charset="0"/>
                  </a:rPr>
                  <a:t>x</a:t>
                </a:r>
                <a:r>
                  <a:rPr kumimoji="0" lang="en-US" altLang="ko-KR" sz="1400">
                    <a:latin typeface="Tahoma" charset="0"/>
                    <a:ea typeface="굴림" charset="0"/>
                  </a:rPr>
                  <a:t>, for</a:t>
                </a:r>
              </a:p>
              <a:p>
                <a:pPr eaLnBrk="0" latinLnBrk="0" hangingPunct="0">
                  <a:defRPr/>
                </a:pPr>
                <a:r>
                  <a:rPr kumimoji="0" lang="en-US" altLang="ko-KR" sz="1400">
                    <a:latin typeface="Tahoma" charset="0"/>
                    <a:ea typeface="굴림" charset="0"/>
                  </a:rPr>
                  <a:t>incoming request:</a:t>
                </a:r>
                <a:endParaRPr kumimoji="0" lang="en-US" altLang="ko-KR">
                  <a:latin typeface="Tahoma" charset="0"/>
                  <a:ea typeface="굴림" charset="0"/>
                </a:endParaRPr>
              </a:p>
            </p:txBody>
          </p:sp>
          <p:sp>
            <p:nvSpPr>
              <p:cNvPr id="49174" name="Text Box 22">
                <a:extLst>
                  <a:ext uri="{FF2B5EF4-FFF2-40B4-BE49-F238E27FC236}">
                    <a16:creationId xmlns:a16="http://schemas.microsoft.com/office/drawing/2014/main" id="{43A4F660-E009-432E-B184-712C57F1A7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" y="1595"/>
                <a:ext cx="10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latinLnBrk="0" hangingPunct="0">
                  <a:defRPr/>
                </a:pPr>
                <a:r>
                  <a:rPr kumimoji="0" lang="en-US" altLang="ko-KR" sz="1400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serverSocket = </a:t>
                </a:r>
              </a:p>
              <a:p>
                <a:pPr eaLnBrk="0" latinLnBrk="0" hangingPunct="0">
                  <a:defRPr/>
                </a:pPr>
                <a:r>
                  <a:rPr kumimoji="0" lang="en-US" altLang="ko-KR" sz="1400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DatagramSocket()</a:t>
                </a:r>
                <a:endParaRPr kumimoji="0" lang="en-US" altLang="ko-KR">
                  <a:latin typeface="Tahoma" charset="0"/>
                  <a:ea typeface="굴림" charset="0"/>
                </a:endParaRPr>
              </a:p>
            </p:txBody>
          </p:sp>
        </p:grpSp>
        <p:sp>
          <p:nvSpPr>
            <p:cNvPr id="49175" name="Line 23">
              <a:extLst>
                <a:ext uri="{FF2B5EF4-FFF2-40B4-BE49-F238E27FC236}">
                  <a16:creationId xmlns:a16="http://schemas.microsoft.com/office/drawing/2014/main" id="{4BAF179E-1DC4-4331-894A-012FE4B7F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1998"/>
              <a:ext cx="0" cy="36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49176" name="Text Box 24">
              <a:extLst>
                <a:ext uri="{FF2B5EF4-FFF2-40B4-BE49-F238E27FC236}">
                  <a16:creationId xmlns:a16="http://schemas.microsoft.com/office/drawing/2014/main" id="{BC24FD34-8A5C-4039-9B18-702B74CF8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" y="2339"/>
              <a:ext cx="100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read request from</a:t>
              </a:r>
            </a:p>
            <a:p>
              <a:pPr eaLnBrk="0" latinLnBrk="0" hangingPunct="0"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serverSocket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</p:grpSp>
      <p:grpSp>
        <p:nvGrpSpPr>
          <p:cNvPr id="49177" name="Group 25">
            <a:extLst>
              <a:ext uri="{FF2B5EF4-FFF2-40B4-BE49-F238E27FC236}">
                <a16:creationId xmlns:a16="http://schemas.microsoft.com/office/drawing/2014/main" id="{DE9D2828-3584-4AD1-B3EC-F3FC9211919E}"/>
              </a:ext>
            </a:extLst>
          </p:cNvPr>
          <p:cNvGrpSpPr>
            <a:grpSpLocks/>
          </p:cNvGrpSpPr>
          <p:nvPr/>
        </p:nvGrpSpPr>
        <p:grpSpPr bwMode="auto">
          <a:xfrm>
            <a:off x="1427163" y="4229100"/>
            <a:ext cx="3973512" cy="1358900"/>
            <a:chOff x="899" y="2664"/>
            <a:chExt cx="2503" cy="856"/>
          </a:xfrm>
        </p:grpSpPr>
        <p:sp>
          <p:nvSpPr>
            <p:cNvPr id="49178" name="Text Box 26">
              <a:extLst>
                <a:ext uri="{FF2B5EF4-FFF2-40B4-BE49-F238E27FC236}">
                  <a16:creationId xmlns:a16="http://schemas.microsoft.com/office/drawing/2014/main" id="{152623EF-FB48-41D5-84AA-46E97E79C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" y="2792"/>
              <a:ext cx="905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write reply to</a:t>
              </a:r>
            </a:p>
            <a:p>
              <a:pPr eaLnBrk="0" latinLnBrk="0" hangingPunct="0"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serverSocket</a:t>
              </a:r>
            </a:p>
            <a:p>
              <a:pPr eaLnBrk="0" latinLnBrk="0" hangingPunct="0"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specifying client</a:t>
              </a:r>
            </a:p>
            <a:p>
              <a:pPr eaLnBrk="0" latinLnBrk="0" hangingPunct="0"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host address,</a:t>
              </a:r>
            </a:p>
            <a:p>
              <a:pPr eaLnBrk="0" latinLnBrk="0" hangingPunct="0"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port umber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  <p:sp>
          <p:nvSpPr>
            <p:cNvPr id="49179" name="Line 27">
              <a:extLst>
                <a:ext uri="{FF2B5EF4-FFF2-40B4-BE49-F238E27FC236}">
                  <a16:creationId xmlns:a16="http://schemas.microsoft.com/office/drawing/2014/main" id="{E2A74DC9-72B2-4CF0-AE5D-A705F9D6D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2" y="2664"/>
              <a:ext cx="0" cy="1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49180" name="Line 28">
              <a:extLst>
                <a:ext uri="{FF2B5EF4-FFF2-40B4-BE49-F238E27FC236}">
                  <a16:creationId xmlns:a16="http://schemas.microsoft.com/office/drawing/2014/main" id="{508F6572-1315-4C1A-A720-8AD1AF6B7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17FB099-136F-4BC0-9D8C-0F64BCA11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Tahoma" charset="0"/>
              </a:rPr>
              <a:t>JAVA UDP Sockets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A2FEF95-71FA-48CC-926D-0E4DA888E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ko-KR">
                <a:latin typeface="Tahoma" charset="0"/>
              </a:rPr>
              <a:t>In Package java.net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>
                <a:latin typeface="Tahoma" charset="0"/>
              </a:rPr>
              <a:t>java.net.DatagramSocket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ko-KR">
                <a:latin typeface="Tahoma" charset="0"/>
              </a:rPr>
              <a:t>A socket for sending and receiving datagram packets.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ko-KR">
                <a:latin typeface="Tahoma" charset="0"/>
              </a:rPr>
              <a:t>Constructor and Methods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ko-KR">
                <a:latin typeface="Tahoma" charset="0"/>
              </a:rPr>
              <a:t>DatagramSocket(int port): Constructs a datagram socket and binds it to the specified port on the local host machine.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ko-KR">
                <a:latin typeface="Tahoma" charset="0"/>
              </a:rPr>
              <a:t>void receive( DatagramPacket p)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ko-KR">
                <a:latin typeface="Tahoma" charset="0"/>
              </a:rPr>
              <a:t>void send( DatagramPacket p)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ko-KR">
                <a:latin typeface="Tahoma" charset="0"/>
              </a:rPr>
              <a:t>void close()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5AB03B-7E17-4FE3-A492-08216F129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6" y="789336"/>
            <a:ext cx="8779672" cy="570788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Working of UDP Socket</a:t>
            </a:r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AD85-0ACE-40DA-ACC9-0548C4E804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UDP Socket Programming</a:t>
            </a:r>
          </a:p>
        </p:txBody>
      </p:sp>
      <p:pic>
        <p:nvPicPr>
          <p:cNvPr id="2050" name="Picture 2" descr="https://miro.medium.com/max/597/1*0TPqib9R9MFekbMXWGnZ2g.png">
            <a:extLst>
              <a:ext uri="{FF2B5EF4-FFF2-40B4-BE49-F238E27FC236}">
                <a16:creationId xmlns:a16="http://schemas.microsoft.com/office/drawing/2014/main" id="{8CF77012-E0D9-4315-9403-906797F83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066" y="1328737"/>
            <a:ext cx="56864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28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0C8709-45C7-4058-9F27-DBAEFA849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 action="ppaction://hlinkfile"/>
              </a:rPr>
              <a:t>UDP Server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3" action="ppaction://hlinkfile"/>
              </a:rPr>
              <a:t>UDP Client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1BFC6-5088-4CE4-8E9F-4609175F5A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UDP Socket in Java Example</a:t>
            </a:r>
          </a:p>
        </p:txBody>
      </p:sp>
    </p:spTree>
    <p:extLst>
      <p:ext uri="{BB962C8B-B14F-4D97-AF65-F5344CB8AC3E}">
        <p14:creationId xmlns:p14="http://schemas.microsoft.com/office/powerpoint/2010/main" val="359530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18F3FC-BC56-4225-BC3F-FFFD10869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79785-524C-4CF5-9694-8D277835CE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Run UDP Client and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AD115-4AFF-4893-9D4B-6CBF0E67A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929"/>
          <a:stretch/>
        </p:blipFill>
        <p:spPr>
          <a:xfrm>
            <a:off x="-27039" y="1627507"/>
            <a:ext cx="9144000" cy="226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4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4085</TotalTime>
  <Words>401</Words>
  <Application>Microsoft Office PowerPoint</Application>
  <PresentationFormat>On-screen Show (4:3)</PresentationFormat>
  <Paragraphs>74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굴림</vt:lpstr>
      <vt:lpstr>맑은 고딕</vt:lpstr>
      <vt:lpstr>Arial</vt:lpstr>
      <vt:lpstr>Calibri</vt:lpstr>
      <vt:lpstr>Comic Sans MS</vt:lpstr>
      <vt:lpstr>Tahoma</vt:lpstr>
      <vt:lpstr>Times New Roman</vt:lpstr>
      <vt:lpstr>ZapfDingbats</vt:lpstr>
      <vt:lpstr>Office Theme</vt:lpstr>
      <vt:lpstr>Visio.Drawing.5</vt:lpstr>
      <vt:lpstr>Web Client and UDP Socket  CS F303</vt:lpstr>
      <vt:lpstr>PowerPoint Presentation</vt:lpstr>
      <vt:lpstr>PowerPoint Presentation</vt:lpstr>
      <vt:lpstr>PowerPoint Presentation</vt:lpstr>
      <vt:lpstr>PowerPoint Presentation</vt:lpstr>
      <vt:lpstr>JAVA UDP Sockets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866</cp:revision>
  <dcterms:created xsi:type="dcterms:W3CDTF">2011-09-14T09:42:05Z</dcterms:created>
  <dcterms:modified xsi:type="dcterms:W3CDTF">2024-02-13T10:47:57Z</dcterms:modified>
</cp:coreProperties>
</file>