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9947275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osbcZjEpRz2lnj5lxInLfdTP1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100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5625" y="0"/>
            <a:ext cx="43100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43100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5625" y="6513513"/>
            <a:ext cx="4310063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6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8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993775" y="3257550"/>
            <a:ext cx="7959725" cy="3086100"/>
          </a:xfrm>
          <a:prstGeom prst="rect">
            <a:avLst/>
          </a:prstGeom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3259138" y="514350"/>
            <a:ext cx="3432175" cy="25733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18" name="Google Shape;18;p20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Dubai Campus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0" name="Google Shape;110;p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4" name="Google Shape;114;p2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17" name="Google Shape;117;p29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9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9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9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24" name="Google Shape;124;p3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3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8" name="Google Shape;128;p3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31" name="Google Shape;131;p30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33" name="Google Shape;133;p30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3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3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39" name="Google Shape;139;p3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3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43" name="Google Shape;143;p3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46" name="Google Shape;146;p3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3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52" name="Google Shape;152;p32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2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2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55" name="Google Shape;155;p32"/>
          <p:cNvPicPr preferRelativeResize="0"/>
          <p:nvPr/>
        </p:nvPicPr>
        <p:blipFill rotWithShape="1">
          <a:blip r:embed="rId2">
            <a:alphaModFix/>
          </a:blip>
          <a:srcRect b="0" l="5336" r="0" t="1923"/>
          <a:stretch/>
        </p:blipFill>
        <p:spPr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 rot="5400000">
            <a:off x="1303338" y="2968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2" type="body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Dubai Campus</a:t>
            </a:r>
            <a:endParaRPr/>
          </a:p>
        </p:txBody>
      </p:sp>
      <p:grpSp>
        <p:nvGrpSpPr>
          <p:cNvPr id="25" name="Google Shape;25;p21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6" name="Google Shape;26;p21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29" name="Google Shape;29;p21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31" name="Google Shape;31;p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21"/>
          <p:cNvGrpSpPr/>
          <p:nvPr/>
        </p:nvGrpSpPr>
        <p:grpSpPr>
          <a:xfrm>
            <a:off x="152400" y="775493"/>
            <a:ext cx="7010400" cy="46038"/>
            <a:chOff x="1905000" y="6553200"/>
            <a:chExt cx="7010400" cy="45719"/>
          </a:xfrm>
        </p:grpSpPr>
        <p:sp>
          <p:nvSpPr>
            <p:cNvPr id="35" name="Google Shape;35;p2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3810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46" name="Google Shape;46;p2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2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48" name="Google Shape;48;p2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50" name="Google Shape;5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52" name="Google Shape;52;p23"/>
          <p:cNvPicPr preferRelativeResize="0"/>
          <p:nvPr/>
        </p:nvPicPr>
        <p:blipFill rotWithShape="1">
          <a:blip r:embed="rId3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3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3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3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3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7" name="Google Shape;67;p26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26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9" name="Google Shape;69;p2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6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3" name="Google Shape;73;p2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26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9" name="Google Shape;79;p26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7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2" name="Google Shape;82;p2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27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6" name="Google Shape;86;p2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89" name="Google Shape;89;p27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7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7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27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7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5" name="Google Shape;95;p27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98" name="Google Shape;98;p2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2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2" name="Google Shape;102;p2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05" name="Google Shape;105;p28"/>
          <p:cNvPicPr preferRelativeResize="0"/>
          <p:nvPr/>
        </p:nvPicPr>
        <p:blipFill rotWithShape="1">
          <a:blip r:embed="rId2">
            <a:alphaModFix/>
          </a:blip>
          <a:srcRect b="5335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8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/>
          </a:p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title"/>
          </p:nvPr>
        </p:nvSpPr>
        <p:spPr>
          <a:xfrm>
            <a:off x="1298620" y="2895600"/>
            <a:ext cx="742156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2057400" y="3810000"/>
            <a:ext cx="6634879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 F364 – DESIGN AND ANALYSIS OF ALGORITHMS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–APPROXIMATION ALGORITHMS, ABSOLUTE APPROXIMATION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PORTIONS: As specified in handout and the contents taught in class. Class notes is must. Refer to the textbook as mentioned in handout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NOTE THAT PPT IS JUST AN ADDITIONAL REFERENCE.     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Algorithm Acolor (V, 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// Determines an approximation to the minimum number of colors needed to color a plan graph.</a:t>
            </a:r>
            <a:endParaRPr/>
          </a:p>
          <a:p>
            <a:pPr indent="0" lvl="0" marL="5699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{ </a:t>
            </a:r>
            <a:endParaRPr/>
          </a:p>
          <a:p>
            <a:pPr indent="0" lvl="1" marL="9699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if V = Ф return 0; </a:t>
            </a:r>
            <a:endParaRPr/>
          </a:p>
          <a:p>
            <a:pPr indent="0" lvl="1" marL="9699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else if E = Ф return 1 </a:t>
            </a:r>
            <a:endParaRPr/>
          </a:p>
          <a:p>
            <a:pPr indent="0" lvl="1" marL="9699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else if (G is bipartite) return 2; </a:t>
            </a:r>
            <a:endParaRPr/>
          </a:p>
          <a:p>
            <a:pPr indent="0" lvl="1" marL="96996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else return 4. </a:t>
            </a:r>
            <a:endParaRPr/>
          </a:p>
          <a:p>
            <a:pPr indent="0" lvl="1" marL="633413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It is known that every planar graph is four colorable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Worst case Time Complexity = O(|V|+|E|) to find whether a graph is bipartite.</a:t>
            </a:r>
            <a:endParaRPr/>
          </a:p>
        </p:txBody>
      </p:sp>
      <p:sp>
        <p:nvSpPr>
          <p:cNvPr id="229" name="Google Shape;229;p10"/>
          <p:cNvSpPr txBox="1"/>
          <p:nvPr>
            <p:ph idx="4294967295" type="title"/>
          </p:nvPr>
        </p:nvSpPr>
        <p:spPr>
          <a:xfrm>
            <a:off x="76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Planar Graph</a:t>
            </a:r>
            <a:endParaRPr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1755" y="268525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674" y="1619871"/>
            <a:ext cx="2219325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1"/>
          <p:cNvSpPr txBox="1"/>
          <p:nvPr>
            <p:ph idx="4294967295" type="title"/>
          </p:nvPr>
        </p:nvSpPr>
        <p:spPr>
          <a:xfrm>
            <a:off x="152400" y="-2795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Planar Graph-1</a:t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1627981"/>
            <a:ext cx="1857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0" y="1905000"/>
            <a:ext cx="19145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1905000"/>
            <a:ext cx="184785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0" y="3581400"/>
            <a:ext cx="17430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19400" y="3581400"/>
            <a:ext cx="18097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81600" y="3657600"/>
            <a:ext cx="17049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86600" y="3657600"/>
            <a:ext cx="178117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6637" y="2913856"/>
            <a:ext cx="16859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>
            <p:ph idx="4294967295" type="title"/>
          </p:nvPr>
        </p:nvSpPr>
        <p:spPr>
          <a:xfrm>
            <a:off x="43898" y="-6374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r>
              <a:rPr lang="en-US"/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Planar Graph</a:t>
            </a:r>
            <a:r>
              <a:rPr lang="en-US"/>
              <a:t>-1 - CONTD</a:t>
            </a:r>
            <a:endParaRPr/>
          </a:p>
        </p:txBody>
      </p:sp>
      <p:pic>
        <p:nvPicPr>
          <p:cNvPr id="250" name="Google Shape;2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1524000"/>
            <a:ext cx="173355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1600200"/>
            <a:ext cx="16859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1600200"/>
            <a:ext cx="1657350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" y="3352800"/>
            <a:ext cx="16383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0800" y="3429000"/>
            <a:ext cx="17335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24400" y="3429000"/>
            <a:ext cx="17145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81400" y="5133975"/>
            <a:ext cx="17240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629400" y="3352800"/>
            <a:ext cx="17240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Goal: </a:t>
            </a:r>
            <a:r>
              <a:rPr lang="en-US"/>
              <a:t>Let there be n programs and two storage devices, two disks with storage capacity of L each.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Let li be the amount of storage needed to store the ith program.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We need to determine the maximum number of these n programs that can be stored on the two disks without splitting a program over the disks. 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Theorem : Partition α Maximum Programs Stored Problem.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Proof : Let {a1, a2, … ,an} define an instance of the partition problem. We can assume Σai = 2T for 1≤ i ≤ n. This is equivalent to the instance of maximum Programs Stored Problem for which L = T and ai = li for 1≤ i ≤ n. Clearly {a1, a2, … ,an} has a partition iff all n programs can be stored on the two disks.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 txBox="1"/>
          <p:nvPr>
            <p:ph idx="2" type="body"/>
          </p:nvPr>
        </p:nvSpPr>
        <p:spPr>
          <a:xfrm>
            <a:off x="304800" y="-5000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Maximum Program Stored Problem (MPSP)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idx="1" type="body"/>
          </p:nvPr>
        </p:nvSpPr>
        <p:spPr>
          <a:xfrm>
            <a:off x="327991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 Algorithm Pstore(l, n, L)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// assumes that li ≤ li+1, 1 ≤ i ≤n.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{ </a:t>
            </a:r>
            <a:endParaRPr/>
          </a:p>
          <a:p>
            <a:pPr indent="22701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 = 1; for j = 1 to 2 do </a:t>
            </a:r>
            <a:endParaRPr/>
          </a:p>
          <a:p>
            <a:pPr indent="22701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{</a:t>
            </a:r>
            <a:endParaRPr/>
          </a:p>
          <a:p>
            <a:pPr indent="91598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sum = 0; </a:t>
            </a:r>
            <a:endParaRPr/>
          </a:p>
          <a:p>
            <a:pPr indent="91598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// amount (part) of disk j already </a:t>
            </a:r>
            <a:endParaRPr/>
          </a:p>
          <a:p>
            <a:pPr indent="91598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// assigned </a:t>
            </a:r>
            <a:endParaRPr/>
          </a:p>
          <a:p>
            <a:pPr indent="91598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while (sum + l[i]) ≤ L do </a:t>
            </a:r>
            <a:endParaRPr/>
          </a:p>
          <a:p>
            <a:pPr indent="91598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{ </a:t>
            </a:r>
            <a:endParaRPr/>
          </a:p>
          <a:p>
            <a:pPr indent="160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write (“store program”, i, “on disk”, j); </a:t>
            </a:r>
            <a:endParaRPr/>
          </a:p>
          <a:p>
            <a:pPr indent="160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sum = sum + l[i];</a:t>
            </a:r>
            <a:endParaRPr/>
          </a:p>
          <a:p>
            <a:pPr indent="160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i= i + 1; </a:t>
            </a:r>
            <a:endParaRPr/>
          </a:p>
          <a:p>
            <a:pPr indent="160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if i&gt; n then return;</a:t>
            </a:r>
            <a:endParaRPr/>
          </a:p>
          <a:p>
            <a:pPr indent="91598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}</a:t>
            </a:r>
            <a:endParaRPr/>
          </a:p>
          <a:p>
            <a:pPr indent="22701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Algorithm for MPSP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By considering programs in order of non-decreasing storage requirement li, we can obtain a polynomial time absolute approximation algorithm.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Pstore assumes l1≤ l2≤ … ln and assigns programs to disk1 so long as enough space remains on disk1.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Then it begins assigning programs to disk2.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Time complexity of this approximate algorithm is O(n) in addition to O(nlogn) time for sorting the programs into non-decreasing order of li.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Thus we can get the approximate solution in polynomial time i.e. O(nlogn) against exponential time optimal solution to the problem .</a:t>
            </a:r>
            <a:endParaRPr/>
          </a:p>
        </p:txBody>
      </p:sp>
      <p:sp>
        <p:nvSpPr>
          <p:cNvPr id="275" name="Google Shape;275;p15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MPSP –Complexity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Consider the following instance for Pstore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{a1, a2, a3, a4, a5, a6} = {1, 2, 5, 8, 10, 14} and L = 20.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ρ = 6 ≥ F*(I) when one disk of size 2L is considered.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F*(I) ≤ 6 Partitions {1, 5, 14} &amp; {2, 8, 10}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F^(I) = 5 using Pstore (two disks of size 20 each) {1, 2, 5, 8} &amp; {10}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 |F*(I) – F^(I)| ≤ 1</a:t>
            </a:r>
            <a:endParaRPr/>
          </a:p>
        </p:txBody>
      </p:sp>
      <p:sp>
        <p:nvSpPr>
          <p:cNvPr id="281" name="Google Shape;281;p16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MPSP Example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Let L = 10, n = 4 and (l1, l2, l3, l4) = (2, 4, 5, 6).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Procedure PSTORE will store programs 1 and 2 on disk 1 and only program 3 on disk 2.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An optimal storage scheme stores all four programs. One way to do this is to store programs 1 and 4 on disk 1 and the other two on disk 2. </a:t>
            </a:r>
            <a:endParaRPr/>
          </a:p>
        </p:txBody>
      </p:sp>
      <p:sp>
        <p:nvSpPr>
          <p:cNvPr id="287" name="Google Shape;287;p17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MPSP Example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4000"/>
              <a:buFont typeface="Arial"/>
              <a:buNone/>
            </a:pPr>
            <a:r>
              <a:t/>
            </a:r>
            <a:endParaRPr b="1" sz="4000"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01141"/>
              </a:buClr>
              <a:buSzPts val="4000"/>
              <a:buFont typeface="Arial"/>
              <a:buNone/>
            </a:pPr>
            <a:r>
              <a:t/>
            </a:r>
            <a:endParaRPr b="1" sz="4000"/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01141"/>
              </a:buClr>
              <a:buSzPts val="4000"/>
              <a:buFont typeface="Arial"/>
              <a:buNone/>
            </a:pPr>
            <a:r>
              <a:rPr b="1" lang="en-US" sz="4000"/>
              <a:t>				Thank you</a:t>
            </a:r>
            <a:endParaRPr/>
          </a:p>
        </p:txBody>
      </p:sp>
      <p:sp>
        <p:nvSpPr>
          <p:cNvPr id="293" name="Google Shape;293;p18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Absolute Approximation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Planar Graph Coloring,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Maximum Programs Stored Problem</a:t>
            </a:r>
            <a:endParaRPr/>
          </a:p>
        </p:txBody>
      </p:sp>
      <p:sp>
        <p:nvSpPr>
          <p:cNvPr id="180" name="Google Shape;180;p2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Approximation Algorithms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 feasible solution with value close to the optimal solution is called Approximate Solution and the algorithm that generates approximate solution for the problem P, is called as an </a:t>
            </a:r>
            <a:r>
              <a:rPr b="1" lang="en-US"/>
              <a:t>Approximation Algorithm</a:t>
            </a:r>
            <a:r>
              <a:rPr lang="en-US"/>
              <a:t>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To produce an algorithm of low polynomial time complexity, it is necessary to relax the meaning of “solve”. These relaxations are :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We remove the requirement that the algorithm that solves the optimization problem P must always generate an optimal solution i.e. the algorithm for the problem P must always generate a feasible solution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6" name="Google Shape;186;p3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Approximation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Prerequisite: What is NP Problem, A simple answer</a:t>
            </a:r>
            <a:endParaRPr b="1"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In terms of solving a NP problem, the run-time would not be polynomial. It would be something like O(n!) or something much larger. However, this class of problems can be given a specific solution, and checking the solution would have a polynomial run-time. An example is a Sudoku game.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The time taken by this problem is going to be huge. Instead of trying to find the best optimal solution, we try to get some approximate solutions with minimal time.</a:t>
            </a:r>
            <a:endParaRPr/>
          </a:p>
        </p:txBody>
      </p:sp>
      <p:sp>
        <p:nvSpPr>
          <p:cNvPr id="192" name="Google Shape;192;p4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Y Approximation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304800" y="1295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Relaxing the word ‘solve’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First Relaxation: Remove the requirement that the algorithm that solves the optimization problem P must always generate an optimal solution. This requirement will be replaced by the requirement that the algorithm for P must always generate a feasible solution with value "close" to the value of an optimal solution.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Second relaxation: we look for an algorithm for the problem P that almost always generates optimal solution. Algorithms with this property are called as “Probabilistically Good Algorithms”.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To solve complex problems, relaxations are introduced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P :</a:t>
            </a:r>
            <a:r>
              <a:rPr lang="en-US"/>
              <a:t> Represents an NP-Hard problem such as 0/1 Knapsack or Traveling Salesperson Problem.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I : </a:t>
            </a:r>
            <a:r>
              <a:rPr lang="en-US"/>
              <a:t>Represents an instance of problem 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F*(I) : </a:t>
            </a:r>
            <a:r>
              <a:rPr lang="en-US"/>
              <a:t>Represents an optimal solution to I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F^(I) : </a:t>
            </a:r>
            <a:r>
              <a:rPr lang="en-US"/>
              <a:t>Represents feasible solution produced for I by an approximation algorithm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A :</a:t>
            </a:r>
            <a:r>
              <a:rPr lang="en-US"/>
              <a:t> Represents an algorithm that generates a feasible solution to every instance I of a problem 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F*(I) &gt; F^(I) </a:t>
            </a:r>
            <a:r>
              <a:rPr lang="en-US"/>
              <a:t>if P is a maximization problem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F^(I) &gt; F*(I) </a:t>
            </a:r>
            <a:r>
              <a:rPr lang="en-US"/>
              <a:t>if P is a minimization problem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Terminology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Absolute Approximation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 is absolute approximation algorithm for problem P iff for every instance I of P, |F*(I) - F^(I) | ≤ k for some constant k.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f(n)-Approximation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 is an f(n)-approximation algorithm of problem P iff for every instance I of size n, |F*(I) - F^(I) | / F*(I) ≤ f(n) for F*(I) &gt; 0.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ε-Approximation 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 is an epsilon (ε) approximation algorithm of problem P iff A is f(n)-approximation algorithm for which f(n) ≤ ε, where ε is some constant.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p7"/>
          <p:cNvSpPr txBox="1"/>
          <p:nvPr>
            <p:ph idx="2" type="body"/>
          </p:nvPr>
        </p:nvSpPr>
        <p:spPr>
          <a:xfrm>
            <a:off x="314739" y="266700"/>
            <a:ext cx="701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Types of Approximation Algorithm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Absolute Approximation : A is absolute approximation algorithm for problem P iff for every instance I of P, |F*(I) - F^(I) | ≤ k for some constant k.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rgbClr val="FF0000"/>
                </a:solidFill>
              </a:rPr>
              <a:t>	</a:t>
            </a:r>
            <a:r>
              <a:rPr lang="en-US"/>
              <a:t>Planar Graph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	Maximum Programs Stored Problem (MPSP)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8"/>
          <p:cNvSpPr txBox="1"/>
          <p:nvPr>
            <p:ph idx="2" type="body"/>
          </p:nvPr>
        </p:nvSpPr>
        <p:spPr>
          <a:xfrm>
            <a:off x="304800" y="-50006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/>
              <a:t>Absolute Approximation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228600" y="8382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Planar Graph Coloring is the example of absolute approximation algorithm.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Planar Graph Coloring : To determine the minimum number of colors needed to color a planar graph G = (V, E).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Problem: </a:t>
            </a:r>
            <a:r>
              <a:rPr lang="en-US"/>
              <a:t>Coloring of the vertices of a graph such that no two adjacent vertices have the same color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b="1" lang="en-US"/>
              <a:t>Goal: </a:t>
            </a:r>
            <a:r>
              <a:rPr lang="en-US"/>
              <a:t>minimize the number of color used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>
                <a:solidFill>
                  <a:srgbClr val="000000"/>
                </a:solidFill>
              </a:rPr>
              <a:t>A graph is planar if it can be represented by a drawing in the plane so that no edges cross. Find which is planar??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4294967295" type="title"/>
          </p:nvPr>
        </p:nvSpPr>
        <p:spPr>
          <a:xfrm>
            <a:off x="76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Planar Graph</a:t>
            </a:r>
            <a:endParaRPr/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4343400"/>
            <a:ext cx="440055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2014-10-31T01:55:36Z</dcterms:created>
  <dc:creator>lenovo</dc:creator>
</cp:coreProperties>
</file>