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947275"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gz61BZqOU+4I+D9ypL4sNc/z7l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10063" cy="342900"/>
          </a:xfrm>
          <a:prstGeom prst="rect">
            <a:avLst/>
          </a:prstGeom>
          <a:noFill/>
          <a:ln>
            <a:noFill/>
          </a:ln>
        </p:spPr>
        <p:txBody>
          <a:bodyPr anchorCtr="0" anchor="t" bIns="46725" lIns="93475" spcFirstLastPara="1" rIns="93475" wrap="square" tIns="467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35625" y="0"/>
            <a:ext cx="4310063" cy="342900"/>
          </a:xfrm>
          <a:prstGeom prst="rect">
            <a:avLst/>
          </a:prstGeom>
          <a:noFill/>
          <a:ln>
            <a:noFill/>
          </a:ln>
        </p:spPr>
        <p:txBody>
          <a:bodyPr anchorCtr="0" anchor="t" bIns="46725" lIns="93475" spcFirstLastPara="1" rIns="93475" wrap="square" tIns="467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3775" y="3257550"/>
            <a:ext cx="7959725" cy="3086100"/>
          </a:xfrm>
          <a:prstGeom prst="rect">
            <a:avLst/>
          </a:prstGeom>
          <a:noFill/>
          <a:ln>
            <a:noFill/>
          </a:ln>
        </p:spPr>
        <p:txBody>
          <a:bodyPr anchorCtr="0" anchor="t" bIns="46725" lIns="93475" spcFirstLastPara="1" rIns="93475" wrap="square" tIns="467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4310063" cy="342900"/>
          </a:xfrm>
          <a:prstGeom prst="rect">
            <a:avLst/>
          </a:prstGeom>
          <a:noFill/>
          <a:ln>
            <a:noFill/>
          </a:ln>
        </p:spPr>
        <p:txBody>
          <a:bodyPr anchorCtr="0" anchor="b" bIns="46725" lIns="93475" spcFirstLastPara="1" rIns="93475" wrap="square" tIns="467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35625" y="6513513"/>
            <a:ext cx="4310063" cy="342900"/>
          </a:xfrm>
          <a:prstGeom prst="rect">
            <a:avLst/>
          </a:prstGeom>
          <a:noFill/>
          <a:ln>
            <a:noFill/>
          </a:ln>
        </p:spPr>
        <p:txBody>
          <a:bodyPr anchorCtr="0" anchor="b" bIns="46725" lIns="93475" spcFirstLastPara="1" rIns="93475" wrap="square" tIns="467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 name="Google Shape;171;p1:notes"/>
          <p:cNvSpPr txBox="1"/>
          <p:nvPr>
            <p:ph idx="1" type="body"/>
          </p:nvPr>
        </p:nvSpPr>
        <p:spPr>
          <a:xfrm>
            <a:off x="993775" y="3257550"/>
            <a:ext cx="7959725" cy="3086100"/>
          </a:xfrm>
          <a:prstGeom prst="rect">
            <a:avLst/>
          </a:prstGeom>
          <a:noFill/>
          <a:ln>
            <a:noFill/>
          </a:ln>
        </p:spPr>
        <p:txBody>
          <a:bodyPr anchorCtr="0" anchor="t" bIns="46725" lIns="93475" spcFirstLastPara="1" rIns="93475" wrap="square" tIns="46725">
            <a:norm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66" name="Google Shape;266;p10: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73" name="Google Shape;273;p11: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22" name="Google Shape;322;p12: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32" name="Google Shape;332;p13: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42" name="Google Shape;342;p14: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5: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50" name="Google Shape;350;p15: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57" name="Google Shape;357;p16: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64" name="Google Shape;364;p17: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71" name="Google Shape;371;p18: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77" name="Google Shape;377;p19: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177" name="Google Shape;177;p2: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84" name="Google Shape;384;p20: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91" name="Google Shape;391;p21: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2: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397" name="Google Shape;397;p22: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404" name="Google Shape;404;p23: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410" name="Google Shape;410;p24: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416" name="Google Shape;416;p25: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189" name="Google Shape;189;p4: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195" name="Google Shape;195;p5: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01" name="Google Shape;201;p6: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07" name="Google Shape;207;p7: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52" name="Google Shape;252;p8: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993775" y="3257550"/>
            <a:ext cx="7959725" cy="3086100"/>
          </a:xfrm>
          <a:prstGeom prst="rect">
            <a:avLst/>
          </a:prstGeom>
        </p:spPr>
        <p:txBody>
          <a:bodyPr anchorCtr="0" anchor="t" bIns="46725" lIns="93475" spcFirstLastPara="1" rIns="93475" wrap="square" tIns="46725">
            <a:noAutofit/>
          </a:bodyPr>
          <a:lstStyle/>
          <a:p>
            <a:pPr indent="0" lvl="0" marL="0" rtl="0" algn="l">
              <a:spcBef>
                <a:spcPts val="360"/>
              </a:spcBef>
              <a:spcAft>
                <a:spcPts val="0"/>
              </a:spcAft>
              <a:buNone/>
            </a:pPr>
            <a:r>
              <a:t/>
            </a:r>
            <a:endParaRPr/>
          </a:p>
        </p:txBody>
      </p:sp>
      <p:sp>
        <p:nvSpPr>
          <p:cNvPr id="259" name="Google Shape;259;p9:notes"/>
          <p:cNvSpPr/>
          <p:nvPr>
            <p:ph idx="2" type="sldImg"/>
          </p:nvPr>
        </p:nvSpPr>
        <p:spPr>
          <a:xfrm>
            <a:off x="3259138" y="514350"/>
            <a:ext cx="3432175" cy="2573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7"/>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5" name="Google Shape;15;p27"/>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6" name="Google Shape;16;p27"/>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7" name="Google Shape;17;p27"/>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descr="BITS_university_logo_whitevert.png" id="18" name="Google Shape;18;p27"/>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19" name="Google Shape;19;p27"/>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a:p>
        </p:txBody>
      </p:sp>
      <p:sp>
        <p:nvSpPr>
          <p:cNvPr id="20" name="Google Shape;20;p27"/>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7"/>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Dubai Campus</a:t>
            </a:r>
            <a:endParaRPr b="0" i="0" sz="12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2" name="Shape 102"/>
        <p:cNvGrpSpPr/>
        <p:nvPr/>
      </p:nvGrpSpPr>
      <p:grpSpPr>
        <a:xfrm>
          <a:off x="0" y="0"/>
          <a:ext cx="0" cy="0"/>
          <a:chOff x="0" y="0"/>
          <a:chExt cx="0" cy="0"/>
        </a:xfrm>
      </p:grpSpPr>
      <p:grpSp>
        <p:nvGrpSpPr>
          <p:cNvPr id="103" name="Google Shape;103;p36"/>
          <p:cNvGrpSpPr/>
          <p:nvPr/>
        </p:nvGrpSpPr>
        <p:grpSpPr>
          <a:xfrm>
            <a:off x="0" y="1295400"/>
            <a:ext cx="7010400" cy="46038"/>
            <a:chOff x="1905000" y="6553200"/>
            <a:chExt cx="7010400" cy="45719"/>
          </a:xfrm>
        </p:grpSpPr>
        <p:sp>
          <p:nvSpPr>
            <p:cNvPr id="104" name="Google Shape;104;p3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5" name="Google Shape;105;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6" name="Google Shape;106;p3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107" name="Google Shape;107;p36"/>
          <p:cNvGrpSpPr/>
          <p:nvPr/>
        </p:nvGrpSpPr>
        <p:grpSpPr>
          <a:xfrm>
            <a:off x="2133600" y="6553200"/>
            <a:ext cx="7010400" cy="46038"/>
            <a:chOff x="1905000" y="6553200"/>
            <a:chExt cx="7010400" cy="45719"/>
          </a:xfrm>
        </p:grpSpPr>
        <p:sp>
          <p:nvSpPr>
            <p:cNvPr id="108" name="Google Shape;108;p3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9" name="Google Shape;109;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0" name="Google Shape;110;p3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111" name="Google Shape;111;p36"/>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sp>
        <p:nvSpPr>
          <p:cNvPr id="112" name="Google Shape;112;p36"/>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a:p>
        </p:txBody>
      </p:sp>
      <p:sp>
        <p:nvSpPr>
          <p:cNvPr id="113" name="Google Shape;113;p36"/>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14" name="Shape 114"/>
        <p:cNvGrpSpPr/>
        <p:nvPr/>
      </p:nvGrpSpPr>
      <p:grpSpPr>
        <a:xfrm>
          <a:off x="0" y="0"/>
          <a:ext cx="0" cy="0"/>
          <a:chOff x="0" y="0"/>
          <a:chExt cx="0" cy="0"/>
        </a:xfrm>
      </p:grpSpPr>
      <p:grpSp>
        <p:nvGrpSpPr>
          <p:cNvPr id="115" name="Google Shape;115;p37"/>
          <p:cNvGrpSpPr/>
          <p:nvPr/>
        </p:nvGrpSpPr>
        <p:grpSpPr>
          <a:xfrm>
            <a:off x="0" y="1295400"/>
            <a:ext cx="7010400" cy="46038"/>
            <a:chOff x="1905000" y="6553200"/>
            <a:chExt cx="7010400" cy="45719"/>
          </a:xfrm>
        </p:grpSpPr>
        <p:sp>
          <p:nvSpPr>
            <p:cNvPr id="116" name="Google Shape;116;p3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7" name="Google Shape;117;p3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8" name="Google Shape;118;p3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119" name="Google Shape;119;p37"/>
          <p:cNvGrpSpPr/>
          <p:nvPr/>
        </p:nvGrpSpPr>
        <p:grpSpPr>
          <a:xfrm>
            <a:off x="2133600" y="6553200"/>
            <a:ext cx="7010400" cy="46038"/>
            <a:chOff x="1905000" y="6553200"/>
            <a:chExt cx="7010400" cy="45719"/>
          </a:xfrm>
        </p:grpSpPr>
        <p:sp>
          <p:nvSpPr>
            <p:cNvPr id="120" name="Google Shape;120;p3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1" name="Google Shape;121;p3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2" name="Google Shape;122;p3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123" name="Google Shape;123;p37"/>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sp>
        <p:nvSpPr>
          <p:cNvPr id="124" name="Google Shape;124;p37"/>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Pilani Campus</a:t>
            </a:r>
            <a:endParaRPr/>
          </a:p>
        </p:txBody>
      </p:sp>
      <p:sp>
        <p:nvSpPr>
          <p:cNvPr id="125" name="Google Shape;125;p37"/>
          <p:cNvSpPr txBox="1"/>
          <p:nvPr>
            <p:ph idx="1" type="body"/>
          </p:nvPr>
        </p:nvSpPr>
        <p:spPr>
          <a:xfrm>
            <a:off x="3575050" y="1600200"/>
            <a:ext cx="511175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26" name="Google Shape;126;p37"/>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7" name="Google Shape;127;p37"/>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28" name="Shape 128"/>
        <p:cNvGrpSpPr/>
        <p:nvPr/>
      </p:nvGrpSpPr>
      <p:grpSpPr>
        <a:xfrm>
          <a:off x="0" y="0"/>
          <a:ext cx="0" cy="0"/>
          <a:chOff x="0" y="0"/>
          <a:chExt cx="0" cy="0"/>
        </a:xfrm>
      </p:grpSpPr>
      <p:grpSp>
        <p:nvGrpSpPr>
          <p:cNvPr id="129" name="Google Shape;129;p38"/>
          <p:cNvGrpSpPr/>
          <p:nvPr/>
        </p:nvGrpSpPr>
        <p:grpSpPr>
          <a:xfrm>
            <a:off x="0" y="1295400"/>
            <a:ext cx="7010400" cy="46038"/>
            <a:chOff x="1905000" y="6553200"/>
            <a:chExt cx="7010400" cy="45719"/>
          </a:xfrm>
        </p:grpSpPr>
        <p:sp>
          <p:nvSpPr>
            <p:cNvPr id="130" name="Google Shape;130;p3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1" name="Google Shape;131;p3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2" name="Google Shape;132;p3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133" name="Google Shape;133;p38"/>
          <p:cNvGrpSpPr/>
          <p:nvPr/>
        </p:nvGrpSpPr>
        <p:grpSpPr>
          <a:xfrm>
            <a:off x="2133600" y="6553200"/>
            <a:ext cx="7010400" cy="46038"/>
            <a:chOff x="1905000" y="6553200"/>
            <a:chExt cx="7010400" cy="45719"/>
          </a:xfrm>
        </p:grpSpPr>
        <p:sp>
          <p:nvSpPr>
            <p:cNvPr id="134" name="Google Shape;134;p3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5" name="Google Shape;135;p3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3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137" name="Google Shape;137;p38"/>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sp>
        <p:nvSpPr>
          <p:cNvPr id="138" name="Google Shape;138;p38"/>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Pilani Campus</a:t>
            </a:r>
            <a:endParaRPr/>
          </a:p>
        </p:txBody>
      </p:sp>
      <p:sp>
        <p:nvSpPr>
          <p:cNvPr id="139" name="Google Shape;139;p38"/>
          <p:cNvSpPr txBox="1"/>
          <p:nvPr>
            <p:ph type="title"/>
          </p:nvPr>
        </p:nvSpPr>
        <p:spPr>
          <a:xfrm>
            <a:off x="1792288" y="5407025"/>
            <a:ext cx="5486400" cy="304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p:nvPr>
            <p:ph idx="2" type="pic"/>
          </p:nvPr>
        </p:nvSpPr>
        <p:spPr>
          <a:xfrm>
            <a:off x="1792288" y="1828800"/>
            <a:ext cx="5486400" cy="3429000"/>
          </a:xfrm>
          <a:prstGeom prst="rect">
            <a:avLst/>
          </a:prstGeom>
          <a:solidFill>
            <a:schemeClr val="lt1"/>
          </a:solidFill>
          <a:ln cap="flat" cmpd="sng" w="57150">
            <a:solidFill>
              <a:srgbClr val="DAE5F1"/>
            </a:solidFill>
            <a:prstDash val="solid"/>
            <a:round/>
            <a:headEnd len="sm" w="sm" type="none"/>
            <a:tailEnd len="sm" w="sm" type="none"/>
          </a:ln>
        </p:spPr>
      </p:sp>
      <p:sp>
        <p:nvSpPr>
          <p:cNvPr id="141" name="Google Shape;141;p38"/>
          <p:cNvSpPr txBox="1"/>
          <p:nvPr>
            <p:ph idx="1" type="body"/>
          </p:nvPr>
        </p:nvSpPr>
        <p:spPr>
          <a:xfrm>
            <a:off x="1792288" y="5711825"/>
            <a:ext cx="54864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2" name="Google Shape;142;p38"/>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43" name="Shape 143"/>
        <p:cNvGrpSpPr/>
        <p:nvPr/>
      </p:nvGrpSpPr>
      <p:grpSpPr>
        <a:xfrm>
          <a:off x="0" y="0"/>
          <a:ext cx="0" cy="0"/>
          <a:chOff x="0" y="0"/>
          <a:chExt cx="0" cy="0"/>
        </a:xfrm>
      </p:grpSpPr>
      <p:grpSp>
        <p:nvGrpSpPr>
          <p:cNvPr id="144" name="Google Shape;144;p39"/>
          <p:cNvGrpSpPr/>
          <p:nvPr/>
        </p:nvGrpSpPr>
        <p:grpSpPr>
          <a:xfrm>
            <a:off x="0" y="1295400"/>
            <a:ext cx="7010400" cy="46038"/>
            <a:chOff x="1905000" y="6553200"/>
            <a:chExt cx="7010400" cy="45719"/>
          </a:xfrm>
        </p:grpSpPr>
        <p:sp>
          <p:nvSpPr>
            <p:cNvPr id="145" name="Google Shape;145;p3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6" name="Google Shape;146;p3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7" name="Google Shape;147;p3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148" name="Google Shape;148;p39"/>
          <p:cNvGrpSpPr/>
          <p:nvPr/>
        </p:nvGrpSpPr>
        <p:grpSpPr>
          <a:xfrm>
            <a:off x="2133600" y="6553200"/>
            <a:ext cx="7010400" cy="46038"/>
            <a:chOff x="1905000" y="6553200"/>
            <a:chExt cx="7010400" cy="45719"/>
          </a:xfrm>
        </p:grpSpPr>
        <p:sp>
          <p:nvSpPr>
            <p:cNvPr id="149" name="Google Shape;149;p3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0" name="Google Shape;150;p3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1" name="Google Shape;151;p3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152" name="Google Shape;152;p39"/>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sp>
        <p:nvSpPr>
          <p:cNvPr id="153" name="Google Shape;153;p39"/>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Pilani Campus</a:t>
            </a:r>
            <a:endParaRPr/>
          </a:p>
        </p:txBody>
      </p:sp>
      <p:sp>
        <p:nvSpPr>
          <p:cNvPr id="154" name="Google Shape;154;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39"/>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56" name="Shape 156"/>
        <p:cNvGrpSpPr/>
        <p:nvPr/>
      </p:nvGrpSpPr>
      <p:grpSpPr>
        <a:xfrm>
          <a:off x="0" y="0"/>
          <a:ext cx="0" cy="0"/>
          <a:chOff x="0" y="0"/>
          <a:chExt cx="0" cy="0"/>
        </a:xfrm>
      </p:grpSpPr>
      <p:grpSp>
        <p:nvGrpSpPr>
          <p:cNvPr id="157" name="Google Shape;157;p40"/>
          <p:cNvGrpSpPr/>
          <p:nvPr/>
        </p:nvGrpSpPr>
        <p:grpSpPr>
          <a:xfrm rot="5400000">
            <a:off x="5006182" y="2567781"/>
            <a:ext cx="5181600" cy="46037"/>
            <a:chOff x="1905000" y="6553200"/>
            <a:chExt cx="7010400" cy="45719"/>
          </a:xfrm>
        </p:grpSpPr>
        <p:sp>
          <p:nvSpPr>
            <p:cNvPr id="158" name="Google Shape;158;p40"/>
            <p:cNvSpPr/>
            <p:nvPr/>
          </p:nvSpPr>
          <p:spPr>
            <a:xfrm>
              <a:off x="4267574" y="6553200"/>
              <a:ext cx="2328209"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9" name="Google Shape;159;p40"/>
            <p:cNvSpPr/>
            <p:nvPr/>
          </p:nvSpPr>
          <p:spPr>
            <a:xfrm>
              <a:off x="1905000" y="6553200"/>
              <a:ext cx="2362574"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0" name="Google Shape;160;p40"/>
            <p:cNvSpPr/>
            <p:nvPr/>
          </p:nvSpPr>
          <p:spPr>
            <a:xfrm>
              <a:off x="6587191" y="6553200"/>
              <a:ext cx="2328209"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161" name="Google Shape;161;p40"/>
          <p:cNvPicPr preferRelativeResize="0"/>
          <p:nvPr/>
        </p:nvPicPr>
        <p:blipFill rotWithShape="1">
          <a:blip r:embed="rId2">
            <a:alphaModFix/>
          </a:blip>
          <a:srcRect b="0" l="5336" r="0" t="1923"/>
          <a:stretch/>
        </p:blipFill>
        <p:spPr>
          <a:xfrm>
            <a:off x="-7938" y="381000"/>
            <a:ext cx="692151" cy="2193925"/>
          </a:xfrm>
          <a:prstGeom prst="rect">
            <a:avLst/>
          </a:prstGeom>
          <a:noFill/>
          <a:ln>
            <a:noFill/>
          </a:ln>
        </p:spPr>
      </p:pic>
      <p:sp>
        <p:nvSpPr>
          <p:cNvPr id="162" name="Google Shape;162;p40"/>
          <p:cNvSpPr txBox="1"/>
          <p:nvPr/>
        </p:nvSpPr>
        <p:spPr>
          <a:xfrm rot="5400000">
            <a:off x="-2794793" y="3809206"/>
            <a:ext cx="5867400" cy="2301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Pilani Campus</a:t>
            </a:r>
            <a:endParaRPr/>
          </a:p>
        </p:txBody>
      </p:sp>
      <p:sp>
        <p:nvSpPr>
          <p:cNvPr id="163" name="Google Shape;163;p40"/>
          <p:cNvSpPr txBox="1"/>
          <p:nvPr>
            <p:ph idx="1" type="body"/>
          </p:nvPr>
        </p:nvSpPr>
        <p:spPr>
          <a:xfrm rot="5400000">
            <a:off x="1303338" y="29686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40"/>
          <p:cNvSpPr txBox="1"/>
          <p:nvPr>
            <p:ph idx="2" type="body"/>
          </p:nvPr>
        </p:nvSpPr>
        <p:spPr>
          <a:xfrm rot="5400000">
            <a:off x="5410200" y="2743200"/>
            <a:ext cx="58674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65" name="Shape 165"/>
        <p:cNvGrpSpPr/>
        <p:nvPr/>
      </p:nvGrpSpPr>
      <p:grpSpPr>
        <a:xfrm>
          <a:off x="0" y="0"/>
          <a:ext cx="0" cy="0"/>
          <a:chOff x="0" y="0"/>
          <a:chExt cx="0" cy="0"/>
        </a:xfrm>
      </p:grpSpPr>
      <p:sp>
        <p:nvSpPr>
          <p:cNvPr id="166" name="Google Shape;166;p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7" name="Google Shape;167;p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8" name="Google Shape;168;p41"/>
          <p:cNvSpPr txBox="1"/>
          <p:nvPr>
            <p:ph idx="12" type="sldNum"/>
          </p:nvPr>
        </p:nvSpPr>
        <p:spPr>
          <a:xfrm>
            <a:off x="381000" y="632460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sz="1200">
                <a:solidFill>
                  <a:srgbClr val="898989"/>
                </a:solidFill>
                <a:latin typeface="Arial"/>
                <a:ea typeface="Arial"/>
                <a:cs typeface="Arial"/>
                <a:sym typeface="Arial"/>
              </a:defRPr>
            </a:lvl1pPr>
            <a:lvl2pPr indent="0" lvl="1" marL="0" algn="l">
              <a:spcBef>
                <a:spcPts val="0"/>
              </a:spcBef>
              <a:spcAft>
                <a:spcPts val="0"/>
              </a:spcAft>
              <a:buNone/>
              <a:defRPr sz="1200">
                <a:solidFill>
                  <a:srgbClr val="898989"/>
                </a:solidFill>
                <a:latin typeface="Arial"/>
                <a:ea typeface="Arial"/>
                <a:cs typeface="Arial"/>
                <a:sym typeface="Arial"/>
              </a:defRPr>
            </a:lvl2pPr>
            <a:lvl3pPr indent="0" lvl="2" marL="0" algn="l">
              <a:spcBef>
                <a:spcPts val="0"/>
              </a:spcBef>
              <a:spcAft>
                <a:spcPts val="0"/>
              </a:spcAft>
              <a:buNone/>
              <a:defRPr sz="1200">
                <a:solidFill>
                  <a:srgbClr val="898989"/>
                </a:solidFill>
                <a:latin typeface="Arial"/>
                <a:ea typeface="Arial"/>
                <a:cs typeface="Arial"/>
                <a:sym typeface="Arial"/>
              </a:defRPr>
            </a:lvl3pPr>
            <a:lvl4pPr indent="0" lvl="3" marL="0" algn="l">
              <a:spcBef>
                <a:spcPts val="0"/>
              </a:spcBef>
              <a:spcAft>
                <a:spcPts val="0"/>
              </a:spcAft>
              <a:buNone/>
              <a:defRPr sz="1200">
                <a:solidFill>
                  <a:srgbClr val="898989"/>
                </a:solidFill>
                <a:latin typeface="Arial"/>
                <a:ea typeface="Arial"/>
                <a:cs typeface="Arial"/>
                <a:sym typeface="Arial"/>
              </a:defRPr>
            </a:lvl4pPr>
            <a:lvl5pPr indent="0" lvl="4" marL="0" algn="l">
              <a:spcBef>
                <a:spcPts val="0"/>
              </a:spcBef>
              <a:spcAft>
                <a:spcPts val="0"/>
              </a:spcAft>
              <a:buNone/>
              <a:defRPr sz="1200">
                <a:solidFill>
                  <a:srgbClr val="898989"/>
                </a:solidFill>
                <a:latin typeface="Arial"/>
                <a:ea typeface="Arial"/>
                <a:cs typeface="Arial"/>
                <a:sym typeface="Arial"/>
              </a:defRPr>
            </a:lvl5pPr>
            <a:lvl6pPr indent="0" lvl="5" marL="0" algn="l">
              <a:spcBef>
                <a:spcPts val="0"/>
              </a:spcBef>
              <a:spcAft>
                <a:spcPts val="0"/>
              </a:spcAft>
              <a:buNone/>
              <a:defRPr sz="1200">
                <a:solidFill>
                  <a:srgbClr val="898989"/>
                </a:solidFill>
                <a:latin typeface="Arial"/>
                <a:ea typeface="Arial"/>
                <a:cs typeface="Arial"/>
                <a:sym typeface="Arial"/>
              </a:defRPr>
            </a:lvl6pPr>
            <a:lvl7pPr indent="0" lvl="6" marL="0" algn="l">
              <a:spcBef>
                <a:spcPts val="0"/>
              </a:spcBef>
              <a:spcAft>
                <a:spcPts val="0"/>
              </a:spcAft>
              <a:buNone/>
              <a:defRPr sz="1200">
                <a:solidFill>
                  <a:srgbClr val="898989"/>
                </a:solidFill>
                <a:latin typeface="Arial"/>
                <a:ea typeface="Arial"/>
                <a:cs typeface="Arial"/>
                <a:sym typeface="Arial"/>
              </a:defRPr>
            </a:lvl7pPr>
            <a:lvl8pPr indent="0" lvl="7" marL="0" algn="l">
              <a:spcBef>
                <a:spcPts val="0"/>
              </a:spcBef>
              <a:spcAft>
                <a:spcPts val="0"/>
              </a:spcAft>
              <a:buNone/>
              <a:defRPr sz="1200">
                <a:solidFill>
                  <a:srgbClr val="898989"/>
                </a:solidFill>
                <a:latin typeface="Arial"/>
                <a:ea typeface="Arial"/>
                <a:cs typeface="Arial"/>
                <a:sym typeface="Arial"/>
              </a:defRPr>
            </a:lvl8pPr>
            <a:lvl9pPr indent="0" lvl="8" marL="0" algn="l">
              <a:spcBef>
                <a:spcPts val="0"/>
              </a:spcBef>
              <a:spcAft>
                <a:spcPts val="0"/>
              </a:spcAft>
              <a:buNone/>
              <a:defRPr sz="1200">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28"/>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Dubai Campus</a:t>
            </a:r>
            <a:endParaRPr/>
          </a:p>
        </p:txBody>
      </p:sp>
      <p:grpSp>
        <p:nvGrpSpPr>
          <p:cNvPr id="25" name="Google Shape;25;p28"/>
          <p:cNvGrpSpPr/>
          <p:nvPr/>
        </p:nvGrpSpPr>
        <p:grpSpPr>
          <a:xfrm>
            <a:off x="2084388" y="6550025"/>
            <a:ext cx="7059612" cy="49213"/>
            <a:chOff x="2083888" y="6550671"/>
            <a:chExt cx="7060112" cy="48665"/>
          </a:xfrm>
        </p:grpSpPr>
        <p:sp>
          <p:nvSpPr>
            <p:cNvPr id="26" name="Google Shape;26;p2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7" name="Google Shape;27;p2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8" name="Google Shape;28;p2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29" name="Google Shape;29;p28"/>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grpSp>
        <p:nvGrpSpPr>
          <p:cNvPr id="30" name="Google Shape;30;p28"/>
          <p:cNvGrpSpPr/>
          <p:nvPr/>
        </p:nvGrpSpPr>
        <p:grpSpPr>
          <a:xfrm>
            <a:off x="2133600" y="6553200"/>
            <a:ext cx="7010400" cy="46038"/>
            <a:chOff x="1905000" y="6553200"/>
            <a:chExt cx="7010400" cy="45719"/>
          </a:xfrm>
        </p:grpSpPr>
        <p:sp>
          <p:nvSpPr>
            <p:cNvPr id="31" name="Google Shape;31;p2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2" name="Google Shape;32;p2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 name="Google Shape;33;p2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34" name="Google Shape;34;p28"/>
          <p:cNvGrpSpPr/>
          <p:nvPr/>
        </p:nvGrpSpPr>
        <p:grpSpPr>
          <a:xfrm>
            <a:off x="152400" y="775493"/>
            <a:ext cx="7010400" cy="46038"/>
            <a:chOff x="1905000" y="6553200"/>
            <a:chExt cx="7010400" cy="45719"/>
          </a:xfrm>
        </p:grpSpPr>
        <p:sp>
          <p:nvSpPr>
            <p:cNvPr id="35" name="Google Shape;35;p2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6" name="Google Shape;36;p2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7" name="Google Shape;37;p2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38" name="Google Shape;38;p28"/>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rgbClr val="101141"/>
              </a:buClr>
              <a:buSzPts val="2000"/>
              <a:buFont typeface="Arial"/>
              <a:buNone/>
              <a:defRPr sz="2000">
                <a:latin typeface="Times New Roman"/>
                <a:ea typeface="Times New Roman"/>
                <a:cs typeface="Times New Roman"/>
                <a:sym typeface="Times New Roman"/>
              </a:defRPr>
            </a:lvl1pPr>
            <a:lvl2pPr indent="-355600" lvl="1" marL="914400" marR="0" algn="l">
              <a:lnSpc>
                <a:spcPct val="100000"/>
              </a:lnSpc>
              <a:spcBef>
                <a:spcPts val="400"/>
              </a:spcBef>
              <a:spcAft>
                <a:spcPts val="0"/>
              </a:spcAft>
              <a:buClr>
                <a:schemeClr val="dk1"/>
              </a:buClr>
              <a:buSzPts val="2000"/>
              <a:buFont typeface="Arial"/>
              <a:buChar char="–"/>
              <a:defRPr sz="2000">
                <a:latin typeface="Times New Roman"/>
                <a:ea typeface="Times New Roman"/>
                <a:cs typeface="Times New Roman"/>
                <a:sym typeface="Times New Roman"/>
              </a:defRPr>
            </a:lvl2pPr>
            <a:lvl3pPr indent="-355600" lvl="2" marL="1371600" algn="l">
              <a:spcBef>
                <a:spcPts val="400"/>
              </a:spcBef>
              <a:spcAft>
                <a:spcPts val="0"/>
              </a:spcAft>
              <a:buClr>
                <a:schemeClr val="dk1"/>
              </a:buClr>
              <a:buSzPts val="2000"/>
              <a:buChar char="•"/>
              <a:defRPr sz="2000">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sz="2000">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sz="20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8"/>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4000"/>
              <a:buNone/>
              <a:defRPr b="1" sz="4000">
                <a:latin typeface="Times New Roman"/>
                <a:ea typeface="Times New Roman"/>
                <a:cs typeface="Times New Roman"/>
                <a:sym typeface="Times New Roman"/>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28"/>
          <p:cNvSpPr txBox="1"/>
          <p:nvPr>
            <p:ph idx="12" type="sldNum"/>
          </p:nvPr>
        </p:nvSpPr>
        <p:spPr>
          <a:xfrm>
            <a:off x="3810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sz="1600">
                <a:solidFill>
                  <a:srgbClr val="898989"/>
                </a:solidFill>
                <a:latin typeface="Arial"/>
                <a:ea typeface="Arial"/>
                <a:cs typeface="Arial"/>
                <a:sym typeface="Arial"/>
              </a:defRPr>
            </a:lvl1pPr>
            <a:lvl2pPr indent="0" lvl="1" marL="0" marR="0" algn="l">
              <a:spcBef>
                <a:spcPts val="0"/>
              </a:spcBef>
              <a:spcAft>
                <a:spcPts val="0"/>
              </a:spcAft>
              <a:buNone/>
              <a:defRPr sz="1600">
                <a:solidFill>
                  <a:srgbClr val="898989"/>
                </a:solidFill>
                <a:latin typeface="Arial"/>
                <a:ea typeface="Arial"/>
                <a:cs typeface="Arial"/>
                <a:sym typeface="Arial"/>
              </a:defRPr>
            </a:lvl2pPr>
            <a:lvl3pPr indent="0" lvl="2" marL="0" marR="0" algn="l">
              <a:spcBef>
                <a:spcPts val="0"/>
              </a:spcBef>
              <a:spcAft>
                <a:spcPts val="0"/>
              </a:spcAft>
              <a:buNone/>
              <a:defRPr sz="1600">
                <a:solidFill>
                  <a:srgbClr val="898989"/>
                </a:solidFill>
                <a:latin typeface="Arial"/>
                <a:ea typeface="Arial"/>
                <a:cs typeface="Arial"/>
                <a:sym typeface="Arial"/>
              </a:defRPr>
            </a:lvl3pPr>
            <a:lvl4pPr indent="0" lvl="3" marL="0" marR="0" algn="l">
              <a:spcBef>
                <a:spcPts val="0"/>
              </a:spcBef>
              <a:spcAft>
                <a:spcPts val="0"/>
              </a:spcAft>
              <a:buNone/>
              <a:defRPr sz="1600">
                <a:solidFill>
                  <a:srgbClr val="898989"/>
                </a:solidFill>
                <a:latin typeface="Arial"/>
                <a:ea typeface="Arial"/>
                <a:cs typeface="Arial"/>
                <a:sym typeface="Arial"/>
              </a:defRPr>
            </a:lvl4pPr>
            <a:lvl5pPr indent="0" lvl="4" marL="0" marR="0" algn="l">
              <a:spcBef>
                <a:spcPts val="0"/>
              </a:spcBef>
              <a:spcAft>
                <a:spcPts val="0"/>
              </a:spcAft>
              <a:buNone/>
              <a:defRPr sz="1600">
                <a:solidFill>
                  <a:srgbClr val="898989"/>
                </a:solidFill>
                <a:latin typeface="Arial"/>
                <a:ea typeface="Arial"/>
                <a:cs typeface="Arial"/>
                <a:sym typeface="Arial"/>
              </a:defRPr>
            </a:lvl5pPr>
            <a:lvl6pPr indent="0" lvl="5" marL="0" marR="0" algn="l">
              <a:spcBef>
                <a:spcPts val="0"/>
              </a:spcBef>
              <a:spcAft>
                <a:spcPts val="0"/>
              </a:spcAft>
              <a:buNone/>
              <a:defRPr sz="1600">
                <a:solidFill>
                  <a:srgbClr val="898989"/>
                </a:solidFill>
                <a:latin typeface="Arial"/>
                <a:ea typeface="Arial"/>
                <a:cs typeface="Arial"/>
                <a:sym typeface="Arial"/>
              </a:defRPr>
            </a:lvl6pPr>
            <a:lvl7pPr indent="0" lvl="6" marL="0" marR="0" algn="l">
              <a:spcBef>
                <a:spcPts val="0"/>
              </a:spcBef>
              <a:spcAft>
                <a:spcPts val="0"/>
              </a:spcAft>
              <a:buNone/>
              <a:defRPr sz="1600">
                <a:solidFill>
                  <a:srgbClr val="898989"/>
                </a:solidFill>
                <a:latin typeface="Arial"/>
                <a:ea typeface="Arial"/>
                <a:cs typeface="Arial"/>
                <a:sym typeface="Arial"/>
              </a:defRPr>
            </a:lvl7pPr>
            <a:lvl8pPr indent="0" lvl="7" marL="0" marR="0" algn="l">
              <a:spcBef>
                <a:spcPts val="0"/>
              </a:spcBef>
              <a:spcAft>
                <a:spcPts val="0"/>
              </a:spcAft>
              <a:buNone/>
              <a:defRPr sz="1600">
                <a:solidFill>
                  <a:srgbClr val="898989"/>
                </a:solidFill>
                <a:latin typeface="Arial"/>
                <a:ea typeface="Arial"/>
                <a:cs typeface="Arial"/>
                <a:sym typeface="Arial"/>
              </a:defRPr>
            </a:lvl8pPr>
            <a:lvl9pPr indent="0" lvl="8" marL="0" marR="0" algn="l">
              <a:spcBef>
                <a:spcPts val="0"/>
              </a:spcBef>
              <a:spcAft>
                <a:spcPts val="0"/>
              </a:spcAft>
              <a:buNone/>
              <a:defRPr sz="1600">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1" name="Shape 41"/>
        <p:cNvGrpSpPr/>
        <p:nvPr/>
      </p:nvGrpSpPr>
      <p:grpSpPr>
        <a:xfrm>
          <a:off x="0" y="0"/>
          <a:ext cx="0" cy="0"/>
          <a:chOff x="0" y="0"/>
          <a:chExt cx="0" cy="0"/>
        </a:xfrm>
      </p:grpSpPr>
      <p:sp>
        <p:nvSpPr>
          <p:cNvPr id="42" name="Google Shape;4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2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2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29"/>
          <p:cNvSpPr txBox="1"/>
          <p:nvPr>
            <p:ph idx="12" type="sldNum"/>
          </p:nvPr>
        </p:nvSpPr>
        <p:spPr>
          <a:xfrm>
            <a:off x="381000" y="6324600"/>
            <a:ext cx="21336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sz="1200">
                <a:solidFill>
                  <a:srgbClr val="898989"/>
                </a:solidFill>
                <a:latin typeface="Arial"/>
                <a:ea typeface="Arial"/>
                <a:cs typeface="Arial"/>
                <a:sym typeface="Arial"/>
              </a:defRPr>
            </a:lvl1pPr>
            <a:lvl2pPr indent="0" lvl="1" marL="0" algn="l">
              <a:spcBef>
                <a:spcPts val="0"/>
              </a:spcBef>
              <a:spcAft>
                <a:spcPts val="0"/>
              </a:spcAft>
              <a:buNone/>
              <a:defRPr sz="1200">
                <a:solidFill>
                  <a:srgbClr val="898989"/>
                </a:solidFill>
                <a:latin typeface="Arial"/>
                <a:ea typeface="Arial"/>
                <a:cs typeface="Arial"/>
                <a:sym typeface="Arial"/>
              </a:defRPr>
            </a:lvl2pPr>
            <a:lvl3pPr indent="0" lvl="2" marL="0" algn="l">
              <a:spcBef>
                <a:spcPts val="0"/>
              </a:spcBef>
              <a:spcAft>
                <a:spcPts val="0"/>
              </a:spcAft>
              <a:buNone/>
              <a:defRPr sz="1200">
                <a:solidFill>
                  <a:srgbClr val="898989"/>
                </a:solidFill>
                <a:latin typeface="Arial"/>
                <a:ea typeface="Arial"/>
                <a:cs typeface="Arial"/>
                <a:sym typeface="Arial"/>
              </a:defRPr>
            </a:lvl3pPr>
            <a:lvl4pPr indent="0" lvl="3" marL="0" algn="l">
              <a:spcBef>
                <a:spcPts val="0"/>
              </a:spcBef>
              <a:spcAft>
                <a:spcPts val="0"/>
              </a:spcAft>
              <a:buNone/>
              <a:defRPr sz="1200">
                <a:solidFill>
                  <a:srgbClr val="898989"/>
                </a:solidFill>
                <a:latin typeface="Arial"/>
                <a:ea typeface="Arial"/>
                <a:cs typeface="Arial"/>
                <a:sym typeface="Arial"/>
              </a:defRPr>
            </a:lvl4pPr>
            <a:lvl5pPr indent="0" lvl="4" marL="0" algn="l">
              <a:spcBef>
                <a:spcPts val="0"/>
              </a:spcBef>
              <a:spcAft>
                <a:spcPts val="0"/>
              </a:spcAft>
              <a:buNone/>
              <a:defRPr sz="1200">
                <a:solidFill>
                  <a:srgbClr val="898989"/>
                </a:solidFill>
                <a:latin typeface="Arial"/>
                <a:ea typeface="Arial"/>
                <a:cs typeface="Arial"/>
                <a:sym typeface="Arial"/>
              </a:defRPr>
            </a:lvl5pPr>
            <a:lvl6pPr indent="0" lvl="5" marL="0" algn="l">
              <a:spcBef>
                <a:spcPts val="0"/>
              </a:spcBef>
              <a:spcAft>
                <a:spcPts val="0"/>
              </a:spcAft>
              <a:buNone/>
              <a:defRPr sz="1200">
                <a:solidFill>
                  <a:srgbClr val="898989"/>
                </a:solidFill>
                <a:latin typeface="Arial"/>
                <a:ea typeface="Arial"/>
                <a:cs typeface="Arial"/>
                <a:sym typeface="Arial"/>
              </a:defRPr>
            </a:lvl6pPr>
            <a:lvl7pPr indent="0" lvl="6" marL="0" algn="l">
              <a:spcBef>
                <a:spcPts val="0"/>
              </a:spcBef>
              <a:spcAft>
                <a:spcPts val="0"/>
              </a:spcAft>
              <a:buNone/>
              <a:defRPr sz="1200">
                <a:solidFill>
                  <a:srgbClr val="898989"/>
                </a:solidFill>
                <a:latin typeface="Arial"/>
                <a:ea typeface="Arial"/>
                <a:cs typeface="Arial"/>
                <a:sym typeface="Arial"/>
              </a:defRPr>
            </a:lvl7pPr>
            <a:lvl8pPr indent="0" lvl="7" marL="0" algn="l">
              <a:spcBef>
                <a:spcPts val="0"/>
              </a:spcBef>
              <a:spcAft>
                <a:spcPts val="0"/>
              </a:spcAft>
              <a:buNone/>
              <a:defRPr sz="1200">
                <a:solidFill>
                  <a:srgbClr val="898989"/>
                </a:solidFill>
                <a:latin typeface="Arial"/>
                <a:ea typeface="Arial"/>
                <a:cs typeface="Arial"/>
                <a:sym typeface="Arial"/>
              </a:defRPr>
            </a:lvl8pPr>
            <a:lvl9pPr indent="0" lvl="8" marL="0" algn="l">
              <a:spcBef>
                <a:spcPts val="0"/>
              </a:spcBef>
              <a:spcAft>
                <a:spcPts val="0"/>
              </a:spcAft>
              <a:buNone/>
              <a:defRPr sz="1200">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30"/>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9" name="Google Shape;49;p30"/>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0" name="Google Shape;50;p30"/>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51" name="Google Shape;51;p30"/>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descr="BITS_university_logo_whitevert.png" id="52" name="Google Shape;52;p30"/>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53" name="Google Shape;53;p30"/>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54" name="Google Shape;54;p30"/>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5" name="Shape 55"/>
        <p:cNvGrpSpPr/>
        <p:nvPr/>
      </p:nvGrpSpPr>
      <p:grpSpPr>
        <a:xfrm>
          <a:off x="0" y="0"/>
          <a:ext cx="0" cy="0"/>
          <a:chOff x="0" y="0"/>
          <a:chExt cx="0" cy="0"/>
        </a:xfrm>
      </p:grpSpPr>
      <p:pic>
        <p:nvPicPr>
          <p:cNvPr descr="\\Server\D\jyoti\FI023_BITS_v1\styleguide img\IMG_5627_b.jpg" id="56" name="Google Shape;56;p3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7" name="Google Shape;57;p31"/>
          <p:cNvSpPr/>
          <p:nvPr/>
        </p:nvSpPr>
        <p:spPr>
          <a:xfrm>
            <a:off x="0" y="4281488"/>
            <a:ext cx="9144000" cy="2576512"/>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descr="Picture 7.png" id="58" name="Google Shape;58;p31"/>
          <p:cNvPicPr preferRelativeResize="0"/>
          <p:nvPr/>
        </p:nvPicPr>
        <p:blipFill rotWithShape="1">
          <a:blip r:embed="rId3">
            <a:alphaModFix/>
          </a:blip>
          <a:srcRect b="5335" l="1923" r="0" t="0"/>
          <a:stretch/>
        </p:blipFill>
        <p:spPr>
          <a:xfrm>
            <a:off x="6629400" y="0"/>
            <a:ext cx="2193925" cy="692150"/>
          </a:xfrm>
          <a:prstGeom prst="rect">
            <a:avLst/>
          </a:prstGeom>
          <a:noFill/>
          <a:ln>
            <a:noFill/>
          </a:ln>
        </p:spPr>
      </p:pic>
      <p:sp>
        <p:nvSpPr>
          <p:cNvPr id="59" name="Google Shape;59;p31"/>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60" name="Google Shape;60;p31"/>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61" name="Google Shape;61;p31"/>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62" name="Google Shape;62;p31"/>
          <p:cNvSpPr txBox="1"/>
          <p:nvPr/>
        </p:nvSpPr>
        <p:spPr>
          <a:xfrm>
            <a:off x="6858000" y="762000"/>
            <a:ext cx="2209800" cy="5540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63" name="Google Shape;63;p31"/>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4" name="Shape 64"/>
        <p:cNvGrpSpPr/>
        <p:nvPr/>
      </p:nvGrpSpPr>
      <p:grpSpPr>
        <a:xfrm>
          <a:off x="0" y="0"/>
          <a:ext cx="0" cy="0"/>
          <a:chOff x="0" y="0"/>
          <a:chExt cx="0" cy="0"/>
        </a:xfrm>
      </p:grpSpPr>
      <p:sp>
        <p:nvSpPr>
          <p:cNvPr id="65" name="Google Shape;6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381000" y="6324600"/>
            <a:ext cx="2133600"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sz="1200">
                <a:solidFill>
                  <a:srgbClr val="898989"/>
                </a:solidFill>
                <a:latin typeface="Arial"/>
                <a:ea typeface="Arial"/>
                <a:cs typeface="Arial"/>
                <a:sym typeface="Arial"/>
              </a:defRPr>
            </a:lvl1pPr>
            <a:lvl2pPr indent="0" lvl="1" marL="0" marR="0" algn="l">
              <a:spcBef>
                <a:spcPts val="0"/>
              </a:spcBef>
              <a:spcAft>
                <a:spcPts val="0"/>
              </a:spcAft>
              <a:buNone/>
              <a:defRPr sz="1200">
                <a:solidFill>
                  <a:srgbClr val="898989"/>
                </a:solidFill>
                <a:latin typeface="Arial"/>
                <a:ea typeface="Arial"/>
                <a:cs typeface="Arial"/>
                <a:sym typeface="Arial"/>
              </a:defRPr>
            </a:lvl2pPr>
            <a:lvl3pPr indent="0" lvl="2" marL="0" marR="0" algn="l">
              <a:spcBef>
                <a:spcPts val="0"/>
              </a:spcBef>
              <a:spcAft>
                <a:spcPts val="0"/>
              </a:spcAft>
              <a:buNone/>
              <a:defRPr sz="1200">
                <a:solidFill>
                  <a:srgbClr val="898989"/>
                </a:solidFill>
                <a:latin typeface="Arial"/>
                <a:ea typeface="Arial"/>
                <a:cs typeface="Arial"/>
                <a:sym typeface="Arial"/>
              </a:defRPr>
            </a:lvl3pPr>
            <a:lvl4pPr indent="0" lvl="3" marL="0" marR="0" algn="l">
              <a:spcBef>
                <a:spcPts val="0"/>
              </a:spcBef>
              <a:spcAft>
                <a:spcPts val="0"/>
              </a:spcAft>
              <a:buNone/>
              <a:defRPr sz="1200">
                <a:solidFill>
                  <a:srgbClr val="898989"/>
                </a:solidFill>
                <a:latin typeface="Arial"/>
                <a:ea typeface="Arial"/>
                <a:cs typeface="Arial"/>
                <a:sym typeface="Arial"/>
              </a:defRPr>
            </a:lvl4pPr>
            <a:lvl5pPr indent="0" lvl="4" marL="0" marR="0" algn="l">
              <a:spcBef>
                <a:spcPts val="0"/>
              </a:spcBef>
              <a:spcAft>
                <a:spcPts val="0"/>
              </a:spcAft>
              <a:buNone/>
              <a:defRPr sz="1200">
                <a:solidFill>
                  <a:srgbClr val="898989"/>
                </a:solidFill>
                <a:latin typeface="Arial"/>
                <a:ea typeface="Arial"/>
                <a:cs typeface="Arial"/>
                <a:sym typeface="Arial"/>
              </a:defRPr>
            </a:lvl5pPr>
            <a:lvl6pPr indent="0" lvl="5" marL="0" marR="0" algn="l">
              <a:spcBef>
                <a:spcPts val="0"/>
              </a:spcBef>
              <a:spcAft>
                <a:spcPts val="0"/>
              </a:spcAft>
              <a:buNone/>
              <a:defRPr sz="1200">
                <a:solidFill>
                  <a:srgbClr val="898989"/>
                </a:solidFill>
                <a:latin typeface="Arial"/>
                <a:ea typeface="Arial"/>
                <a:cs typeface="Arial"/>
                <a:sym typeface="Arial"/>
              </a:defRPr>
            </a:lvl6pPr>
            <a:lvl7pPr indent="0" lvl="6" marL="0" marR="0" algn="l">
              <a:spcBef>
                <a:spcPts val="0"/>
              </a:spcBef>
              <a:spcAft>
                <a:spcPts val="0"/>
              </a:spcAft>
              <a:buNone/>
              <a:defRPr sz="1200">
                <a:solidFill>
                  <a:srgbClr val="898989"/>
                </a:solidFill>
                <a:latin typeface="Arial"/>
                <a:ea typeface="Arial"/>
                <a:cs typeface="Arial"/>
                <a:sym typeface="Arial"/>
              </a:defRPr>
            </a:lvl7pPr>
            <a:lvl8pPr indent="0" lvl="7" marL="0" marR="0" algn="l">
              <a:spcBef>
                <a:spcPts val="0"/>
              </a:spcBef>
              <a:spcAft>
                <a:spcPts val="0"/>
              </a:spcAft>
              <a:buNone/>
              <a:defRPr sz="1200">
                <a:solidFill>
                  <a:srgbClr val="898989"/>
                </a:solidFill>
                <a:latin typeface="Arial"/>
                <a:ea typeface="Arial"/>
                <a:cs typeface="Arial"/>
                <a:sym typeface="Arial"/>
              </a:defRPr>
            </a:lvl8pPr>
            <a:lvl9pPr indent="0" lvl="8" marL="0" marR="0" algn="l">
              <a:spcBef>
                <a:spcPts val="0"/>
              </a:spcBef>
              <a:spcAft>
                <a:spcPts val="0"/>
              </a:spcAft>
              <a:buNone/>
              <a:defRPr sz="1200">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7" name="Shape 67"/>
        <p:cNvGrpSpPr/>
        <p:nvPr/>
      </p:nvGrpSpPr>
      <p:grpSpPr>
        <a:xfrm>
          <a:off x="0" y="0"/>
          <a:ext cx="0" cy="0"/>
          <a:chOff x="0" y="0"/>
          <a:chExt cx="0" cy="0"/>
        </a:xfrm>
      </p:grpSpPr>
      <p:sp>
        <p:nvSpPr>
          <p:cNvPr id="68" name="Google Shape;6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33"/>
          <p:cNvSpPr txBox="1"/>
          <p:nvPr>
            <p:ph idx="12" type="sldNum"/>
          </p:nvPr>
        </p:nvSpPr>
        <p:spPr>
          <a:xfrm>
            <a:off x="381000" y="6324600"/>
            <a:ext cx="2133600"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None/>
              <a:defRPr sz="1200">
                <a:solidFill>
                  <a:srgbClr val="898989"/>
                </a:solidFill>
                <a:latin typeface="Arial"/>
                <a:ea typeface="Arial"/>
                <a:cs typeface="Arial"/>
                <a:sym typeface="Arial"/>
              </a:defRPr>
            </a:lvl1pPr>
            <a:lvl2pPr indent="0" lvl="1" marL="0" marR="0" algn="l">
              <a:spcBef>
                <a:spcPts val="0"/>
              </a:spcBef>
              <a:spcAft>
                <a:spcPts val="0"/>
              </a:spcAft>
              <a:buNone/>
              <a:defRPr sz="1200">
                <a:solidFill>
                  <a:srgbClr val="898989"/>
                </a:solidFill>
                <a:latin typeface="Arial"/>
                <a:ea typeface="Arial"/>
                <a:cs typeface="Arial"/>
                <a:sym typeface="Arial"/>
              </a:defRPr>
            </a:lvl2pPr>
            <a:lvl3pPr indent="0" lvl="2" marL="0" marR="0" algn="l">
              <a:spcBef>
                <a:spcPts val="0"/>
              </a:spcBef>
              <a:spcAft>
                <a:spcPts val="0"/>
              </a:spcAft>
              <a:buNone/>
              <a:defRPr sz="1200">
                <a:solidFill>
                  <a:srgbClr val="898989"/>
                </a:solidFill>
                <a:latin typeface="Arial"/>
                <a:ea typeface="Arial"/>
                <a:cs typeface="Arial"/>
                <a:sym typeface="Arial"/>
              </a:defRPr>
            </a:lvl3pPr>
            <a:lvl4pPr indent="0" lvl="3" marL="0" marR="0" algn="l">
              <a:spcBef>
                <a:spcPts val="0"/>
              </a:spcBef>
              <a:spcAft>
                <a:spcPts val="0"/>
              </a:spcAft>
              <a:buNone/>
              <a:defRPr sz="1200">
                <a:solidFill>
                  <a:srgbClr val="898989"/>
                </a:solidFill>
                <a:latin typeface="Arial"/>
                <a:ea typeface="Arial"/>
                <a:cs typeface="Arial"/>
                <a:sym typeface="Arial"/>
              </a:defRPr>
            </a:lvl4pPr>
            <a:lvl5pPr indent="0" lvl="4" marL="0" marR="0" algn="l">
              <a:spcBef>
                <a:spcPts val="0"/>
              </a:spcBef>
              <a:spcAft>
                <a:spcPts val="0"/>
              </a:spcAft>
              <a:buNone/>
              <a:defRPr sz="1200">
                <a:solidFill>
                  <a:srgbClr val="898989"/>
                </a:solidFill>
                <a:latin typeface="Arial"/>
                <a:ea typeface="Arial"/>
                <a:cs typeface="Arial"/>
                <a:sym typeface="Arial"/>
              </a:defRPr>
            </a:lvl5pPr>
            <a:lvl6pPr indent="0" lvl="5" marL="0" marR="0" algn="l">
              <a:spcBef>
                <a:spcPts val="0"/>
              </a:spcBef>
              <a:spcAft>
                <a:spcPts val="0"/>
              </a:spcAft>
              <a:buNone/>
              <a:defRPr sz="1200">
                <a:solidFill>
                  <a:srgbClr val="898989"/>
                </a:solidFill>
                <a:latin typeface="Arial"/>
                <a:ea typeface="Arial"/>
                <a:cs typeface="Arial"/>
                <a:sym typeface="Arial"/>
              </a:defRPr>
            </a:lvl6pPr>
            <a:lvl7pPr indent="0" lvl="6" marL="0" marR="0" algn="l">
              <a:spcBef>
                <a:spcPts val="0"/>
              </a:spcBef>
              <a:spcAft>
                <a:spcPts val="0"/>
              </a:spcAft>
              <a:buNone/>
              <a:defRPr sz="1200">
                <a:solidFill>
                  <a:srgbClr val="898989"/>
                </a:solidFill>
                <a:latin typeface="Arial"/>
                <a:ea typeface="Arial"/>
                <a:cs typeface="Arial"/>
                <a:sym typeface="Arial"/>
              </a:defRPr>
            </a:lvl7pPr>
            <a:lvl8pPr indent="0" lvl="7" marL="0" marR="0" algn="l">
              <a:spcBef>
                <a:spcPts val="0"/>
              </a:spcBef>
              <a:spcAft>
                <a:spcPts val="0"/>
              </a:spcAft>
              <a:buNone/>
              <a:defRPr sz="1200">
                <a:solidFill>
                  <a:srgbClr val="898989"/>
                </a:solidFill>
                <a:latin typeface="Arial"/>
                <a:ea typeface="Arial"/>
                <a:cs typeface="Arial"/>
                <a:sym typeface="Arial"/>
              </a:defRPr>
            </a:lvl8pPr>
            <a:lvl9pPr indent="0" lvl="8" marL="0" marR="0" algn="l">
              <a:spcBef>
                <a:spcPts val="0"/>
              </a:spcBef>
              <a:spcAft>
                <a:spcPts val="0"/>
              </a:spcAft>
              <a:buNone/>
              <a:defRPr sz="1200">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2" name="Shape 72"/>
        <p:cNvGrpSpPr/>
        <p:nvPr/>
      </p:nvGrpSpPr>
      <p:grpSpPr>
        <a:xfrm>
          <a:off x="0" y="0"/>
          <a:ext cx="0" cy="0"/>
          <a:chOff x="0" y="0"/>
          <a:chExt cx="0" cy="0"/>
        </a:xfrm>
      </p:grpSpPr>
      <p:pic>
        <p:nvPicPr>
          <p:cNvPr descr="Picture 7.png" id="73" name="Google Shape;73;p34"/>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grpSp>
        <p:nvGrpSpPr>
          <p:cNvPr id="74" name="Google Shape;74;p34"/>
          <p:cNvGrpSpPr/>
          <p:nvPr/>
        </p:nvGrpSpPr>
        <p:grpSpPr>
          <a:xfrm>
            <a:off x="0" y="1295400"/>
            <a:ext cx="7010400" cy="46038"/>
            <a:chOff x="1905000" y="6553200"/>
            <a:chExt cx="7010400" cy="45719"/>
          </a:xfrm>
        </p:grpSpPr>
        <p:sp>
          <p:nvSpPr>
            <p:cNvPr id="75" name="Google Shape;75;p3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6" name="Google Shape;76;p3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7" name="Google Shape;77;p3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78" name="Google Shape;78;p34"/>
          <p:cNvGrpSpPr/>
          <p:nvPr/>
        </p:nvGrpSpPr>
        <p:grpSpPr>
          <a:xfrm>
            <a:off x="2133600" y="6553200"/>
            <a:ext cx="7010400" cy="46038"/>
            <a:chOff x="1905000" y="6553200"/>
            <a:chExt cx="7010400" cy="45719"/>
          </a:xfrm>
        </p:grpSpPr>
        <p:sp>
          <p:nvSpPr>
            <p:cNvPr id="79" name="Google Shape;79;p3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0" name="Google Shape;80;p3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1" name="Google Shape;81;p3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82" name="Google Shape;82;p34"/>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Pilani Campus</a:t>
            </a:r>
            <a:endParaRPr/>
          </a:p>
        </p:txBody>
      </p:sp>
      <p:sp>
        <p:nvSpPr>
          <p:cNvPr id="83" name="Google Shape;83;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34"/>
          <p:cNvSpPr txBox="1"/>
          <p:nvPr>
            <p:ph idx="2" type="body"/>
          </p:nvPr>
        </p:nvSpPr>
        <p:spPr>
          <a:xfrm>
            <a:off x="49530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5" name="Google Shape;85;p34"/>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grpSp>
        <p:nvGrpSpPr>
          <p:cNvPr id="87" name="Google Shape;87;p35"/>
          <p:cNvGrpSpPr/>
          <p:nvPr/>
        </p:nvGrpSpPr>
        <p:grpSpPr>
          <a:xfrm>
            <a:off x="0" y="1295400"/>
            <a:ext cx="7010400" cy="46038"/>
            <a:chOff x="1905000" y="6553200"/>
            <a:chExt cx="7010400" cy="45719"/>
          </a:xfrm>
        </p:grpSpPr>
        <p:sp>
          <p:nvSpPr>
            <p:cNvPr id="88" name="Google Shape;88;p3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9" name="Google Shape;89;p3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 name="Google Shape;90;p3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grpSp>
        <p:nvGrpSpPr>
          <p:cNvPr id="91" name="Google Shape;91;p35"/>
          <p:cNvGrpSpPr/>
          <p:nvPr/>
        </p:nvGrpSpPr>
        <p:grpSpPr>
          <a:xfrm>
            <a:off x="2133600" y="6553200"/>
            <a:ext cx="7010400" cy="46038"/>
            <a:chOff x="1905000" y="6553200"/>
            <a:chExt cx="7010400" cy="45719"/>
          </a:xfrm>
        </p:grpSpPr>
        <p:sp>
          <p:nvSpPr>
            <p:cNvPr id="92" name="Google Shape;92;p3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3" name="Google Shape;93;p3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 name="Google Shape;94;p3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pic>
        <p:nvPicPr>
          <p:cNvPr descr="Picture 7.png" id="95" name="Google Shape;95;p35"/>
          <p:cNvPicPr preferRelativeResize="0"/>
          <p:nvPr/>
        </p:nvPicPr>
        <p:blipFill rotWithShape="1">
          <a:blip r:embed="rId2">
            <a:alphaModFix/>
          </a:blip>
          <a:srcRect b="5335" l="1923" r="0" t="0"/>
          <a:stretch/>
        </p:blipFill>
        <p:spPr>
          <a:xfrm>
            <a:off x="6629400" y="0"/>
            <a:ext cx="2193925" cy="692150"/>
          </a:xfrm>
          <a:prstGeom prst="rect">
            <a:avLst/>
          </a:prstGeom>
          <a:noFill/>
          <a:ln>
            <a:noFill/>
          </a:ln>
        </p:spPr>
      </p:pic>
      <p:sp>
        <p:nvSpPr>
          <p:cNvPr id="96" name="Google Shape;96;p35"/>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a:p>
        </p:txBody>
      </p:sp>
      <p:sp>
        <p:nvSpPr>
          <p:cNvPr id="97" name="Google Shape;97;p35"/>
          <p:cNvSpPr txBox="1"/>
          <p:nvPr>
            <p:ph idx="1" type="body"/>
          </p:nvPr>
        </p:nvSpPr>
        <p:spPr>
          <a:xfrm>
            <a:off x="457200" y="1535112"/>
            <a:ext cx="4040188" cy="827087"/>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8" name="Google Shape;98;p35"/>
          <p:cNvSpPr txBox="1"/>
          <p:nvPr>
            <p:ph idx="2" type="body"/>
          </p:nvPr>
        </p:nvSpPr>
        <p:spPr>
          <a:xfrm>
            <a:off x="457200" y="2362199"/>
            <a:ext cx="4040188" cy="37639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9" name="Google Shape;99;p35"/>
          <p:cNvSpPr txBox="1"/>
          <p:nvPr>
            <p:ph idx="3" type="body"/>
          </p:nvPr>
        </p:nvSpPr>
        <p:spPr>
          <a:xfrm>
            <a:off x="4645025" y="1535112"/>
            <a:ext cx="4041775" cy="827087"/>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0" name="Google Shape;100;p35"/>
          <p:cNvSpPr txBox="1"/>
          <p:nvPr>
            <p:ph idx="4" type="body"/>
          </p:nvPr>
        </p:nvSpPr>
        <p:spPr>
          <a:xfrm>
            <a:off x="4645025" y="2362199"/>
            <a:ext cx="4041775" cy="37639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1" name="Google Shape;101;p35"/>
          <p:cNvSpPr txBox="1"/>
          <p:nvPr>
            <p:ph idx="5"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chemeClr val="dk1"/>
                </a:solidFill>
                <a:latin typeface="Arial"/>
                <a:ea typeface="Arial"/>
                <a:cs typeface="Arial"/>
                <a:sym typeface="Arial"/>
              </a:defRPr>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2" type="sldNum"/>
          </p:nvPr>
        </p:nvSpPr>
        <p:spPr>
          <a:xfrm>
            <a:off x="381000" y="632460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l">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l">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l">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l">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l">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l">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l">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l">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3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title"/>
          </p:nvPr>
        </p:nvSpPr>
        <p:spPr>
          <a:xfrm>
            <a:off x="1298620" y="2895600"/>
            <a:ext cx="7421563" cy="1524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sz="4000">
                <a:latin typeface="Times New Roman"/>
                <a:ea typeface="Times New Roman"/>
                <a:cs typeface="Times New Roman"/>
                <a:sym typeface="Times New Roman"/>
              </a:rPr>
              <a:t>Department of Computer Science</a:t>
            </a:r>
            <a:endParaRPr/>
          </a:p>
        </p:txBody>
      </p:sp>
      <p:sp>
        <p:nvSpPr>
          <p:cNvPr id="174" name="Google Shape;174;p1"/>
          <p:cNvSpPr txBox="1"/>
          <p:nvPr/>
        </p:nvSpPr>
        <p:spPr>
          <a:xfrm>
            <a:off x="2057400" y="3810000"/>
            <a:ext cx="663487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CS F364 – DESIGN AND ANALYSIS OF ALGORITHMS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LECTURE –BACKTRACKING – N QUEENS PROBLEM</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PORTIONS: As specified in handout and the contents taught in class. Class notes is must. Refer to the textbook as mentioned in handout</a:t>
            </a:r>
            <a:endParaRPr/>
          </a:p>
          <a:p>
            <a:pPr indent="0" lvl="0" marL="0" marR="0" rtl="0" algn="l">
              <a:spcBef>
                <a:spcPts val="0"/>
              </a:spcBef>
              <a:spcAft>
                <a:spcPts val="0"/>
              </a:spcAft>
              <a:buNone/>
            </a:pPr>
            <a:r>
              <a:rPr b="1" lang="en-US" sz="2000">
                <a:solidFill>
                  <a:srgbClr val="E36C09"/>
                </a:solidFill>
                <a:latin typeface="Times New Roman"/>
                <a:ea typeface="Times New Roman"/>
                <a:cs typeface="Times New Roman"/>
                <a:sym typeface="Times New Roman"/>
              </a:rPr>
              <a:t>PLEASE NOTE THAT PPT IS JUST AN ADDITIONAL REFERENCE.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txBox="1"/>
          <p:nvPr>
            <p:ph idx="1" type="body"/>
          </p:nvPr>
        </p:nvSpPr>
        <p:spPr>
          <a:xfrm>
            <a:off x="304800" y="1056551"/>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Problems such as Suduko can be solved using recursive backtracking. </a:t>
            </a:r>
            <a:endParaRPr/>
          </a:p>
          <a:p>
            <a:pPr indent="-457200" lvl="0" marL="457200" rtl="0" algn="l">
              <a:lnSpc>
                <a:spcPct val="90000"/>
              </a:lnSpc>
              <a:spcBef>
                <a:spcPts val="0"/>
              </a:spcBef>
              <a:spcAft>
                <a:spcPts val="0"/>
              </a:spcAft>
              <a:buSzPts val="2000"/>
              <a:buFont typeface="Calibri"/>
              <a:buAutoNum type="arabicPeriod"/>
            </a:pPr>
            <a:r>
              <a:rPr lang="en-US"/>
              <a:t>Pseudo code for recursive backtracking algorithms </a:t>
            </a:r>
            <a:endParaRPr/>
          </a:p>
          <a:p>
            <a:pPr indent="-330200" lvl="0" marL="457200" rtl="0" algn="l">
              <a:lnSpc>
                <a:spcPct val="90000"/>
              </a:lnSpc>
              <a:spcBef>
                <a:spcPts val="0"/>
              </a:spcBef>
              <a:spcAft>
                <a:spcPts val="0"/>
              </a:spcAft>
              <a:buSzPts val="2000"/>
              <a:buFont typeface="Calibri"/>
              <a:buNone/>
            </a:pPr>
            <a:r>
              <a:t/>
            </a:r>
            <a:endParaRPr/>
          </a:p>
          <a:p>
            <a:pPr indent="0" lvl="0" marL="0" rtl="0" algn="l">
              <a:lnSpc>
                <a:spcPct val="90000"/>
              </a:lnSpc>
              <a:spcBef>
                <a:spcPts val="0"/>
              </a:spcBef>
              <a:spcAft>
                <a:spcPts val="0"/>
              </a:spcAft>
              <a:buSzPts val="2000"/>
              <a:buNone/>
            </a:pPr>
            <a:r>
              <a:rPr lang="en-US"/>
              <a:t>Backtrack(x)</a:t>
            </a:r>
            <a:endParaRPr/>
          </a:p>
          <a:p>
            <a:pPr indent="0" lvl="0" marL="0" rtl="0" algn="l">
              <a:lnSpc>
                <a:spcPct val="90000"/>
              </a:lnSpc>
              <a:spcBef>
                <a:spcPts val="0"/>
              </a:spcBef>
              <a:spcAft>
                <a:spcPts val="0"/>
              </a:spcAft>
              <a:buSzPts val="2000"/>
              <a:buNone/>
            </a:pPr>
            <a:r>
              <a:rPr lang="en-US"/>
              <a:t>    if x is not a solution</a:t>
            </a:r>
            <a:endParaRPr/>
          </a:p>
          <a:p>
            <a:pPr indent="0" lvl="0" marL="0" rtl="0" algn="l">
              <a:lnSpc>
                <a:spcPct val="90000"/>
              </a:lnSpc>
              <a:spcBef>
                <a:spcPts val="0"/>
              </a:spcBef>
              <a:spcAft>
                <a:spcPts val="0"/>
              </a:spcAft>
              <a:buSzPts val="2000"/>
              <a:buNone/>
            </a:pPr>
            <a:r>
              <a:rPr lang="en-US"/>
              <a:t>        return false</a:t>
            </a:r>
            <a:endParaRPr/>
          </a:p>
          <a:p>
            <a:pPr indent="0" lvl="0" marL="0" rtl="0" algn="l">
              <a:lnSpc>
                <a:spcPct val="90000"/>
              </a:lnSpc>
              <a:spcBef>
                <a:spcPts val="0"/>
              </a:spcBef>
              <a:spcAft>
                <a:spcPts val="0"/>
              </a:spcAft>
              <a:buSzPts val="2000"/>
              <a:buNone/>
            </a:pPr>
            <a:r>
              <a:rPr lang="en-US"/>
              <a:t>    if x is a new solution</a:t>
            </a:r>
            <a:endParaRPr/>
          </a:p>
          <a:p>
            <a:pPr indent="0" lvl="0" marL="0" rtl="0" algn="l">
              <a:lnSpc>
                <a:spcPct val="90000"/>
              </a:lnSpc>
              <a:spcBef>
                <a:spcPts val="0"/>
              </a:spcBef>
              <a:spcAft>
                <a:spcPts val="0"/>
              </a:spcAft>
              <a:buSzPts val="2000"/>
              <a:buNone/>
            </a:pPr>
            <a:r>
              <a:rPr lang="en-US"/>
              <a:t>        add to list of solutions</a:t>
            </a:r>
            <a:endParaRPr/>
          </a:p>
          <a:p>
            <a:pPr indent="0" lvl="0" marL="0" rtl="0" algn="l">
              <a:lnSpc>
                <a:spcPct val="90000"/>
              </a:lnSpc>
              <a:spcBef>
                <a:spcPts val="0"/>
              </a:spcBef>
              <a:spcAft>
                <a:spcPts val="0"/>
              </a:spcAft>
              <a:buSzPts val="2000"/>
              <a:buNone/>
            </a:pPr>
            <a:r>
              <a:rPr lang="en-US"/>
              <a:t>    backtrack(expand x)</a:t>
            </a:r>
            <a:br>
              <a:rPr lang="en-US"/>
            </a:br>
            <a:endParaRPr/>
          </a:p>
          <a:p>
            <a:pPr indent="-330200" lvl="0" marL="457200" rtl="0" algn="l">
              <a:lnSpc>
                <a:spcPct val="100000"/>
              </a:lnSpc>
              <a:spcBef>
                <a:spcPts val="400"/>
              </a:spcBef>
              <a:spcAft>
                <a:spcPts val="0"/>
              </a:spcAft>
              <a:buSzPts val="2000"/>
              <a:buFont typeface="Calibri"/>
              <a:buNone/>
            </a:pPr>
            <a:r>
              <a:t/>
            </a:r>
            <a:endParaRPr/>
          </a:p>
          <a:p>
            <a:pPr indent="-330200" lvl="0" marL="457200" rtl="0" algn="l">
              <a:lnSpc>
                <a:spcPct val="100000"/>
              </a:lnSpc>
              <a:spcBef>
                <a:spcPts val="400"/>
              </a:spcBef>
              <a:spcAft>
                <a:spcPts val="0"/>
              </a:spcAft>
              <a:buSzPts val="2000"/>
              <a:buFont typeface="Calibri"/>
              <a:buNone/>
            </a:pPr>
            <a:r>
              <a:t/>
            </a:r>
            <a:endParaRPr/>
          </a:p>
        </p:txBody>
      </p:sp>
      <p:sp>
        <p:nvSpPr>
          <p:cNvPr id="269" name="Google Shape;269;p10"/>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Recursive Backtracking</a:t>
            </a:r>
            <a:endParaRPr/>
          </a:p>
        </p:txBody>
      </p:sp>
      <p:pic>
        <p:nvPicPr>
          <p:cNvPr id="270" name="Google Shape;270;p10"/>
          <p:cNvPicPr preferRelativeResize="0"/>
          <p:nvPr/>
        </p:nvPicPr>
        <p:blipFill rotWithShape="1">
          <a:blip r:embed="rId3">
            <a:alphaModFix/>
          </a:blip>
          <a:srcRect b="0" l="0" r="0" t="0"/>
          <a:stretch/>
        </p:blipFill>
        <p:spPr>
          <a:xfrm>
            <a:off x="4191000" y="2047875"/>
            <a:ext cx="3838575"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idx="1" type="body"/>
          </p:nvPr>
        </p:nvSpPr>
        <p:spPr>
          <a:xfrm>
            <a:off x="283059" y="1106592"/>
            <a:ext cx="8229600" cy="253513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Possible goals of backtracking</a:t>
            </a:r>
            <a:endParaRPr/>
          </a:p>
          <a:p>
            <a:pPr indent="-285750" lvl="1" marL="742950" rtl="0" algn="l">
              <a:lnSpc>
                <a:spcPct val="100000"/>
              </a:lnSpc>
              <a:spcBef>
                <a:spcPts val="400"/>
              </a:spcBef>
              <a:spcAft>
                <a:spcPts val="0"/>
              </a:spcAft>
              <a:buClr>
                <a:schemeClr val="dk1"/>
              </a:buClr>
              <a:buSzPts val="2000"/>
              <a:buChar char="–"/>
            </a:pPr>
            <a:r>
              <a:rPr lang="en-US"/>
              <a:t>Find a path to success</a:t>
            </a:r>
            <a:endParaRPr/>
          </a:p>
          <a:p>
            <a:pPr indent="-285750" lvl="1" marL="742950" rtl="0" algn="l">
              <a:lnSpc>
                <a:spcPct val="100000"/>
              </a:lnSpc>
              <a:spcBef>
                <a:spcPts val="400"/>
              </a:spcBef>
              <a:spcAft>
                <a:spcPts val="0"/>
              </a:spcAft>
              <a:buClr>
                <a:schemeClr val="dk1"/>
              </a:buClr>
              <a:buSzPts val="2000"/>
              <a:buChar char="–"/>
            </a:pPr>
            <a:r>
              <a:rPr lang="en-US"/>
              <a:t>Find all paths to success</a:t>
            </a:r>
            <a:endParaRPr/>
          </a:p>
          <a:p>
            <a:pPr indent="-285750" lvl="1" marL="742950" rtl="0" algn="l">
              <a:lnSpc>
                <a:spcPct val="100000"/>
              </a:lnSpc>
              <a:spcBef>
                <a:spcPts val="400"/>
              </a:spcBef>
              <a:spcAft>
                <a:spcPts val="0"/>
              </a:spcAft>
              <a:buClr>
                <a:schemeClr val="dk1"/>
              </a:buClr>
              <a:buSzPts val="2000"/>
              <a:buChar char="–"/>
            </a:pPr>
            <a:r>
              <a:rPr lang="en-US"/>
              <a:t>Find the best path to success</a:t>
            </a:r>
            <a:endParaRPr/>
          </a:p>
          <a:p>
            <a:pPr indent="-457200" lvl="0" marL="457200" rtl="0" algn="l">
              <a:lnSpc>
                <a:spcPct val="100000"/>
              </a:lnSpc>
              <a:spcBef>
                <a:spcPts val="400"/>
              </a:spcBef>
              <a:spcAft>
                <a:spcPts val="0"/>
              </a:spcAft>
              <a:buSzPts val="2000"/>
              <a:buFont typeface="Calibri"/>
              <a:buAutoNum type="arabicPeriod"/>
            </a:pPr>
            <a:r>
              <a:rPr lang="en-US"/>
              <a:t>Not all problems are exactly alike, and finding one success node may not be the end of the search</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276" name="Google Shape;276;p11"/>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t/>
            </a:r>
            <a:endParaRPr/>
          </a:p>
          <a:p>
            <a:pPr indent="0" lvl="0" marL="0" rtl="0" algn="l">
              <a:lnSpc>
                <a:spcPct val="90000"/>
              </a:lnSpc>
              <a:spcBef>
                <a:spcPts val="0"/>
              </a:spcBef>
              <a:spcAft>
                <a:spcPts val="0"/>
              </a:spcAft>
              <a:buClr>
                <a:schemeClr val="dk1"/>
              </a:buClr>
              <a:buSzPts val="4000"/>
              <a:buNone/>
            </a:pPr>
            <a:r>
              <a:rPr lang="en-US"/>
              <a:t>Recursive Backtracking</a:t>
            </a:r>
            <a:endParaRPr/>
          </a:p>
          <a:p>
            <a:pPr indent="0" lvl="0" marL="0" rtl="0" algn="l">
              <a:lnSpc>
                <a:spcPct val="90000"/>
              </a:lnSpc>
              <a:spcBef>
                <a:spcPts val="0"/>
              </a:spcBef>
              <a:spcAft>
                <a:spcPts val="0"/>
              </a:spcAft>
              <a:buClr>
                <a:schemeClr val="dk1"/>
              </a:buClr>
              <a:buSzPts val="4000"/>
              <a:buNone/>
            </a:pPr>
            <a:r>
              <a:t/>
            </a:r>
            <a:endParaRPr/>
          </a:p>
        </p:txBody>
      </p:sp>
      <p:sp>
        <p:nvSpPr>
          <p:cNvPr id="277" name="Google Shape;277;p11"/>
          <p:cNvSpPr/>
          <p:nvPr/>
        </p:nvSpPr>
        <p:spPr>
          <a:xfrm>
            <a:off x="1681163" y="4648200"/>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78" name="Google Shape;278;p11"/>
          <p:cNvSpPr/>
          <p:nvPr/>
        </p:nvSpPr>
        <p:spPr>
          <a:xfrm>
            <a:off x="1833563" y="54102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79" name="Google Shape;279;p11"/>
          <p:cNvSpPr/>
          <p:nvPr/>
        </p:nvSpPr>
        <p:spPr>
          <a:xfrm>
            <a:off x="2519363" y="50292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0" name="Google Shape;280;p11"/>
          <p:cNvSpPr/>
          <p:nvPr/>
        </p:nvSpPr>
        <p:spPr>
          <a:xfrm>
            <a:off x="3433763" y="51816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1" name="Google Shape;281;p11"/>
          <p:cNvSpPr/>
          <p:nvPr/>
        </p:nvSpPr>
        <p:spPr>
          <a:xfrm>
            <a:off x="3205163" y="44958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2" name="Google Shape;282;p11"/>
          <p:cNvSpPr/>
          <p:nvPr/>
        </p:nvSpPr>
        <p:spPr>
          <a:xfrm>
            <a:off x="2443163" y="44958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3" name="Google Shape;283;p11"/>
          <p:cNvSpPr/>
          <p:nvPr/>
        </p:nvSpPr>
        <p:spPr>
          <a:xfrm>
            <a:off x="2595563" y="55626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4" name="Google Shape;284;p11"/>
          <p:cNvSpPr/>
          <p:nvPr/>
        </p:nvSpPr>
        <p:spPr>
          <a:xfrm>
            <a:off x="4500563" y="41910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5" name="Google Shape;285;p11"/>
          <p:cNvSpPr/>
          <p:nvPr/>
        </p:nvSpPr>
        <p:spPr>
          <a:xfrm>
            <a:off x="4729163" y="57912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6" name="Google Shape;286;p11"/>
          <p:cNvSpPr/>
          <p:nvPr/>
        </p:nvSpPr>
        <p:spPr>
          <a:xfrm>
            <a:off x="4729163" y="46482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7" name="Google Shape;287;p11"/>
          <p:cNvSpPr/>
          <p:nvPr/>
        </p:nvSpPr>
        <p:spPr>
          <a:xfrm>
            <a:off x="5110163" y="52578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8" name="Google Shape;288;p11"/>
          <p:cNvSpPr/>
          <p:nvPr/>
        </p:nvSpPr>
        <p:spPr>
          <a:xfrm>
            <a:off x="4348163" y="6172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89" name="Google Shape;289;p11"/>
          <p:cNvSpPr/>
          <p:nvPr/>
        </p:nvSpPr>
        <p:spPr>
          <a:xfrm>
            <a:off x="3205163" y="5867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0" name="Google Shape;290;p11"/>
          <p:cNvSpPr/>
          <p:nvPr/>
        </p:nvSpPr>
        <p:spPr>
          <a:xfrm>
            <a:off x="4119563" y="5257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1" name="Google Shape;291;p11"/>
          <p:cNvSpPr txBox="1"/>
          <p:nvPr/>
        </p:nvSpPr>
        <p:spPr>
          <a:xfrm>
            <a:off x="1360488" y="4267200"/>
            <a:ext cx="71913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Start</a:t>
            </a:r>
            <a:endParaRPr/>
          </a:p>
        </p:txBody>
      </p:sp>
      <p:sp>
        <p:nvSpPr>
          <p:cNvPr id="292" name="Google Shape;292;p11"/>
          <p:cNvSpPr/>
          <p:nvPr/>
        </p:nvSpPr>
        <p:spPr>
          <a:xfrm>
            <a:off x="5791200" y="5883275"/>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3" name="Google Shape;293;p11"/>
          <p:cNvSpPr/>
          <p:nvPr/>
        </p:nvSpPr>
        <p:spPr>
          <a:xfrm>
            <a:off x="6862763" y="495300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4" name="Google Shape;294;p11"/>
          <p:cNvSpPr/>
          <p:nvPr/>
        </p:nvSpPr>
        <p:spPr>
          <a:xfrm>
            <a:off x="5795963" y="5486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5" name="Google Shape;295;p11"/>
          <p:cNvSpPr/>
          <p:nvPr/>
        </p:nvSpPr>
        <p:spPr>
          <a:xfrm>
            <a:off x="5567363" y="4724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96" name="Google Shape;296;p11"/>
          <p:cNvSpPr txBox="1"/>
          <p:nvPr/>
        </p:nvSpPr>
        <p:spPr>
          <a:xfrm>
            <a:off x="6334125" y="4572000"/>
            <a:ext cx="12144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Success!</a:t>
            </a:r>
            <a:endParaRPr/>
          </a:p>
        </p:txBody>
      </p:sp>
      <p:sp>
        <p:nvSpPr>
          <p:cNvPr id="297" name="Google Shape;297;p11"/>
          <p:cNvSpPr/>
          <p:nvPr/>
        </p:nvSpPr>
        <p:spPr>
          <a:xfrm>
            <a:off x="6938963" y="594360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0000"/>
              </a:solidFill>
              <a:latin typeface="Arial"/>
              <a:ea typeface="Arial"/>
              <a:cs typeface="Arial"/>
              <a:sym typeface="Arial"/>
            </a:endParaRPr>
          </a:p>
        </p:txBody>
      </p:sp>
      <p:sp>
        <p:nvSpPr>
          <p:cNvPr id="298" name="Google Shape;298;p11"/>
          <p:cNvSpPr txBox="1"/>
          <p:nvPr/>
        </p:nvSpPr>
        <p:spPr>
          <a:xfrm>
            <a:off x="6481763" y="5486400"/>
            <a:ext cx="121443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Success!</a:t>
            </a:r>
            <a:endParaRPr/>
          </a:p>
        </p:txBody>
      </p:sp>
      <p:cxnSp>
        <p:nvCxnSpPr>
          <p:cNvPr id="299" name="Google Shape;299;p11"/>
          <p:cNvCxnSpPr/>
          <p:nvPr/>
        </p:nvCxnSpPr>
        <p:spPr>
          <a:xfrm flipH="1" rot="10800000">
            <a:off x="1833563" y="4572000"/>
            <a:ext cx="609600" cy="152400"/>
          </a:xfrm>
          <a:prstGeom prst="straightConnector1">
            <a:avLst/>
          </a:prstGeom>
          <a:noFill/>
          <a:ln>
            <a:noFill/>
          </a:ln>
        </p:spPr>
      </p:cxnSp>
      <p:cxnSp>
        <p:nvCxnSpPr>
          <p:cNvPr id="300" name="Google Shape;300;p11"/>
          <p:cNvCxnSpPr/>
          <p:nvPr/>
        </p:nvCxnSpPr>
        <p:spPr>
          <a:xfrm flipH="1" rot="10800000">
            <a:off x="1835150" y="4570413"/>
            <a:ext cx="612775" cy="155575"/>
          </a:xfrm>
          <a:prstGeom prst="straightConnector1">
            <a:avLst/>
          </a:prstGeom>
          <a:noFill/>
          <a:ln cap="flat" cmpd="sng" w="9525">
            <a:solidFill>
              <a:schemeClr val="dk1"/>
            </a:solidFill>
            <a:prstDash val="solid"/>
            <a:round/>
            <a:headEnd len="med" w="med" type="none"/>
            <a:tailEnd len="med" w="med" type="triangle"/>
          </a:ln>
        </p:spPr>
      </p:cxnSp>
      <p:cxnSp>
        <p:nvCxnSpPr>
          <p:cNvPr id="301" name="Google Shape;301;p11"/>
          <p:cNvCxnSpPr/>
          <p:nvPr/>
        </p:nvCxnSpPr>
        <p:spPr>
          <a:xfrm>
            <a:off x="1833563" y="4800600"/>
            <a:ext cx="685800" cy="304800"/>
          </a:xfrm>
          <a:prstGeom prst="straightConnector1">
            <a:avLst/>
          </a:prstGeom>
          <a:noFill/>
          <a:ln cap="flat" cmpd="sng" w="9525">
            <a:solidFill>
              <a:schemeClr val="dk1"/>
            </a:solidFill>
            <a:prstDash val="solid"/>
            <a:round/>
            <a:headEnd len="med" w="med" type="none"/>
            <a:tailEnd len="med" w="med" type="triangle"/>
          </a:ln>
        </p:spPr>
      </p:cxnSp>
      <p:cxnSp>
        <p:nvCxnSpPr>
          <p:cNvPr id="302" name="Google Shape;302;p11"/>
          <p:cNvCxnSpPr/>
          <p:nvPr/>
        </p:nvCxnSpPr>
        <p:spPr>
          <a:xfrm>
            <a:off x="1757363" y="4800600"/>
            <a:ext cx="76200" cy="609600"/>
          </a:xfrm>
          <a:prstGeom prst="straightConnector1">
            <a:avLst/>
          </a:prstGeom>
          <a:noFill/>
          <a:ln cap="flat" cmpd="sng" w="9525">
            <a:solidFill>
              <a:schemeClr val="dk1"/>
            </a:solidFill>
            <a:prstDash val="solid"/>
            <a:round/>
            <a:headEnd len="med" w="med" type="none"/>
            <a:tailEnd len="med" w="med" type="triangle"/>
          </a:ln>
        </p:spPr>
      </p:cxnSp>
      <p:cxnSp>
        <p:nvCxnSpPr>
          <p:cNvPr id="303" name="Google Shape;303;p11"/>
          <p:cNvCxnSpPr/>
          <p:nvPr/>
        </p:nvCxnSpPr>
        <p:spPr>
          <a:xfrm>
            <a:off x="2595563" y="4572000"/>
            <a:ext cx="609600" cy="0"/>
          </a:xfrm>
          <a:prstGeom prst="straightConnector1">
            <a:avLst/>
          </a:prstGeom>
          <a:noFill/>
          <a:ln cap="flat" cmpd="sng" w="9525">
            <a:solidFill>
              <a:schemeClr val="dk1"/>
            </a:solidFill>
            <a:prstDash val="solid"/>
            <a:round/>
            <a:headEnd len="med" w="med" type="none"/>
            <a:tailEnd len="med" w="med" type="triangle"/>
          </a:ln>
        </p:spPr>
      </p:cxnSp>
      <p:cxnSp>
        <p:nvCxnSpPr>
          <p:cNvPr id="304" name="Google Shape;304;p11"/>
          <p:cNvCxnSpPr/>
          <p:nvPr/>
        </p:nvCxnSpPr>
        <p:spPr>
          <a:xfrm>
            <a:off x="2595563" y="4648200"/>
            <a:ext cx="838200" cy="533400"/>
          </a:xfrm>
          <a:prstGeom prst="straightConnector1">
            <a:avLst/>
          </a:prstGeom>
          <a:noFill/>
          <a:ln cap="flat" cmpd="sng" w="9525">
            <a:solidFill>
              <a:schemeClr val="dk1"/>
            </a:solidFill>
            <a:prstDash val="solid"/>
            <a:round/>
            <a:headEnd len="med" w="med" type="none"/>
            <a:tailEnd len="med" w="med" type="triangle"/>
          </a:ln>
        </p:spPr>
      </p:cxnSp>
      <p:cxnSp>
        <p:nvCxnSpPr>
          <p:cNvPr id="305" name="Google Shape;305;p11"/>
          <p:cNvCxnSpPr/>
          <p:nvPr/>
        </p:nvCxnSpPr>
        <p:spPr>
          <a:xfrm>
            <a:off x="2595563" y="5181600"/>
            <a:ext cx="0" cy="381000"/>
          </a:xfrm>
          <a:prstGeom prst="straightConnector1">
            <a:avLst/>
          </a:prstGeom>
          <a:noFill/>
          <a:ln cap="flat" cmpd="sng" w="9525">
            <a:solidFill>
              <a:schemeClr val="dk1"/>
            </a:solidFill>
            <a:prstDash val="solid"/>
            <a:round/>
            <a:headEnd len="med" w="med" type="none"/>
            <a:tailEnd len="med" w="med" type="triangle"/>
          </a:ln>
        </p:spPr>
      </p:cxnSp>
      <p:cxnSp>
        <p:nvCxnSpPr>
          <p:cNvPr id="306" name="Google Shape;306;p11"/>
          <p:cNvCxnSpPr/>
          <p:nvPr/>
        </p:nvCxnSpPr>
        <p:spPr>
          <a:xfrm>
            <a:off x="2595563" y="5181600"/>
            <a:ext cx="609600" cy="685800"/>
          </a:xfrm>
          <a:prstGeom prst="straightConnector1">
            <a:avLst/>
          </a:prstGeom>
          <a:noFill/>
          <a:ln cap="flat" cmpd="sng" w="9525">
            <a:solidFill>
              <a:schemeClr val="dk1"/>
            </a:solidFill>
            <a:prstDash val="solid"/>
            <a:round/>
            <a:headEnd len="med" w="med" type="none"/>
            <a:tailEnd len="med" w="med" type="triangle"/>
          </a:ln>
        </p:spPr>
      </p:cxnSp>
      <p:cxnSp>
        <p:nvCxnSpPr>
          <p:cNvPr id="307" name="Google Shape;307;p11"/>
          <p:cNvCxnSpPr/>
          <p:nvPr/>
        </p:nvCxnSpPr>
        <p:spPr>
          <a:xfrm>
            <a:off x="3586163" y="5334000"/>
            <a:ext cx="1066800" cy="533400"/>
          </a:xfrm>
          <a:prstGeom prst="straightConnector1">
            <a:avLst/>
          </a:prstGeom>
          <a:noFill/>
          <a:ln cap="flat" cmpd="sng" w="9525">
            <a:solidFill>
              <a:schemeClr val="dk1"/>
            </a:solidFill>
            <a:prstDash val="solid"/>
            <a:round/>
            <a:headEnd len="med" w="med" type="none"/>
            <a:tailEnd len="med" w="med" type="triangle"/>
          </a:ln>
        </p:spPr>
      </p:cxnSp>
      <p:cxnSp>
        <p:nvCxnSpPr>
          <p:cNvPr id="308" name="Google Shape;308;p11"/>
          <p:cNvCxnSpPr/>
          <p:nvPr/>
        </p:nvCxnSpPr>
        <p:spPr>
          <a:xfrm>
            <a:off x="3586163" y="5334000"/>
            <a:ext cx="762000" cy="838200"/>
          </a:xfrm>
          <a:prstGeom prst="straightConnector1">
            <a:avLst/>
          </a:prstGeom>
          <a:noFill/>
          <a:ln cap="flat" cmpd="sng" w="9525">
            <a:solidFill>
              <a:schemeClr val="dk1"/>
            </a:solidFill>
            <a:prstDash val="solid"/>
            <a:round/>
            <a:headEnd len="med" w="med" type="none"/>
            <a:tailEnd len="med" w="med" type="triangle"/>
          </a:ln>
        </p:spPr>
      </p:cxnSp>
      <p:cxnSp>
        <p:nvCxnSpPr>
          <p:cNvPr id="309" name="Google Shape;309;p11"/>
          <p:cNvCxnSpPr/>
          <p:nvPr/>
        </p:nvCxnSpPr>
        <p:spPr>
          <a:xfrm>
            <a:off x="4876800" y="5883275"/>
            <a:ext cx="914400" cy="76200"/>
          </a:xfrm>
          <a:prstGeom prst="straightConnector1">
            <a:avLst/>
          </a:prstGeom>
          <a:noFill/>
          <a:ln cap="flat" cmpd="sng" w="9525">
            <a:solidFill>
              <a:schemeClr val="dk1"/>
            </a:solidFill>
            <a:prstDash val="solid"/>
            <a:round/>
            <a:headEnd len="med" w="med" type="none"/>
            <a:tailEnd len="med" w="med" type="triangle"/>
          </a:ln>
        </p:spPr>
      </p:cxnSp>
      <p:cxnSp>
        <p:nvCxnSpPr>
          <p:cNvPr id="310" name="Google Shape;310;p11"/>
          <p:cNvCxnSpPr/>
          <p:nvPr/>
        </p:nvCxnSpPr>
        <p:spPr>
          <a:xfrm>
            <a:off x="3581400" y="5257800"/>
            <a:ext cx="533400" cy="76200"/>
          </a:xfrm>
          <a:prstGeom prst="straightConnector1">
            <a:avLst/>
          </a:prstGeom>
          <a:noFill/>
          <a:ln cap="flat" cmpd="sng" w="9525">
            <a:solidFill>
              <a:schemeClr val="dk1"/>
            </a:solidFill>
            <a:prstDash val="solid"/>
            <a:round/>
            <a:headEnd len="med" w="med" type="none"/>
            <a:tailEnd len="med" w="med" type="triangle"/>
          </a:ln>
        </p:spPr>
      </p:cxnSp>
      <p:cxnSp>
        <p:nvCxnSpPr>
          <p:cNvPr id="311" name="Google Shape;311;p11"/>
          <p:cNvCxnSpPr/>
          <p:nvPr/>
        </p:nvCxnSpPr>
        <p:spPr>
          <a:xfrm flipH="1" rot="10800000">
            <a:off x="3352800" y="4267200"/>
            <a:ext cx="1219200" cy="304800"/>
          </a:xfrm>
          <a:prstGeom prst="straightConnector1">
            <a:avLst/>
          </a:prstGeom>
          <a:noFill/>
          <a:ln cap="flat" cmpd="sng" w="9525">
            <a:solidFill>
              <a:schemeClr val="dk1"/>
            </a:solidFill>
            <a:prstDash val="solid"/>
            <a:round/>
            <a:headEnd len="med" w="med" type="none"/>
            <a:tailEnd len="med" w="med" type="triangle"/>
          </a:ln>
        </p:spPr>
      </p:cxnSp>
      <p:cxnSp>
        <p:nvCxnSpPr>
          <p:cNvPr id="312" name="Google Shape;312;p11"/>
          <p:cNvCxnSpPr/>
          <p:nvPr/>
        </p:nvCxnSpPr>
        <p:spPr>
          <a:xfrm>
            <a:off x="4572000" y="4343400"/>
            <a:ext cx="152400" cy="304800"/>
          </a:xfrm>
          <a:prstGeom prst="straightConnector1">
            <a:avLst/>
          </a:prstGeom>
          <a:noFill/>
          <a:ln cap="flat" cmpd="sng" w="9525">
            <a:solidFill>
              <a:schemeClr val="dk1"/>
            </a:solidFill>
            <a:prstDash val="solid"/>
            <a:round/>
            <a:headEnd len="med" w="med" type="none"/>
            <a:tailEnd len="med" w="med" type="triangle"/>
          </a:ln>
        </p:spPr>
      </p:cxnSp>
      <p:cxnSp>
        <p:nvCxnSpPr>
          <p:cNvPr id="313" name="Google Shape;313;p11"/>
          <p:cNvCxnSpPr/>
          <p:nvPr/>
        </p:nvCxnSpPr>
        <p:spPr>
          <a:xfrm>
            <a:off x="4572000" y="4267200"/>
            <a:ext cx="990600" cy="457200"/>
          </a:xfrm>
          <a:prstGeom prst="straightConnector1">
            <a:avLst/>
          </a:prstGeom>
          <a:noFill/>
          <a:ln cap="flat" cmpd="sng" w="9525">
            <a:solidFill>
              <a:schemeClr val="dk1"/>
            </a:solidFill>
            <a:prstDash val="solid"/>
            <a:round/>
            <a:headEnd len="med" w="med" type="none"/>
            <a:tailEnd len="med" w="med" type="triangle"/>
          </a:ln>
        </p:spPr>
      </p:cxnSp>
      <p:cxnSp>
        <p:nvCxnSpPr>
          <p:cNvPr id="314" name="Google Shape;314;p11"/>
          <p:cNvCxnSpPr/>
          <p:nvPr/>
        </p:nvCxnSpPr>
        <p:spPr>
          <a:xfrm>
            <a:off x="5715000" y="4800600"/>
            <a:ext cx="1143000" cy="228600"/>
          </a:xfrm>
          <a:prstGeom prst="straightConnector1">
            <a:avLst/>
          </a:prstGeom>
          <a:noFill/>
          <a:ln cap="flat" cmpd="sng" w="9525">
            <a:solidFill>
              <a:schemeClr val="dk1"/>
            </a:solidFill>
            <a:prstDash val="solid"/>
            <a:round/>
            <a:headEnd len="med" w="med" type="none"/>
            <a:tailEnd len="med" w="med" type="triangle"/>
          </a:ln>
        </p:spPr>
      </p:cxnSp>
      <p:cxnSp>
        <p:nvCxnSpPr>
          <p:cNvPr id="315" name="Google Shape;315;p11"/>
          <p:cNvCxnSpPr/>
          <p:nvPr/>
        </p:nvCxnSpPr>
        <p:spPr>
          <a:xfrm flipH="1" rot="10800000">
            <a:off x="3505200" y="4359275"/>
            <a:ext cx="1066800" cy="838200"/>
          </a:xfrm>
          <a:prstGeom prst="straightConnector1">
            <a:avLst/>
          </a:prstGeom>
          <a:noFill/>
          <a:ln cap="flat" cmpd="sng" w="9525">
            <a:solidFill>
              <a:schemeClr val="dk1"/>
            </a:solidFill>
            <a:prstDash val="solid"/>
            <a:round/>
            <a:headEnd len="med" w="med" type="none"/>
            <a:tailEnd len="med" w="med" type="triangle"/>
          </a:ln>
        </p:spPr>
      </p:cxnSp>
      <p:cxnSp>
        <p:nvCxnSpPr>
          <p:cNvPr id="316" name="Google Shape;316;p11"/>
          <p:cNvCxnSpPr/>
          <p:nvPr/>
        </p:nvCxnSpPr>
        <p:spPr>
          <a:xfrm flipH="1">
            <a:off x="3657600" y="4816475"/>
            <a:ext cx="1905000" cy="381000"/>
          </a:xfrm>
          <a:prstGeom prst="straightConnector1">
            <a:avLst/>
          </a:prstGeom>
          <a:noFill/>
          <a:ln cap="flat" cmpd="sng" w="9525">
            <a:solidFill>
              <a:schemeClr val="dk1"/>
            </a:solidFill>
            <a:prstDash val="solid"/>
            <a:round/>
            <a:headEnd len="med" w="med" type="none"/>
            <a:tailEnd len="med" w="med" type="triangle"/>
          </a:ln>
        </p:spPr>
      </p:cxnSp>
      <p:cxnSp>
        <p:nvCxnSpPr>
          <p:cNvPr id="317" name="Google Shape;317;p11"/>
          <p:cNvCxnSpPr/>
          <p:nvPr/>
        </p:nvCxnSpPr>
        <p:spPr>
          <a:xfrm>
            <a:off x="6001372" y="5953194"/>
            <a:ext cx="914400" cy="76200"/>
          </a:xfrm>
          <a:prstGeom prst="straightConnector1">
            <a:avLst/>
          </a:prstGeom>
          <a:noFill/>
          <a:ln cap="flat" cmpd="sng" w="9525">
            <a:solidFill>
              <a:schemeClr val="dk1"/>
            </a:solidFill>
            <a:prstDash val="solid"/>
            <a:round/>
            <a:headEnd len="med" w="med" type="none"/>
            <a:tailEnd len="med" w="med" type="triangle"/>
          </a:ln>
        </p:spPr>
      </p:cxnSp>
      <p:cxnSp>
        <p:nvCxnSpPr>
          <p:cNvPr id="318" name="Google Shape;318;p11"/>
          <p:cNvCxnSpPr/>
          <p:nvPr/>
        </p:nvCxnSpPr>
        <p:spPr>
          <a:xfrm flipH="1" rot="10800000">
            <a:off x="4397859" y="5334000"/>
            <a:ext cx="636104" cy="11251"/>
          </a:xfrm>
          <a:prstGeom prst="straightConnector1">
            <a:avLst/>
          </a:prstGeom>
          <a:noFill/>
          <a:ln cap="flat" cmpd="sng" w="9525">
            <a:solidFill>
              <a:schemeClr val="dk1"/>
            </a:solidFill>
            <a:prstDash val="solid"/>
            <a:round/>
            <a:headEnd len="med" w="med" type="none"/>
            <a:tailEnd len="med" w="med" type="triangle"/>
          </a:ln>
        </p:spPr>
      </p:cxnSp>
      <p:cxnSp>
        <p:nvCxnSpPr>
          <p:cNvPr id="319" name="Google Shape;319;p11"/>
          <p:cNvCxnSpPr/>
          <p:nvPr/>
        </p:nvCxnSpPr>
        <p:spPr>
          <a:xfrm>
            <a:off x="5325511" y="5364989"/>
            <a:ext cx="475215" cy="152399"/>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2"/>
          <p:cNvSpPr txBox="1"/>
          <p:nvPr>
            <p:ph idx="1" type="body"/>
          </p:nvPr>
        </p:nvSpPr>
        <p:spPr>
          <a:xfrm>
            <a:off x="304800" y="1493837"/>
            <a:ext cx="6781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The puzzle was originally proposed in 1848 by the chess player Max Bezzel and over the years many mathematicians, including Gauss, have worked on this puzzle.</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rPr lang="en-US"/>
              <a:t>The first solution for 8 queens were provided by Franz Nauck in 1850. Nauck also extended the puzzle to n-queens problem (on an n by n – a chessboard of arbitrary size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325" name="Google Shape;325;p12"/>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N Queens Problem</a:t>
            </a:r>
            <a:endParaRPr/>
          </a:p>
        </p:txBody>
      </p:sp>
      <p:pic>
        <p:nvPicPr>
          <p:cNvPr id="326" name="Google Shape;326;p12"/>
          <p:cNvPicPr preferRelativeResize="0"/>
          <p:nvPr/>
        </p:nvPicPr>
        <p:blipFill rotWithShape="1">
          <a:blip r:embed="rId3">
            <a:alphaModFix/>
          </a:blip>
          <a:srcRect b="0" l="0" r="0" t="0"/>
          <a:stretch/>
        </p:blipFill>
        <p:spPr>
          <a:xfrm>
            <a:off x="2095500" y="2971800"/>
            <a:ext cx="1371600" cy="1371600"/>
          </a:xfrm>
          <a:prstGeom prst="rect">
            <a:avLst/>
          </a:prstGeom>
          <a:noFill/>
          <a:ln>
            <a:noFill/>
          </a:ln>
        </p:spPr>
      </p:pic>
      <p:pic>
        <p:nvPicPr>
          <p:cNvPr id="327" name="Google Shape;327;p12"/>
          <p:cNvPicPr preferRelativeResize="0"/>
          <p:nvPr/>
        </p:nvPicPr>
        <p:blipFill rotWithShape="1">
          <a:blip r:embed="rId3">
            <a:alphaModFix/>
          </a:blip>
          <a:srcRect b="0" l="0" r="0" t="0"/>
          <a:stretch/>
        </p:blipFill>
        <p:spPr>
          <a:xfrm>
            <a:off x="5029200" y="302816"/>
            <a:ext cx="990600" cy="990600"/>
          </a:xfrm>
          <a:prstGeom prst="rect">
            <a:avLst/>
          </a:prstGeom>
          <a:noFill/>
          <a:ln>
            <a:noFill/>
          </a:ln>
        </p:spPr>
      </p:pic>
      <p:pic>
        <p:nvPicPr>
          <p:cNvPr id="328" name="Google Shape;328;p12"/>
          <p:cNvPicPr preferRelativeResize="0"/>
          <p:nvPr/>
        </p:nvPicPr>
        <p:blipFill rotWithShape="1">
          <a:blip r:embed="rId4">
            <a:alphaModFix/>
          </a:blip>
          <a:srcRect b="0" l="0" r="0" t="0"/>
          <a:stretch/>
        </p:blipFill>
        <p:spPr>
          <a:xfrm>
            <a:off x="6924675" y="1381125"/>
            <a:ext cx="1952625" cy="2047875"/>
          </a:xfrm>
          <a:prstGeom prst="rect">
            <a:avLst/>
          </a:prstGeom>
          <a:noFill/>
          <a:ln>
            <a:noFill/>
          </a:ln>
        </p:spPr>
      </p:pic>
      <p:pic>
        <p:nvPicPr>
          <p:cNvPr id="329" name="Google Shape;329;p12"/>
          <p:cNvPicPr preferRelativeResize="0"/>
          <p:nvPr/>
        </p:nvPicPr>
        <p:blipFill rotWithShape="1">
          <a:blip r:embed="rId5">
            <a:alphaModFix/>
          </a:blip>
          <a:srcRect b="0" l="0" r="0" t="0"/>
          <a:stretch/>
        </p:blipFill>
        <p:spPr>
          <a:xfrm>
            <a:off x="7182264" y="3886200"/>
            <a:ext cx="1790700" cy="225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The N Queens Problem</a:t>
            </a:r>
            <a:endParaRPr/>
          </a:p>
        </p:txBody>
      </p:sp>
      <p:sp>
        <p:nvSpPr>
          <p:cNvPr id="335" name="Google Shape;335;p13"/>
          <p:cNvSpPr txBox="1"/>
          <p:nvPr>
            <p:ph idx="1" type="body"/>
          </p:nvPr>
        </p:nvSpPr>
        <p:spPr>
          <a:xfrm>
            <a:off x="326335" y="946944"/>
            <a:ext cx="8229600" cy="9715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A classic chess puzzle</a:t>
            </a:r>
            <a:endParaRPr/>
          </a:p>
          <a:p>
            <a:pPr indent="-285750" lvl="1" marL="74295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Place queen pieces on a chess board so that none of them can attack one another</a:t>
            </a:r>
            <a:endParaRPr/>
          </a:p>
          <a:p>
            <a:pPr indent="-285750" lvl="1" marL="74295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No two queens in same row, same column or diagonal</a:t>
            </a:r>
            <a:endParaRPr/>
          </a:p>
          <a:p>
            <a:pPr indent="-158750" lvl="1" marL="74295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336" name="Google Shape;336;p13"/>
          <p:cNvPicPr preferRelativeResize="0"/>
          <p:nvPr/>
        </p:nvPicPr>
        <p:blipFill rotWithShape="1">
          <a:blip r:embed="rId3">
            <a:alphaModFix/>
          </a:blip>
          <a:srcRect b="0" l="0" r="0" t="0"/>
          <a:stretch/>
        </p:blipFill>
        <p:spPr>
          <a:xfrm>
            <a:off x="3450535" y="3005137"/>
            <a:ext cx="2836863" cy="2895600"/>
          </a:xfrm>
          <a:prstGeom prst="rect">
            <a:avLst/>
          </a:prstGeom>
          <a:noFill/>
          <a:ln>
            <a:noFill/>
          </a:ln>
        </p:spPr>
      </p:pic>
      <p:pic>
        <p:nvPicPr>
          <p:cNvPr id="337" name="Google Shape;337;p13"/>
          <p:cNvPicPr preferRelativeResize="0"/>
          <p:nvPr/>
        </p:nvPicPr>
        <p:blipFill rotWithShape="1">
          <a:blip r:embed="rId4">
            <a:alphaModFix/>
          </a:blip>
          <a:srcRect b="0" l="0" r="0" t="0"/>
          <a:stretch/>
        </p:blipFill>
        <p:spPr>
          <a:xfrm>
            <a:off x="173935" y="3077368"/>
            <a:ext cx="3276600" cy="2751138"/>
          </a:xfrm>
          <a:prstGeom prst="rect">
            <a:avLst/>
          </a:prstGeom>
          <a:noFill/>
          <a:ln>
            <a:noFill/>
          </a:ln>
        </p:spPr>
      </p:pic>
      <p:pic>
        <p:nvPicPr>
          <p:cNvPr id="338" name="Google Shape;338;p13"/>
          <p:cNvPicPr preferRelativeResize="0"/>
          <p:nvPr/>
        </p:nvPicPr>
        <p:blipFill rotWithShape="1">
          <a:blip r:embed="rId5">
            <a:alphaModFix/>
          </a:blip>
          <a:srcRect b="0" l="0" r="0" t="0"/>
          <a:stretch/>
        </p:blipFill>
        <p:spPr>
          <a:xfrm>
            <a:off x="6722165" y="1856391"/>
            <a:ext cx="2095500" cy="2371725"/>
          </a:xfrm>
          <a:prstGeom prst="rect">
            <a:avLst/>
          </a:prstGeom>
          <a:noFill/>
          <a:ln>
            <a:noFill/>
          </a:ln>
        </p:spPr>
      </p:pic>
      <p:pic>
        <p:nvPicPr>
          <p:cNvPr id="339" name="Google Shape;339;p13"/>
          <p:cNvPicPr preferRelativeResize="0"/>
          <p:nvPr/>
        </p:nvPicPr>
        <p:blipFill rotWithShape="1">
          <a:blip r:embed="rId6">
            <a:alphaModFix/>
          </a:blip>
          <a:srcRect b="0" l="0" r="0" t="0"/>
          <a:stretch/>
        </p:blipFill>
        <p:spPr>
          <a:xfrm>
            <a:off x="6574735" y="4282281"/>
            <a:ext cx="2057400" cy="210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The 4 Queen is the problem of placing 4 chess queens on an 4×4 chessboard so that no two queens attack each other. For example, following is a solution for 4 Queen problem.</a:t>
            </a:r>
            <a:endParaRPr/>
          </a:p>
        </p:txBody>
      </p:sp>
      <p:sp>
        <p:nvSpPr>
          <p:cNvPr id="345" name="Google Shape;345;p14"/>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Example: 4-Queen’s Problem</a:t>
            </a:r>
            <a:endParaRPr/>
          </a:p>
        </p:txBody>
      </p:sp>
      <p:sp>
        <p:nvSpPr>
          <p:cNvPr id="346" name="Google Shape;346;p14"/>
          <p:cNvSpPr txBox="1"/>
          <p:nvPr/>
        </p:nvSpPr>
        <p:spPr>
          <a:xfrm>
            <a:off x="7568565" y="6653071"/>
            <a:ext cx="2589605" cy="15589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t/>
            </a:r>
            <a:endParaRPr sz="2000">
              <a:solidFill>
                <a:schemeClr val="dk1"/>
              </a:solidFill>
              <a:latin typeface="Times New Roman"/>
              <a:ea typeface="Times New Roman"/>
              <a:cs typeface="Times New Roman"/>
              <a:sym typeface="Times New Roman"/>
            </a:endParaRPr>
          </a:p>
        </p:txBody>
      </p:sp>
      <p:pic>
        <p:nvPicPr>
          <p:cNvPr descr="https://media.geeksforgeeks.org/wp-content/uploads/N_Queen_Problem.jpg" id="347" name="Google Shape;347;p14"/>
          <p:cNvPicPr preferRelativeResize="0"/>
          <p:nvPr/>
        </p:nvPicPr>
        <p:blipFill rotWithShape="1">
          <a:blip r:embed="rId3">
            <a:alphaModFix/>
          </a:blip>
          <a:srcRect b="0" l="0" r="0" t="0"/>
          <a:stretch/>
        </p:blipFill>
        <p:spPr>
          <a:xfrm>
            <a:off x="2133600" y="2667000"/>
            <a:ext cx="3893713" cy="29202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5"/>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Queen Position</a:t>
            </a:r>
            <a:endParaRPr/>
          </a:p>
        </p:txBody>
      </p:sp>
      <p:sp>
        <p:nvSpPr>
          <p:cNvPr id="353" name="Google Shape;353;p15"/>
          <p:cNvSpPr txBox="1"/>
          <p:nvPr>
            <p:ph idx="1" type="body"/>
          </p:nvPr>
        </p:nvSpPr>
        <p:spPr>
          <a:xfrm>
            <a:off x="304800" y="914401"/>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Lets place the first queen in first column and try placing other queens. But this would lead to clash.</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pic>
        <p:nvPicPr>
          <p:cNvPr id="354" name="Google Shape;354;p15"/>
          <p:cNvPicPr preferRelativeResize="0"/>
          <p:nvPr/>
        </p:nvPicPr>
        <p:blipFill rotWithShape="1">
          <a:blip r:embed="rId3">
            <a:alphaModFix/>
          </a:blip>
          <a:srcRect b="0" l="0" r="0" t="0"/>
          <a:stretch/>
        </p:blipFill>
        <p:spPr>
          <a:xfrm>
            <a:off x="1600200" y="1758706"/>
            <a:ext cx="5329238" cy="41153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6"/>
          <p:cNvSpPr txBox="1"/>
          <p:nvPr>
            <p:ph idx="1" type="body"/>
          </p:nvPr>
        </p:nvSpPr>
        <p:spPr>
          <a:xfrm>
            <a:off x="304800" y="762001"/>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Lets try placing the first queen in second column and try placing other queens. This will give you a solution</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360" name="Google Shape;360;p16"/>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Queen Position</a:t>
            </a:r>
            <a:endParaRPr/>
          </a:p>
        </p:txBody>
      </p:sp>
      <p:pic>
        <p:nvPicPr>
          <p:cNvPr id="361" name="Google Shape;361;p16"/>
          <p:cNvPicPr preferRelativeResize="0"/>
          <p:nvPr/>
        </p:nvPicPr>
        <p:blipFill rotWithShape="1">
          <a:blip r:embed="rId3">
            <a:alphaModFix/>
          </a:blip>
          <a:srcRect b="0" l="0" r="0" t="0"/>
          <a:stretch/>
        </p:blipFill>
        <p:spPr>
          <a:xfrm>
            <a:off x="1219200" y="1600200"/>
            <a:ext cx="6400800" cy="45922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idx="1" type="body"/>
          </p:nvPr>
        </p:nvSpPr>
        <p:spPr>
          <a:xfrm>
            <a:off x="152400" y="990600"/>
            <a:ext cx="8991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Each recursive call attempts to place a queen in a specific column.</a:t>
            </a:r>
            <a:endParaRPr/>
          </a:p>
          <a:p>
            <a:pPr indent="-457200" lvl="0" marL="457200" rtl="0" algn="l">
              <a:lnSpc>
                <a:spcPct val="100000"/>
              </a:lnSpc>
              <a:spcBef>
                <a:spcPts val="400"/>
              </a:spcBef>
              <a:spcAft>
                <a:spcPts val="0"/>
              </a:spcAft>
              <a:buSzPts val="2000"/>
              <a:buFont typeface="Calibri"/>
              <a:buAutoNum type="arabicPeriod"/>
            </a:pPr>
            <a:r>
              <a:rPr lang="en-US"/>
              <a:t> For a given call, the state of the board from previous placements is known (i.e. where are the other queens?)</a:t>
            </a:r>
            <a:endParaRPr/>
          </a:p>
          <a:p>
            <a:pPr indent="-457200" lvl="0" marL="457200" rtl="0" algn="l">
              <a:lnSpc>
                <a:spcPct val="100000"/>
              </a:lnSpc>
              <a:spcBef>
                <a:spcPts val="400"/>
              </a:spcBef>
              <a:spcAft>
                <a:spcPts val="0"/>
              </a:spcAft>
              <a:buSzPts val="2000"/>
              <a:buFont typeface="Calibri"/>
              <a:buAutoNum type="arabicPeriod"/>
            </a:pPr>
            <a:r>
              <a:rPr lang="en-US"/>
              <a:t> Current step backtracking: If a placement within the column does not lead to a solution, the queen is removed and moved "down" the column</a:t>
            </a:r>
            <a:endParaRPr/>
          </a:p>
          <a:p>
            <a:pPr indent="-457200" lvl="0" marL="457200" rtl="0" algn="l">
              <a:lnSpc>
                <a:spcPct val="100000"/>
              </a:lnSpc>
              <a:spcBef>
                <a:spcPts val="400"/>
              </a:spcBef>
              <a:spcAft>
                <a:spcPts val="0"/>
              </a:spcAft>
              <a:buSzPts val="2000"/>
              <a:buFont typeface="Calibri"/>
              <a:buAutoNum type="arabicPeriod"/>
            </a:pPr>
            <a:r>
              <a:rPr lang="en-US"/>
              <a:t>Previous step backtracking: When all rows in a column have been tried, the call terminates and backtracks to the previous call (in the previous column)</a:t>
            </a:r>
            <a:endParaRPr/>
          </a:p>
          <a:p>
            <a:pPr indent="-457200" lvl="0" marL="457200" rtl="0" algn="l">
              <a:lnSpc>
                <a:spcPct val="100000"/>
              </a:lnSpc>
              <a:spcBef>
                <a:spcPts val="400"/>
              </a:spcBef>
              <a:spcAft>
                <a:spcPts val="0"/>
              </a:spcAft>
              <a:buSzPts val="2000"/>
              <a:buFont typeface="Calibri"/>
              <a:buAutoNum type="arabicPeriod"/>
            </a:pPr>
            <a:r>
              <a:rPr lang="en-US"/>
              <a:t>If a queen cannot be placed into column i, do not even try to place one onto column i+1, rather, backtrack to column i-1 and move the queen that had been placed there. Using this approach we can reduce the number of potential solutions even more</a:t>
            </a:r>
            <a:endParaRPr/>
          </a:p>
          <a:p>
            <a:pPr indent="-330200" lvl="0" marL="457200" rtl="0" algn="l">
              <a:lnSpc>
                <a:spcPct val="100000"/>
              </a:lnSpc>
              <a:spcBef>
                <a:spcPts val="400"/>
              </a:spcBef>
              <a:spcAft>
                <a:spcPts val="0"/>
              </a:spcAft>
              <a:buSzPts val="2000"/>
              <a:buFont typeface="Calibri"/>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367" name="Google Shape;367;p17"/>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Procedure of N-Queens backtracking</a:t>
            </a:r>
            <a:endParaRPr/>
          </a:p>
        </p:txBody>
      </p:sp>
      <p:pic>
        <p:nvPicPr>
          <p:cNvPr id="368" name="Google Shape;368;p17"/>
          <p:cNvPicPr preferRelativeResize="0"/>
          <p:nvPr/>
        </p:nvPicPr>
        <p:blipFill rotWithShape="1">
          <a:blip r:embed="rId3">
            <a:alphaModFix/>
          </a:blip>
          <a:srcRect b="0" l="0" r="0" t="0"/>
          <a:stretch/>
        </p:blipFill>
        <p:spPr>
          <a:xfrm>
            <a:off x="4648200" y="4284227"/>
            <a:ext cx="3783356" cy="20514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18"/>
          <p:cNvPicPr preferRelativeResize="0"/>
          <p:nvPr>
            <p:ph idx="1" type="body"/>
          </p:nvPr>
        </p:nvPicPr>
        <p:blipFill rotWithShape="1">
          <a:blip r:embed="rId3">
            <a:alphaModFix/>
          </a:blip>
          <a:srcRect b="0" l="0" r="0" t="0"/>
          <a:stretch/>
        </p:blipFill>
        <p:spPr>
          <a:xfrm>
            <a:off x="1346575" y="1493838"/>
            <a:ext cx="6146050" cy="4525962"/>
          </a:xfrm>
          <a:prstGeom prst="rect">
            <a:avLst/>
          </a:prstGeom>
          <a:noFill/>
          <a:ln>
            <a:noFill/>
          </a:ln>
        </p:spPr>
      </p:pic>
      <p:sp>
        <p:nvSpPr>
          <p:cNvPr id="374" name="Google Shape;374;p18"/>
          <p:cNvSpPr txBox="1"/>
          <p:nvPr>
            <p:ph idx="2" type="body"/>
          </p:nvPr>
        </p:nvSpPr>
        <p:spPr>
          <a:xfrm>
            <a:off x="304800" y="-50006"/>
            <a:ext cx="76962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Complete Solution Space of 4 Queens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9"/>
          <p:cNvSpPr txBox="1"/>
          <p:nvPr>
            <p:ph idx="2" type="body"/>
          </p:nvPr>
        </p:nvSpPr>
        <p:spPr>
          <a:xfrm>
            <a:off x="304800" y="-50006"/>
            <a:ext cx="7391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Part of Solution Space of 4 Queens with Bounding functions </a:t>
            </a:r>
            <a:endParaRPr/>
          </a:p>
        </p:txBody>
      </p:sp>
      <p:sp>
        <p:nvSpPr>
          <p:cNvPr id="380" name="Google Shape;380;p19"/>
          <p:cNvSpPr txBox="1"/>
          <p:nvPr>
            <p:ph idx="1" type="body"/>
          </p:nvPr>
        </p:nvSpPr>
        <p:spPr>
          <a:xfrm>
            <a:off x="304800" y="837891"/>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‘B’ signifies the bounding functions which says, this path would not be leading to solution. </a:t>
            </a:r>
            <a:endParaRPr/>
          </a:p>
          <a:p>
            <a:pPr indent="-457200" lvl="0" marL="457200" rtl="0" algn="l">
              <a:lnSpc>
                <a:spcPct val="100000"/>
              </a:lnSpc>
              <a:spcBef>
                <a:spcPts val="400"/>
              </a:spcBef>
              <a:spcAft>
                <a:spcPts val="0"/>
              </a:spcAft>
              <a:buSzPts val="2000"/>
              <a:buFont typeface="Calibri"/>
              <a:buAutoNum type="arabicPeriod"/>
            </a:pPr>
            <a:r>
              <a:rPr lang="en-US"/>
              <a:t>X1=1 represents placing queen in first column and its branches do not lead to a solution. </a:t>
            </a:r>
            <a:endParaRPr/>
          </a:p>
          <a:p>
            <a:pPr indent="-457200" lvl="0" marL="457200" rtl="0" algn="l">
              <a:lnSpc>
                <a:spcPct val="100000"/>
              </a:lnSpc>
              <a:spcBef>
                <a:spcPts val="400"/>
              </a:spcBef>
              <a:spcAft>
                <a:spcPts val="0"/>
              </a:spcAft>
              <a:buSzPts val="2000"/>
              <a:buFont typeface="Calibri"/>
              <a:buAutoNum type="arabicPeriod"/>
            </a:pPr>
            <a:r>
              <a:rPr lang="en-US"/>
              <a:t>X1=2 represents placing queen in second column which leads to one possible solution</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pic>
        <p:nvPicPr>
          <p:cNvPr id="381" name="Google Shape;381;p19"/>
          <p:cNvPicPr preferRelativeResize="0"/>
          <p:nvPr/>
        </p:nvPicPr>
        <p:blipFill rotWithShape="1">
          <a:blip r:embed="rId3">
            <a:alphaModFix/>
          </a:blip>
          <a:srcRect b="0" l="0" r="0" t="0"/>
          <a:stretch/>
        </p:blipFill>
        <p:spPr>
          <a:xfrm>
            <a:off x="3370193" y="2514600"/>
            <a:ext cx="5200650" cy="35055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idx="1" type="body"/>
          </p:nvPr>
        </p:nvSpPr>
        <p:spPr>
          <a:xfrm>
            <a:off x="304800" y="914401"/>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N-Queens</a:t>
            </a:r>
            <a:endParaRPr/>
          </a:p>
        </p:txBody>
      </p:sp>
      <p:sp>
        <p:nvSpPr>
          <p:cNvPr id="180" name="Google Shape;180;p2"/>
          <p:cNvSpPr txBox="1"/>
          <p:nvPr>
            <p:ph idx="2" type="body"/>
          </p:nvPr>
        </p:nvSpPr>
        <p:spPr>
          <a:xfrm>
            <a:off x="292994" y="76200"/>
            <a:ext cx="6324600" cy="7119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Topic- Backtracking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lang="en-US"/>
              <a:t>A 4 queens problem’s complete state space tree provides only two possible combination of solution</a:t>
            </a:r>
            <a:endParaRPr/>
          </a:p>
        </p:txBody>
      </p:sp>
      <p:sp>
        <p:nvSpPr>
          <p:cNvPr id="387" name="Google Shape;387;p20"/>
          <p:cNvSpPr txBox="1"/>
          <p:nvPr>
            <p:ph idx="2" type="body"/>
          </p:nvPr>
        </p:nvSpPr>
        <p:spPr>
          <a:xfrm>
            <a:off x="304800" y="-49213"/>
            <a:ext cx="6324600" cy="11430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Complete State Space Tree of 4 Queens</a:t>
            </a:r>
            <a:endParaRPr/>
          </a:p>
        </p:txBody>
      </p:sp>
      <p:pic>
        <p:nvPicPr>
          <p:cNvPr id="388" name="Google Shape;388;p20"/>
          <p:cNvPicPr preferRelativeResize="0"/>
          <p:nvPr/>
        </p:nvPicPr>
        <p:blipFill rotWithShape="1">
          <a:blip r:embed="rId3">
            <a:alphaModFix/>
          </a:blip>
          <a:srcRect b="0" l="0" r="0" t="0"/>
          <a:stretch/>
        </p:blipFill>
        <p:spPr>
          <a:xfrm>
            <a:off x="1350169" y="2362200"/>
            <a:ext cx="6443662" cy="33067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1"/>
          <p:cNvSpPr txBox="1"/>
          <p:nvPr>
            <p:ph idx="1" type="body"/>
          </p:nvPr>
        </p:nvSpPr>
        <p:spPr>
          <a:xfrm>
            <a:off x="304800" y="1905000"/>
            <a:ext cx="82296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b="1" lang="en-US"/>
              <a:t>Column clash:</a:t>
            </a:r>
            <a:endParaRPr/>
          </a:p>
          <a:p>
            <a:pPr indent="-342900" lvl="0" marL="342900" marR="0" rtl="0" algn="l">
              <a:lnSpc>
                <a:spcPct val="100000"/>
              </a:lnSpc>
              <a:spcBef>
                <a:spcPts val="400"/>
              </a:spcBef>
              <a:spcAft>
                <a:spcPts val="0"/>
              </a:spcAft>
              <a:buClr>
                <a:srgbClr val="101141"/>
              </a:buClr>
              <a:buSzPts val="2000"/>
              <a:buFont typeface="Arial"/>
              <a:buNone/>
            </a:pPr>
            <a:r>
              <a:rPr lang="en-US"/>
              <a:t>If a queen is placed in column i, no other queen is placed in the same column</a:t>
            </a:r>
            <a:endParaRPr/>
          </a:p>
          <a:p>
            <a:pPr indent="-342900" lvl="0" marL="342900" marR="0" rtl="0" algn="l">
              <a:lnSpc>
                <a:spcPct val="100000"/>
              </a:lnSpc>
              <a:spcBef>
                <a:spcPts val="400"/>
              </a:spcBef>
              <a:spcAft>
                <a:spcPts val="0"/>
              </a:spcAft>
              <a:buClr>
                <a:srgbClr val="101141"/>
              </a:buClr>
              <a:buSzPts val="2000"/>
              <a:buFont typeface="Arial"/>
              <a:buNone/>
            </a:pPr>
            <a:r>
              <a:rPr b="1" lang="en-US"/>
              <a:t>Diagonal clash:</a:t>
            </a:r>
            <a:endParaRPr/>
          </a:p>
          <a:p>
            <a:pPr indent="-342900" lvl="0" marL="342900" marR="0" rtl="0" algn="l">
              <a:lnSpc>
                <a:spcPct val="100000"/>
              </a:lnSpc>
              <a:spcBef>
                <a:spcPts val="400"/>
              </a:spcBef>
              <a:spcAft>
                <a:spcPts val="0"/>
              </a:spcAft>
              <a:buClr>
                <a:srgbClr val="101141"/>
              </a:buClr>
              <a:buSzPts val="2000"/>
              <a:buFont typeface="Arial"/>
              <a:buNone/>
            </a:pPr>
            <a:r>
              <a:rPr lang="en-US"/>
              <a:t>If two queens are placed at positions ( i, j ) and ( k, l ), then they are on the same diagonal only if</a:t>
            </a:r>
            <a:endParaRPr/>
          </a:p>
          <a:p>
            <a:pPr indent="-342900" lvl="0" marL="342900" marR="0" rtl="0" algn="l">
              <a:lnSpc>
                <a:spcPct val="100000"/>
              </a:lnSpc>
              <a:spcBef>
                <a:spcPts val="400"/>
              </a:spcBef>
              <a:spcAft>
                <a:spcPts val="0"/>
              </a:spcAft>
              <a:buClr>
                <a:srgbClr val="101141"/>
              </a:buClr>
              <a:buSzPts val="2000"/>
              <a:buFont typeface="Arial"/>
              <a:buNone/>
            </a:pPr>
            <a:r>
              <a:rPr lang="en-US"/>
              <a:t>i – j = k – l or i + j = k + l</a:t>
            </a:r>
            <a:endParaRPr/>
          </a:p>
          <a:p>
            <a:pPr indent="-342900" lvl="0" marL="342900" marR="0" rtl="0" algn="l">
              <a:lnSpc>
                <a:spcPct val="100000"/>
              </a:lnSpc>
              <a:spcBef>
                <a:spcPts val="400"/>
              </a:spcBef>
              <a:spcAft>
                <a:spcPts val="0"/>
              </a:spcAft>
              <a:buClr>
                <a:srgbClr val="101141"/>
              </a:buClr>
              <a:buSzPts val="2000"/>
              <a:buFont typeface="Arial"/>
              <a:buNone/>
            </a:pPr>
            <a:r>
              <a:rPr lang="en-US"/>
              <a:t>First equation implies</a:t>
            </a:r>
            <a:endParaRPr/>
          </a:p>
          <a:p>
            <a:pPr indent="-342900" lvl="0" marL="342900" marR="0" rtl="0" algn="l">
              <a:lnSpc>
                <a:spcPct val="100000"/>
              </a:lnSpc>
              <a:spcBef>
                <a:spcPts val="400"/>
              </a:spcBef>
              <a:spcAft>
                <a:spcPts val="0"/>
              </a:spcAft>
              <a:buClr>
                <a:srgbClr val="101141"/>
              </a:buClr>
              <a:buSzPts val="2000"/>
              <a:buFont typeface="Arial"/>
              <a:buNone/>
            </a:pPr>
            <a:r>
              <a:rPr lang="en-US"/>
              <a:t>j – l = i – k</a:t>
            </a:r>
            <a:endParaRPr/>
          </a:p>
          <a:p>
            <a:pPr indent="-342900" lvl="0" marL="342900" marR="0" rtl="0" algn="l">
              <a:lnSpc>
                <a:spcPct val="100000"/>
              </a:lnSpc>
              <a:spcBef>
                <a:spcPts val="400"/>
              </a:spcBef>
              <a:spcAft>
                <a:spcPts val="0"/>
              </a:spcAft>
              <a:buClr>
                <a:srgbClr val="101141"/>
              </a:buClr>
              <a:buSzPts val="2000"/>
              <a:buFont typeface="Arial"/>
              <a:buNone/>
            </a:pPr>
            <a:r>
              <a:rPr lang="en-US"/>
              <a:t>Second equation implies j – l = k – I</a:t>
            </a:r>
            <a:endParaRPr/>
          </a:p>
          <a:p>
            <a:pPr indent="-342900" lvl="0" marL="342900" marR="0" rtl="0" algn="l">
              <a:lnSpc>
                <a:spcPct val="100000"/>
              </a:lnSpc>
              <a:spcBef>
                <a:spcPts val="400"/>
              </a:spcBef>
              <a:spcAft>
                <a:spcPts val="0"/>
              </a:spcAft>
              <a:buClr>
                <a:srgbClr val="101141"/>
              </a:buClr>
              <a:buSzPts val="2000"/>
              <a:buFont typeface="Arial"/>
              <a:buNone/>
            </a:pPr>
            <a:r>
              <a:rPr lang="en-US"/>
              <a:t>Therefore, two queens lie on the same diagonal if and only if </a:t>
            </a:r>
            <a:endParaRPr/>
          </a:p>
          <a:p>
            <a:pPr indent="-342900" lvl="0" marL="342900" marR="0" rtl="0" algn="l">
              <a:lnSpc>
                <a:spcPct val="100000"/>
              </a:lnSpc>
              <a:spcBef>
                <a:spcPts val="400"/>
              </a:spcBef>
              <a:spcAft>
                <a:spcPts val="0"/>
              </a:spcAft>
              <a:buClr>
                <a:srgbClr val="101141"/>
              </a:buClr>
              <a:buSzPts val="2000"/>
              <a:buFont typeface="Arial"/>
              <a:buNone/>
            </a:pPr>
            <a:r>
              <a:rPr lang="en-US"/>
              <a:t>j – l = i – k</a:t>
            </a:r>
            <a:endParaRPr/>
          </a:p>
        </p:txBody>
      </p:sp>
      <p:sp>
        <p:nvSpPr>
          <p:cNvPr id="394" name="Google Shape;394;p21"/>
          <p:cNvSpPr txBox="1"/>
          <p:nvPr>
            <p:ph idx="2" type="body"/>
          </p:nvPr>
        </p:nvSpPr>
        <p:spPr>
          <a:xfrm>
            <a:off x="304800" y="-50006"/>
            <a:ext cx="7467600" cy="12692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None/>
            </a:pPr>
            <a:r>
              <a:t/>
            </a:r>
            <a:endParaRPr/>
          </a:p>
          <a:p>
            <a:pPr indent="0" lvl="0" marL="0" rtl="0" algn="l">
              <a:lnSpc>
                <a:spcPct val="90000"/>
              </a:lnSpc>
              <a:spcBef>
                <a:spcPts val="0"/>
              </a:spcBef>
              <a:spcAft>
                <a:spcPts val="0"/>
              </a:spcAft>
              <a:buClr>
                <a:schemeClr val="dk1"/>
              </a:buClr>
              <a:buSzPts val="4000"/>
              <a:buNone/>
            </a:pPr>
            <a:r>
              <a:t/>
            </a:r>
            <a:endParaRPr/>
          </a:p>
          <a:p>
            <a:pPr indent="0" lvl="0" marL="0" rtl="0" algn="l">
              <a:lnSpc>
                <a:spcPct val="90000"/>
              </a:lnSpc>
              <a:spcBef>
                <a:spcPts val="0"/>
              </a:spcBef>
              <a:spcAft>
                <a:spcPts val="0"/>
              </a:spcAft>
              <a:buClr>
                <a:schemeClr val="dk1"/>
              </a:buClr>
              <a:buSzPts val="4000"/>
              <a:buNone/>
            </a:pPr>
            <a:r>
              <a:t/>
            </a:r>
            <a:endParaRPr/>
          </a:p>
          <a:p>
            <a:pPr indent="0" lvl="0" marL="0" rtl="0" algn="l">
              <a:lnSpc>
                <a:spcPct val="90000"/>
              </a:lnSpc>
              <a:spcBef>
                <a:spcPts val="0"/>
              </a:spcBef>
              <a:spcAft>
                <a:spcPts val="0"/>
              </a:spcAft>
              <a:buClr>
                <a:schemeClr val="dk1"/>
              </a:buClr>
              <a:buSzPts val="4000"/>
              <a:buNone/>
            </a:pPr>
            <a:r>
              <a:rPr lang="en-US"/>
              <a:t>From Implementation  Perspective -</a:t>
            </a:r>
            <a:endParaRPr/>
          </a:p>
          <a:p>
            <a:pPr indent="0" lvl="0" marL="0" rtl="0" algn="l">
              <a:lnSpc>
                <a:spcPct val="90000"/>
              </a:lnSpc>
              <a:spcBef>
                <a:spcPts val="0"/>
              </a:spcBef>
              <a:spcAft>
                <a:spcPts val="0"/>
              </a:spcAft>
              <a:buClr>
                <a:schemeClr val="dk1"/>
              </a:buClr>
              <a:buSzPts val="4000"/>
              <a:buNone/>
            </a:pPr>
            <a:r>
              <a:rPr lang="en-US"/>
              <a:t>How to overcome the column clash and diagonal clash</a:t>
            </a:r>
            <a:endParaRPr/>
          </a:p>
          <a:p>
            <a:pPr indent="0" lvl="0" marL="0" rtl="0" algn="l">
              <a:lnSpc>
                <a:spcPct val="90000"/>
              </a:lnSpc>
              <a:spcBef>
                <a:spcPts val="0"/>
              </a:spcBef>
              <a:spcAft>
                <a:spcPts val="0"/>
              </a:spcAft>
              <a:buClr>
                <a:schemeClr val="dk1"/>
              </a:buClr>
              <a:buSzPts val="4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22"/>
          <p:cNvPicPr preferRelativeResize="0"/>
          <p:nvPr>
            <p:ph idx="1" type="body"/>
          </p:nvPr>
        </p:nvPicPr>
        <p:blipFill rotWithShape="1">
          <a:blip r:embed="rId3">
            <a:alphaModFix/>
          </a:blip>
          <a:srcRect b="0" l="0" r="0" t="0"/>
          <a:stretch/>
        </p:blipFill>
        <p:spPr>
          <a:xfrm>
            <a:off x="4038599" y="3869307"/>
            <a:ext cx="5051289" cy="2760093"/>
          </a:xfrm>
          <a:prstGeom prst="rect">
            <a:avLst/>
          </a:prstGeom>
          <a:noFill/>
          <a:ln>
            <a:noFill/>
          </a:ln>
        </p:spPr>
      </p:pic>
      <p:sp>
        <p:nvSpPr>
          <p:cNvPr id="400" name="Google Shape;400;p22"/>
          <p:cNvSpPr txBox="1"/>
          <p:nvPr>
            <p:ph idx="2" type="body"/>
          </p:nvPr>
        </p:nvSpPr>
        <p:spPr>
          <a:xfrm>
            <a:off x="304800" y="-50006"/>
            <a:ext cx="6324600" cy="7210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Algorithm</a:t>
            </a:r>
            <a:endParaRPr/>
          </a:p>
        </p:txBody>
      </p:sp>
      <p:pic>
        <p:nvPicPr>
          <p:cNvPr id="401" name="Google Shape;401;p22"/>
          <p:cNvPicPr preferRelativeResize="0"/>
          <p:nvPr/>
        </p:nvPicPr>
        <p:blipFill rotWithShape="1">
          <a:blip r:embed="rId4">
            <a:alphaModFix/>
          </a:blip>
          <a:srcRect b="0" l="0" r="0" t="0"/>
          <a:stretch/>
        </p:blipFill>
        <p:spPr>
          <a:xfrm>
            <a:off x="302654" y="671053"/>
            <a:ext cx="4318986" cy="320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3"/>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The worst case “brute force” solution for the N-queens puzzle has an O(n^n) time complexity. </a:t>
            </a:r>
            <a:endParaRPr/>
          </a:p>
          <a:p>
            <a:pPr indent="-457200" lvl="0" marL="457200" rtl="0" algn="l">
              <a:lnSpc>
                <a:spcPct val="100000"/>
              </a:lnSpc>
              <a:spcBef>
                <a:spcPts val="400"/>
              </a:spcBef>
              <a:spcAft>
                <a:spcPts val="0"/>
              </a:spcAft>
              <a:buSzPts val="2000"/>
              <a:buFont typeface="Calibri"/>
              <a:buAutoNum type="arabicPeriod"/>
            </a:pPr>
            <a:r>
              <a:rPr lang="en-US"/>
              <a:t>This means it will look through every position on an NxN board, N times, for N queens. </a:t>
            </a:r>
            <a:endParaRPr/>
          </a:p>
          <a:p>
            <a:pPr indent="-457200" lvl="0" marL="457200" rtl="0" algn="l">
              <a:lnSpc>
                <a:spcPct val="100000"/>
              </a:lnSpc>
              <a:spcBef>
                <a:spcPts val="400"/>
              </a:spcBef>
              <a:spcAft>
                <a:spcPts val="0"/>
              </a:spcAft>
              <a:buSzPts val="2000"/>
              <a:buFont typeface="Calibri"/>
              <a:buAutoNum type="arabicPeriod"/>
            </a:pPr>
            <a:r>
              <a:rPr lang="en-US"/>
              <a:t>It is by far the slowest and most impractical method. </a:t>
            </a:r>
            <a:endParaRPr/>
          </a:p>
          <a:p>
            <a:pPr indent="-457200" lvl="0" marL="457200" rtl="0" algn="l">
              <a:lnSpc>
                <a:spcPct val="100000"/>
              </a:lnSpc>
              <a:spcBef>
                <a:spcPts val="400"/>
              </a:spcBef>
              <a:spcAft>
                <a:spcPts val="0"/>
              </a:spcAft>
              <a:buSzPts val="2000"/>
              <a:buFont typeface="Calibri"/>
              <a:buAutoNum type="arabicPeriod"/>
            </a:pPr>
            <a:r>
              <a:rPr lang="en-US"/>
              <a:t>If you refactor and prevent it from checking queens occupying the same row as each other, it will still be brute force, but the possible board states drop from 16,777,216 to a little over 40,000 and has a time complexity of O(n!).</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407" name="Google Shape;407;p23"/>
          <p:cNvSpPr txBox="1"/>
          <p:nvPr>
            <p:ph idx="2" type="body"/>
          </p:nvPr>
        </p:nvSpPr>
        <p:spPr>
          <a:xfrm>
            <a:off x="304800" y="-50006"/>
            <a:ext cx="7848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Complexity Analysis – Brute Force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Backtracking is a recursive method which starts a queen at an edge and, ideally, saves the possible attack positions. Then another queen is placed at a safe position…repeat. </a:t>
            </a:r>
            <a:endParaRPr/>
          </a:p>
          <a:p>
            <a:pPr indent="-457200" lvl="0" marL="457200" rtl="0" algn="l">
              <a:lnSpc>
                <a:spcPct val="100000"/>
              </a:lnSpc>
              <a:spcBef>
                <a:spcPts val="400"/>
              </a:spcBef>
              <a:spcAft>
                <a:spcPts val="0"/>
              </a:spcAft>
              <a:buSzPts val="2000"/>
              <a:buFont typeface="Calibri"/>
              <a:buAutoNum type="arabicPeriod"/>
            </a:pPr>
            <a:r>
              <a:rPr lang="en-US"/>
              <a:t>However, if it is found that N number of queens cannot be placed on that board, it will backtrack and try another safe position. </a:t>
            </a:r>
            <a:endParaRPr/>
          </a:p>
          <a:p>
            <a:pPr indent="-457200" lvl="0" marL="457200" rtl="0" algn="l">
              <a:lnSpc>
                <a:spcPct val="100000"/>
              </a:lnSpc>
              <a:spcBef>
                <a:spcPts val="400"/>
              </a:spcBef>
              <a:spcAft>
                <a:spcPts val="0"/>
              </a:spcAft>
              <a:buSzPts val="2000"/>
              <a:buFont typeface="Calibri"/>
              <a:buAutoNum type="arabicPeriod"/>
            </a:pPr>
            <a:r>
              <a:rPr lang="en-US"/>
              <a:t>This is over 100 times as fast as brute force and has a time complexity of O(2^n). </a:t>
            </a:r>
            <a:endParaRPr/>
          </a:p>
          <a:p>
            <a:pPr indent="0" lvl="0" marL="0" rtl="0" algn="l">
              <a:lnSpc>
                <a:spcPct val="100000"/>
              </a:lnSpc>
              <a:spcBef>
                <a:spcPts val="400"/>
              </a:spcBef>
              <a:spcAft>
                <a:spcPts val="0"/>
              </a:spcAft>
              <a:buSzPts val="2000"/>
              <a:buNone/>
            </a:pPr>
            <a:r>
              <a:t/>
            </a:r>
            <a:endParaRPr/>
          </a:p>
          <a:p>
            <a:pPr indent="-342900" lvl="0" marL="342900" marR="0" rtl="0" algn="l">
              <a:lnSpc>
                <a:spcPct val="100000"/>
              </a:lnSpc>
              <a:spcBef>
                <a:spcPts val="400"/>
              </a:spcBef>
              <a:spcAft>
                <a:spcPts val="0"/>
              </a:spcAft>
              <a:buClr>
                <a:srgbClr val="101141"/>
              </a:buClr>
              <a:buSzPts val="2000"/>
              <a:buFont typeface="Arial"/>
              <a:buNone/>
            </a:pPr>
            <a:r>
              <a:rPr lang="en-US"/>
              <a:t>Brute force 🡪N^N</a:t>
            </a:r>
            <a:endParaRPr/>
          </a:p>
          <a:p>
            <a:pPr indent="-342900" lvl="0" marL="342900" marR="0" rtl="0" algn="l">
              <a:lnSpc>
                <a:spcPct val="100000"/>
              </a:lnSpc>
              <a:spcBef>
                <a:spcPts val="400"/>
              </a:spcBef>
              <a:spcAft>
                <a:spcPts val="0"/>
              </a:spcAft>
              <a:buClr>
                <a:srgbClr val="101141"/>
              </a:buClr>
              <a:buSzPts val="2000"/>
              <a:buFont typeface="Arial"/>
              <a:buNone/>
            </a:pPr>
            <a:r>
              <a:rPr lang="en-US"/>
              <a:t>Refactored brute force 🡪 N!</a:t>
            </a:r>
            <a:endParaRPr/>
          </a:p>
          <a:p>
            <a:pPr indent="-342900" lvl="0" marL="342900" marR="0" rtl="0" algn="l">
              <a:lnSpc>
                <a:spcPct val="100000"/>
              </a:lnSpc>
              <a:spcBef>
                <a:spcPts val="400"/>
              </a:spcBef>
              <a:spcAft>
                <a:spcPts val="0"/>
              </a:spcAft>
              <a:buClr>
                <a:srgbClr val="101141"/>
              </a:buClr>
              <a:buSzPts val="2000"/>
              <a:buFont typeface="Arial"/>
              <a:buNone/>
            </a:pPr>
            <a:r>
              <a:rPr lang="en-US"/>
              <a:t>Backtracking 🡪 2^N</a:t>
            </a:r>
            <a:endParaRPr/>
          </a:p>
          <a:p>
            <a:pPr indent="-330200" lvl="0" marL="457200" rtl="0" algn="l">
              <a:lnSpc>
                <a:spcPct val="100000"/>
              </a:lnSpc>
              <a:spcBef>
                <a:spcPts val="400"/>
              </a:spcBef>
              <a:spcAft>
                <a:spcPts val="0"/>
              </a:spcAft>
              <a:buSzPts val="2000"/>
              <a:buFont typeface="Calibri"/>
              <a:buNone/>
            </a:pPr>
            <a:r>
              <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413" name="Google Shape;413;p24"/>
          <p:cNvSpPr txBox="1"/>
          <p:nvPr>
            <p:ph idx="2" type="body"/>
          </p:nvPr>
        </p:nvSpPr>
        <p:spPr>
          <a:xfrm>
            <a:off x="284922" y="266700"/>
            <a:ext cx="7772400" cy="8763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Complexity Analysis – Recursive Backtracking</a:t>
            </a:r>
            <a:endParaRPr/>
          </a:p>
          <a:p>
            <a:pPr indent="0" lvl="0" marL="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4000"/>
              <a:buFont typeface="Arial"/>
              <a:buNone/>
            </a:pPr>
            <a:r>
              <a:t/>
            </a:r>
            <a:endParaRPr b="1" sz="4000"/>
          </a:p>
          <a:p>
            <a:pPr indent="-342900" lvl="0" marL="342900" marR="0" rtl="0" algn="l">
              <a:lnSpc>
                <a:spcPct val="100000"/>
              </a:lnSpc>
              <a:spcBef>
                <a:spcPts val="800"/>
              </a:spcBef>
              <a:spcAft>
                <a:spcPts val="0"/>
              </a:spcAft>
              <a:buClr>
                <a:srgbClr val="101141"/>
              </a:buClr>
              <a:buSzPts val="4000"/>
              <a:buFont typeface="Arial"/>
              <a:buNone/>
            </a:pPr>
            <a:r>
              <a:t/>
            </a:r>
            <a:endParaRPr b="1" sz="4000"/>
          </a:p>
          <a:p>
            <a:pPr indent="-342900" lvl="0" marL="342900" marR="0" rtl="0" algn="l">
              <a:lnSpc>
                <a:spcPct val="100000"/>
              </a:lnSpc>
              <a:spcBef>
                <a:spcPts val="800"/>
              </a:spcBef>
              <a:spcAft>
                <a:spcPts val="0"/>
              </a:spcAft>
              <a:buClr>
                <a:srgbClr val="101141"/>
              </a:buClr>
              <a:buSzPts val="4000"/>
              <a:buFont typeface="Arial"/>
              <a:buNone/>
            </a:pPr>
            <a:r>
              <a:rPr b="1" lang="en-US" sz="4000"/>
              <a:t>				Thank you</a:t>
            </a:r>
            <a:endParaRPr/>
          </a:p>
        </p:txBody>
      </p:sp>
      <p:sp>
        <p:nvSpPr>
          <p:cNvPr id="419" name="Google Shape;419;p25"/>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Backtracking is a general algorithm for finding all (or some) solutions to some computational problem, that incrementally builds candidates to the solutions, and abandons each partial candidate ‘c’ ("backtracks") as soon as it determines that ‘c’ cannot possibly be completed to a valid solution.</a:t>
            </a:r>
            <a:endParaRPr/>
          </a:p>
          <a:p>
            <a:pPr indent="-457200" lvl="0" marL="457200" rtl="0" algn="l">
              <a:lnSpc>
                <a:spcPct val="100000"/>
              </a:lnSpc>
              <a:spcBef>
                <a:spcPts val="400"/>
              </a:spcBef>
              <a:spcAft>
                <a:spcPts val="0"/>
              </a:spcAft>
              <a:buSzPts val="2000"/>
              <a:buFont typeface="Calibri"/>
              <a:buAutoNum type="arabicPeriod"/>
            </a:pPr>
            <a:r>
              <a:rPr lang="en-US"/>
              <a:t> Backtracking is an important tool for solving constraint satisfaction problems, such as crosswords, verbal arithmetic, Sudoku, and many other puzzles.</a:t>
            </a:r>
            <a:endParaRPr/>
          </a:p>
        </p:txBody>
      </p:sp>
      <p:sp>
        <p:nvSpPr>
          <p:cNvPr id="186" name="Google Shape;186;p3"/>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Backtracking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b="1" lang="en-US"/>
              <a:t>Problem state</a:t>
            </a:r>
            <a:r>
              <a:rPr lang="en-US"/>
              <a:t> is each node in the depth-first search tree </a:t>
            </a:r>
            <a:endParaRPr/>
          </a:p>
          <a:p>
            <a:pPr indent="-342900" lvl="0" marL="342900" marR="0" rtl="0" algn="l">
              <a:lnSpc>
                <a:spcPct val="100000"/>
              </a:lnSpc>
              <a:spcBef>
                <a:spcPts val="400"/>
              </a:spcBef>
              <a:spcAft>
                <a:spcPts val="0"/>
              </a:spcAft>
              <a:buClr>
                <a:srgbClr val="101141"/>
              </a:buClr>
              <a:buSzPts val="2000"/>
              <a:buFont typeface="Arial"/>
              <a:buNone/>
            </a:pPr>
            <a:r>
              <a:rPr b="1" lang="en-US"/>
              <a:t>State space </a:t>
            </a:r>
            <a:r>
              <a:rPr lang="en-US"/>
              <a:t>is the set of all paths from root node to other nodes </a:t>
            </a:r>
            <a:endParaRPr/>
          </a:p>
          <a:p>
            <a:pPr indent="-342900" lvl="0" marL="342900" marR="0" rtl="0" algn="l">
              <a:lnSpc>
                <a:spcPct val="100000"/>
              </a:lnSpc>
              <a:spcBef>
                <a:spcPts val="400"/>
              </a:spcBef>
              <a:spcAft>
                <a:spcPts val="0"/>
              </a:spcAft>
              <a:buClr>
                <a:srgbClr val="101141"/>
              </a:buClr>
              <a:buSzPts val="2000"/>
              <a:buFont typeface="Arial"/>
              <a:buNone/>
            </a:pPr>
            <a:r>
              <a:rPr b="1" lang="en-US"/>
              <a:t>Solution states </a:t>
            </a:r>
            <a:r>
              <a:rPr lang="en-US"/>
              <a:t>are the problem states s for which the path from the root node to s defines a tuple in the solution space</a:t>
            </a:r>
            <a:endParaRPr/>
          </a:p>
          <a:p>
            <a:pPr indent="-342900" lvl="0" marL="342900" marR="0" rtl="0" algn="l">
              <a:lnSpc>
                <a:spcPct val="100000"/>
              </a:lnSpc>
              <a:spcBef>
                <a:spcPts val="400"/>
              </a:spcBef>
              <a:spcAft>
                <a:spcPts val="0"/>
              </a:spcAft>
              <a:buClr>
                <a:srgbClr val="101141"/>
              </a:buClr>
              <a:buSzPts val="2000"/>
              <a:buFont typeface="Arial"/>
              <a:buNone/>
            </a:pPr>
            <a:r>
              <a:rPr lang="en-US"/>
              <a:t> – In variable tuple size formulation tree, all nodes are solution states</a:t>
            </a:r>
            <a:endParaRPr/>
          </a:p>
          <a:p>
            <a:pPr indent="-342900" lvl="0" marL="342900" marR="0" rtl="0" algn="l">
              <a:lnSpc>
                <a:spcPct val="100000"/>
              </a:lnSpc>
              <a:spcBef>
                <a:spcPts val="400"/>
              </a:spcBef>
              <a:spcAft>
                <a:spcPts val="0"/>
              </a:spcAft>
              <a:buClr>
                <a:srgbClr val="101141"/>
              </a:buClr>
              <a:buSzPts val="2000"/>
              <a:buFont typeface="Arial"/>
              <a:buNone/>
            </a:pPr>
            <a:r>
              <a:rPr lang="en-US"/>
              <a:t> – In fixed tuple size formulation tree, only the leaf nodes are solution states </a:t>
            </a:r>
            <a:endParaRPr/>
          </a:p>
          <a:p>
            <a:pPr indent="-342900" lvl="0" marL="342900" marR="0" rtl="0" algn="l">
              <a:lnSpc>
                <a:spcPct val="100000"/>
              </a:lnSpc>
              <a:spcBef>
                <a:spcPts val="400"/>
              </a:spcBef>
              <a:spcAft>
                <a:spcPts val="0"/>
              </a:spcAft>
              <a:buClr>
                <a:srgbClr val="101141"/>
              </a:buClr>
              <a:buSzPts val="2000"/>
              <a:buFont typeface="Arial"/>
              <a:buNone/>
            </a:pPr>
            <a:r>
              <a:rPr lang="en-US"/>
              <a:t>– Partitioned into disjoint sub-solution spaces at each internal node </a:t>
            </a:r>
            <a:endParaRPr/>
          </a:p>
          <a:p>
            <a:pPr indent="-342900" lvl="0" marL="342900" marR="0" rtl="0" algn="l">
              <a:lnSpc>
                <a:spcPct val="100000"/>
              </a:lnSpc>
              <a:spcBef>
                <a:spcPts val="400"/>
              </a:spcBef>
              <a:spcAft>
                <a:spcPts val="0"/>
              </a:spcAft>
              <a:buClr>
                <a:srgbClr val="101141"/>
              </a:buClr>
              <a:buSzPts val="2000"/>
              <a:buFont typeface="Arial"/>
              <a:buNone/>
            </a:pPr>
            <a:r>
              <a:rPr b="1" lang="en-US"/>
              <a:t>Answer states </a:t>
            </a:r>
            <a:r>
              <a:rPr lang="en-US"/>
              <a:t>are those solution states s for which the path from root node to s defines a tuple that is a member of the set of solutions </a:t>
            </a:r>
            <a:endParaRPr/>
          </a:p>
          <a:p>
            <a:pPr indent="-342900" lvl="0" marL="342900" marR="0" rtl="0" algn="l">
              <a:lnSpc>
                <a:spcPct val="100000"/>
              </a:lnSpc>
              <a:spcBef>
                <a:spcPts val="400"/>
              </a:spcBef>
              <a:spcAft>
                <a:spcPts val="0"/>
              </a:spcAft>
              <a:buClr>
                <a:srgbClr val="101141"/>
              </a:buClr>
              <a:buSzPts val="2000"/>
              <a:buFont typeface="Arial"/>
              <a:buNone/>
            </a:pPr>
            <a:r>
              <a:rPr lang="en-US"/>
              <a:t>– These states satisfy implicit constraints </a:t>
            </a:r>
            <a:endParaRPr/>
          </a:p>
        </p:txBody>
      </p:sp>
      <p:sp>
        <p:nvSpPr>
          <p:cNvPr id="192" name="Google Shape;192;p4"/>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Terminology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b="1" lang="en-US"/>
              <a:t>State space tree </a:t>
            </a:r>
            <a:r>
              <a:rPr lang="en-US"/>
              <a:t>is the tree organization of the solution space </a:t>
            </a:r>
            <a:endParaRPr/>
          </a:p>
          <a:p>
            <a:pPr indent="-342900" lvl="0" marL="342900" marR="0" rtl="0" algn="l">
              <a:lnSpc>
                <a:spcPct val="100000"/>
              </a:lnSpc>
              <a:spcBef>
                <a:spcPts val="400"/>
              </a:spcBef>
              <a:spcAft>
                <a:spcPts val="0"/>
              </a:spcAft>
              <a:buClr>
                <a:srgbClr val="101141"/>
              </a:buClr>
              <a:buSzPts val="2000"/>
              <a:buFont typeface="Arial"/>
              <a:buNone/>
            </a:pPr>
            <a:r>
              <a:rPr b="1" lang="en-US"/>
              <a:t>Static trees </a:t>
            </a:r>
            <a:r>
              <a:rPr lang="en-US"/>
              <a:t>are ones for which tree organizations are independent of the problem instance being solved </a:t>
            </a:r>
            <a:endParaRPr/>
          </a:p>
          <a:p>
            <a:pPr indent="-342900" lvl="0" marL="342900" marR="0" rtl="0" algn="l">
              <a:lnSpc>
                <a:spcPct val="100000"/>
              </a:lnSpc>
              <a:spcBef>
                <a:spcPts val="400"/>
              </a:spcBef>
              <a:spcAft>
                <a:spcPts val="0"/>
              </a:spcAft>
              <a:buClr>
                <a:srgbClr val="101141"/>
              </a:buClr>
              <a:buSzPts val="2000"/>
              <a:buFont typeface="Arial"/>
              <a:buNone/>
            </a:pPr>
            <a:r>
              <a:rPr lang="en-US"/>
              <a:t>– Fixed tuple size formulation </a:t>
            </a:r>
            <a:endParaRPr/>
          </a:p>
          <a:p>
            <a:pPr indent="-342900" lvl="0" marL="342900" marR="0" rtl="0" algn="l">
              <a:lnSpc>
                <a:spcPct val="100000"/>
              </a:lnSpc>
              <a:spcBef>
                <a:spcPts val="400"/>
              </a:spcBef>
              <a:spcAft>
                <a:spcPts val="0"/>
              </a:spcAft>
              <a:buClr>
                <a:srgbClr val="101141"/>
              </a:buClr>
              <a:buSzPts val="2000"/>
              <a:buFont typeface="Arial"/>
              <a:buNone/>
            </a:pPr>
            <a:r>
              <a:rPr lang="en-US"/>
              <a:t>– Tree organization is independent of the problem instance being solved </a:t>
            </a:r>
            <a:endParaRPr/>
          </a:p>
          <a:p>
            <a:pPr indent="-342900" lvl="0" marL="342900" marR="0" rtl="0" algn="l">
              <a:lnSpc>
                <a:spcPct val="100000"/>
              </a:lnSpc>
              <a:spcBef>
                <a:spcPts val="400"/>
              </a:spcBef>
              <a:spcAft>
                <a:spcPts val="0"/>
              </a:spcAft>
              <a:buClr>
                <a:srgbClr val="101141"/>
              </a:buClr>
              <a:buSzPts val="2000"/>
              <a:buFont typeface="Arial"/>
              <a:buNone/>
            </a:pPr>
            <a:r>
              <a:rPr b="1" lang="en-US"/>
              <a:t>Dynamic trees </a:t>
            </a:r>
            <a:r>
              <a:rPr lang="en-US"/>
              <a:t>are ones for which organization is dependent on problem instance </a:t>
            </a:r>
            <a:endParaRPr/>
          </a:p>
          <a:p>
            <a:pPr indent="-342900" lvl="0" marL="342900" marR="0" rtl="0" algn="l">
              <a:lnSpc>
                <a:spcPct val="100000"/>
              </a:lnSpc>
              <a:spcBef>
                <a:spcPts val="400"/>
              </a:spcBef>
              <a:spcAft>
                <a:spcPts val="0"/>
              </a:spcAft>
              <a:buClr>
                <a:srgbClr val="101141"/>
              </a:buClr>
              <a:buSzPts val="2000"/>
              <a:buFont typeface="Arial"/>
              <a:buNone/>
            </a:pPr>
            <a:r>
              <a:rPr lang="en-US"/>
              <a:t>– After conceiving state space tree for any problem, the problem can be solved by systematically generating problem states, checking which of them are solution states, and checking which solution states are answer states </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198" name="Google Shape;198;p5"/>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Terminology</a:t>
            </a:r>
            <a:endParaRPr/>
          </a:p>
          <a:p>
            <a:pPr indent="0" lvl="0" marL="0" rtl="0" algn="l">
              <a:lnSpc>
                <a:spcPct val="90000"/>
              </a:lnSpc>
              <a:spcBef>
                <a:spcPts val="0"/>
              </a:spcBef>
              <a:spcAft>
                <a:spcPts val="0"/>
              </a:spcAft>
              <a:buClr>
                <a:schemeClr val="dk1"/>
              </a:buClr>
              <a:buSzPts val="4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01141"/>
              </a:buClr>
              <a:buSzPts val="2000"/>
              <a:buFont typeface="Arial"/>
              <a:buNone/>
            </a:pPr>
            <a:r>
              <a:rPr b="1" lang="en-US"/>
              <a:t>Live node </a:t>
            </a:r>
            <a:r>
              <a:rPr lang="en-US"/>
              <a:t>is a generated node for which all of the children have not been generated yet</a:t>
            </a:r>
            <a:endParaRPr/>
          </a:p>
          <a:p>
            <a:pPr indent="-342900" lvl="0" marL="342900" marR="0" rtl="0" algn="l">
              <a:lnSpc>
                <a:spcPct val="100000"/>
              </a:lnSpc>
              <a:spcBef>
                <a:spcPts val="400"/>
              </a:spcBef>
              <a:spcAft>
                <a:spcPts val="0"/>
              </a:spcAft>
              <a:buClr>
                <a:srgbClr val="101141"/>
              </a:buClr>
              <a:buSzPts val="2000"/>
              <a:buFont typeface="Arial"/>
              <a:buNone/>
            </a:pPr>
            <a:r>
              <a:rPr b="1" lang="en-US"/>
              <a:t>E-node</a:t>
            </a:r>
            <a:r>
              <a:rPr lang="en-US"/>
              <a:t> is a live node whose children are currently being generated or explored </a:t>
            </a:r>
            <a:endParaRPr/>
          </a:p>
          <a:p>
            <a:pPr indent="-342900" lvl="0" marL="342900" marR="0" rtl="0" algn="l">
              <a:lnSpc>
                <a:spcPct val="100000"/>
              </a:lnSpc>
              <a:spcBef>
                <a:spcPts val="400"/>
              </a:spcBef>
              <a:spcAft>
                <a:spcPts val="0"/>
              </a:spcAft>
              <a:buClr>
                <a:srgbClr val="101141"/>
              </a:buClr>
              <a:buSzPts val="2000"/>
              <a:buFont typeface="Arial"/>
              <a:buNone/>
            </a:pPr>
            <a:r>
              <a:rPr b="1" lang="en-US"/>
              <a:t>Dead node </a:t>
            </a:r>
            <a:r>
              <a:rPr lang="en-US"/>
              <a:t>is a generated node that is not to be expanded any further </a:t>
            </a:r>
            <a:endParaRPr/>
          </a:p>
          <a:p>
            <a:pPr indent="-342900" lvl="0" marL="342900" marR="0" rtl="0" algn="l">
              <a:lnSpc>
                <a:spcPct val="100000"/>
              </a:lnSpc>
              <a:spcBef>
                <a:spcPts val="400"/>
              </a:spcBef>
              <a:spcAft>
                <a:spcPts val="0"/>
              </a:spcAft>
              <a:buClr>
                <a:srgbClr val="101141"/>
              </a:buClr>
              <a:buSzPts val="2000"/>
              <a:buFont typeface="Arial"/>
              <a:buNone/>
            </a:pPr>
            <a:r>
              <a:rPr lang="en-US"/>
              <a:t>– All the children of a dead node are already generated </a:t>
            </a:r>
            <a:endParaRPr/>
          </a:p>
          <a:p>
            <a:pPr indent="-342900" lvl="0" marL="342900" marR="0" rtl="0" algn="l">
              <a:lnSpc>
                <a:spcPct val="100000"/>
              </a:lnSpc>
              <a:spcBef>
                <a:spcPts val="400"/>
              </a:spcBef>
              <a:spcAft>
                <a:spcPts val="0"/>
              </a:spcAft>
              <a:buClr>
                <a:srgbClr val="101141"/>
              </a:buClr>
              <a:buSzPts val="2000"/>
              <a:buFont typeface="Arial"/>
              <a:buNone/>
            </a:pPr>
            <a:r>
              <a:rPr lang="en-US"/>
              <a:t>– Live nodes are killed using a bounding function to make them dead nodes</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204" name="Google Shape;204;p6"/>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Terminology</a:t>
            </a:r>
            <a:endParaRPr/>
          </a:p>
          <a:p>
            <a:pPr indent="0" lvl="0" marL="0" rtl="0" algn="l">
              <a:lnSpc>
                <a:spcPct val="90000"/>
              </a:lnSpc>
              <a:spcBef>
                <a:spcPts val="0"/>
              </a:spcBef>
              <a:spcAft>
                <a:spcPts val="0"/>
              </a:spcAft>
              <a:buClr>
                <a:schemeClr val="dk1"/>
              </a:buClr>
              <a:buSzPts val="4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idx="2" type="body"/>
          </p:nvPr>
        </p:nvSpPr>
        <p:spPr>
          <a:xfrm>
            <a:off x="304800" y="-50006"/>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a:t>Backtracking Tree Structure</a:t>
            </a:r>
            <a:endParaRPr/>
          </a:p>
        </p:txBody>
      </p:sp>
      <p:sp>
        <p:nvSpPr>
          <p:cNvPr id="210" name="Google Shape;210;p7"/>
          <p:cNvSpPr/>
          <p:nvPr/>
        </p:nvSpPr>
        <p:spPr>
          <a:xfrm>
            <a:off x="1681163" y="1295400"/>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1" name="Google Shape;211;p7"/>
          <p:cNvSpPr/>
          <p:nvPr/>
        </p:nvSpPr>
        <p:spPr>
          <a:xfrm>
            <a:off x="1833563" y="2057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2" name="Google Shape;212;p7"/>
          <p:cNvSpPr/>
          <p:nvPr/>
        </p:nvSpPr>
        <p:spPr>
          <a:xfrm>
            <a:off x="2519363" y="1676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3" name="Google Shape;213;p7"/>
          <p:cNvSpPr/>
          <p:nvPr/>
        </p:nvSpPr>
        <p:spPr>
          <a:xfrm>
            <a:off x="3433763" y="18288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4" name="Google Shape;214;p7"/>
          <p:cNvSpPr/>
          <p:nvPr/>
        </p:nvSpPr>
        <p:spPr>
          <a:xfrm>
            <a:off x="3205163" y="11430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5" name="Google Shape;215;p7"/>
          <p:cNvSpPr/>
          <p:nvPr/>
        </p:nvSpPr>
        <p:spPr>
          <a:xfrm>
            <a:off x="2443163" y="11430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6" name="Google Shape;216;p7"/>
          <p:cNvSpPr/>
          <p:nvPr/>
        </p:nvSpPr>
        <p:spPr>
          <a:xfrm>
            <a:off x="2595563" y="22098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7" name="Google Shape;217;p7"/>
          <p:cNvSpPr/>
          <p:nvPr/>
        </p:nvSpPr>
        <p:spPr>
          <a:xfrm>
            <a:off x="4500563" y="8382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8" name="Google Shape;218;p7"/>
          <p:cNvSpPr/>
          <p:nvPr/>
        </p:nvSpPr>
        <p:spPr>
          <a:xfrm>
            <a:off x="4729163" y="2438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19" name="Google Shape;219;p7"/>
          <p:cNvSpPr/>
          <p:nvPr/>
        </p:nvSpPr>
        <p:spPr>
          <a:xfrm>
            <a:off x="4729163" y="12954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0" name="Google Shape;220;p7"/>
          <p:cNvSpPr/>
          <p:nvPr/>
        </p:nvSpPr>
        <p:spPr>
          <a:xfrm>
            <a:off x="5110163" y="19050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1" name="Google Shape;221;p7"/>
          <p:cNvSpPr/>
          <p:nvPr/>
        </p:nvSpPr>
        <p:spPr>
          <a:xfrm>
            <a:off x="4348163" y="2819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2" name="Google Shape;222;p7"/>
          <p:cNvSpPr/>
          <p:nvPr/>
        </p:nvSpPr>
        <p:spPr>
          <a:xfrm>
            <a:off x="3205163" y="25146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3" name="Google Shape;223;p7"/>
          <p:cNvSpPr/>
          <p:nvPr/>
        </p:nvSpPr>
        <p:spPr>
          <a:xfrm>
            <a:off x="4119563" y="19050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4" name="Google Shape;224;p7"/>
          <p:cNvSpPr txBox="1"/>
          <p:nvPr/>
        </p:nvSpPr>
        <p:spPr>
          <a:xfrm>
            <a:off x="1360488" y="914400"/>
            <a:ext cx="71913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Start</a:t>
            </a:r>
            <a:endParaRPr/>
          </a:p>
        </p:txBody>
      </p:sp>
      <p:sp>
        <p:nvSpPr>
          <p:cNvPr id="225" name="Google Shape;225;p7"/>
          <p:cNvSpPr/>
          <p:nvPr/>
        </p:nvSpPr>
        <p:spPr>
          <a:xfrm>
            <a:off x="5872163" y="2971800"/>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6" name="Google Shape;226;p7"/>
          <p:cNvSpPr/>
          <p:nvPr/>
        </p:nvSpPr>
        <p:spPr>
          <a:xfrm>
            <a:off x="6862763" y="1600200"/>
            <a:ext cx="152400" cy="152400"/>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7" name="Google Shape;227;p7"/>
          <p:cNvSpPr/>
          <p:nvPr/>
        </p:nvSpPr>
        <p:spPr>
          <a:xfrm>
            <a:off x="5795963" y="21336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8" name="Google Shape;228;p7"/>
          <p:cNvSpPr/>
          <p:nvPr/>
        </p:nvSpPr>
        <p:spPr>
          <a:xfrm>
            <a:off x="5567363" y="1371600"/>
            <a:ext cx="152400" cy="152400"/>
          </a:xfrm>
          <a:prstGeom prst="ellipse">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29" name="Google Shape;229;p7"/>
          <p:cNvSpPr txBox="1"/>
          <p:nvPr/>
        </p:nvSpPr>
        <p:spPr>
          <a:xfrm>
            <a:off x="6334125" y="1219200"/>
            <a:ext cx="12144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Success!</a:t>
            </a:r>
            <a:endParaRPr/>
          </a:p>
        </p:txBody>
      </p:sp>
      <p:sp>
        <p:nvSpPr>
          <p:cNvPr id="230" name="Google Shape;230;p7"/>
          <p:cNvSpPr/>
          <p:nvPr/>
        </p:nvSpPr>
        <p:spPr>
          <a:xfrm>
            <a:off x="6938963" y="2590800"/>
            <a:ext cx="152400" cy="152400"/>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231" name="Google Shape;231;p7"/>
          <p:cNvSpPr txBox="1"/>
          <p:nvPr/>
        </p:nvSpPr>
        <p:spPr>
          <a:xfrm>
            <a:off x="6481763" y="2133600"/>
            <a:ext cx="121443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Success!</a:t>
            </a:r>
            <a:endParaRPr/>
          </a:p>
        </p:txBody>
      </p:sp>
      <p:cxnSp>
        <p:nvCxnSpPr>
          <p:cNvPr id="232" name="Google Shape;232;p7"/>
          <p:cNvCxnSpPr/>
          <p:nvPr/>
        </p:nvCxnSpPr>
        <p:spPr>
          <a:xfrm flipH="1" rot="10800000">
            <a:off x="1833563" y="1219200"/>
            <a:ext cx="609600" cy="152400"/>
          </a:xfrm>
          <a:prstGeom prst="straightConnector1">
            <a:avLst/>
          </a:prstGeom>
          <a:noFill/>
          <a:ln>
            <a:noFill/>
          </a:ln>
        </p:spPr>
      </p:cxnSp>
      <p:cxnSp>
        <p:nvCxnSpPr>
          <p:cNvPr id="233" name="Google Shape;233;p7"/>
          <p:cNvCxnSpPr/>
          <p:nvPr/>
        </p:nvCxnSpPr>
        <p:spPr>
          <a:xfrm flipH="1" rot="10800000">
            <a:off x="1835150" y="1217613"/>
            <a:ext cx="612775" cy="155575"/>
          </a:xfrm>
          <a:prstGeom prst="straightConnector1">
            <a:avLst/>
          </a:prstGeom>
          <a:noFill/>
          <a:ln cap="flat" cmpd="sng" w="9525">
            <a:solidFill>
              <a:schemeClr val="dk1"/>
            </a:solidFill>
            <a:prstDash val="solid"/>
            <a:round/>
            <a:headEnd len="med" w="med" type="none"/>
            <a:tailEnd len="med" w="med" type="triangle"/>
          </a:ln>
        </p:spPr>
      </p:cxnSp>
      <p:cxnSp>
        <p:nvCxnSpPr>
          <p:cNvPr id="234" name="Google Shape;234;p7"/>
          <p:cNvCxnSpPr/>
          <p:nvPr/>
        </p:nvCxnSpPr>
        <p:spPr>
          <a:xfrm>
            <a:off x="1833563" y="1447800"/>
            <a:ext cx="685800" cy="304800"/>
          </a:xfrm>
          <a:prstGeom prst="straightConnector1">
            <a:avLst/>
          </a:prstGeom>
          <a:noFill/>
          <a:ln cap="flat" cmpd="sng" w="9525">
            <a:solidFill>
              <a:schemeClr val="dk1"/>
            </a:solidFill>
            <a:prstDash val="solid"/>
            <a:round/>
            <a:headEnd len="med" w="med" type="none"/>
            <a:tailEnd len="med" w="med" type="triangle"/>
          </a:ln>
        </p:spPr>
      </p:cxnSp>
      <p:cxnSp>
        <p:nvCxnSpPr>
          <p:cNvPr id="235" name="Google Shape;235;p7"/>
          <p:cNvCxnSpPr/>
          <p:nvPr/>
        </p:nvCxnSpPr>
        <p:spPr>
          <a:xfrm>
            <a:off x="1757363" y="1447800"/>
            <a:ext cx="76200" cy="609600"/>
          </a:xfrm>
          <a:prstGeom prst="straightConnector1">
            <a:avLst/>
          </a:prstGeom>
          <a:noFill/>
          <a:ln cap="flat" cmpd="sng" w="9525">
            <a:solidFill>
              <a:schemeClr val="dk1"/>
            </a:solidFill>
            <a:prstDash val="solid"/>
            <a:round/>
            <a:headEnd len="med" w="med" type="none"/>
            <a:tailEnd len="med" w="med" type="triangle"/>
          </a:ln>
        </p:spPr>
      </p:cxnSp>
      <p:cxnSp>
        <p:nvCxnSpPr>
          <p:cNvPr id="236" name="Google Shape;236;p7"/>
          <p:cNvCxnSpPr/>
          <p:nvPr/>
        </p:nvCxnSpPr>
        <p:spPr>
          <a:xfrm>
            <a:off x="2595563" y="1219200"/>
            <a:ext cx="609600" cy="0"/>
          </a:xfrm>
          <a:prstGeom prst="straightConnector1">
            <a:avLst/>
          </a:prstGeom>
          <a:noFill/>
          <a:ln cap="flat" cmpd="sng" w="9525">
            <a:solidFill>
              <a:schemeClr val="dk1"/>
            </a:solidFill>
            <a:prstDash val="solid"/>
            <a:round/>
            <a:headEnd len="med" w="med" type="none"/>
            <a:tailEnd len="med" w="med" type="triangle"/>
          </a:ln>
        </p:spPr>
      </p:cxnSp>
      <p:cxnSp>
        <p:nvCxnSpPr>
          <p:cNvPr id="237" name="Google Shape;237;p7"/>
          <p:cNvCxnSpPr/>
          <p:nvPr/>
        </p:nvCxnSpPr>
        <p:spPr>
          <a:xfrm>
            <a:off x="2595563" y="1295400"/>
            <a:ext cx="838200" cy="533400"/>
          </a:xfrm>
          <a:prstGeom prst="straightConnector1">
            <a:avLst/>
          </a:prstGeom>
          <a:noFill/>
          <a:ln cap="flat" cmpd="sng" w="9525">
            <a:solidFill>
              <a:schemeClr val="dk1"/>
            </a:solidFill>
            <a:prstDash val="solid"/>
            <a:round/>
            <a:headEnd len="med" w="med" type="none"/>
            <a:tailEnd len="med" w="med" type="triangle"/>
          </a:ln>
        </p:spPr>
      </p:cxnSp>
      <p:cxnSp>
        <p:nvCxnSpPr>
          <p:cNvPr id="238" name="Google Shape;238;p7"/>
          <p:cNvCxnSpPr/>
          <p:nvPr/>
        </p:nvCxnSpPr>
        <p:spPr>
          <a:xfrm>
            <a:off x="2595563" y="1828800"/>
            <a:ext cx="0" cy="381000"/>
          </a:xfrm>
          <a:prstGeom prst="straightConnector1">
            <a:avLst/>
          </a:prstGeom>
          <a:noFill/>
          <a:ln cap="flat" cmpd="sng" w="9525">
            <a:solidFill>
              <a:schemeClr val="dk1"/>
            </a:solidFill>
            <a:prstDash val="solid"/>
            <a:round/>
            <a:headEnd len="med" w="med" type="none"/>
            <a:tailEnd len="med" w="med" type="triangle"/>
          </a:ln>
        </p:spPr>
      </p:cxnSp>
      <p:cxnSp>
        <p:nvCxnSpPr>
          <p:cNvPr id="239" name="Google Shape;239;p7"/>
          <p:cNvCxnSpPr/>
          <p:nvPr/>
        </p:nvCxnSpPr>
        <p:spPr>
          <a:xfrm>
            <a:off x="2595563" y="1828800"/>
            <a:ext cx="609600" cy="685800"/>
          </a:xfrm>
          <a:prstGeom prst="straightConnector1">
            <a:avLst/>
          </a:prstGeom>
          <a:noFill/>
          <a:ln cap="flat" cmpd="sng" w="9525">
            <a:solidFill>
              <a:schemeClr val="dk1"/>
            </a:solidFill>
            <a:prstDash val="solid"/>
            <a:round/>
            <a:headEnd len="med" w="med" type="none"/>
            <a:tailEnd len="med" w="med" type="triangle"/>
          </a:ln>
        </p:spPr>
      </p:cxnSp>
      <p:cxnSp>
        <p:nvCxnSpPr>
          <p:cNvPr id="240" name="Google Shape;240;p7"/>
          <p:cNvCxnSpPr/>
          <p:nvPr/>
        </p:nvCxnSpPr>
        <p:spPr>
          <a:xfrm>
            <a:off x="3586163" y="1981200"/>
            <a:ext cx="1066800" cy="533400"/>
          </a:xfrm>
          <a:prstGeom prst="straightConnector1">
            <a:avLst/>
          </a:prstGeom>
          <a:noFill/>
          <a:ln cap="flat" cmpd="sng" w="9525">
            <a:solidFill>
              <a:schemeClr val="dk1"/>
            </a:solidFill>
            <a:prstDash val="solid"/>
            <a:round/>
            <a:headEnd len="med" w="med" type="none"/>
            <a:tailEnd len="med" w="med" type="triangle"/>
          </a:ln>
        </p:spPr>
      </p:cxnSp>
      <p:cxnSp>
        <p:nvCxnSpPr>
          <p:cNvPr id="241" name="Google Shape;241;p7"/>
          <p:cNvCxnSpPr/>
          <p:nvPr/>
        </p:nvCxnSpPr>
        <p:spPr>
          <a:xfrm>
            <a:off x="3586163" y="1981200"/>
            <a:ext cx="762000" cy="838200"/>
          </a:xfrm>
          <a:prstGeom prst="straightConnector1">
            <a:avLst/>
          </a:prstGeom>
          <a:noFill/>
          <a:ln cap="flat" cmpd="sng" w="9525">
            <a:solidFill>
              <a:schemeClr val="dk1"/>
            </a:solidFill>
            <a:prstDash val="solid"/>
            <a:round/>
            <a:headEnd len="med" w="med" type="none"/>
            <a:tailEnd len="med" w="med" type="triangle"/>
          </a:ln>
        </p:spPr>
      </p:cxnSp>
      <p:cxnSp>
        <p:nvCxnSpPr>
          <p:cNvPr id="242" name="Google Shape;242;p7"/>
          <p:cNvCxnSpPr/>
          <p:nvPr/>
        </p:nvCxnSpPr>
        <p:spPr>
          <a:xfrm>
            <a:off x="4876800" y="2514600"/>
            <a:ext cx="990600" cy="457200"/>
          </a:xfrm>
          <a:prstGeom prst="straightConnector1">
            <a:avLst/>
          </a:prstGeom>
          <a:noFill/>
          <a:ln cap="flat" cmpd="sng" w="9525">
            <a:solidFill>
              <a:schemeClr val="dk1"/>
            </a:solidFill>
            <a:prstDash val="solid"/>
            <a:round/>
            <a:headEnd len="med" w="med" type="none"/>
            <a:tailEnd len="med" w="med" type="triangle"/>
          </a:ln>
        </p:spPr>
      </p:cxnSp>
      <p:sp>
        <p:nvSpPr>
          <p:cNvPr id="243" name="Google Shape;243;p7"/>
          <p:cNvSpPr txBox="1"/>
          <p:nvPr/>
        </p:nvSpPr>
        <p:spPr>
          <a:xfrm>
            <a:off x="5486400" y="3200400"/>
            <a:ext cx="96202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Failure</a:t>
            </a:r>
            <a:endParaRPr/>
          </a:p>
        </p:txBody>
      </p:sp>
      <p:cxnSp>
        <p:nvCxnSpPr>
          <p:cNvPr id="244" name="Google Shape;244;p7"/>
          <p:cNvCxnSpPr/>
          <p:nvPr/>
        </p:nvCxnSpPr>
        <p:spPr>
          <a:xfrm>
            <a:off x="3581400" y="1905000"/>
            <a:ext cx="533400" cy="76200"/>
          </a:xfrm>
          <a:prstGeom prst="straightConnector1">
            <a:avLst/>
          </a:prstGeom>
          <a:noFill/>
          <a:ln cap="flat" cmpd="sng" w="9525">
            <a:solidFill>
              <a:schemeClr val="dk1"/>
            </a:solidFill>
            <a:prstDash val="solid"/>
            <a:round/>
            <a:headEnd len="med" w="med" type="none"/>
            <a:tailEnd len="med" w="med" type="triangle"/>
          </a:ln>
        </p:spPr>
      </p:cxnSp>
      <p:cxnSp>
        <p:nvCxnSpPr>
          <p:cNvPr id="245" name="Google Shape;245;p7"/>
          <p:cNvCxnSpPr/>
          <p:nvPr/>
        </p:nvCxnSpPr>
        <p:spPr>
          <a:xfrm flipH="1" rot="10800000">
            <a:off x="3352800" y="914400"/>
            <a:ext cx="1219200" cy="304800"/>
          </a:xfrm>
          <a:prstGeom prst="straightConnector1">
            <a:avLst/>
          </a:prstGeom>
          <a:noFill/>
          <a:ln cap="flat" cmpd="sng" w="9525">
            <a:solidFill>
              <a:schemeClr val="dk1"/>
            </a:solidFill>
            <a:prstDash val="solid"/>
            <a:round/>
            <a:headEnd len="med" w="med" type="none"/>
            <a:tailEnd len="med" w="med" type="triangle"/>
          </a:ln>
        </p:spPr>
      </p:cxnSp>
      <p:cxnSp>
        <p:nvCxnSpPr>
          <p:cNvPr id="246" name="Google Shape;246;p7"/>
          <p:cNvCxnSpPr/>
          <p:nvPr/>
        </p:nvCxnSpPr>
        <p:spPr>
          <a:xfrm>
            <a:off x="4572000" y="990600"/>
            <a:ext cx="152400" cy="304800"/>
          </a:xfrm>
          <a:prstGeom prst="straightConnector1">
            <a:avLst/>
          </a:prstGeom>
          <a:noFill/>
          <a:ln cap="flat" cmpd="sng" w="9525">
            <a:solidFill>
              <a:schemeClr val="dk1"/>
            </a:solidFill>
            <a:prstDash val="solid"/>
            <a:round/>
            <a:headEnd len="med" w="med" type="none"/>
            <a:tailEnd len="med" w="med" type="triangle"/>
          </a:ln>
        </p:spPr>
      </p:cxnSp>
      <p:cxnSp>
        <p:nvCxnSpPr>
          <p:cNvPr id="247" name="Google Shape;247;p7"/>
          <p:cNvCxnSpPr/>
          <p:nvPr/>
        </p:nvCxnSpPr>
        <p:spPr>
          <a:xfrm>
            <a:off x="4572000" y="914400"/>
            <a:ext cx="990600" cy="457200"/>
          </a:xfrm>
          <a:prstGeom prst="straightConnector1">
            <a:avLst/>
          </a:prstGeom>
          <a:noFill/>
          <a:ln cap="flat" cmpd="sng" w="9525">
            <a:solidFill>
              <a:schemeClr val="dk1"/>
            </a:solidFill>
            <a:prstDash val="solid"/>
            <a:round/>
            <a:headEnd len="med" w="med" type="none"/>
            <a:tailEnd len="med" w="med" type="triangle"/>
          </a:ln>
        </p:spPr>
      </p:cxnSp>
      <p:cxnSp>
        <p:nvCxnSpPr>
          <p:cNvPr id="248" name="Google Shape;248;p7"/>
          <p:cNvCxnSpPr/>
          <p:nvPr/>
        </p:nvCxnSpPr>
        <p:spPr>
          <a:xfrm>
            <a:off x="5715000" y="1447800"/>
            <a:ext cx="1143000" cy="228600"/>
          </a:xfrm>
          <a:prstGeom prst="straightConnector1">
            <a:avLst/>
          </a:prstGeom>
          <a:noFill/>
          <a:ln cap="flat" cmpd="sng" w="9525">
            <a:solidFill>
              <a:schemeClr val="dk1"/>
            </a:solidFill>
            <a:prstDash val="solid"/>
            <a:round/>
            <a:headEnd len="med" w="med" type="none"/>
            <a:tailEnd len="med" w="med" type="triangle"/>
          </a:ln>
        </p:spPr>
      </p:cxnSp>
      <p:sp>
        <p:nvSpPr>
          <p:cNvPr id="249" name="Google Shape;249;p7"/>
          <p:cNvSpPr txBox="1"/>
          <p:nvPr>
            <p:ph idx="1" type="body"/>
          </p:nvPr>
        </p:nvSpPr>
        <p:spPr>
          <a:xfrm>
            <a:off x="387405" y="3482319"/>
            <a:ext cx="7765992" cy="169277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10114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Problem space consists of states (nodes) and actions (paths that lead to new states). </a:t>
            </a:r>
            <a:endParaRPr/>
          </a:p>
          <a:p>
            <a:pPr indent="-457200" lvl="0" marL="457200" marR="0" rtl="0" algn="l">
              <a:lnSpc>
                <a:spcPct val="100000"/>
              </a:lnSpc>
              <a:spcBef>
                <a:spcPts val="400"/>
              </a:spcBef>
              <a:spcAft>
                <a:spcPts val="0"/>
              </a:spcAft>
              <a:buClr>
                <a:srgbClr val="10114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If a node only leads to failure, it will go back to its "parent“ node and will try for another alternative. If these all lead to failure then further backtracking may be necessary</a:t>
            </a:r>
            <a:r>
              <a:rPr b="0"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8"/>
          <p:cNvSpPr txBox="1"/>
          <p:nvPr>
            <p:ph idx="1" type="body"/>
          </p:nvPr>
        </p:nvSpPr>
        <p:spPr>
          <a:xfrm>
            <a:off x="304800" y="1493837"/>
            <a:ext cx="5257800" cy="45259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Sudoku</a:t>
            </a:r>
            <a:endParaRPr/>
          </a:p>
          <a:p>
            <a:pPr indent="-457200" lvl="0" marL="457200" rtl="0" algn="l">
              <a:lnSpc>
                <a:spcPct val="100000"/>
              </a:lnSpc>
              <a:spcBef>
                <a:spcPts val="400"/>
              </a:spcBef>
              <a:spcAft>
                <a:spcPts val="0"/>
              </a:spcAft>
              <a:buSzPts val="2000"/>
              <a:buFont typeface="Calibri"/>
              <a:buAutoNum type="arabicPeriod"/>
            </a:pPr>
            <a:r>
              <a:rPr lang="en-US"/>
              <a:t>9 by 9 matrix </a:t>
            </a:r>
            <a:endParaRPr/>
          </a:p>
          <a:p>
            <a:pPr indent="-457200" lvl="0" marL="457200" rtl="0" algn="l">
              <a:lnSpc>
                <a:spcPct val="100000"/>
              </a:lnSpc>
              <a:spcBef>
                <a:spcPts val="400"/>
              </a:spcBef>
              <a:spcAft>
                <a:spcPts val="0"/>
              </a:spcAft>
              <a:buSzPts val="2000"/>
              <a:buFont typeface="Calibri"/>
              <a:buAutoNum type="arabicPeriod"/>
            </a:pPr>
            <a:r>
              <a:rPr lang="en-US"/>
              <a:t>Fill in all numbers between 1 and 9</a:t>
            </a:r>
            <a:endParaRPr/>
          </a:p>
          <a:p>
            <a:pPr indent="-457200" lvl="0" marL="457200" rtl="0" algn="l">
              <a:lnSpc>
                <a:spcPct val="100000"/>
              </a:lnSpc>
              <a:spcBef>
                <a:spcPts val="400"/>
              </a:spcBef>
              <a:spcAft>
                <a:spcPts val="0"/>
              </a:spcAft>
              <a:buSzPts val="2000"/>
              <a:buFont typeface="Calibri"/>
              <a:buAutoNum type="arabicPeriod"/>
            </a:pPr>
            <a:r>
              <a:rPr lang="en-US"/>
              <a:t>Goal: Each row, each column, and each mini matrix must contain the numbers between 1 and 9 once each</a:t>
            </a:r>
            <a:endParaRPr/>
          </a:p>
          <a:p>
            <a:pPr indent="-457200" lvl="0" marL="457200" rtl="0" algn="l">
              <a:lnSpc>
                <a:spcPct val="100000"/>
              </a:lnSpc>
              <a:spcBef>
                <a:spcPts val="400"/>
              </a:spcBef>
              <a:spcAft>
                <a:spcPts val="0"/>
              </a:spcAft>
              <a:buSzPts val="2000"/>
              <a:buFont typeface="Calibri"/>
              <a:buAutoNum type="arabicPeriod"/>
            </a:pPr>
            <a:r>
              <a:rPr lang="en-US"/>
              <a:t>No duplicates in rows, columns, or mini matrices</a:t>
            </a:r>
            <a:endParaRPr/>
          </a:p>
        </p:txBody>
      </p:sp>
      <p:sp>
        <p:nvSpPr>
          <p:cNvPr id="255" name="Google Shape;255;p8"/>
          <p:cNvSpPr txBox="1"/>
          <p:nvPr>
            <p:ph idx="4294967295" type="title"/>
          </p:nvPr>
        </p:nvSpPr>
        <p:spPr>
          <a:xfrm>
            <a:off x="274983" y="-152918"/>
            <a:ext cx="7772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A More Concrete Example</a:t>
            </a:r>
            <a:endParaRPr/>
          </a:p>
        </p:txBody>
      </p:sp>
      <p:pic>
        <p:nvPicPr>
          <p:cNvPr id="256" name="Google Shape;256;p8"/>
          <p:cNvPicPr preferRelativeResize="0"/>
          <p:nvPr/>
        </p:nvPicPr>
        <p:blipFill rotWithShape="1">
          <a:blip r:embed="rId3">
            <a:alphaModFix/>
          </a:blip>
          <a:srcRect b="0" l="0" r="0" t="0"/>
          <a:stretch/>
        </p:blipFill>
        <p:spPr>
          <a:xfrm>
            <a:off x="5867400" y="1493837"/>
            <a:ext cx="3114675"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
          <p:cNvSpPr txBox="1"/>
          <p:nvPr>
            <p:ph idx="1" type="body"/>
          </p:nvPr>
        </p:nvSpPr>
        <p:spPr>
          <a:xfrm>
            <a:off x="304800" y="1493837"/>
            <a:ext cx="5334000" cy="4830763"/>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Calibri"/>
              <a:buAutoNum type="arabicPeriod"/>
            </a:pPr>
            <a:r>
              <a:rPr lang="en-US"/>
              <a:t>A </a:t>
            </a:r>
            <a:r>
              <a:rPr i="1" lang="en-US" u="sng"/>
              <a:t>brute force</a:t>
            </a:r>
            <a:r>
              <a:rPr lang="en-US"/>
              <a:t> algorithm is a simple but general approach</a:t>
            </a:r>
            <a:endParaRPr/>
          </a:p>
          <a:p>
            <a:pPr indent="-457200" lvl="0" marL="457200" rtl="0" algn="l">
              <a:lnSpc>
                <a:spcPct val="100000"/>
              </a:lnSpc>
              <a:spcBef>
                <a:spcPts val="400"/>
              </a:spcBef>
              <a:spcAft>
                <a:spcPts val="0"/>
              </a:spcAft>
              <a:buSzPts val="2000"/>
              <a:buFont typeface="Calibri"/>
              <a:buAutoNum type="arabicPeriod"/>
            </a:pPr>
            <a:r>
              <a:rPr lang="en-US"/>
              <a:t>Try all combinations until you find the right ones. This approach isn’t clever. </a:t>
            </a:r>
            <a:endParaRPr/>
          </a:p>
          <a:p>
            <a:pPr indent="-457200" lvl="0" marL="457200" rtl="0" algn="l">
              <a:lnSpc>
                <a:spcPct val="100000"/>
              </a:lnSpc>
              <a:spcBef>
                <a:spcPts val="400"/>
              </a:spcBef>
              <a:spcAft>
                <a:spcPts val="0"/>
              </a:spcAft>
              <a:buSzPts val="2000"/>
              <a:buFont typeface="Calibri"/>
              <a:buAutoNum type="arabicPeriod"/>
            </a:pPr>
            <a:r>
              <a:rPr lang="en-US"/>
              <a:t>Brute force algorithms are slow. They don't employ logic</a:t>
            </a:r>
            <a:endParaRPr/>
          </a:p>
          <a:p>
            <a:pPr indent="-457200" lvl="0" marL="457200" rtl="0" algn="l">
              <a:lnSpc>
                <a:spcPct val="100000"/>
              </a:lnSpc>
              <a:spcBef>
                <a:spcPts val="400"/>
              </a:spcBef>
              <a:spcAft>
                <a:spcPts val="0"/>
              </a:spcAft>
              <a:buSzPts val="2000"/>
              <a:buFont typeface="Calibri"/>
              <a:buAutoNum type="arabicPeriod"/>
            </a:pPr>
            <a:r>
              <a:rPr lang="en-US"/>
              <a:t>For example we know 6 can't go in the last 3 columns of the first row, but the brute force algorithm will plow ahead any way</a:t>
            </a:r>
            <a:endParaRPr/>
          </a:p>
          <a:p>
            <a:pPr indent="-457200" lvl="0" marL="457200" rtl="0" algn="l">
              <a:lnSpc>
                <a:spcPct val="100000"/>
              </a:lnSpc>
              <a:spcBef>
                <a:spcPts val="400"/>
              </a:spcBef>
              <a:spcAft>
                <a:spcPts val="0"/>
              </a:spcAft>
              <a:buSzPts val="2000"/>
              <a:buFont typeface="Calibri"/>
              <a:buAutoNum type="arabicPeriod"/>
            </a:pPr>
            <a:r>
              <a:rPr lang="en-US"/>
              <a:t>But, brute force algorithms are fairly easy to implement but leads to exponential time complexity.</a:t>
            </a:r>
            <a:endParaRPr/>
          </a:p>
          <a:p>
            <a:pPr indent="0" lvl="0" marL="0" rtl="0" algn="l">
              <a:lnSpc>
                <a:spcPct val="100000"/>
              </a:lnSpc>
              <a:spcBef>
                <a:spcPts val="400"/>
              </a:spcBef>
              <a:spcAft>
                <a:spcPts val="0"/>
              </a:spcAft>
              <a:buSzPts val="2000"/>
              <a:buNone/>
            </a:pPr>
            <a:r>
              <a:rPr lang="en-US"/>
              <a:t>Backtracking algorithm introduced bounding functions to reduce the iterations. Most of the back tracking algorithms are recursive in nature.</a:t>
            </a:r>
            <a:endParaRPr/>
          </a:p>
          <a:p>
            <a:pPr indent="0" lvl="0" marL="0" rtl="0" algn="l">
              <a:lnSpc>
                <a:spcPct val="100000"/>
              </a:lnSpc>
              <a:spcBef>
                <a:spcPts val="400"/>
              </a:spcBef>
              <a:spcAft>
                <a:spcPts val="0"/>
              </a:spcAft>
              <a:buSzPts val="2000"/>
              <a:buNone/>
            </a:pPr>
            <a:r>
              <a:t/>
            </a:r>
            <a:endParaRPr/>
          </a:p>
          <a:p>
            <a:pPr indent="-330200" lvl="0" marL="457200" rtl="0" algn="l">
              <a:lnSpc>
                <a:spcPct val="100000"/>
              </a:lnSpc>
              <a:spcBef>
                <a:spcPts val="400"/>
              </a:spcBef>
              <a:spcAft>
                <a:spcPts val="0"/>
              </a:spcAft>
              <a:buSzPts val="2000"/>
              <a:buFont typeface="Calibri"/>
              <a:buNone/>
            </a:pPr>
            <a:r>
              <a:t/>
            </a:r>
            <a:endParaRPr/>
          </a:p>
          <a:p>
            <a:pPr indent="-330200" lvl="0" marL="457200" rtl="0" algn="l">
              <a:lnSpc>
                <a:spcPct val="100000"/>
              </a:lnSpc>
              <a:spcBef>
                <a:spcPts val="400"/>
              </a:spcBef>
              <a:spcAft>
                <a:spcPts val="0"/>
              </a:spcAft>
              <a:buSzPts val="2000"/>
              <a:buFont typeface="Calibri"/>
              <a:buNone/>
            </a:pPr>
            <a:r>
              <a:t/>
            </a:r>
            <a:endParaRPr/>
          </a:p>
          <a:p>
            <a:pPr indent="-330200" lvl="0" marL="457200" rtl="0" algn="l">
              <a:lnSpc>
                <a:spcPct val="100000"/>
              </a:lnSpc>
              <a:spcBef>
                <a:spcPts val="400"/>
              </a:spcBef>
              <a:spcAft>
                <a:spcPts val="0"/>
              </a:spcAft>
              <a:buSzPts val="2000"/>
              <a:buFont typeface="Calibri"/>
              <a:buNone/>
            </a:pPr>
            <a:r>
              <a:t/>
            </a:r>
            <a:endParaRPr/>
          </a:p>
          <a:p>
            <a:pPr indent="-330200" lvl="0" marL="457200" rtl="0" algn="l">
              <a:lnSpc>
                <a:spcPct val="100000"/>
              </a:lnSpc>
              <a:spcBef>
                <a:spcPts val="400"/>
              </a:spcBef>
              <a:spcAft>
                <a:spcPts val="0"/>
              </a:spcAft>
              <a:buSzPts val="2000"/>
              <a:buFont typeface="Calibri"/>
              <a:buNone/>
            </a:pPr>
            <a:r>
              <a:t/>
            </a:r>
            <a:endParaRPr/>
          </a:p>
        </p:txBody>
      </p:sp>
      <p:sp>
        <p:nvSpPr>
          <p:cNvPr id="262" name="Google Shape;262;p9"/>
          <p:cNvSpPr txBox="1"/>
          <p:nvPr>
            <p:ph idx="4294967295" type="title"/>
          </p:nvPr>
        </p:nvSpPr>
        <p:spPr>
          <a:xfrm>
            <a:off x="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Solving Sudoku – Brute Force</a:t>
            </a:r>
            <a:endParaRPr/>
          </a:p>
        </p:txBody>
      </p:sp>
      <p:pic>
        <p:nvPicPr>
          <p:cNvPr id="263" name="Google Shape;263;p9"/>
          <p:cNvPicPr preferRelativeResize="0"/>
          <p:nvPr/>
        </p:nvPicPr>
        <p:blipFill rotWithShape="1">
          <a:blip r:embed="rId3">
            <a:alphaModFix/>
          </a:blip>
          <a:srcRect b="0" l="0" r="0" t="0"/>
          <a:stretch/>
        </p:blipFill>
        <p:spPr>
          <a:xfrm>
            <a:off x="5867400" y="1600200"/>
            <a:ext cx="3114675" cy="312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2014-10-31T01:55:36Z</dcterms:created>
  <dc:creator>lenovo</dc:creator>
</cp:coreProperties>
</file>