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59" r:id="rId2"/>
    <p:sldId id="314" r:id="rId3"/>
    <p:sldId id="300" r:id="rId4"/>
    <p:sldId id="353" r:id="rId5"/>
    <p:sldId id="354" r:id="rId6"/>
    <p:sldId id="260" r:id="rId7"/>
    <p:sldId id="355" r:id="rId8"/>
    <p:sldId id="356" r:id="rId9"/>
    <p:sldId id="311" r:id="rId10"/>
    <p:sldId id="349" r:id="rId11"/>
    <p:sldId id="346" r:id="rId12"/>
    <p:sldId id="345" r:id="rId13"/>
    <p:sldId id="261" r:id="rId14"/>
    <p:sldId id="329" r:id="rId15"/>
    <p:sldId id="330" r:id="rId16"/>
    <p:sldId id="350" r:id="rId17"/>
    <p:sldId id="351" r:id="rId18"/>
    <p:sldId id="352" r:id="rId19"/>
    <p:sldId id="342" r:id="rId20"/>
    <p:sldId id="338" r:id="rId21"/>
    <p:sldId id="340" r:id="rId22"/>
    <p:sldId id="3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57FAB-03B0-4188-B08F-F5A20CB9A24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E15B6-67EB-4B60-BE96-AECC3BF9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3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2113C6-B4A8-4837-AD2B-B025A28ACC5C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3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7F3819-9ECF-4C82-9F8E-A439916AE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CFD75-EAAC-474B-95CA-3CC7F48021F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213E09FA-67DB-43F3-81D9-D830DE0D5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0CDD5E36-BF46-4778-8EF8-B3F5A3FE7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CC7FC3-8E2F-4A79-B560-99D51C81D4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E55D1-A1C7-4EC3-9E3C-BC6C2810AB2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E20153A2-9FF1-4B9F-A010-9103C63CD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64F9CDF3-C668-4197-BE60-E983466FB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F390CB-B177-4477-A50B-4EE4760883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DEEEB-13D8-4EF5-BBAF-043FB8B083C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DD8AD611-0E1D-4DB2-B535-D6BE07D4A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4071C151-72A0-49EC-9200-1A6FB94F7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BD241A-D2B2-48A3-8519-00C28F9944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615B8-9369-4219-A963-170854E8D79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78882" name="Rectangle 2">
            <a:extLst>
              <a:ext uri="{FF2B5EF4-FFF2-40B4-BE49-F238E27FC236}">
                <a16:creationId xmlns:a16="http://schemas.microsoft.com/office/drawing/2014/main" id="{C9B852FB-B7FA-4DC1-AD0E-04A598B54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E330FF91-88A8-4B7D-9E58-689E76AF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Go over this example in detail, then do another example of merging, something like:</a:t>
            </a:r>
          </a:p>
          <a:p>
            <a:endParaRPr lang="en-US" altLang="en-US"/>
          </a:p>
          <a:p>
            <a:r>
              <a:rPr lang="en-US" altLang="en-US"/>
              <a:t>(1 2 5 7 9)</a:t>
            </a:r>
          </a:p>
          <a:p>
            <a:r>
              <a:rPr lang="en-US" altLang="en-US"/>
              <a:t>(3 4 6)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56F884-2E1C-4B59-85D5-E59E52A68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0E803-2A14-41FE-9410-C17E3534EA1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5698" name="Rectangle 2">
            <a:extLst>
              <a:ext uri="{FF2B5EF4-FFF2-40B4-BE49-F238E27FC236}">
                <a16:creationId xmlns:a16="http://schemas.microsoft.com/office/drawing/2014/main" id="{3A0A9FE6-B038-4B47-BDF0-C7CC14050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FD206BC3-4379-47EA-B8A8-0DDE14CC5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even if not analyzing in detail, show the recurrence for mergesort in worst case:</a:t>
            </a:r>
          </a:p>
          <a:p>
            <a:r>
              <a:rPr lang="en-US" altLang="en-US"/>
              <a:t>T(n) = 2 T(n/2) + (n-1)</a:t>
            </a:r>
          </a:p>
          <a:p>
            <a:endParaRPr lang="en-US" altLang="en-US"/>
          </a:p>
          <a:p>
            <a:r>
              <a:rPr lang="en-US" altLang="en-US"/>
              <a:t>                         worst case comparisons for merge</a:t>
            </a:r>
          </a:p>
        </p:txBody>
      </p:sp>
      <p:sp>
        <p:nvSpPr>
          <p:cNvPr id="285700" name="Line 4">
            <a:extLst>
              <a:ext uri="{FF2B5EF4-FFF2-40B4-BE49-F238E27FC236}">
                <a16:creationId xmlns:a16="http://schemas.microsoft.com/office/drawing/2014/main" id="{52E6C2BC-E690-4B2E-8FBD-86AB71F7A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6705600"/>
            <a:ext cx="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9085EF-B014-4532-8328-35D726952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6A2F6-9301-463B-9912-0E11D1819CE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99362" name="Rectangle 2">
            <a:extLst>
              <a:ext uri="{FF2B5EF4-FFF2-40B4-BE49-F238E27FC236}">
                <a16:creationId xmlns:a16="http://schemas.microsoft.com/office/drawing/2014/main" id="{52CDF3EF-7D9B-4924-A771-F6CC8245E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59663498-2A52-4B95-B8E2-F438994D5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0D7A41-A8F0-44CD-861B-9021A2AD19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B16E6-CB32-46E4-9F03-D23F4EF6131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00386" name="Rectangle 2">
            <a:extLst>
              <a:ext uri="{FF2B5EF4-FFF2-40B4-BE49-F238E27FC236}">
                <a16:creationId xmlns:a16="http://schemas.microsoft.com/office/drawing/2014/main" id="{959DADCA-EB87-4875-8CE1-F2ED272A6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C8C39185-5BF8-4009-BCDD-52C159A5A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DE26DA-FBAD-4EFE-9277-B453DA1D8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909C9-ECF8-4FF6-9144-930D1262778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EC5D8E1F-5229-43D8-9B79-1C00FCDD43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C2E16CC8-5EE1-41DF-88BE-C288CA2DE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4C2-8496-47B2-8C9E-29F0206FD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701E6-E35E-45C5-B2EA-B49814921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E7C23-EFBA-4E90-B45F-0205671F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0085-F01D-4415-AEED-5BE81DCDB0A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CF545-0D06-44B1-B1C0-811AE4E8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80D3-8FF4-4C00-B7D0-8A07310F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5C13-7EED-4D47-85A4-338E808A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BBC3-16BA-4AED-9CDF-EE29F0E9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23508-1C6B-4854-A62D-14834B3D5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E6061-C000-45BB-924F-31F0ECA7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0085-F01D-4415-AEED-5BE81DCDB0A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87AD7-376B-4C6F-90F5-0DD9DF63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A410-79F4-40F7-B016-4BB70948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5C13-7EED-4D47-85A4-338E808A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2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EE4DD-366A-487F-B49B-0AD1A45DA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E35C7-F677-4097-ACC4-EC5A2AAFB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92D63-9074-418A-8801-47B63D8A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0085-F01D-4415-AEED-5BE81DCDB0A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1A2E7-5528-4BE3-82DC-1AD84492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F9F5B-B8C8-49A8-85C8-9A4499A1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5C13-7EED-4D47-85A4-338E808A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6A63-11DB-45C4-BE94-6BB8A064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117667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C634B-2A25-4CF1-87CC-F03DCF74405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12800" y="1266825"/>
            <a:ext cx="5435600" cy="4905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D0030-1E5F-48FE-AF4C-F45E80294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1600" y="1266825"/>
            <a:ext cx="5435600" cy="4905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F5744-62DA-4EAD-BBF3-C1658386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4067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32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9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630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203200" y="775493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-50006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4400" b="0" spc="-150" baseline="0">
                <a:latin typeface="+mj-lt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08000" y="6492876"/>
            <a:ext cx="2844800" cy="365125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3B577D9-0260-46D7-B3D3-EB2566466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50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203200" y="775493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-50006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4000" b="1" spc="-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08000" y="6492876"/>
            <a:ext cx="2844800" cy="365125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3B577D9-0260-46D7-B3D3-EB2566466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01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203200" y="775493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-50006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4000" b="1" spc="-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08000" y="6492876"/>
            <a:ext cx="2844800" cy="365125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3B577D9-0260-46D7-B3D3-EB2566466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415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203200" y="775493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-50006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4000" b="1" spc="-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08000" y="6492876"/>
            <a:ext cx="2844800" cy="365125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3B577D9-0260-46D7-B3D3-EB2566466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72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203200" y="775493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-50006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4000" b="1" spc="-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08000" y="6492876"/>
            <a:ext cx="2844800" cy="365125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3B577D9-0260-46D7-B3D3-EB2566466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765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203200" y="775493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-50006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4000" b="1" spc="-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08000" y="6492876"/>
            <a:ext cx="2844800" cy="365125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3B577D9-0260-46D7-B3D3-EB2566466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92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04DF-7E4D-4866-A69B-81D7528E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6124C-FC78-4376-8BB8-9F9C4FC60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6699-0448-46B1-96FE-38E50F9A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0085-F01D-4415-AEED-5BE81DCDB0A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FDE2-4B81-4028-836F-41676256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0178B-42AA-4247-BBDA-4150B99F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5C13-7EED-4D47-85A4-338E808A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C596-1EAA-41ED-BA02-61DE49D8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D2E03-3523-4A1D-82A2-2D8B33CC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24C8-3FB0-4F4E-87D4-1507F51B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0085-F01D-4415-AEED-5BE81DCDB0A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2C31-AF70-40E9-9C15-04AD5012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A9B22-D661-4E4F-93D1-35A02AAB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5C13-7EED-4D47-85A4-338E808A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0D73-D5D1-4E26-901F-9998BE31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B423-9A18-4938-8302-E1CFBB2C5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B3788-2957-4D54-9A89-78059168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B8DCF-571D-41FB-9761-398DF5EA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0085-F01D-4415-AEED-5BE81DCDB0A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E8FF2-AA20-4918-8D8D-DF39D585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89801-DA55-464D-AF94-2456D293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5C13-7EED-4D47-85A4-338E808A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8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4664-8C59-495B-9FC2-865086EF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F98F9-AF2E-41B0-A4A3-EA77ACE8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255E1-2D24-48A6-906D-08732917C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4DF6A-8BA2-4EF2-8A5A-BAD27BFFC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B5512-7703-4B10-9CD6-FA9693232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298B3-DE78-4956-AD5D-5686CBCA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0085-F01D-4415-AEED-5BE81DCDB0A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07D02-4C01-4B8C-81FD-12C92CAE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0CC2D-8DD3-428A-ACB3-2BBA1DD3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5C13-7EED-4D47-85A4-338E808A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3BC3-91AC-4844-A425-ED305602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B3485-3D41-4701-9508-B4BC12C7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0085-F01D-4415-AEED-5BE81DCDB0A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122D1-06D0-4FB8-91AA-804FD8D1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25191-5DDD-4E2F-89AF-E55DC2E4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5C13-7EED-4D47-85A4-338E808A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0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9A74D-875F-43C7-876E-E038D5B1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0085-F01D-4415-AEED-5BE81DCDB0A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76255-218E-45B4-821C-311747D8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E7DA8-D3C9-4CEE-8517-FD3F5028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5C13-7EED-4D47-85A4-338E808A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1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E1F2-09BE-4BFB-9849-27701EE3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E0E0-1BE2-4848-A2D0-FCA9B803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ECE26-EB4C-41C7-AD0D-7A3EE6FBD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E9ECC-B261-4953-9931-0BC01DB0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0085-F01D-4415-AEED-5BE81DCDB0A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C44E2-AE82-4F64-AD3C-B94A1F5A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6511D-1A3C-47F9-91CF-5D756087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5C13-7EED-4D47-85A4-338E808A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7CD9-B5BC-4C40-8F2A-6124321E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2B053-B1C1-4ECE-9FBB-DE6E1D6F5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BD3A1-7066-4C7D-A498-FEF8EDDB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FE4B6-686B-4F0B-9C45-245ED15B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0085-F01D-4415-AEED-5BE81DCDB0A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13088-7CC0-4CD9-9341-4752FAE9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1FECF-B001-4BA6-8052-F9696F3B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5C13-7EED-4D47-85A4-338E808A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3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D5A33-5E00-483D-B492-157079B1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9C799-9255-46B5-AFB7-61EA37214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C161-2285-4B94-9095-BDF86A700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0085-F01D-4415-AEED-5BE81DCDB0A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9084C-353C-49FC-BA9E-E950FF9E9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143F-79AB-4AD0-83C7-C65A5B1CE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05C13-7EED-4D47-85A4-338E808A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8058" y="2144486"/>
            <a:ext cx="7421563" cy="1524000"/>
          </a:xfrm>
        </p:spPr>
        <p:txBody>
          <a:bodyPr/>
          <a:lstStyle/>
          <a:p>
            <a:pPr algn="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itchFamily="18" charset="0"/>
              </a:rPr>
              <a:t>Department of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2957" y="3287487"/>
            <a:ext cx="90460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CS F364 – DESIGN AND ANALYSIS OF ALGORITHMS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 4, 5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PORTIONS: As specified in handout and the contents taught in class. Class notes is must. Refer to the textbook as mentioned in handout</a:t>
            </a:r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PLEASE NOTE THAT PPT IS JUST AN ADDITIONAL REFERENCE.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AE4B89-F11A-4952-990E-93599F626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5D798F-C72D-43B9-8AE1-B3CAC3C52B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5029" name="Rectangle 5">
            <a:extLst>
              <a:ext uri="{FF2B5EF4-FFF2-40B4-BE49-F238E27FC236}">
                <a16:creationId xmlns:a16="http://schemas.microsoft.com/office/drawing/2014/main" id="{A0D233C1-0250-49E2-9F3B-EAF71C34F1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8138"/>
            <a:ext cx="766445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Pseudocode of </a:t>
            </a:r>
            <a:r>
              <a:rPr lang="en-US" altLang="en-US" dirty="0" err="1"/>
              <a:t>Mergesort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00971-013E-4CCF-B0B4-8401C909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27" y="1415149"/>
            <a:ext cx="7457184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C4C085-398F-4C34-A97E-7F1DCCB50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631A2-F018-43E0-A9D0-CB9F846849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0933" name="Rectangle 5">
            <a:extLst>
              <a:ext uri="{FF2B5EF4-FFF2-40B4-BE49-F238E27FC236}">
                <a16:creationId xmlns:a16="http://schemas.microsoft.com/office/drawing/2014/main" id="{7F223D98-9066-4524-B1E2-CD054E57B8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74065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Pseudocode of Merge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92E38-4B19-4218-B0B3-7F1289FC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430" y="654880"/>
            <a:ext cx="4962190" cy="55220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860" name="Picture 4" descr="Fig 4">
            <a:extLst>
              <a:ext uri="{FF2B5EF4-FFF2-40B4-BE49-F238E27FC236}">
                <a16:creationId xmlns:a16="http://schemas.microsoft.com/office/drawing/2014/main" id="{EF5688FC-CDFA-42D4-84F7-62D9DA0730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65" y="1493838"/>
            <a:ext cx="3596270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319FC3-9ECC-48CB-9E03-365707002D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7858" name="Rectangle 2">
            <a:extLst>
              <a:ext uri="{FF2B5EF4-FFF2-40B4-BE49-F238E27FC236}">
                <a16:creationId xmlns:a16="http://schemas.microsoft.com/office/drawing/2014/main" id="{5D6F6869-A631-4595-834B-7B4F60FCB4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10117138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Mergesort 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>
            <a:extLst>
              <a:ext uri="{FF2B5EF4-FFF2-40B4-BE49-F238E27FC236}">
                <a16:creationId xmlns:a16="http://schemas.microsoft.com/office/drawing/2014/main" id="{4C0EA9F2-E048-4DBF-A00C-1393EABF48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cases have same efficiency: </a:t>
            </a:r>
            <a:r>
              <a:rPr lang="el-GR" altLang="en-US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cs typeface="Times New Roman" panose="02020603050405020304" pitchFamily="18" charset="0"/>
              </a:rPr>
              <a:t>log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CHECK NOTES FOR COMPLEXITY ANALYSIS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329FED-3124-4E08-9352-DF7E9745B3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A61CB8E2-3C8D-40D2-A333-322E17F63D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Analysis of </a:t>
            </a:r>
            <a:r>
              <a:rPr lang="en-US" altLang="en-US" dirty="0" err="1"/>
              <a:t>Mergesort</a:t>
            </a:r>
            <a:endParaRPr lang="en-US" altLang="en-US" dirty="0"/>
          </a:p>
        </p:txBody>
      </p:sp>
      <p:sp>
        <p:nvSpPr>
          <p:cNvPr id="272400" name="Text Box 16">
            <a:extLst>
              <a:ext uri="{FF2B5EF4-FFF2-40B4-BE49-F238E27FC236}">
                <a16:creationId xmlns:a16="http://schemas.microsoft.com/office/drawing/2014/main" id="{2072A0EB-7FD9-4000-89B8-82E8C81F2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068" y="1321356"/>
            <a:ext cx="594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T(n) = 2T(n/2) + </a:t>
            </a:r>
            <a:r>
              <a:rPr kumimoji="1" lang="el-GR" alt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Θ</a:t>
            </a:r>
            <a:r>
              <a:rPr kumimoji="1" lang="en-US" alt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(n), T(1)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latin typeface="+mj-lt"/>
              </a:rPr>
              <a:t>Merge Sort – Recurrence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Def.  </a:t>
            </a:r>
            <a:r>
              <a:rPr lang="en-US" altLang="en-US" dirty="0">
                <a:solidFill>
                  <a:schemeClr val="tx1"/>
                </a:solidFill>
              </a:rPr>
              <a:t>T(n)  = number of comparisons to </a:t>
            </a:r>
            <a:r>
              <a:rPr lang="en-US" altLang="en-US" dirty="0" err="1">
                <a:solidFill>
                  <a:schemeClr val="tx1"/>
                </a:solidFill>
              </a:rPr>
              <a:t>mergesort</a:t>
            </a:r>
            <a:r>
              <a:rPr lang="en-US" altLang="en-US" dirty="0">
                <a:solidFill>
                  <a:schemeClr val="tx1"/>
                </a:solidFill>
              </a:rPr>
              <a:t> an input of size n.</a:t>
            </a:r>
          </a:p>
          <a:p>
            <a:endParaRPr lang="en-US" altLang="en-US" dirty="0"/>
          </a:p>
          <a:p>
            <a:r>
              <a:rPr lang="en-US" altLang="en-US" dirty="0" err="1"/>
              <a:t>Mergesort</a:t>
            </a:r>
            <a:r>
              <a:rPr lang="en-US" altLang="en-US" dirty="0"/>
              <a:t> recurrence.  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Solution.  </a:t>
            </a:r>
            <a:r>
              <a:rPr lang="en-US" altLang="en-US" dirty="0">
                <a:solidFill>
                  <a:schemeClr val="tx1"/>
                </a:solidFill>
              </a:rPr>
              <a:t>T(n) = O(n log</a:t>
            </a:r>
            <a:r>
              <a:rPr lang="en-US" altLang="en-US" baseline="-25000" dirty="0"/>
              <a:t>2</a:t>
            </a:r>
            <a:r>
              <a:rPr lang="en-US" altLang="en-US" dirty="0">
                <a:solidFill>
                  <a:schemeClr val="tx1"/>
                </a:solidFill>
              </a:rPr>
              <a:t> n). 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US" altLang="en-US" dirty="0"/>
          </a:p>
        </p:txBody>
      </p:sp>
      <p:graphicFrame>
        <p:nvGraphicFramePr>
          <p:cNvPr id="6" name="Object 104"/>
          <p:cNvGraphicFramePr>
            <a:graphicFrameLocks noChangeAspect="1"/>
          </p:cNvGraphicFramePr>
          <p:nvPr/>
        </p:nvGraphicFramePr>
        <p:xfrm>
          <a:off x="2987900" y="3765405"/>
          <a:ext cx="53117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41900" imgH="876300" progId="Equation.3">
                  <p:embed/>
                </p:oleObj>
              </mc:Choice>
              <mc:Fallback>
                <p:oleObj name="Equation" r:id="rId2" imgW="5041900" imgH="876300" progId="Equation.3">
                  <p:embed/>
                  <p:pic>
                    <p:nvPicPr>
                      <p:cNvPr id="6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21" t="-15652" r="-2721" b="-15652"/>
                      <a:stretch>
                        <a:fillRect/>
                      </a:stretch>
                    </p:blipFill>
                    <p:spPr bwMode="auto">
                      <a:xfrm>
                        <a:off x="2987900" y="3765405"/>
                        <a:ext cx="5311775" cy="11461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60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25000" lnSpcReduction="20000"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44D0F0-0388-480B-9075-5FB5A788512B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0" dirty="0">
                <a:latin typeface="+mj-lt"/>
              </a:rPr>
              <a:t>Proof by Recursion Tree – Merge Sort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659313" y="2438400"/>
            <a:ext cx="952500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T(n)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19800" y="3241675"/>
            <a:ext cx="914400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T(n/2)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367088" y="3254375"/>
            <a:ext cx="900112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T(n/2)</a:t>
            </a:r>
          </a:p>
        </p:txBody>
      </p:sp>
      <p:cxnSp>
        <p:nvCxnSpPr>
          <p:cNvPr id="10" name="AutoShape 6"/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3817939" y="2813051"/>
            <a:ext cx="1317625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7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5135564" y="2813051"/>
            <a:ext cx="1341437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32576" y="4003675"/>
            <a:ext cx="91122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T(n/4)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334000" y="4016375"/>
            <a:ext cx="890588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T(n/4)</a:t>
            </a:r>
          </a:p>
        </p:txBody>
      </p:sp>
      <p:cxnSp>
        <p:nvCxnSpPr>
          <p:cNvPr id="14" name="AutoShape 10"/>
          <p:cNvCxnSpPr>
            <a:cxnSpLocks noChangeShapeType="1"/>
            <a:stCxn id="8" idx="2"/>
            <a:endCxn id="13" idx="0"/>
          </p:cNvCxnSpPr>
          <p:nvPr/>
        </p:nvCxnSpPr>
        <p:spPr bwMode="auto">
          <a:xfrm flipH="1">
            <a:off x="5780088" y="3616325"/>
            <a:ext cx="696912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1"/>
          <p:cNvCxnSpPr>
            <a:cxnSpLocks noChangeShapeType="1"/>
            <a:stCxn id="8" idx="2"/>
            <a:endCxn id="12" idx="0"/>
          </p:cNvCxnSpPr>
          <p:nvPr/>
        </p:nvCxnSpPr>
        <p:spPr bwMode="auto">
          <a:xfrm>
            <a:off x="6477000" y="3616325"/>
            <a:ext cx="611188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438400" y="4003675"/>
            <a:ext cx="928688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T(n/4)</a:t>
            </a:r>
          </a:p>
        </p:txBody>
      </p:sp>
      <p:cxnSp>
        <p:nvCxnSpPr>
          <p:cNvPr id="17" name="AutoShape 13"/>
          <p:cNvCxnSpPr>
            <a:cxnSpLocks noChangeShapeType="1"/>
            <a:stCxn id="9" idx="2"/>
            <a:endCxn id="16" idx="0"/>
          </p:cNvCxnSpPr>
          <p:nvPr/>
        </p:nvCxnSpPr>
        <p:spPr bwMode="auto">
          <a:xfrm flipH="1">
            <a:off x="2903538" y="3629025"/>
            <a:ext cx="914400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978276" y="4003675"/>
            <a:ext cx="89852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T(n/4)</a:t>
            </a:r>
          </a:p>
        </p:txBody>
      </p:sp>
      <p:cxnSp>
        <p:nvCxnSpPr>
          <p:cNvPr id="19" name="AutoShape 15"/>
          <p:cNvCxnSpPr>
            <a:cxnSpLocks noChangeShapeType="1"/>
            <a:stCxn id="9" idx="2"/>
            <a:endCxn id="18" idx="0"/>
          </p:cNvCxnSpPr>
          <p:nvPr/>
        </p:nvCxnSpPr>
        <p:spPr bwMode="auto">
          <a:xfrm>
            <a:off x="3817938" y="3629025"/>
            <a:ext cx="609600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133601" y="5759450"/>
            <a:ext cx="620713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T(2)</a:t>
            </a:r>
          </a:p>
        </p:txBody>
      </p:sp>
      <p:cxnSp>
        <p:nvCxnSpPr>
          <p:cNvPr id="21" name="AutoShape 17"/>
          <p:cNvCxnSpPr>
            <a:cxnSpLocks noChangeShapeType="1"/>
            <a:stCxn id="16" idx="2"/>
            <a:endCxn id="20" idx="0"/>
          </p:cNvCxnSpPr>
          <p:nvPr/>
        </p:nvCxnSpPr>
        <p:spPr bwMode="auto">
          <a:xfrm flipH="1">
            <a:off x="2444750" y="4378326"/>
            <a:ext cx="458788" cy="1381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819400" y="5759450"/>
            <a:ext cx="623888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T(2)</a:t>
            </a:r>
          </a:p>
        </p:txBody>
      </p:sp>
      <p:cxnSp>
        <p:nvCxnSpPr>
          <p:cNvPr id="23" name="AutoShape 19"/>
          <p:cNvCxnSpPr>
            <a:cxnSpLocks noChangeShapeType="1"/>
            <a:stCxn id="16" idx="2"/>
            <a:endCxn id="22" idx="0"/>
          </p:cNvCxnSpPr>
          <p:nvPr/>
        </p:nvCxnSpPr>
        <p:spPr bwMode="auto">
          <a:xfrm>
            <a:off x="2903538" y="4378326"/>
            <a:ext cx="228600" cy="1381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3657601" y="5772150"/>
            <a:ext cx="64452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T(2)</a:t>
            </a:r>
          </a:p>
        </p:txBody>
      </p:sp>
      <p:cxnSp>
        <p:nvCxnSpPr>
          <p:cNvPr id="25" name="AutoShape 21"/>
          <p:cNvCxnSpPr>
            <a:cxnSpLocks noChangeShapeType="1"/>
            <a:stCxn id="18" idx="2"/>
            <a:endCxn id="24" idx="0"/>
          </p:cNvCxnSpPr>
          <p:nvPr/>
        </p:nvCxnSpPr>
        <p:spPr bwMode="auto">
          <a:xfrm flipH="1">
            <a:off x="3979864" y="4378326"/>
            <a:ext cx="44767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378326" y="5772150"/>
            <a:ext cx="65087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T(2)</a:t>
            </a:r>
          </a:p>
        </p:txBody>
      </p:sp>
      <p:cxnSp>
        <p:nvCxnSpPr>
          <p:cNvPr id="27" name="AutoShape 23"/>
          <p:cNvCxnSpPr>
            <a:cxnSpLocks noChangeShapeType="1"/>
            <a:stCxn id="18" idx="2"/>
            <a:endCxn id="26" idx="0"/>
          </p:cNvCxnSpPr>
          <p:nvPr/>
        </p:nvCxnSpPr>
        <p:spPr bwMode="auto">
          <a:xfrm>
            <a:off x="4427539" y="4378326"/>
            <a:ext cx="2762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105401" y="5772150"/>
            <a:ext cx="633413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T(2)</a:t>
            </a:r>
          </a:p>
        </p:txBody>
      </p:sp>
      <p:cxnSp>
        <p:nvCxnSpPr>
          <p:cNvPr id="29" name="AutoShape 25"/>
          <p:cNvCxnSpPr>
            <a:cxnSpLocks noChangeShapeType="1"/>
            <a:stCxn id="13" idx="2"/>
            <a:endCxn id="28" idx="0"/>
          </p:cNvCxnSpPr>
          <p:nvPr/>
        </p:nvCxnSpPr>
        <p:spPr bwMode="auto">
          <a:xfrm flipH="1">
            <a:off x="5422900" y="4391026"/>
            <a:ext cx="357188" cy="1381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791201" y="5772150"/>
            <a:ext cx="601663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T(2)</a:t>
            </a:r>
          </a:p>
        </p:txBody>
      </p:sp>
      <p:cxnSp>
        <p:nvCxnSpPr>
          <p:cNvPr id="31" name="AutoShape 27"/>
          <p:cNvCxnSpPr>
            <a:cxnSpLocks noChangeShapeType="1"/>
            <a:stCxn id="13" idx="2"/>
            <a:endCxn id="30" idx="0"/>
          </p:cNvCxnSpPr>
          <p:nvPr/>
        </p:nvCxnSpPr>
        <p:spPr bwMode="auto">
          <a:xfrm>
            <a:off x="5780089" y="4391026"/>
            <a:ext cx="312737" cy="1381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6607176" y="5772150"/>
            <a:ext cx="63182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T(2)</a:t>
            </a:r>
          </a:p>
        </p:txBody>
      </p:sp>
      <p:cxnSp>
        <p:nvCxnSpPr>
          <p:cNvPr id="33" name="AutoShape 29"/>
          <p:cNvCxnSpPr>
            <a:cxnSpLocks noChangeShapeType="1"/>
            <a:stCxn id="12" idx="2"/>
            <a:endCxn id="32" idx="0"/>
          </p:cNvCxnSpPr>
          <p:nvPr/>
        </p:nvCxnSpPr>
        <p:spPr bwMode="auto">
          <a:xfrm flipH="1">
            <a:off x="6923088" y="4378326"/>
            <a:ext cx="165100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7312026" y="5772150"/>
            <a:ext cx="61277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T(2)</a:t>
            </a:r>
          </a:p>
        </p:txBody>
      </p:sp>
      <p:cxnSp>
        <p:nvCxnSpPr>
          <p:cNvPr id="35" name="AutoShape 31"/>
          <p:cNvCxnSpPr>
            <a:cxnSpLocks noChangeShapeType="1"/>
            <a:stCxn id="12" idx="2"/>
            <a:endCxn id="34" idx="0"/>
          </p:cNvCxnSpPr>
          <p:nvPr/>
        </p:nvCxnSpPr>
        <p:spPr bwMode="auto">
          <a:xfrm>
            <a:off x="7088189" y="4378326"/>
            <a:ext cx="5302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8672514" y="2506663"/>
            <a:ext cx="6810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</a:t>
            </a: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2278063" y="4875213"/>
            <a:ext cx="5510212" cy="271462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T(n / 2</a:t>
            </a:r>
            <a:r>
              <a:rPr lang="en-US" altLang="en-US" baseline="30000">
                <a:solidFill>
                  <a:schemeClr val="bg1"/>
                </a:solidFill>
              </a:rPr>
              <a:t>k</a:t>
            </a:r>
            <a:r>
              <a:rPr lang="en-US" altLang="en-US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8672514" y="3198813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2(n/2)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8672514" y="4003675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4(n/4)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8672514" y="4832350"/>
            <a:ext cx="16144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  <a:r>
              <a:rPr lang="en-US" altLang="en-US" baseline="30000"/>
              <a:t>k </a:t>
            </a:r>
            <a:r>
              <a:rPr lang="en-US" altLang="en-US"/>
              <a:t>(n / 2</a:t>
            </a:r>
            <a:r>
              <a:rPr lang="en-US" altLang="en-US" baseline="30000"/>
              <a:t>k</a:t>
            </a:r>
            <a:r>
              <a:rPr lang="en-US" altLang="en-US"/>
              <a:t>)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8605838" y="5784850"/>
            <a:ext cx="12239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n/2</a:t>
            </a:r>
            <a:r>
              <a:rPr lang="en-US" altLang="en-US" baseline="30000"/>
              <a:t> </a:t>
            </a:r>
            <a:r>
              <a:rPr lang="en-US" altLang="en-US"/>
              <a:t>(2)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8672514" y="5295900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. . .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8672514" y="4478338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. . .</a:t>
            </a: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8264525" y="2574925"/>
            <a:ext cx="0" cy="353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7924801" y="4219575"/>
            <a:ext cx="747713" cy="374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log</a:t>
            </a:r>
            <a:r>
              <a:rPr lang="en-US" altLang="en-US" baseline="-25000"/>
              <a:t>2</a:t>
            </a:r>
            <a:r>
              <a:rPr lang="en-US" altLang="en-US"/>
              <a:t>n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 flipH="1">
            <a:off x="8605839" y="6248400"/>
            <a:ext cx="1087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8669428" y="6227762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</a:t>
            </a:r>
            <a:r>
              <a:rPr lang="en-US" altLang="en-US" baseline="30000" dirty="0"/>
              <a:t> </a:t>
            </a:r>
            <a:r>
              <a:rPr lang="en-US" altLang="en-US" dirty="0"/>
              <a:t>log</a:t>
            </a:r>
            <a:r>
              <a:rPr lang="en-US" altLang="en-US" baseline="-25000" dirty="0"/>
              <a:t>2</a:t>
            </a:r>
            <a:r>
              <a:rPr lang="en-US" altLang="en-US" dirty="0"/>
              <a:t>n</a:t>
            </a: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3824289" y="990601"/>
          <a:ext cx="38750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06800" imgH="825500" progId="Equation.3">
                  <p:embed/>
                </p:oleObj>
              </mc:Choice>
              <mc:Fallback>
                <p:oleObj name="Equation" r:id="rId2" imgW="3606800" imgH="825500" progId="Equation.3">
                  <p:embed/>
                  <p:pic>
                    <p:nvPicPr>
                      <p:cNvPr id="48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802" t="-16615" r="-3802" b="-16615"/>
                      <a:stretch>
                        <a:fillRect/>
                      </a:stretch>
                    </p:blipFill>
                    <p:spPr bwMode="auto">
                      <a:xfrm>
                        <a:off x="3824289" y="990601"/>
                        <a:ext cx="3875087" cy="10953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95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>
            <a:extLst>
              <a:ext uri="{FF2B5EF4-FFF2-40B4-BE49-F238E27FC236}">
                <a16:creationId xmlns:a16="http://schemas.microsoft.com/office/drawing/2014/main" id="{8805DEA4-D432-45AB-97A9-BA1E5A7922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Select a </a:t>
            </a:r>
            <a:r>
              <a:rPr lang="en-US" altLang="en-US" i="1" dirty="0"/>
              <a:t>pivot</a:t>
            </a:r>
            <a:r>
              <a:rPr lang="en-US" altLang="en-US" dirty="0"/>
              <a:t> (partitioning element) – here, the first element</a:t>
            </a:r>
          </a:p>
          <a:p>
            <a:r>
              <a:rPr lang="en-US" altLang="en-US" dirty="0"/>
              <a:t>Rearrange the list so that all the elements in the first </a:t>
            </a:r>
            <a:r>
              <a:rPr lang="en-US" altLang="en-US" i="1" dirty="0"/>
              <a:t>s </a:t>
            </a:r>
            <a:r>
              <a:rPr lang="en-US" altLang="en-US" dirty="0"/>
              <a:t>positions are smaller than or equal to the pivot and all the elements in the remaining </a:t>
            </a:r>
            <a:r>
              <a:rPr lang="en-US" altLang="en-US" i="1" dirty="0"/>
              <a:t>n-s </a:t>
            </a:r>
            <a:r>
              <a:rPr lang="en-US" altLang="en-US" dirty="0"/>
              <a:t>positions are larger than or equal to the pivot (see next slide for an algorithm)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Exchange the pivot with the last element in the first (i.e.,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)</a:t>
            </a:r>
            <a:r>
              <a:rPr lang="en-US" altLang="en-US" dirty="0">
                <a:cs typeface="Times New Roman" panose="02020603050405020304" pitchFamily="18" charset="0"/>
              </a:rPr>
              <a:t> subarray — the pivot is now in its final position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Sort the two subarrays recursively</a:t>
            </a:r>
          </a:p>
          <a:p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A6F63C-5995-43C3-B011-626A259C96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99577255-EB56-4BCD-9312-CEE6C67B66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Quicksort</a:t>
            </a:r>
          </a:p>
        </p:txBody>
      </p:sp>
      <p:grpSp>
        <p:nvGrpSpPr>
          <p:cNvPr id="388100" name="Group 4">
            <a:extLst>
              <a:ext uri="{FF2B5EF4-FFF2-40B4-BE49-F238E27FC236}">
                <a16:creationId xmlns:a16="http://schemas.microsoft.com/office/drawing/2014/main" id="{A709C6E8-D595-4496-9E95-057C12883EB0}"/>
              </a:ext>
            </a:extLst>
          </p:cNvPr>
          <p:cNvGrpSpPr>
            <a:grpSpLocks/>
          </p:cNvGrpSpPr>
          <p:nvPr/>
        </p:nvGrpSpPr>
        <p:grpSpPr bwMode="auto">
          <a:xfrm>
            <a:off x="2771335" y="3079750"/>
            <a:ext cx="7010400" cy="1354138"/>
            <a:chOff x="672" y="2928"/>
            <a:chExt cx="4416" cy="853"/>
          </a:xfrm>
        </p:grpSpPr>
        <p:grpSp>
          <p:nvGrpSpPr>
            <p:cNvPr id="388101" name="Group 5">
              <a:extLst>
                <a:ext uri="{FF2B5EF4-FFF2-40B4-BE49-F238E27FC236}">
                  <a16:creationId xmlns:a16="http://schemas.microsoft.com/office/drawing/2014/main" id="{5ED15FCD-1104-4DF6-86A7-8466605D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928"/>
              <a:ext cx="4416" cy="672"/>
              <a:chOff x="672" y="3312"/>
              <a:chExt cx="4416" cy="672"/>
            </a:xfrm>
          </p:grpSpPr>
          <p:sp>
            <p:nvSpPr>
              <p:cNvPr id="388102" name="Rectangle 6">
                <a:extLst>
                  <a:ext uri="{FF2B5EF4-FFF2-40B4-BE49-F238E27FC236}">
                    <a16:creationId xmlns:a16="http://schemas.microsoft.com/office/drawing/2014/main" id="{9DDB5280-96D6-4803-81E7-961CD0587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441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88103" name="Line 7">
                <a:extLst>
                  <a:ext uri="{FF2B5EF4-FFF2-40B4-BE49-F238E27FC236}">
                    <a16:creationId xmlns:a16="http://schemas.microsoft.com/office/drawing/2014/main" id="{3DFAF531-F8BA-4152-9936-70195C4F7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04" name="Line 8">
                <a:extLst>
                  <a:ext uri="{FF2B5EF4-FFF2-40B4-BE49-F238E27FC236}">
                    <a16:creationId xmlns:a16="http://schemas.microsoft.com/office/drawing/2014/main" id="{FF360A79-ECAF-41D1-8C8E-0BA3FAA9F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05" name="Line 9">
                <a:extLst>
                  <a:ext uri="{FF2B5EF4-FFF2-40B4-BE49-F238E27FC236}">
                    <a16:creationId xmlns:a16="http://schemas.microsoft.com/office/drawing/2014/main" id="{922D7267-4BD4-40A3-B899-6FB04FEE6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06" name="Text Box 10">
                <a:extLst>
                  <a:ext uri="{FF2B5EF4-FFF2-40B4-BE49-F238E27FC236}">
                    <a16:creationId xmlns:a16="http://schemas.microsoft.com/office/drawing/2014/main" id="{F39ECD9C-1AB8-4053-B567-EF23A8EA5F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3312"/>
                <a:ext cx="1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i="1">
                    <a:solidFill>
                      <a:schemeClr val="bg2"/>
                    </a:solidFill>
                  </a:rPr>
                  <a:t>p</a:t>
                </a:r>
              </a:p>
            </p:txBody>
          </p:sp>
          <p:sp>
            <p:nvSpPr>
              <p:cNvPr id="388107" name="AutoShape 11">
                <a:extLst>
                  <a:ext uri="{FF2B5EF4-FFF2-40B4-BE49-F238E27FC236}">
                    <a16:creationId xmlns:a16="http://schemas.microsoft.com/office/drawing/2014/main" id="{01F079C9-EFCA-47C4-8456-66648809998A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1584" y="2976"/>
                <a:ext cx="288" cy="1728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08" name="AutoShape 12">
                <a:extLst>
                  <a:ext uri="{FF2B5EF4-FFF2-40B4-BE49-F238E27FC236}">
                    <a16:creationId xmlns:a16="http://schemas.microsoft.com/office/drawing/2014/main" id="{F19EA9FE-659E-4CCB-AD2E-AE8D46121D8D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3744" y="2640"/>
                <a:ext cx="288" cy="24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8109" name="Text Box 13">
              <a:extLst>
                <a:ext uri="{FF2B5EF4-FFF2-40B4-BE49-F238E27FC236}">
                  <a16:creationId xmlns:a16="http://schemas.microsoft.com/office/drawing/2014/main" id="{A4E01D89-7129-4A86-ADB6-B4A6EBB3F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" y="3526"/>
              <a:ext cx="4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A[</a:t>
              </a:r>
              <a:r>
                <a:rPr lang="en-US" altLang="en-US" i="1"/>
                <a:t>i</a:t>
              </a:r>
              <a:r>
                <a:rPr lang="en-US" altLang="en-US"/>
                <a:t>]</a:t>
              </a:r>
              <a:r>
                <a:rPr lang="en-US" altLang="en-US"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altLang="en-US" i="1">
                  <a:cs typeface="Times New Roman" panose="02020603050405020304" pitchFamily="18" charset="0"/>
                </a:rPr>
                <a:t>p</a:t>
              </a:r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388110" name="Text Box 14">
              <a:extLst>
                <a:ext uri="{FF2B5EF4-FFF2-40B4-BE49-F238E27FC236}">
                  <a16:creationId xmlns:a16="http://schemas.microsoft.com/office/drawing/2014/main" id="{F2801D18-18BE-484F-AB02-0E88B9256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3548"/>
              <a:ext cx="4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A[</a:t>
              </a:r>
              <a:r>
                <a:rPr lang="en-US" altLang="en-US" i="1"/>
                <a:t>i</a:t>
              </a:r>
              <a:r>
                <a:rPr lang="en-US" altLang="en-US"/>
                <a:t>]</a:t>
              </a:r>
              <a:r>
                <a:rPr lang="en-US" altLang="en-US"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en-US" i="1">
                  <a:cs typeface="Times New Roman" panose="02020603050405020304" pitchFamily="18" charset="0"/>
                </a:rPr>
                <a:t>p</a:t>
              </a:r>
              <a:endParaRPr lang="en-US" altLang="en-US"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EFAD0-55B3-47EF-8696-980D95459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8518" y="1812170"/>
            <a:ext cx="4476750" cy="25527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FCB8F6-622F-4D79-BF67-164AB740F9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92869" name="Rectangle 5">
            <a:extLst>
              <a:ext uri="{FF2B5EF4-FFF2-40B4-BE49-F238E27FC236}">
                <a16:creationId xmlns:a16="http://schemas.microsoft.com/office/drawing/2014/main" id="{71D4AC4F-A184-4B13-8766-4889B3DF6D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5186" y="-50006"/>
            <a:ext cx="10515600" cy="1325563"/>
          </a:xfrm>
        </p:spPr>
        <p:txBody>
          <a:bodyPr/>
          <a:lstStyle/>
          <a:p>
            <a:r>
              <a:rPr lang="en-US" altLang="en-US" dirty="0"/>
              <a:t>Partitioning Algorithm – Quick Sort</a:t>
            </a:r>
          </a:p>
        </p:txBody>
      </p:sp>
      <p:sp>
        <p:nvSpPr>
          <p:cNvPr id="292874" name="Text Box 10">
            <a:extLst>
              <a:ext uri="{FF2B5EF4-FFF2-40B4-BE49-F238E27FC236}">
                <a16:creationId xmlns:a16="http://schemas.microsoft.com/office/drawing/2014/main" id="{A6846E3F-D22B-48B1-B05A-D717D7A44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33800"/>
            <a:ext cx="1828800" cy="63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or </a:t>
            </a:r>
            <a:r>
              <a:rPr lang="en-US" altLang="en-US" i="1">
                <a:solidFill>
                  <a:schemeClr val="bg2"/>
                </a:solidFill>
              </a:rPr>
              <a:t>i &gt; 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or </a:t>
            </a:r>
            <a:r>
              <a:rPr lang="en-US" altLang="en-US" i="1">
                <a:solidFill>
                  <a:schemeClr val="bg2"/>
                </a:solidFill>
              </a:rPr>
              <a:t>j = l </a:t>
            </a:r>
          </a:p>
        </p:txBody>
      </p:sp>
      <p:sp>
        <p:nvSpPr>
          <p:cNvPr id="292875" name="Text Box 11">
            <a:extLst>
              <a:ext uri="{FF2B5EF4-FFF2-40B4-BE49-F238E27FC236}">
                <a16:creationId xmlns:a16="http://schemas.microsoft.com/office/drawing/2014/main" id="{9748310D-3EA7-41DD-870A-CD8328BD2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098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</a:rPr>
              <a:t>&lt;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8323E-A6F4-439D-9BBA-1FD108F64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015" y="1062037"/>
            <a:ext cx="4328595" cy="5247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>
            <a:extLst>
              <a:ext uri="{FF2B5EF4-FFF2-40B4-BE49-F238E27FC236}">
                <a16:creationId xmlns:a16="http://schemas.microsoft.com/office/drawing/2014/main" id="{C92E4869-D2D3-4765-A704-1340B9EA8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Best case: split in the middle </a:t>
            </a:r>
            <a:r>
              <a:rPr lang="en-US" altLang="en-US" dirty="0">
                <a:cs typeface="Times New Roman" panose="02020603050405020304" pitchFamily="18" charset="0"/>
              </a:rPr>
              <a:t>— </a:t>
            </a:r>
            <a:r>
              <a:rPr lang="el-GR" altLang="en-US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cs typeface="Times New Roman" panose="02020603050405020304" pitchFamily="18" charset="0"/>
              </a:rPr>
              <a:t>log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Worst case: sorted array! — </a:t>
            </a:r>
            <a:r>
              <a:rPr lang="el-GR" altLang="en-US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</a:p>
          <a:p>
            <a:r>
              <a:rPr lang="en-US" altLang="en-US" dirty="0"/>
              <a:t>Average case: random arrays </a:t>
            </a:r>
            <a:r>
              <a:rPr lang="en-US" altLang="en-US" dirty="0">
                <a:cs typeface="Times New Roman" panose="02020603050405020304" pitchFamily="18" charset="0"/>
              </a:rPr>
              <a:t>—</a:t>
            </a:r>
            <a:r>
              <a:rPr lang="en-US" altLang="en-US" dirty="0"/>
              <a:t> </a:t>
            </a:r>
            <a:r>
              <a:rPr lang="el-GR" altLang="en-US" dirty="0">
                <a:latin typeface="Lucida Grande" pitchFamily="84" charset="0"/>
                <a:cs typeface="Times New Roman" panose="02020603050405020304" pitchFamily="18" charset="0"/>
              </a:rPr>
              <a:t>Θ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cs typeface="Times New Roman" panose="02020603050405020304" pitchFamily="18" charset="0"/>
              </a:rPr>
              <a:t>log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Complexity derivation of quick sort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Improvements: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better pivot selection: median of three partitioning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switch to insertion sort on small subfiles</a:t>
            </a:r>
          </a:p>
          <a:p>
            <a:pPr marL="457200" lvl="1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CHECK NOTES FOR COMPLEXITY ANALYSIS</a:t>
            </a:r>
          </a:p>
          <a:p>
            <a:pPr lvl="1"/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803EEA-129A-458B-A556-5D43036616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5458" name="Rectangle 2">
            <a:extLst>
              <a:ext uri="{FF2B5EF4-FFF2-40B4-BE49-F238E27FC236}">
                <a16:creationId xmlns:a16="http://schemas.microsoft.com/office/drawing/2014/main" id="{522A13A7-3C21-42B1-8F89-C82D4F75B2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en-US"/>
              <a:t>Analysis of Quicksort</a:t>
            </a:r>
          </a:p>
        </p:txBody>
      </p:sp>
      <p:sp>
        <p:nvSpPr>
          <p:cNvPr id="275460" name="Text Box 4">
            <a:extLst>
              <a:ext uri="{FF2B5EF4-FFF2-40B4-BE49-F238E27FC236}">
                <a16:creationId xmlns:a16="http://schemas.microsoft.com/office/drawing/2014/main" id="{BADB5FEE-87A8-40DA-9521-EDE5D2E6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583" y="2005098"/>
            <a:ext cx="3276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T(n) = T(n-1) + </a:t>
            </a:r>
            <a:r>
              <a:rPr kumimoji="1" lang="el-GR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Θ</a:t>
            </a:r>
            <a:r>
              <a:rPr kumimoji="1" lang="en-US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alt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kumimoji="1"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Quick sort Recursion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026" name="Picture 2" descr="Image result for Quick sort recursion t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447801"/>
            <a:ext cx="4766063" cy="265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lection sort recursion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04482"/>
            <a:ext cx="30670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30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60D9CBF-9CC3-46E3-BA94-C37686485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5471"/>
              </p:ext>
            </p:extLst>
          </p:nvPr>
        </p:nvGraphicFramePr>
        <p:xfrm>
          <a:off x="406400" y="1493838"/>
          <a:ext cx="10973442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70300">
                  <a:extLst>
                    <a:ext uri="{9D8B030D-6E8A-4147-A177-3AD203B41FA5}">
                      <a16:colId xmlns:a16="http://schemas.microsoft.com/office/drawing/2014/main" val="2194202562"/>
                    </a:ext>
                  </a:extLst>
                </a:gridCol>
                <a:gridCol w="4417044">
                  <a:extLst>
                    <a:ext uri="{9D8B030D-6E8A-4147-A177-3AD203B41FA5}">
                      <a16:colId xmlns:a16="http://schemas.microsoft.com/office/drawing/2014/main" val="2757760240"/>
                    </a:ext>
                  </a:extLst>
                </a:gridCol>
                <a:gridCol w="4286098">
                  <a:extLst>
                    <a:ext uri="{9D8B030D-6E8A-4147-A177-3AD203B41FA5}">
                      <a16:colId xmlns:a16="http://schemas.microsoft.com/office/drawing/2014/main" val="1969804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LECTURE 4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475" marR="10647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Max-Min problem, Explain merge sort – derive the recursion equation and complexity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475" marR="10647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 Refer R2: 3.4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 Refer R2: 3.5,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 Refer T1: 2.3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475" marR="106475" marT="0" marB="0"/>
                </a:tc>
                <a:extLst>
                  <a:ext uri="{0D108BD9-81ED-4DB2-BD59-A6C34878D82A}">
                    <a16:rowId xmlns:a16="http://schemas.microsoft.com/office/drawing/2014/main" val="282724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LECTURE 5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475" marR="10647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Explain quick sort, selection sort - derive the recursion equation and complexity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475" marR="10647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 Refer R2: 3.6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 Refer T1: Chapter: 7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475" marR="106475" marT="0" marB="0"/>
                </a:tc>
                <a:extLst>
                  <a:ext uri="{0D108BD9-81ED-4DB2-BD59-A6C34878D82A}">
                    <a16:rowId xmlns:a16="http://schemas.microsoft.com/office/drawing/2014/main" val="3896214557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Topics- Lecture 1,2,3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997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19141" y="1059725"/>
            <a:ext cx="8229600" cy="4525963"/>
          </a:xfrm>
        </p:spPr>
        <p:txBody>
          <a:bodyPr/>
          <a:lstStyle/>
          <a:p>
            <a:r>
              <a:rPr lang="en-US" sz="1200" dirty="0"/>
              <a:t>In place sorting algorithm </a:t>
            </a:r>
          </a:p>
          <a:p>
            <a:endParaRPr lang="en-US" sz="1200" dirty="0"/>
          </a:p>
          <a:p>
            <a:r>
              <a:rPr lang="en-US" sz="1200" dirty="0" err="1"/>
              <a:t>selectionSort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arr</a:t>
            </a:r>
            <a:r>
              <a:rPr lang="en-US" sz="1200" dirty="0"/>
              <a:t>[],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n)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min =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	for (</a:t>
            </a:r>
            <a:r>
              <a:rPr lang="en-US" sz="1200" dirty="0" err="1"/>
              <a:t>int</a:t>
            </a:r>
            <a:r>
              <a:rPr lang="en-US" sz="1200" dirty="0"/>
              <a:t> j = </a:t>
            </a:r>
            <a:r>
              <a:rPr lang="en-US" sz="1200" dirty="0" err="1"/>
              <a:t>i</a:t>
            </a:r>
            <a:r>
              <a:rPr lang="en-US" sz="1200" dirty="0"/>
              <a:t> + 1; j &lt; n; </a:t>
            </a:r>
            <a:r>
              <a:rPr lang="en-US" sz="1200" dirty="0" err="1"/>
              <a:t>j++</a:t>
            </a:r>
            <a:r>
              <a:rPr lang="en-US" sz="1200" dirty="0"/>
              <a:t>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if (</a:t>
            </a:r>
            <a:r>
              <a:rPr lang="en-US" sz="1200" dirty="0" err="1"/>
              <a:t>arr</a:t>
            </a:r>
            <a:r>
              <a:rPr lang="en-US" sz="1200" dirty="0"/>
              <a:t>[j] &lt; </a:t>
            </a:r>
            <a:r>
              <a:rPr lang="en-US" sz="1200" dirty="0" err="1"/>
              <a:t>arr</a:t>
            </a:r>
            <a:r>
              <a:rPr lang="en-US" sz="1200" dirty="0"/>
              <a:t>[min])</a:t>
            </a:r>
          </a:p>
          <a:p>
            <a:r>
              <a:rPr lang="en-US" sz="1200" dirty="0"/>
              <a:t>		       min = j;	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swap(</a:t>
            </a:r>
            <a:r>
              <a:rPr lang="en-US" sz="1200" dirty="0" err="1"/>
              <a:t>arr</a:t>
            </a:r>
            <a:r>
              <a:rPr lang="en-US" sz="1200" dirty="0"/>
              <a:t>, min, 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	if (</a:t>
            </a:r>
            <a:r>
              <a:rPr lang="en-US" sz="1200" dirty="0" err="1"/>
              <a:t>i</a:t>
            </a:r>
            <a:r>
              <a:rPr lang="en-US" sz="1200" dirty="0"/>
              <a:t> + 1 &lt; n)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selectionSort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 + 1, n);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389DD-9AFD-46CB-A312-AC4FFCEDE7F5}"/>
              </a:ext>
            </a:extLst>
          </p:cNvPr>
          <p:cNvSpPr txBox="1"/>
          <p:nvPr/>
        </p:nvSpPr>
        <p:spPr>
          <a:xfrm>
            <a:off x="5830957" y="4956313"/>
            <a:ext cx="485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Selection </a:t>
            </a:r>
            <a:r>
              <a:rPr lang="en-US"/>
              <a:t>Sort Analysis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14459-BD55-4507-8D9C-B20927AC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562" y="819158"/>
            <a:ext cx="7424998" cy="438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5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491" y="3072254"/>
            <a:ext cx="2190919" cy="1447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905000" y="1528296"/>
            <a:ext cx="8382000" cy="1143000"/>
          </a:xfrm>
        </p:spPr>
        <p:txBody>
          <a:bodyPr/>
          <a:lstStyle/>
          <a:p>
            <a:r>
              <a:rPr lang="en-US" dirty="0"/>
              <a:t>Selection Sort   Quick Sort     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072254"/>
            <a:ext cx="2973139" cy="1194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597" y="3014300"/>
            <a:ext cx="2330162" cy="12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9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8ACD5-FCFF-460A-93AA-1A10BD308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400" dirty="0"/>
              <a:t>Thank You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120C1B-8D8E-4E61-A2A4-7AB428C980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9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A139-FCFA-492E-8228-12C49CB4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BC8C6-8EC9-40E0-85FC-B0B6275A03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D2CB6D20-91C6-42A1-BEFA-312B02E86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A66F88-A7D1-4891-888D-271D63A48AE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3074" name="Date Placeholder 1">
            <a:extLst>
              <a:ext uri="{FF2B5EF4-FFF2-40B4-BE49-F238E27FC236}">
                <a16:creationId xmlns:a16="http://schemas.microsoft.com/office/drawing/2014/main" id="{C63EB068-166C-4C14-AA30-ED85EF62692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743200" cy="3651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 Young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CS 331 D&amp;A of  Algo.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3075" name="Footer Placeholder 2">
            <a:extLst>
              <a:ext uri="{FF2B5EF4-FFF2-40B4-BE49-F238E27FC236}">
                <a16:creationId xmlns:a16="http://schemas.microsoft.com/office/drawing/2014/main" id="{AFF2894A-FF4B-4C91-AD72-D843DB7E937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Topic: </a:t>
            </a:r>
            <a:r>
              <a:rPr lang="en-US" altLang="en-US" sz="1400">
                <a:solidFill>
                  <a:schemeClr val="accent2"/>
                </a:solidFill>
              </a:rPr>
              <a:t>Divide and Conquer</a:t>
            </a:r>
          </a:p>
        </p:txBody>
      </p:sp>
      <p:sp>
        <p:nvSpPr>
          <p:cNvPr id="3077" name="Text Box 1026">
            <a:extLst>
              <a:ext uri="{FF2B5EF4-FFF2-40B4-BE49-F238E27FC236}">
                <a16:creationId xmlns:a16="http://schemas.microsoft.com/office/drawing/2014/main" id="{D79809ED-EE98-4747-8FE1-996E01B0D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28801"/>
            <a:ext cx="59753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List			 List 1	 List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 elements		n/2 elements	 n/2 elements</a:t>
            </a:r>
          </a:p>
        </p:txBody>
      </p:sp>
      <p:sp>
        <p:nvSpPr>
          <p:cNvPr id="3078" name="Oval 1027">
            <a:extLst>
              <a:ext uri="{FF2B5EF4-FFF2-40B4-BE49-F238E27FC236}">
                <a16:creationId xmlns:a16="http://schemas.microsoft.com/office/drawing/2014/main" id="{69A9A46E-EA7B-49D2-BABC-85A658E22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447800"/>
            <a:ext cx="18288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9" name="Oval 1028">
            <a:extLst>
              <a:ext uri="{FF2B5EF4-FFF2-40B4-BE49-F238E27FC236}">
                <a16:creationId xmlns:a16="http://schemas.microsoft.com/office/drawing/2014/main" id="{E773F154-F85F-4497-9FBD-B5122210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752600"/>
            <a:ext cx="13716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80" name="Oval 1029">
            <a:extLst>
              <a:ext uri="{FF2B5EF4-FFF2-40B4-BE49-F238E27FC236}">
                <a16:creationId xmlns:a16="http://schemas.microsoft.com/office/drawing/2014/main" id="{6E6B2740-8D35-4AF2-9DC2-19E496A71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676400"/>
            <a:ext cx="13716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81" name="Line 1030">
            <a:extLst>
              <a:ext uri="{FF2B5EF4-FFF2-40B4-BE49-F238E27FC236}">
                <a16:creationId xmlns:a16="http://schemas.microsoft.com/office/drawing/2014/main" id="{5A262597-E017-4A9A-81CC-781A8AD15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Text Box 1031">
            <a:extLst>
              <a:ext uri="{FF2B5EF4-FFF2-40B4-BE49-F238E27FC236}">
                <a16:creationId xmlns:a16="http://schemas.microsoft.com/office/drawing/2014/main" id="{B5AE7A67-3F8D-405B-AEB2-CCBAA4531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429001"/>
            <a:ext cx="584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min, max 		min1, max1	min2, max2</a:t>
            </a:r>
          </a:p>
        </p:txBody>
      </p:sp>
      <p:sp>
        <p:nvSpPr>
          <p:cNvPr id="3083" name="Text Box 1032">
            <a:extLst>
              <a:ext uri="{FF2B5EF4-FFF2-40B4-BE49-F238E27FC236}">
                <a16:creationId xmlns:a16="http://schemas.microsoft.com/office/drawing/2014/main" id="{6723566A-D5F4-45ED-94E4-78FE6AF09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4419601"/>
            <a:ext cx="39164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min  =  MIN ( min1, min2 )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max  =  MAX ( max1, max2)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25FF1B-E71C-415D-9427-9DD1C2B00ADA}"/>
              </a:ext>
            </a:extLst>
          </p:cNvPr>
          <p:cNvSpPr/>
          <p:nvPr/>
        </p:nvSpPr>
        <p:spPr>
          <a:xfrm>
            <a:off x="1045048" y="829989"/>
            <a:ext cx="43220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400" dirty="0"/>
              <a:t>Min-Max Problem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E93EE5-A554-48DD-A0CC-C651F522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60" y="1914731"/>
            <a:ext cx="8341591" cy="35584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C98124-3450-4AEE-9CED-719A16490E7E}"/>
              </a:ext>
            </a:extLst>
          </p:cNvPr>
          <p:cNvSpPr/>
          <p:nvPr/>
        </p:nvSpPr>
        <p:spPr>
          <a:xfrm>
            <a:off x="1045048" y="829989"/>
            <a:ext cx="98501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400" dirty="0"/>
              <a:t>Min-Max Problem – Brute Force Approach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A9E5F-7106-4293-B095-9DDA1557CCBB}"/>
              </a:ext>
            </a:extLst>
          </p:cNvPr>
          <p:cNvSpPr/>
          <p:nvPr/>
        </p:nvSpPr>
        <p:spPr>
          <a:xfrm>
            <a:off x="2920553" y="5658679"/>
            <a:ext cx="449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		Key comparisons:  2(n – 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1E5EA-7C22-4D41-826F-6685091A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B3022-03E0-42E6-991E-244A13E07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E29F45-3CF0-4B45-BD46-78C47999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22" y="1122417"/>
            <a:ext cx="5578751" cy="57355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7F68F3-4B40-41AA-91E7-0E4C22AADE7C}"/>
              </a:ext>
            </a:extLst>
          </p:cNvPr>
          <p:cNvSpPr/>
          <p:nvPr/>
        </p:nvSpPr>
        <p:spPr>
          <a:xfrm>
            <a:off x="634231" y="352976"/>
            <a:ext cx="61495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400" dirty="0"/>
              <a:t>Min-Max Problem – D &amp; C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2B89D-5A16-462A-AE52-34ECFC16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54620-6D0C-4FB2-BF8D-82578FEB2D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5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2">
            <a:extLst>
              <a:ext uri="{FF2B5EF4-FFF2-40B4-BE49-F238E27FC236}">
                <a16:creationId xmlns:a16="http://schemas.microsoft.com/office/drawing/2014/main" id="{C2DEE30F-7F17-41CD-98BB-D7F315176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4" y="457201"/>
            <a:ext cx="8626475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Example: find max and min in the array: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	22, 13, -5, -8, 15, 60, 17, 31, 47 ( n = 9 )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Index:	1	2 	3	4	5	6	7	8	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Array:	22	13	-5	-8	15	60	17	31         47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Rmaxmin(1, 9, </a:t>
            </a:r>
            <a:r>
              <a:rPr lang="en-US" altLang="en-US" sz="2400" u="sng">
                <a:cs typeface="Times New Roman" panose="02020603050405020304" pitchFamily="18" charset="0"/>
              </a:rPr>
              <a:t>60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u="sng">
                <a:cs typeface="Times New Roman" panose="02020603050405020304" pitchFamily="18" charset="0"/>
              </a:rPr>
              <a:t>-8)</a:t>
            </a:r>
            <a:r>
              <a:rPr lang="en-US" altLang="en-US" sz="2400">
                <a:cs typeface="Times New Roman" panose="02020603050405020304" pitchFamily="18" charset="0"/>
              </a:rPr>
              <a:t>	</a:t>
            </a:r>
            <a:r>
              <a:rPr lang="en-US" altLang="en-US" sz="2400"/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                       1, 5, </a:t>
            </a:r>
            <a:r>
              <a:rPr lang="en-US" altLang="en-US" sz="2400" u="sng">
                <a:cs typeface="Times New Roman" panose="02020603050405020304" pitchFamily="18" charset="0"/>
              </a:rPr>
              <a:t>22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u="sng">
                <a:cs typeface="Times New Roman" panose="02020603050405020304" pitchFamily="18" charset="0"/>
              </a:rPr>
              <a:t>-8</a:t>
            </a:r>
            <a:r>
              <a:rPr lang="en-US" altLang="en-US" sz="2400">
                <a:cs typeface="Times New Roman" panose="02020603050405020304" pitchFamily="18" charset="0"/>
              </a:rPr>
              <a:t>	                6, 9, </a:t>
            </a:r>
            <a:r>
              <a:rPr lang="en-US" altLang="en-US" sz="2400" u="sng">
                <a:cs typeface="Times New Roman" panose="02020603050405020304" pitchFamily="18" charset="0"/>
              </a:rPr>
              <a:t>60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u="sng">
                <a:cs typeface="Times New Roman" panose="02020603050405020304" pitchFamily="18" charset="0"/>
              </a:rPr>
              <a:t>17</a:t>
            </a:r>
            <a:r>
              <a:rPr lang="en-US" altLang="en-US" sz="2400"/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1, 3,  </a:t>
            </a:r>
            <a:r>
              <a:rPr lang="en-US" altLang="en-US" sz="2400" u="sng">
                <a:cs typeface="Times New Roman" panose="02020603050405020304" pitchFamily="18" charset="0"/>
              </a:rPr>
              <a:t>22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u="sng">
                <a:cs typeface="Times New Roman" panose="02020603050405020304" pitchFamily="18" charset="0"/>
              </a:rPr>
              <a:t>-5</a:t>
            </a:r>
            <a:r>
              <a:rPr lang="en-US" altLang="en-US" sz="2400">
                <a:cs typeface="Times New Roman" panose="02020603050405020304" pitchFamily="18" charset="0"/>
              </a:rPr>
              <a:t>    4, 5,  </a:t>
            </a:r>
            <a:r>
              <a:rPr lang="en-US" altLang="en-US" sz="2400" u="sng">
                <a:cs typeface="Times New Roman" panose="02020603050405020304" pitchFamily="18" charset="0"/>
              </a:rPr>
              <a:t>15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u="sng">
                <a:cs typeface="Times New Roman" panose="02020603050405020304" pitchFamily="18" charset="0"/>
              </a:rPr>
              <a:t>-8 </a:t>
            </a:r>
            <a:r>
              <a:rPr lang="en-US" altLang="en-US" sz="2400">
                <a:cs typeface="Times New Roman" panose="02020603050405020304" pitchFamily="18" charset="0"/>
              </a:rPr>
              <a:t>   6,7, </a:t>
            </a:r>
            <a:r>
              <a:rPr lang="en-US" altLang="en-US" sz="2400" u="sng">
                <a:cs typeface="Times New Roman" panose="02020603050405020304" pitchFamily="18" charset="0"/>
              </a:rPr>
              <a:t>60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u="sng">
                <a:cs typeface="Times New Roman" panose="02020603050405020304" pitchFamily="18" charset="0"/>
              </a:rPr>
              <a:t>17 </a:t>
            </a:r>
            <a:r>
              <a:rPr lang="en-US" altLang="en-US" sz="2400">
                <a:cs typeface="Times New Roman" panose="02020603050405020304" pitchFamily="18" charset="0"/>
              </a:rPr>
              <a:t>      8, 9, </a:t>
            </a:r>
            <a:r>
              <a:rPr lang="en-US" altLang="en-US" sz="2400" u="sng">
                <a:cs typeface="Times New Roman" panose="02020603050405020304" pitchFamily="18" charset="0"/>
              </a:rPr>
              <a:t>47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u="sng">
                <a:cs typeface="Times New Roman" panose="02020603050405020304" pitchFamily="18" charset="0"/>
              </a:rPr>
              <a:t>31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1,2, </a:t>
            </a:r>
            <a:r>
              <a:rPr lang="en-US" altLang="en-US" sz="2400" u="sng">
                <a:cs typeface="Times New Roman" panose="02020603050405020304" pitchFamily="18" charset="0"/>
              </a:rPr>
              <a:t>22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u="sng">
                <a:cs typeface="Times New Roman" panose="02020603050405020304" pitchFamily="18" charset="0"/>
              </a:rPr>
              <a:t>13</a:t>
            </a:r>
            <a:r>
              <a:rPr lang="en-US" altLang="en-US" sz="2400">
                <a:cs typeface="Times New Roman" panose="02020603050405020304" pitchFamily="18" charset="0"/>
              </a:rPr>
              <a:t>	   3, 3,</a:t>
            </a:r>
            <a:r>
              <a:rPr lang="en-US" altLang="en-US" sz="2400" u="sng">
                <a:cs typeface="Times New Roman" panose="02020603050405020304" pitchFamily="18" charset="0"/>
              </a:rPr>
              <a:t>-5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u="sng">
                <a:cs typeface="Times New Roman" panose="02020603050405020304" pitchFamily="18" charset="0"/>
              </a:rPr>
              <a:t>-5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6" name="Text Box 3">
            <a:extLst>
              <a:ext uri="{FF2B5EF4-FFF2-40B4-BE49-F238E27FC236}">
                <a16:creationId xmlns:a16="http://schemas.microsoft.com/office/drawing/2014/main" id="{7442FABA-A5BF-4899-89BF-72DFCD43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743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7" name="Text Box 4">
            <a:extLst>
              <a:ext uri="{FF2B5EF4-FFF2-40B4-BE49-F238E27FC236}">
                <a16:creationId xmlns:a16="http://schemas.microsoft.com/office/drawing/2014/main" id="{3857D535-A75C-4346-AFCD-2FB7A6C97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67001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(1)</a:t>
            </a:r>
          </a:p>
        </p:txBody>
      </p:sp>
      <p:sp>
        <p:nvSpPr>
          <p:cNvPr id="5128" name="Line 5">
            <a:extLst>
              <a:ext uri="{FF2B5EF4-FFF2-40B4-BE49-F238E27FC236}">
                <a16:creationId xmlns:a16="http://schemas.microsoft.com/office/drawing/2014/main" id="{70017765-3570-431B-AC2A-3C6A2B06FD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895600"/>
            <a:ext cx="1295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6">
            <a:extLst>
              <a:ext uri="{FF2B5EF4-FFF2-40B4-BE49-F238E27FC236}">
                <a16:creationId xmlns:a16="http://schemas.microsoft.com/office/drawing/2014/main" id="{4152B6E3-87BD-418F-ACEC-82D9D807EF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8956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7">
            <a:extLst>
              <a:ext uri="{FF2B5EF4-FFF2-40B4-BE49-F238E27FC236}">
                <a16:creationId xmlns:a16="http://schemas.microsoft.com/office/drawing/2014/main" id="{5F50CC74-3D74-4780-90A5-8DEC46605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038601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(2)</a:t>
            </a:r>
          </a:p>
        </p:txBody>
      </p:sp>
      <p:sp>
        <p:nvSpPr>
          <p:cNvPr id="5131" name="Line 8">
            <a:extLst>
              <a:ext uri="{FF2B5EF4-FFF2-40B4-BE49-F238E27FC236}">
                <a16:creationId xmlns:a16="http://schemas.microsoft.com/office/drawing/2014/main" id="{66C278C7-7B2B-449A-BC5F-3F95DB0B0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114800"/>
            <a:ext cx="762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9">
            <a:extLst>
              <a:ext uri="{FF2B5EF4-FFF2-40B4-BE49-F238E27FC236}">
                <a16:creationId xmlns:a16="http://schemas.microsoft.com/office/drawing/2014/main" id="{72193585-BDD8-42AB-A993-9041D8F677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038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Text Box 10">
            <a:extLst>
              <a:ext uri="{FF2B5EF4-FFF2-40B4-BE49-F238E27FC236}">
                <a16:creationId xmlns:a16="http://schemas.microsoft.com/office/drawing/2014/main" id="{D1260875-6317-4DB4-BA66-07EBB25F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1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(3)</a:t>
            </a:r>
          </a:p>
        </p:txBody>
      </p:sp>
      <p:sp>
        <p:nvSpPr>
          <p:cNvPr id="5134" name="Line 11">
            <a:extLst>
              <a:ext uri="{FF2B5EF4-FFF2-40B4-BE49-F238E27FC236}">
                <a16:creationId xmlns:a16="http://schemas.microsoft.com/office/drawing/2014/main" id="{2808B000-C374-4857-A02E-A5EECCC7FE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51054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2">
            <a:extLst>
              <a:ext uri="{FF2B5EF4-FFF2-40B4-BE49-F238E27FC236}">
                <a16:creationId xmlns:a16="http://schemas.microsoft.com/office/drawing/2014/main" id="{F1C8C532-270D-4BAF-A704-0354A7F5BC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1054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Text Box 13">
            <a:extLst>
              <a:ext uri="{FF2B5EF4-FFF2-40B4-BE49-F238E27FC236}">
                <a16:creationId xmlns:a16="http://schemas.microsoft.com/office/drawing/2014/main" id="{1B24940A-1EDD-495B-8430-7E20FF3F7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105401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(4)</a:t>
            </a:r>
          </a:p>
        </p:txBody>
      </p:sp>
      <p:sp>
        <p:nvSpPr>
          <p:cNvPr id="5137" name="Line 14">
            <a:extLst>
              <a:ext uri="{FF2B5EF4-FFF2-40B4-BE49-F238E27FC236}">
                <a16:creationId xmlns:a16="http://schemas.microsoft.com/office/drawing/2014/main" id="{96E149FD-0A6E-40B0-963E-44EDEBC36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1054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15">
            <a:extLst>
              <a:ext uri="{FF2B5EF4-FFF2-40B4-BE49-F238E27FC236}">
                <a16:creationId xmlns:a16="http://schemas.microsoft.com/office/drawing/2014/main" id="{973787C5-41B4-4BE0-A12C-EF5F4335DE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51816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Text Box 16">
            <a:extLst>
              <a:ext uri="{FF2B5EF4-FFF2-40B4-BE49-F238E27FC236}">
                <a16:creationId xmlns:a16="http://schemas.microsoft.com/office/drawing/2014/main" id="{4CA20726-474D-49EB-8AAE-B91AF6F5E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038601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(5)</a:t>
            </a:r>
          </a:p>
        </p:txBody>
      </p:sp>
      <p:sp>
        <p:nvSpPr>
          <p:cNvPr id="5140" name="Line 17">
            <a:extLst>
              <a:ext uri="{FF2B5EF4-FFF2-40B4-BE49-F238E27FC236}">
                <a16:creationId xmlns:a16="http://schemas.microsoft.com/office/drawing/2014/main" id="{5941B34A-13BD-45AC-9F79-B06D703D8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14800"/>
            <a:ext cx="609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18">
            <a:extLst>
              <a:ext uri="{FF2B5EF4-FFF2-40B4-BE49-F238E27FC236}">
                <a16:creationId xmlns:a16="http://schemas.microsoft.com/office/drawing/2014/main" id="{6F5B2BC3-A63D-42D3-985E-694C7ABC0B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4114800"/>
            <a:ext cx="533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Text Box 19">
            <a:extLst>
              <a:ext uri="{FF2B5EF4-FFF2-40B4-BE49-F238E27FC236}">
                <a16:creationId xmlns:a16="http://schemas.microsoft.com/office/drawing/2014/main" id="{2C1DF07B-34AB-45F7-9AAE-FE446BB01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2819401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(6)</a:t>
            </a:r>
          </a:p>
        </p:txBody>
      </p:sp>
      <p:sp>
        <p:nvSpPr>
          <p:cNvPr id="5143" name="Line 20">
            <a:extLst>
              <a:ext uri="{FF2B5EF4-FFF2-40B4-BE49-F238E27FC236}">
                <a16:creationId xmlns:a16="http://schemas.microsoft.com/office/drawing/2014/main" id="{58EBB434-8A66-4518-8138-2C548B4DA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95600"/>
            <a:ext cx="914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Line 21">
            <a:extLst>
              <a:ext uri="{FF2B5EF4-FFF2-40B4-BE49-F238E27FC236}">
                <a16:creationId xmlns:a16="http://schemas.microsoft.com/office/drawing/2014/main" id="{60D5458D-8DB2-470E-92B9-10B8369E12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28956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Text Box 22">
            <a:extLst>
              <a:ext uri="{FF2B5EF4-FFF2-40B4-BE49-F238E27FC236}">
                <a16:creationId xmlns:a16="http://schemas.microsoft.com/office/drawing/2014/main" id="{F9751AEC-E955-465F-AEFC-F8719DD5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62401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(7)</a:t>
            </a:r>
          </a:p>
        </p:txBody>
      </p:sp>
      <p:sp>
        <p:nvSpPr>
          <p:cNvPr id="5146" name="Line 23">
            <a:extLst>
              <a:ext uri="{FF2B5EF4-FFF2-40B4-BE49-F238E27FC236}">
                <a16:creationId xmlns:a16="http://schemas.microsoft.com/office/drawing/2014/main" id="{0A01F3CA-EFBF-4755-9A57-52502C7D91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038600"/>
            <a:ext cx="457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Line 24">
            <a:extLst>
              <a:ext uri="{FF2B5EF4-FFF2-40B4-BE49-F238E27FC236}">
                <a16:creationId xmlns:a16="http://schemas.microsoft.com/office/drawing/2014/main" id="{6B91FFAC-E971-4449-9B4F-678AAB25AD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0386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5">
            <a:extLst>
              <a:ext uri="{FF2B5EF4-FFF2-40B4-BE49-F238E27FC236}">
                <a16:creationId xmlns:a16="http://schemas.microsoft.com/office/drawing/2014/main" id="{736DCA93-4870-46A0-AD6A-0505A1BC4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038601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(8)</a:t>
            </a:r>
          </a:p>
        </p:txBody>
      </p:sp>
      <p:sp>
        <p:nvSpPr>
          <p:cNvPr id="5149" name="Line 26">
            <a:extLst>
              <a:ext uri="{FF2B5EF4-FFF2-40B4-BE49-F238E27FC236}">
                <a16:creationId xmlns:a16="http://schemas.microsoft.com/office/drawing/2014/main" id="{24AA87BE-8C8B-4F82-8B24-CF4C6CF00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038600"/>
            <a:ext cx="838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27">
            <a:extLst>
              <a:ext uri="{FF2B5EF4-FFF2-40B4-BE49-F238E27FC236}">
                <a16:creationId xmlns:a16="http://schemas.microsoft.com/office/drawing/2014/main" id="{38C21E0F-2025-411C-8425-ED0EDBABF0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4800" y="41148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Rectangle 28">
            <a:extLst>
              <a:ext uri="{FF2B5EF4-FFF2-40B4-BE49-F238E27FC236}">
                <a16:creationId xmlns:a16="http://schemas.microsoft.com/office/drawing/2014/main" id="{553518EC-CC15-4794-9DCB-D1A1D36B4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297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52" name="Rectangle 30">
            <a:extLst>
              <a:ext uri="{FF2B5EF4-FFF2-40B4-BE49-F238E27FC236}">
                <a16:creationId xmlns:a16="http://schemas.microsoft.com/office/drawing/2014/main" id="{9DC45A77-4C04-4E64-AB1F-7D7ED1CB1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53" name="Rectangle 31">
            <a:extLst>
              <a:ext uri="{FF2B5EF4-FFF2-40B4-BE49-F238E27FC236}">
                <a16:creationId xmlns:a16="http://schemas.microsoft.com/office/drawing/2014/main" id="{F36DAC16-649E-4792-A9FF-527DE4B04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5814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54" name="Rectangle 33">
            <a:extLst>
              <a:ext uri="{FF2B5EF4-FFF2-40B4-BE49-F238E27FC236}">
                <a16:creationId xmlns:a16="http://schemas.microsoft.com/office/drawing/2014/main" id="{E2A42F5F-76C8-4F17-819D-B47B5C33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55" name="Rectangle 34">
            <a:extLst>
              <a:ext uri="{FF2B5EF4-FFF2-40B4-BE49-F238E27FC236}">
                <a16:creationId xmlns:a16="http://schemas.microsoft.com/office/drawing/2014/main" id="{82B4FAF4-7CE1-4562-93E5-8D6F8EE9C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7244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56" name="Rectangle 35">
            <a:extLst>
              <a:ext uri="{FF2B5EF4-FFF2-40B4-BE49-F238E27FC236}">
                <a16:creationId xmlns:a16="http://schemas.microsoft.com/office/drawing/2014/main" id="{49DDE61F-5E52-4DCB-85C1-ABD6DC21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7244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57" name="Rectangle 36">
            <a:extLst>
              <a:ext uri="{FF2B5EF4-FFF2-40B4-BE49-F238E27FC236}">
                <a16:creationId xmlns:a16="http://schemas.microsoft.com/office/drawing/2014/main" id="{51C7426C-03F2-449D-B325-10F08B069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7244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58" name="Rectangle 37">
            <a:extLst>
              <a:ext uri="{FF2B5EF4-FFF2-40B4-BE49-F238E27FC236}">
                <a16:creationId xmlns:a16="http://schemas.microsoft.com/office/drawing/2014/main" id="{B6174588-807B-46D8-BC0A-A91E8CF90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912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59" name="Rectangle 38">
            <a:extLst>
              <a:ext uri="{FF2B5EF4-FFF2-40B4-BE49-F238E27FC236}">
                <a16:creationId xmlns:a16="http://schemas.microsoft.com/office/drawing/2014/main" id="{F05E8F81-5A96-4288-8DC7-44302EEC3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912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2">
            <a:extLst>
              <a:ext uri="{FF2B5EF4-FFF2-40B4-BE49-F238E27FC236}">
                <a16:creationId xmlns:a16="http://schemas.microsoft.com/office/drawing/2014/main" id="{D850F476-84AF-4917-A1DE-71B3834F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1"/>
            <a:ext cx="83058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cs typeface="Times New Roman" panose="02020603050405020304" pitchFamily="18" charset="0"/>
              </a:rPr>
              <a:t>Analysis:</a:t>
            </a:r>
            <a:r>
              <a:rPr lang="en-US" altLang="en-US" sz="2400">
                <a:cs typeface="Times New Roman" panose="02020603050405020304" pitchFamily="18" charset="0"/>
              </a:rPr>
              <a:t>      	</a:t>
            </a:r>
            <a:r>
              <a:rPr lang="en-US" altLang="en-US" sz="2000" i="1">
                <a:cs typeface="Times New Roman" panose="02020603050405020304" pitchFamily="18" charset="0"/>
              </a:rPr>
              <a:t>For algorithm containing recursive calls, we can use 		 	recurrence relation to find its complexity</a:t>
            </a:r>
            <a:endParaRPr lang="en-US" altLang="en-US" sz="200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T(n) - # of comparisons needed for Rmaxmin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Recurrence relation:</a:t>
            </a:r>
          </a:p>
        </p:txBody>
      </p:sp>
      <p:sp>
        <p:nvSpPr>
          <p:cNvPr id="7174" name="Rectangle 4">
            <a:extLst>
              <a:ext uri="{FF2B5EF4-FFF2-40B4-BE49-F238E27FC236}">
                <a16:creationId xmlns:a16="http://schemas.microsoft.com/office/drawing/2014/main" id="{110055C8-7FD1-413B-8388-983EA340F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29098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7175" name="Object 3">
            <a:extLst>
              <a:ext uri="{FF2B5EF4-FFF2-40B4-BE49-F238E27FC236}">
                <a16:creationId xmlns:a16="http://schemas.microsoft.com/office/drawing/2014/main" id="{2421AA0B-6B59-4EB3-84D3-42BF6CD2B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770064"/>
          <a:ext cx="3810000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95500" imgH="1041400" progId="Equation.3">
                  <p:embed/>
                </p:oleObj>
              </mc:Choice>
              <mc:Fallback>
                <p:oleObj r:id="rId2" imgW="2095500" imgH="1041400" progId="Equation.3">
                  <p:embed/>
                  <p:pic>
                    <p:nvPicPr>
                      <p:cNvPr id="7175" name="Object 3">
                        <a:extLst>
                          <a:ext uri="{FF2B5EF4-FFF2-40B4-BE49-F238E27FC236}">
                            <a16:creationId xmlns:a16="http://schemas.microsoft.com/office/drawing/2014/main" id="{2421AA0B-6B59-4EB3-84D3-42BF6CD2B7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70064"/>
                        <a:ext cx="3810000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6">
            <a:extLst>
              <a:ext uri="{FF2B5EF4-FFF2-40B4-BE49-F238E27FC236}">
                <a16:creationId xmlns:a16="http://schemas.microsoft.com/office/drawing/2014/main" id="{1114D522-D569-48B7-98C1-261A177EC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27289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7177" name="Object 7">
            <a:extLst>
              <a:ext uri="{FF2B5EF4-FFF2-40B4-BE49-F238E27FC236}">
                <a16:creationId xmlns:a16="http://schemas.microsoft.com/office/drawing/2014/main" id="{926AC24C-20C3-448D-884F-11CFE1E54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657601"/>
          <a:ext cx="579120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46500" imgH="1447800" progId="Equation.3">
                  <p:embed/>
                </p:oleObj>
              </mc:Choice>
              <mc:Fallback>
                <p:oleObj name="Equation" r:id="rId4" imgW="3746500" imgH="1447800" progId="Equation.3">
                  <p:embed/>
                  <p:pic>
                    <p:nvPicPr>
                      <p:cNvPr id="7177" name="Object 7">
                        <a:extLst>
                          <a:ext uri="{FF2B5EF4-FFF2-40B4-BE49-F238E27FC236}">
                            <a16:creationId xmlns:a16="http://schemas.microsoft.com/office/drawing/2014/main" id="{926AC24C-20C3-448D-884F-11CFE1E54D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1"/>
                        <a:ext cx="579120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2">
            <a:extLst>
              <a:ext uri="{FF2B5EF4-FFF2-40B4-BE49-F238E27FC236}">
                <a16:creationId xmlns:a16="http://schemas.microsoft.com/office/drawing/2014/main" id="{4AB3852D-5D3E-4AA4-96C1-F8B90B074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4" y="762000"/>
            <a:ext cx="832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Assume  </a:t>
            </a:r>
            <a:r>
              <a:rPr lang="en-US" altLang="en-US" sz="2400" i="1">
                <a:cs typeface="Times New Roman" panose="02020603050405020304" pitchFamily="18" charset="0"/>
              </a:rPr>
              <a:t>n</a:t>
            </a:r>
            <a:r>
              <a:rPr lang="en-US" altLang="en-US" sz="2400">
                <a:cs typeface="Times New Roman" panose="02020603050405020304" pitchFamily="18" charset="0"/>
              </a:rPr>
              <a:t> = 2</a:t>
            </a:r>
            <a:r>
              <a:rPr lang="en-US" altLang="en-US" sz="2400" i="1" baseline="30000">
                <a:cs typeface="Times New Roman" panose="02020603050405020304" pitchFamily="18" charset="0"/>
              </a:rPr>
              <a:t>k</a:t>
            </a:r>
            <a:r>
              <a:rPr lang="en-US" altLang="en-US" sz="2400">
                <a:cs typeface="Times New Roman" panose="02020603050405020304" pitchFamily="18" charset="0"/>
              </a:rPr>
              <a:t> for some integer </a:t>
            </a:r>
            <a:r>
              <a:rPr lang="en-US" altLang="en-US" sz="2400" i="1"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198" name="Rectangle 4">
            <a:extLst>
              <a:ext uri="{FF2B5EF4-FFF2-40B4-BE49-F238E27FC236}">
                <a16:creationId xmlns:a16="http://schemas.microsoft.com/office/drawing/2014/main" id="{FEEC2586-F4F1-4535-A6D8-2D76E979A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29289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8199" name="Object 3">
            <a:extLst>
              <a:ext uri="{FF2B5EF4-FFF2-40B4-BE49-F238E27FC236}">
                <a16:creationId xmlns:a16="http://schemas.microsoft.com/office/drawing/2014/main" id="{B3994D0C-4326-4143-9392-AB639B497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600200"/>
          <a:ext cx="5486400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36800" imgH="1003300" progId="Equation.3">
                  <p:embed/>
                </p:oleObj>
              </mc:Choice>
              <mc:Fallback>
                <p:oleObj r:id="rId2" imgW="2336800" imgH="1003300" progId="Equation.3">
                  <p:embed/>
                  <p:pic>
                    <p:nvPicPr>
                      <p:cNvPr id="8199" name="Object 3">
                        <a:extLst>
                          <a:ext uri="{FF2B5EF4-FFF2-40B4-BE49-F238E27FC236}">
                            <a16:creationId xmlns:a16="http://schemas.microsoft.com/office/drawing/2014/main" id="{B3994D0C-4326-4143-9392-AB639B497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00200"/>
                        <a:ext cx="5486400" cy="235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2ABE98-1344-46B4-B66F-15E15DFB8186}"/>
              </a:ext>
            </a:extLst>
          </p:cNvPr>
          <p:cNvSpPr txBox="1"/>
          <p:nvPr/>
        </p:nvSpPr>
        <p:spPr>
          <a:xfrm>
            <a:off x="2122714" y="4719343"/>
            <a:ext cx="720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dirty="0">
                <a:cs typeface="Times New Roman" panose="02020603050405020304" pitchFamily="18" charset="0"/>
              </a:rPr>
              <a:t>CHECK NOTES FOR COMPLEXITY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>
            <a:extLst>
              <a:ext uri="{FF2B5EF4-FFF2-40B4-BE49-F238E27FC236}">
                <a16:creationId xmlns:a16="http://schemas.microsoft.com/office/drawing/2014/main" id="{747ACCE2-7B2A-4DEF-94A9-10C329240B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Split array A[0..</a:t>
            </a:r>
            <a:r>
              <a:rPr lang="en-US" altLang="en-US" i="1"/>
              <a:t>n</a:t>
            </a:r>
            <a:r>
              <a:rPr lang="en-US" altLang="en-US"/>
              <a:t>-1] into about equal halves and make copies of each half  in arrays B and C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Sort arrays B and C recursively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Merge sorted arrays B and C into array A as follows: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/>
              <a:t>Repeat the following until no elements remain in one of the arrays:</a:t>
            </a:r>
          </a:p>
          <a:p>
            <a:pPr lvl="2">
              <a:lnSpc>
                <a:spcPct val="90000"/>
              </a:lnSpc>
            </a:pPr>
            <a:r>
              <a:rPr lang="en-US" altLang="en-US" sz="2400"/>
              <a:t>compare the first elements in the remaining unprocessed portions of the arrays</a:t>
            </a:r>
          </a:p>
          <a:p>
            <a:pPr lvl="2">
              <a:lnSpc>
                <a:spcPct val="90000"/>
              </a:lnSpc>
            </a:pPr>
            <a:r>
              <a:rPr lang="en-US" altLang="en-US" sz="2400"/>
              <a:t>copy the smaller of the two into A, while incrementing the index indicating the unprocessed portion of that array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Once all elements in one of the arrays are processed, copy the remaining unprocessed elements from the other array into A.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1E12AC-52BF-47B2-AA71-BE82905D9F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9EE6F77A-43FD-4B4A-8E4F-EEF5F98F79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en-US"/>
              <a:t>Mergesort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1163</Words>
  <Application>Microsoft Office PowerPoint</Application>
  <PresentationFormat>Widescreen</PresentationFormat>
  <Paragraphs>183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Lucida Grande</vt:lpstr>
      <vt:lpstr>Monotype Sorts</vt:lpstr>
      <vt:lpstr>Times New Roman</vt:lpstr>
      <vt:lpstr>Office Theme</vt:lpstr>
      <vt:lpstr>Equation.3</vt:lpstr>
      <vt:lpstr>Equation</vt:lpstr>
      <vt:lpstr>Department of 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Mergesort</vt:lpstr>
      <vt:lpstr>Pseudocode of Mergesort</vt:lpstr>
      <vt:lpstr>Pseudocode of Merge Sort</vt:lpstr>
      <vt:lpstr>Mergesort Example</vt:lpstr>
      <vt:lpstr>Analysis of Mergesort</vt:lpstr>
      <vt:lpstr>PowerPoint Presentation</vt:lpstr>
      <vt:lpstr>PowerPoint Presentation</vt:lpstr>
      <vt:lpstr>Quicksort</vt:lpstr>
      <vt:lpstr>Partitioning Algorithm – Quick Sort</vt:lpstr>
      <vt:lpstr>Analysis of Quicksort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</dc:title>
  <dc:creator>Faculty</dc:creator>
  <cp:lastModifiedBy>Siddhaling Urolagin</cp:lastModifiedBy>
  <cp:revision>8</cp:revision>
  <dcterms:created xsi:type="dcterms:W3CDTF">2021-02-01T18:07:15Z</dcterms:created>
  <dcterms:modified xsi:type="dcterms:W3CDTF">2022-06-02T05:32:18Z</dcterms:modified>
</cp:coreProperties>
</file>