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95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96" r:id="rId16"/>
    <p:sldId id="269" r:id="rId17"/>
    <p:sldId id="270" r:id="rId18"/>
    <p:sldId id="271" r:id="rId19"/>
    <p:sldId id="272" r:id="rId20"/>
    <p:sldId id="297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B030-00CD-4B04-A541-B4DCD1ED799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C9BB-6F8B-4D1E-9843-A0809E596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B030-00CD-4B04-A541-B4DCD1ED799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C9BB-6F8B-4D1E-9843-A0809E596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1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B030-00CD-4B04-A541-B4DCD1ED799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C9BB-6F8B-4D1E-9843-A0809E596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0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B030-00CD-4B04-A541-B4DCD1ED799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C9BB-6F8B-4D1E-9843-A0809E596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1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B030-00CD-4B04-A541-B4DCD1ED799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C9BB-6F8B-4D1E-9843-A0809E596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5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B030-00CD-4B04-A541-B4DCD1ED799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C9BB-6F8B-4D1E-9843-A0809E596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5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B030-00CD-4B04-A541-B4DCD1ED799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C9BB-6F8B-4D1E-9843-A0809E596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9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B030-00CD-4B04-A541-B4DCD1ED799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C9BB-6F8B-4D1E-9843-A0809E596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8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B030-00CD-4B04-A541-B4DCD1ED799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C9BB-6F8B-4D1E-9843-A0809E596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B030-00CD-4B04-A541-B4DCD1ED799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C9BB-6F8B-4D1E-9843-A0809E596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1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B030-00CD-4B04-A541-B4DCD1ED799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C9BB-6F8B-4D1E-9843-A0809E596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2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0B030-00CD-4B04-A541-B4DCD1ED799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BC9BB-6F8B-4D1E-9843-A0809E596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4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/>
              <a:t>Linear Programming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Dr. Siddhaling Urolagin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5B03DCF7-514A-4C54-935C-DEE9EA7A7A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89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33345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a </a:t>
            </a:r>
            <a:r>
              <a:rPr lang="en-US" b="1" i="1" dirty="0"/>
              <a:t>linear-programming problem </a:t>
            </a:r>
            <a:r>
              <a:rPr lang="en-US" dirty="0"/>
              <a:t>is the problem of either minimizing or maximizing a linear function subject to a finite set of linear constraints.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13" y="1027906"/>
            <a:ext cx="2598209" cy="149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20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5205"/>
            <a:ext cx="10515600" cy="1325563"/>
          </a:xfrm>
        </p:spPr>
        <p:txBody>
          <a:bodyPr/>
          <a:lstStyle/>
          <a:p>
            <a:r>
              <a:rPr lang="en-US" b="1" dirty="0"/>
              <a:t>An overview of linear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260" y="1372764"/>
            <a:ext cx="10515600" cy="503237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linear program in standard form is the maximization of a linear function subject to linear </a:t>
            </a:r>
            <a:r>
              <a:rPr lang="en-US" i="1" dirty="0"/>
              <a:t>inequalities</a:t>
            </a:r>
          </a:p>
          <a:p>
            <a:pPr algn="just"/>
            <a:r>
              <a:rPr lang="en-US" dirty="0"/>
              <a:t>Maximizing a linear function on n variables subject to a set of m linear inequalities.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A </a:t>
            </a:r>
            <a:r>
              <a:rPr lang="en-US" b="1" i="1" dirty="0"/>
              <a:t>feasible solution </a:t>
            </a:r>
            <a:r>
              <a:rPr lang="en-US" dirty="0"/>
              <a:t>any setting of the variables x1 and x2 that satisfies constraints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449" y="2838627"/>
            <a:ext cx="4811477" cy="246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72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5922" y="1420890"/>
            <a:ext cx="5346492" cy="486177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(x1, x2) Cartesian coordinate system</a:t>
            </a:r>
          </a:p>
          <a:p>
            <a:pPr algn="l"/>
            <a:r>
              <a:rPr lang="en-GB" b="0" i="0" u="none" strike="noStrike" baseline="0" dirty="0">
                <a:latin typeface="Times-Roman"/>
              </a:rPr>
              <a:t>Each constraint is represented by a line and a direction</a:t>
            </a:r>
            <a:endParaRPr lang="en-US" dirty="0"/>
          </a:p>
          <a:p>
            <a:pPr algn="just"/>
            <a:r>
              <a:rPr lang="en-US" dirty="0"/>
              <a:t>set of feasible solutions (shaded in the figure) forms a convex region1</a:t>
            </a:r>
          </a:p>
          <a:p>
            <a:pPr algn="l"/>
            <a:r>
              <a:rPr lang="en-GB" b="0" i="0" u="none" strike="noStrike" baseline="0" dirty="0">
                <a:latin typeface="Times-Roman"/>
              </a:rPr>
              <a:t>The function we wish to maximize the </a:t>
            </a:r>
            <a:r>
              <a:rPr lang="en-GB" b="1" i="1" u="none" strike="noStrike" baseline="0" dirty="0">
                <a:latin typeface="Times-BoldItalic"/>
              </a:rPr>
              <a:t>objective function</a:t>
            </a:r>
          </a:p>
          <a:p>
            <a:pPr algn="l"/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54" y="1502717"/>
            <a:ext cx="5677525" cy="39092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6BED2B-FBF9-455D-8677-BC6624ADE8E4}"/>
              </a:ext>
            </a:extLst>
          </p:cNvPr>
          <p:cNvSpPr txBox="1"/>
          <p:nvPr/>
        </p:nvSpPr>
        <p:spPr>
          <a:xfrm>
            <a:off x="4017363" y="291954"/>
            <a:ext cx="3912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Graph Representation</a:t>
            </a:r>
            <a:endParaRPr lang="en-AE" sz="3200" dirty="0"/>
          </a:p>
        </p:txBody>
      </p:sp>
    </p:spTree>
    <p:extLst>
      <p:ext uri="{BB962C8B-B14F-4D97-AF65-F5344CB8AC3E}">
        <p14:creationId xmlns:p14="http://schemas.microsoft.com/office/powerpoint/2010/main" val="453866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6235"/>
            <a:ext cx="10515600" cy="500989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We call this convex region the </a:t>
            </a:r>
            <a:r>
              <a:rPr lang="en-US" b="1" i="1" dirty="0"/>
              <a:t>feasible region </a:t>
            </a:r>
            <a:r>
              <a:rPr lang="en-US" dirty="0"/>
              <a:t>and the function we wish to maximize the </a:t>
            </a:r>
            <a:r>
              <a:rPr lang="en-US" b="1" i="1" dirty="0"/>
              <a:t>objective function</a:t>
            </a:r>
          </a:p>
          <a:p>
            <a:pPr algn="just"/>
            <a:r>
              <a:rPr lang="en-US" dirty="0"/>
              <a:t>we call the value of the objective function at a particular point the </a:t>
            </a:r>
            <a:r>
              <a:rPr lang="en-US" b="1" i="1" dirty="0"/>
              <a:t>objective value</a:t>
            </a:r>
          </a:p>
          <a:p>
            <a:pPr algn="just"/>
            <a:r>
              <a:rPr lang="en-US" dirty="0"/>
              <a:t>We could then identify a point that has the maximum objective value as an optimal solution</a:t>
            </a:r>
          </a:p>
          <a:p>
            <a:pPr algn="just"/>
            <a:r>
              <a:rPr lang="en-US" dirty="0"/>
              <a:t>The feasible region contains an infinite number of points, </a:t>
            </a:r>
          </a:p>
          <a:p>
            <a:pPr algn="just"/>
            <a:r>
              <a:rPr lang="en-US" dirty="0"/>
              <a:t>and so we need to determine an efficient way to find a point that achieves </a:t>
            </a:r>
          </a:p>
          <a:p>
            <a:pPr algn="just"/>
            <a:r>
              <a:rPr lang="en-US" dirty="0"/>
              <a:t>the maximum objective value without explicitly evaluating the objective function at every point in the feasible region.</a:t>
            </a:r>
          </a:p>
        </p:txBody>
      </p:sp>
    </p:spTree>
    <p:extLst>
      <p:ext uri="{BB962C8B-B14F-4D97-AF65-F5344CB8AC3E}">
        <p14:creationId xmlns:p14="http://schemas.microsoft.com/office/powerpoint/2010/main" val="1276574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7853"/>
            <a:ext cx="10515600" cy="614467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set of points for which x1+x2= z for any z is a line with a slope of --1.</a:t>
            </a:r>
          </a:p>
          <a:p>
            <a:pPr algn="just"/>
            <a:r>
              <a:rPr lang="en-US" dirty="0"/>
              <a:t>If we plot x1+x2=0, we obtain the line with slope -1 through the origin</a:t>
            </a:r>
          </a:p>
          <a:p>
            <a:pPr algn="just"/>
            <a:r>
              <a:rPr lang="en-US" dirty="0"/>
              <a:t>The intersection of this line and the feasible region is the set of feasible solutions that have an objective value of 0.</a:t>
            </a:r>
          </a:p>
          <a:p>
            <a:pPr algn="just"/>
            <a:r>
              <a:rPr lang="en-US" dirty="0"/>
              <a:t>In this case, that intersection of the line with the feasible region is the single point (0,0)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17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70CE1-9922-4079-A202-7BFD4CA0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B7E0A-F262-442D-9833-BDED61ECF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For any z the intersection of the line x1+x2=z and the feasible region is the set of feasible solutions that have objective value z.</a:t>
            </a:r>
          </a:p>
          <a:p>
            <a:pPr algn="just"/>
            <a:r>
              <a:rPr lang="en-US" dirty="0"/>
              <a:t>Figure shows the lines x1 + x2= 0, x1 + x2 = 4, and x1+ x2= 8</a:t>
            </a:r>
          </a:p>
          <a:p>
            <a:pPr algn="just"/>
            <a:r>
              <a:rPr lang="en-US" dirty="0"/>
              <a:t>Any point at which this occurs is an optimal</a:t>
            </a:r>
          </a:p>
          <a:p>
            <a:pPr algn="just"/>
            <a:r>
              <a:rPr lang="en-US" dirty="0"/>
              <a:t>solution to the linear program, which in this case is </a:t>
            </a:r>
          </a:p>
          <a:p>
            <a:pPr algn="just"/>
            <a:r>
              <a:rPr lang="en-US" dirty="0"/>
              <a:t>the point x1 = 2 and x2 = 6 with objective value 8</a:t>
            </a:r>
          </a:p>
          <a:p>
            <a:pPr algn="just"/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264021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1363"/>
            <a:ext cx="10515600" cy="556452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An optimal solution to the linear program occurs at a vertex of the feasible region</a:t>
            </a:r>
          </a:p>
          <a:p>
            <a:pPr algn="just"/>
            <a:r>
              <a:rPr lang="en-US" dirty="0"/>
              <a:t>If the intersection is a single vertex, then there is just one optimal solution</a:t>
            </a:r>
          </a:p>
          <a:p>
            <a:pPr algn="just"/>
            <a:r>
              <a:rPr lang="en-US" dirty="0"/>
              <a:t>If the intersection is a line segment, every point on that line segment must have the same objective value; </a:t>
            </a:r>
          </a:p>
          <a:p>
            <a:pPr algn="just"/>
            <a:r>
              <a:rPr lang="en-US" dirty="0"/>
              <a:t>In particular, both endpoints of the line segment are optimal solutions</a:t>
            </a:r>
          </a:p>
          <a:p>
            <a:pPr algn="just"/>
            <a:r>
              <a:rPr lang="en-US" dirty="0"/>
              <a:t>If we have three variables, then each constraint corresponds to a half-space in three-dimensional space</a:t>
            </a:r>
          </a:p>
          <a:p>
            <a:pPr algn="just"/>
            <a:r>
              <a:rPr lang="en-US" dirty="0"/>
              <a:t>The set of points for which the objective function obtains a given value Z is now a plane</a:t>
            </a:r>
          </a:p>
        </p:txBody>
      </p:sp>
    </p:spTree>
    <p:extLst>
      <p:ext uri="{BB962C8B-B14F-4D97-AF65-F5344CB8AC3E}">
        <p14:creationId xmlns:p14="http://schemas.microsoft.com/office/powerpoint/2010/main" val="4255860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676" y="148741"/>
            <a:ext cx="11332564" cy="623707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If all coefficients of the objective function are nonnegative, and if the origin is a feasible solution to the linear program, </a:t>
            </a:r>
          </a:p>
          <a:p>
            <a:pPr algn="just"/>
            <a:r>
              <a:rPr lang="en-US" dirty="0"/>
              <a:t>then as we move this plane away from the origin, in a direction normal to the objective function, we find points of increasing objective value.</a:t>
            </a:r>
          </a:p>
          <a:p>
            <a:pPr algn="just"/>
            <a:r>
              <a:rPr lang="en-US" dirty="0"/>
              <a:t>if we have n variables, each constraint defines a half-space in n-dimensional space. </a:t>
            </a:r>
          </a:p>
          <a:p>
            <a:pPr algn="just"/>
            <a:r>
              <a:rPr lang="en-US" dirty="0"/>
              <a:t>We call the feasible region formed by the intersection of these half-spaces a </a:t>
            </a:r>
            <a:r>
              <a:rPr lang="en-US" b="1" i="1" dirty="0"/>
              <a:t>simplex</a:t>
            </a:r>
          </a:p>
          <a:p>
            <a:pPr algn="just"/>
            <a:r>
              <a:rPr lang="en-US" dirty="0"/>
              <a:t>The </a:t>
            </a:r>
            <a:r>
              <a:rPr lang="en-US" b="1" i="1" dirty="0"/>
              <a:t>simplex algorithm </a:t>
            </a:r>
            <a:r>
              <a:rPr lang="en-US" dirty="0"/>
              <a:t>takes as input a linear program and returns an optimal solution.</a:t>
            </a:r>
          </a:p>
          <a:p>
            <a:pPr algn="just"/>
            <a:r>
              <a:rPr lang="en-US" dirty="0"/>
              <a:t>It starts at some vertex of the simplex and performs a sequence of iterations. </a:t>
            </a:r>
          </a:p>
          <a:p>
            <a:pPr algn="just"/>
            <a:r>
              <a:rPr lang="en-US" dirty="0"/>
              <a:t>In each iteration, it moves along an edge of the simplex from a current vertex to a neighboring vertex whose objective value is no smaller than that of the current vertex</a:t>
            </a:r>
          </a:p>
        </p:txBody>
      </p:sp>
    </p:spTree>
    <p:extLst>
      <p:ext uri="{BB962C8B-B14F-4D97-AF65-F5344CB8AC3E}">
        <p14:creationId xmlns:p14="http://schemas.microsoft.com/office/powerpoint/2010/main" val="908431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simplex algorithm terminates when it reaches a local maximum, </a:t>
            </a:r>
          </a:p>
          <a:p>
            <a:pPr algn="just"/>
            <a:r>
              <a:rPr lang="en-US" dirty="0"/>
              <a:t>which is a vertex from which all neighboring vertices have a smaller objective value</a:t>
            </a:r>
          </a:p>
          <a:p>
            <a:pPr algn="just"/>
            <a:r>
              <a:rPr lang="en-US" dirty="0"/>
              <a:t>we shall use a concept called “duality” to show that the solution returned by the simplex algorithm is indeed optimal.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649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 of linear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435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 An airline wishes to schedule its flight crews. </a:t>
            </a:r>
          </a:p>
          <a:p>
            <a:pPr algn="just"/>
            <a:r>
              <a:rPr lang="en-US" dirty="0"/>
              <a:t>The Federal Aviation Administration imposes many constraints, such as limiting the number of consecutive hours </a:t>
            </a:r>
          </a:p>
          <a:p>
            <a:pPr algn="just"/>
            <a:r>
              <a:rPr lang="en-US" dirty="0"/>
              <a:t>that each crew member can work and insisting that a particular crew work only on one model of aircraft during each month.</a:t>
            </a:r>
          </a:p>
          <a:p>
            <a:pPr algn="just"/>
            <a:r>
              <a:rPr lang="en-US" dirty="0"/>
              <a:t>The airline wants to schedule crews on all of its flights using as few crew members as possible.</a:t>
            </a:r>
          </a:p>
        </p:txBody>
      </p:sp>
    </p:spTree>
    <p:extLst>
      <p:ext uri="{BB962C8B-B14F-4D97-AF65-F5344CB8AC3E}">
        <p14:creationId xmlns:p14="http://schemas.microsoft.com/office/powerpoint/2010/main" val="23577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045"/>
            <a:ext cx="10515600" cy="481285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If we can specify the objective as a linear function of certain variables, </a:t>
            </a:r>
          </a:p>
          <a:p>
            <a:pPr algn="just"/>
            <a:r>
              <a:rPr lang="en-US" dirty="0"/>
              <a:t>and if we can specify the constraints on resources as equalities or inequalities on those variables, </a:t>
            </a:r>
          </a:p>
          <a:p>
            <a:pPr algn="just"/>
            <a:r>
              <a:rPr lang="en-US" dirty="0"/>
              <a:t>then we have a </a:t>
            </a:r>
            <a:r>
              <a:rPr lang="en-US" b="1" i="1" dirty="0"/>
              <a:t>linear programming problem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A political problem</a:t>
            </a:r>
          </a:p>
          <a:p>
            <a:pPr algn="just"/>
            <a:r>
              <a:rPr lang="en-US" dirty="0"/>
              <a:t>Suppose that you are a politician trying to win an election. Your district has three different types of areas—urban, suburban, and rural.</a:t>
            </a:r>
          </a:p>
          <a:p>
            <a:pPr algn="just"/>
            <a:r>
              <a:rPr lang="en-US" dirty="0"/>
              <a:t>These areas have, respectively, 100,000, 200,000, and 50,000 registered voters</a:t>
            </a:r>
          </a:p>
        </p:txBody>
      </p:sp>
    </p:spTree>
    <p:extLst>
      <p:ext uri="{BB962C8B-B14F-4D97-AF65-F5344CB8AC3E}">
        <p14:creationId xmlns:p14="http://schemas.microsoft.com/office/powerpoint/2010/main" val="484174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4451-BA21-4CA9-B313-B0A03E94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187DC-3AC6-478A-AD07-4E73002A0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oil company wants to decide where to drill for oil. </a:t>
            </a:r>
          </a:p>
          <a:p>
            <a:pPr algn="just"/>
            <a:r>
              <a:rPr lang="en-US" dirty="0"/>
              <a:t>Siting a drill at a particular location has an associated cost and, based on geological surveys, </a:t>
            </a:r>
          </a:p>
          <a:p>
            <a:pPr algn="just"/>
            <a:r>
              <a:rPr lang="en-US" dirty="0"/>
              <a:t>an expected payoff of some number of barrels of oil. </a:t>
            </a:r>
          </a:p>
          <a:p>
            <a:pPr algn="just"/>
            <a:r>
              <a:rPr lang="en-US" dirty="0"/>
              <a:t>The company has a limited budget for locating new drills and wants to maximize the amount of oil it expects to find, given this budget.</a:t>
            </a:r>
          </a:p>
          <a:p>
            <a:pPr algn="just"/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772345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Standard and slack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baseline="0" dirty="0">
                <a:latin typeface="Times-Roman"/>
              </a:rPr>
              <a:t>In </a:t>
            </a:r>
            <a:r>
              <a:rPr lang="en-GB" b="1" i="1" u="none" strike="noStrike" baseline="0" dirty="0">
                <a:latin typeface="Times-BoldItalic"/>
              </a:rPr>
              <a:t>standard form</a:t>
            </a:r>
            <a:r>
              <a:rPr lang="en-GB" b="0" i="0" u="none" strike="noStrike" baseline="0" dirty="0">
                <a:latin typeface="Times-Roman"/>
              </a:rPr>
              <a:t>, we are given </a:t>
            </a:r>
            <a:r>
              <a:rPr lang="en-GB" b="0" i="0" u="none" strike="noStrike" baseline="0" dirty="0">
                <a:latin typeface="MT2MIT"/>
              </a:rPr>
              <a:t>n </a:t>
            </a:r>
            <a:r>
              <a:rPr lang="en-GB" b="0" i="0" u="none" strike="noStrike" baseline="0" dirty="0">
                <a:latin typeface="Times-Roman"/>
              </a:rPr>
              <a:t>real numbers</a:t>
            </a:r>
          </a:p>
          <a:p>
            <a:r>
              <a:rPr lang="en-GB" b="0" i="0" u="none" strike="noStrike" baseline="0" dirty="0">
                <a:latin typeface="MT2MIT"/>
              </a:rPr>
              <a:t>m </a:t>
            </a:r>
            <a:r>
              <a:rPr lang="en-GB" b="0" i="0" u="none" strike="noStrike" baseline="0" dirty="0">
                <a:latin typeface="Times-Roman"/>
              </a:rPr>
              <a:t>real numbers</a:t>
            </a:r>
          </a:p>
          <a:p>
            <a:r>
              <a:rPr lang="en-GB" b="0" i="0" u="none" strike="noStrike" baseline="0" dirty="0">
                <a:latin typeface="Times-Roman"/>
              </a:rPr>
              <a:t>and </a:t>
            </a:r>
            <a:r>
              <a:rPr lang="en-GB" b="0" i="0" u="none" strike="noStrike" baseline="0" dirty="0" err="1">
                <a:latin typeface="MT2MIT"/>
              </a:rPr>
              <a:t>mn</a:t>
            </a:r>
            <a:r>
              <a:rPr lang="en-GB" b="0" i="0" u="none" strike="noStrike" baseline="0" dirty="0">
                <a:latin typeface="MT2MIT"/>
              </a:rPr>
              <a:t> </a:t>
            </a:r>
            <a:r>
              <a:rPr lang="en-GB" b="0" i="0" u="none" strike="noStrike" baseline="0" dirty="0">
                <a:latin typeface="Times-Roman"/>
              </a:rPr>
              <a:t>real numbers</a:t>
            </a:r>
          </a:p>
          <a:p>
            <a:endParaRPr lang="en-GB" dirty="0">
              <a:latin typeface="Times-Roman"/>
            </a:endParaRPr>
          </a:p>
          <a:p>
            <a:endParaRPr lang="en-GB" dirty="0">
              <a:latin typeface="Times-Roman"/>
            </a:endParaRPr>
          </a:p>
          <a:p>
            <a:r>
              <a:rPr lang="en-GB" b="0" i="0" u="none" strike="noStrike" baseline="0" dirty="0">
                <a:latin typeface="Times-Roman"/>
              </a:rPr>
              <a:t>We wish to find </a:t>
            </a:r>
            <a:r>
              <a:rPr lang="en-GB" b="0" i="0" u="none" strike="noStrike" baseline="0" dirty="0">
                <a:latin typeface="MT2MIT"/>
              </a:rPr>
              <a:t>n </a:t>
            </a:r>
            <a:r>
              <a:rPr lang="en-GB" b="0" i="0" u="none" strike="noStrike" baseline="0" dirty="0">
                <a:latin typeface="Times-Roman"/>
              </a:rPr>
              <a:t>real numbers</a:t>
            </a:r>
          </a:p>
          <a:p>
            <a:r>
              <a:rPr lang="en-GB" dirty="0">
                <a:latin typeface="Times-Roman"/>
              </a:rPr>
              <a:t>Such that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03B09-C7D6-4CB5-9C71-E9A4D7E73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518" y="1800542"/>
            <a:ext cx="1748930" cy="469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678E79-ACF2-4D45-AA6D-20FD834DE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008" y="2339891"/>
            <a:ext cx="2043749" cy="4695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BD94EB-A2DA-4404-BBF8-182A2332F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549" y="3328035"/>
            <a:ext cx="5525281" cy="4147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073F9D-9E28-47FA-9599-4F5923963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0631" y="4258667"/>
            <a:ext cx="2245638" cy="54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19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AF9C-DF97-4860-8350-2255B877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8389A-9CC8-4518-B8A2-899558D4B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Objective function</a:t>
            </a:r>
          </a:p>
          <a:p>
            <a:endParaRPr lang="en-GB" dirty="0"/>
          </a:p>
          <a:p>
            <a:r>
              <a:rPr lang="en-GB" dirty="0"/>
              <a:t>Constraints </a:t>
            </a:r>
            <a:endParaRPr lang="en-A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9BFC56-427B-4D7C-9416-061024557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546" y="2166391"/>
            <a:ext cx="2695575" cy="87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B3D1EA-2AC3-411D-8FD2-30D7A526B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920" y="4001294"/>
            <a:ext cx="52863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93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9BFED-C565-4567-B305-CF41672EB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210" y="937432"/>
            <a:ext cx="10515600" cy="5032375"/>
          </a:xfrm>
        </p:spPr>
        <p:txBody>
          <a:bodyPr>
            <a:noAutofit/>
          </a:bodyPr>
          <a:lstStyle/>
          <a:p>
            <a:r>
              <a:rPr lang="en-GB" sz="2500" b="0" i="0" u="none" strike="noStrike" baseline="0" dirty="0">
                <a:latin typeface="Times-Roman"/>
              </a:rPr>
              <a:t>We create an </a:t>
            </a:r>
            <a:r>
              <a:rPr lang="en-GB" sz="2500" b="0" i="0" u="none" strike="noStrike" baseline="0" dirty="0" err="1">
                <a:latin typeface="MT2MIT"/>
              </a:rPr>
              <a:t>mXn</a:t>
            </a:r>
            <a:r>
              <a:rPr lang="en-GB" sz="2500" b="0" i="0" u="none" strike="noStrike" baseline="0" dirty="0">
                <a:latin typeface="MT2MIT"/>
              </a:rPr>
              <a:t> </a:t>
            </a:r>
            <a:r>
              <a:rPr lang="en-GB" sz="2500" b="0" i="0" u="none" strike="noStrike" baseline="0" dirty="0">
                <a:latin typeface="Times-Roman"/>
              </a:rPr>
              <a:t>matrix</a:t>
            </a:r>
          </a:p>
          <a:p>
            <a:endParaRPr lang="en-GB" sz="2500" dirty="0">
              <a:latin typeface="Times-Roman"/>
            </a:endParaRPr>
          </a:p>
          <a:p>
            <a:endParaRPr lang="en-GB" sz="2500" b="0" i="0" u="none" strike="noStrike" baseline="0" dirty="0">
              <a:latin typeface="Times-Roman"/>
            </a:endParaRPr>
          </a:p>
          <a:p>
            <a:endParaRPr lang="en-GB" sz="2500" dirty="0">
              <a:latin typeface="Times-Roman"/>
            </a:endParaRPr>
          </a:p>
          <a:p>
            <a:endParaRPr lang="en-GB" sz="2500" b="0" i="0" u="none" strike="noStrike" baseline="0" dirty="0">
              <a:latin typeface="Times-Roman"/>
            </a:endParaRPr>
          </a:p>
          <a:p>
            <a:endParaRPr lang="en-GB" sz="2500" dirty="0">
              <a:latin typeface="Times-Roman"/>
            </a:endParaRPr>
          </a:p>
          <a:p>
            <a:endParaRPr lang="en-GB" sz="2500" b="0" i="0" u="none" strike="noStrike" baseline="0" dirty="0">
              <a:latin typeface="Times-Roman"/>
            </a:endParaRPr>
          </a:p>
          <a:p>
            <a:endParaRPr lang="en-GB" sz="2500" dirty="0">
              <a:latin typeface="Times-Roman"/>
            </a:endParaRPr>
          </a:p>
          <a:p>
            <a:endParaRPr lang="en-GB" sz="2500" b="0" i="0" u="none" strike="noStrike" baseline="0" dirty="0">
              <a:latin typeface="Times-Roman"/>
            </a:endParaRPr>
          </a:p>
          <a:p>
            <a:endParaRPr lang="en-GB" sz="2500" b="0" i="0" u="none" strike="noStrike" baseline="0" dirty="0">
              <a:latin typeface="Times-Roman"/>
            </a:endParaRPr>
          </a:p>
          <a:p>
            <a:r>
              <a:rPr lang="en-GB" sz="2500" b="0" i="0" u="none" strike="noStrike" baseline="0" dirty="0">
                <a:latin typeface="Times-Roman"/>
              </a:rPr>
              <a:t>standard form by a tuple (</a:t>
            </a:r>
            <a:r>
              <a:rPr lang="en-GB" sz="2500" b="0" i="0" u="none" strike="noStrike" baseline="0" dirty="0">
                <a:latin typeface="MT2MIT"/>
              </a:rPr>
              <a:t>A</a:t>
            </a:r>
            <a:r>
              <a:rPr lang="en-GB" sz="2500" dirty="0">
                <a:latin typeface="MT2MIT"/>
              </a:rPr>
              <a:t>,</a:t>
            </a:r>
            <a:r>
              <a:rPr lang="en-GB" sz="2500" b="0" i="0" u="none" strike="noStrike" baseline="0" dirty="0">
                <a:latin typeface="MT2MIT"/>
              </a:rPr>
              <a:t> b</a:t>
            </a:r>
            <a:r>
              <a:rPr lang="en-GB" sz="2500" dirty="0">
                <a:latin typeface="MT2MIT"/>
              </a:rPr>
              <a:t>,</a:t>
            </a:r>
            <a:r>
              <a:rPr lang="en-GB" sz="2500" b="0" i="0" u="none" strike="noStrike" baseline="0" dirty="0">
                <a:latin typeface="MT2MIT"/>
              </a:rPr>
              <a:t> c)</a:t>
            </a:r>
            <a:endParaRPr lang="en-GB" sz="2500" b="0" i="0" u="none" strike="noStrike" baseline="0" dirty="0">
              <a:latin typeface="Times-Roman"/>
            </a:endParaRPr>
          </a:p>
          <a:p>
            <a:endParaRPr lang="en-AE" sz="2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0846B8-9E7D-442C-8C83-5819F8799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434" y="1398402"/>
            <a:ext cx="1200150" cy="400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5C3842-362D-4A05-B7F2-3A799342C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050" y="2019843"/>
            <a:ext cx="2800350" cy="400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934447-29C5-4B1E-8253-625F4CB56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492" y="2592228"/>
            <a:ext cx="3251233" cy="4717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DAA72C-FD23-434D-88D9-5C71A5CFE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5583" y="2599544"/>
            <a:ext cx="3094504" cy="4000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830BD2-3E45-4F7C-901F-EA0EC56A1E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8230" y="3530988"/>
            <a:ext cx="3412923" cy="17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6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A4D8B-12B0-45FD-80C3-7ECDE1916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785"/>
            <a:ext cx="10515600" cy="4351338"/>
          </a:xfrm>
        </p:spPr>
        <p:txBody>
          <a:bodyPr>
            <a:noAutofit/>
          </a:bodyPr>
          <a:lstStyle/>
          <a:p>
            <a:r>
              <a:rPr lang="en-GB" sz="2500" b="0" i="0" u="none" strike="noStrike" baseline="0" dirty="0">
                <a:latin typeface="Times-Roman"/>
              </a:rPr>
              <a:t>      that satisfies all the constraints a </a:t>
            </a:r>
            <a:r>
              <a:rPr lang="en-GB" sz="2500" b="1" i="1" u="none" strike="noStrike" baseline="0" dirty="0">
                <a:latin typeface="Times-BoldItalic"/>
              </a:rPr>
              <a:t>feasible solution</a:t>
            </a:r>
            <a:endParaRPr lang="en-GB" sz="2500" dirty="0">
              <a:latin typeface="Times-Roman"/>
            </a:endParaRPr>
          </a:p>
          <a:p>
            <a:endParaRPr lang="en-AE" sz="2500" dirty="0"/>
          </a:p>
          <a:p>
            <a:endParaRPr lang="en-AE" sz="2500" dirty="0"/>
          </a:p>
          <a:p>
            <a:endParaRPr lang="en-AE" sz="2500" dirty="0"/>
          </a:p>
          <a:p>
            <a:endParaRPr lang="en-AE" sz="2500" dirty="0"/>
          </a:p>
          <a:p>
            <a:endParaRPr lang="en-AE" sz="2500" dirty="0"/>
          </a:p>
          <a:p>
            <a:endParaRPr lang="en-AE" sz="2500" dirty="0"/>
          </a:p>
          <a:p>
            <a:endParaRPr lang="en-AE" sz="2500" dirty="0"/>
          </a:p>
          <a:p>
            <a:pPr algn="l"/>
            <a:r>
              <a:rPr lang="en-GB" sz="2500" b="0" i="0" u="none" strike="noStrike" baseline="0" dirty="0">
                <a:latin typeface="Times-Roman"/>
              </a:rPr>
              <a:t>If a linear program has some feasible solutions but does not have a finite optimal objective value, we say that the linear program is </a:t>
            </a:r>
            <a:r>
              <a:rPr lang="en-GB" sz="2500" b="1" i="1" u="none" strike="noStrike" baseline="0" dirty="0">
                <a:latin typeface="Times-BoldItalic"/>
              </a:rPr>
              <a:t>unbounded</a:t>
            </a:r>
            <a:r>
              <a:rPr lang="en-GB" sz="2500" b="0" i="0" u="none" strike="noStrike" baseline="0" dirty="0">
                <a:latin typeface="Times-Roman"/>
              </a:rPr>
              <a:t>.</a:t>
            </a:r>
            <a:endParaRPr lang="en-AE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6274B-CE76-401B-B2E3-B171B9F00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144" y="1407708"/>
            <a:ext cx="356969" cy="6459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1F651F-5C31-4C03-A95A-3137F21B4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189" y="2306848"/>
            <a:ext cx="6646384" cy="449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363161-1B74-4F40-B215-92A5DBC96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890" y="3178218"/>
            <a:ext cx="9713196" cy="501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B53D9B-E465-46DB-BA59-E5771A36B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4901" y="3825660"/>
            <a:ext cx="2842190" cy="5015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3E06F4-5DB7-458D-9763-FEAEB4B528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2096" y="4483095"/>
            <a:ext cx="7512996" cy="50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12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61AF-C5B2-4D37-98D4-699BD8C7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400" b="1" i="0" u="none" strike="noStrike" baseline="0" dirty="0">
                <a:latin typeface="Times-Bold"/>
              </a:rPr>
              <a:t>Converting linear programs into standard form</a:t>
            </a:r>
            <a:endParaRPr lang="en-AE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17216-4651-4FD8-9A24-86BFC9508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23" y="1349115"/>
            <a:ext cx="11083977" cy="4827848"/>
          </a:xfrm>
        </p:spPr>
        <p:txBody>
          <a:bodyPr>
            <a:noAutofit/>
          </a:bodyPr>
          <a:lstStyle/>
          <a:p>
            <a:pPr algn="l"/>
            <a:r>
              <a:rPr lang="en-GB" sz="2600" b="0" i="0" u="none" strike="noStrike" baseline="0" dirty="0">
                <a:latin typeface="Times-Roman"/>
              </a:rPr>
              <a:t>It is always possible to convert a linear program, given as minimizing or maximizing</a:t>
            </a:r>
          </a:p>
          <a:p>
            <a:pPr algn="l"/>
            <a:r>
              <a:rPr lang="en-GB" sz="2600" b="0" i="0" u="none" strike="noStrike" baseline="0" dirty="0">
                <a:latin typeface="Times-Roman"/>
              </a:rPr>
              <a:t>A linear function subject to linear constraints, into standard form</a:t>
            </a:r>
          </a:p>
          <a:p>
            <a:pPr algn="l"/>
            <a:r>
              <a:rPr lang="en-GB" sz="2600" dirty="0">
                <a:latin typeface="Times-Roman"/>
              </a:rPr>
              <a:t>F</a:t>
            </a:r>
            <a:r>
              <a:rPr lang="en-GB" sz="2600" b="0" i="0" u="none" strike="noStrike" baseline="0" dirty="0">
                <a:latin typeface="Times-Roman"/>
              </a:rPr>
              <a:t>our possible reasons</a:t>
            </a:r>
            <a:r>
              <a:rPr lang="en-GB" sz="2600" dirty="0">
                <a:latin typeface="Times-Roman"/>
              </a:rPr>
              <a:t> not in standard form</a:t>
            </a:r>
          </a:p>
          <a:p>
            <a:pPr marL="457200" lvl="1" indent="0">
              <a:buNone/>
            </a:pPr>
            <a:r>
              <a:rPr lang="en-GB" sz="2600" b="0" i="0" u="none" strike="noStrike" baseline="0" dirty="0">
                <a:latin typeface="Times-Roman"/>
              </a:rPr>
              <a:t>1. The objective function might be a minimization rather than a maximization.</a:t>
            </a:r>
          </a:p>
          <a:p>
            <a:pPr marL="457200" lvl="1" indent="0">
              <a:buNone/>
            </a:pPr>
            <a:r>
              <a:rPr lang="en-GB" sz="2600" b="0" i="0" u="none" strike="noStrike" baseline="0" dirty="0">
                <a:latin typeface="Times-Roman"/>
              </a:rPr>
              <a:t>2. There might be variables without nonnegativity constraints.</a:t>
            </a:r>
          </a:p>
          <a:p>
            <a:pPr marL="457200" lvl="1" indent="0">
              <a:buNone/>
            </a:pPr>
            <a:r>
              <a:rPr lang="en-GB" sz="2600" b="0" i="0" u="none" strike="noStrike" baseline="0" dirty="0">
                <a:latin typeface="Times-Roman"/>
              </a:rPr>
              <a:t>3. There might be </a:t>
            </a:r>
            <a:r>
              <a:rPr lang="en-GB" sz="2600" b="1" i="1" u="none" strike="noStrike" baseline="0" dirty="0">
                <a:latin typeface="Times-BoldItalic"/>
              </a:rPr>
              <a:t>equality constraints</a:t>
            </a:r>
            <a:r>
              <a:rPr lang="en-GB" sz="2600" b="0" i="0" u="none" strike="noStrike" baseline="0" dirty="0">
                <a:latin typeface="Times-Roman"/>
              </a:rPr>
              <a:t>, which have an equal sign rather than a</a:t>
            </a:r>
          </a:p>
          <a:p>
            <a:pPr marL="457200" lvl="1" indent="0">
              <a:buNone/>
            </a:pPr>
            <a:r>
              <a:rPr lang="en-GB" sz="2600" b="0" i="0" u="none" strike="noStrike" baseline="0" dirty="0">
                <a:latin typeface="Times-Roman"/>
              </a:rPr>
              <a:t>less-than-or-equal-to sign.</a:t>
            </a:r>
          </a:p>
          <a:p>
            <a:pPr marL="457200" lvl="1" indent="0">
              <a:buNone/>
            </a:pPr>
            <a:r>
              <a:rPr lang="en-GB" sz="2600" b="0" i="0" u="none" strike="noStrike" baseline="0" dirty="0">
                <a:latin typeface="Times-Roman"/>
              </a:rPr>
              <a:t>4. There might be </a:t>
            </a:r>
            <a:r>
              <a:rPr lang="en-GB" sz="2600" b="1" i="1" u="none" strike="noStrike" baseline="0" dirty="0">
                <a:latin typeface="Times-BoldItalic"/>
              </a:rPr>
              <a:t>inequality constraints</a:t>
            </a:r>
            <a:r>
              <a:rPr lang="en-GB" sz="2600" b="0" i="0" u="none" strike="noStrike" baseline="0" dirty="0">
                <a:latin typeface="Times-Roman"/>
              </a:rPr>
              <a:t>, but instead of having a less-than-or equal-to sign, they have a greater-than-or-equal-to sign.</a:t>
            </a:r>
            <a:endParaRPr lang="en-AE" sz="2600" dirty="0"/>
          </a:p>
        </p:txBody>
      </p:sp>
    </p:spTree>
    <p:extLst>
      <p:ext uri="{BB962C8B-B14F-4D97-AF65-F5344CB8AC3E}">
        <p14:creationId xmlns:p14="http://schemas.microsoft.com/office/powerpoint/2010/main" val="4293258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F7BE1-25D9-4A92-B355-4847A756E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500" b="0" i="0" u="none" strike="noStrike" baseline="0" dirty="0">
                <a:latin typeface="Times-Roman"/>
              </a:rPr>
              <a:t>Converting one linear program </a:t>
            </a:r>
            <a:r>
              <a:rPr lang="en-GB" sz="2500" b="0" i="0" u="none" strike="noStrike" baseline="0" dirty="0">
                <a:latin typeface="MT2MIT"/>
              </a:rPr>
              <a:t>L </a:t>
            </a:r>
            <a:r>
              <a:rPr lang="en-GB" sz="2500" b="0" i="0" u="none" strike="noStrike" baseline="0" dirty="0">
                <a:latin typeface="Times-Roman"/>
              </a:rPr>
              <a:t>into another linear program </a:t>
            </a:r>
            <a:r>
              <a:rPr lang="en-GB" sz="2500" b="0" i="0" u="none" strike="noStrike" baseline="0" dirty="0">
                <a:latin typeface="MT2MIT"/>
              </a:rPr>
              <a:t>L</a:t>
            </a:r>
            <a:r>
              <a:rPr lang="en-GB" sz="2500" dirty="0">
                <a:latin typeface="MT2SYS"/>
              </a:rPr>
              <a:t>’ equivalent</a:t>
            </a:r>
          </a:p>
          <a:p>
            <a:pPr algn="just"/>
            <a:r>
              <a:rPr lang="en-GB" sz="2500" dirty="0">
                <a:latin typeface="Times-Roman"/>
              </a:rPr>
              <a:t>I</a:t>
            </a:r>
            <a:r>
              <a:rPr lang="en-GB" sz="2500" b="0" i="0" u="none" strike="noStrike" baseline="0" dirty="0">
                <a:latin typeface="Times-Roman"/>
              </a:rPr>
              <a:t>f for each feasible solution </a:t>
            </a:r>
            <a:r>
              <a:rPr lang="en-GB" sz="2500" b="0" i="0" dirty="0">
                <a:solidFill>
                  <a:srgbClr val="404040"/>
                </a:solidFill>
                <a:effectLst/>
                <a:latin typeface="-apple-system"/>
              </a:rPr>
              <a:t>x̄</a:t>
            </a:r>
            <a:r>
              <a:rPr lang="en-GB" sz="2500" b="0" i="0" u="none" strike="noStrike" baseline="0" dirty="0">
                <a:latin typeface="MT2MIT"/>
              </a:rPr>
              <a:t> </a:t>
            </a:r>
            <a:r>
              <a:rPr lang="en-GB" sz="2500" b="0" i="0" u="none" strike="noStrike" baseline="0" dirty="0">
                <a:latin typeface="Times-Roman"/>
              </a:rPr>
              <a:t>to </a:t>
            </a:r>
            <a:r>
              <a:rPr lang="en-GB" sz="2500" b="0" i="0" u="none" strike="noStrike" baseline="0" dirty="0">
                <a:latin typeface="MT2MIT"/>
              </a:rPr>
              <a:t>L </a:t>
            </a:r>
            <a:r>
              <a:rPr lang="en-GB" sz="2500" b="0" i="0" u="none" strike="noStrike" baseline="0" dirty="0">
                <a:latin typeface="Times-Roman"/>
              </a:rPr>
              <a:t>with objective value </a:t>
            </a:r>
            <a:r>
              <a:rPr lang="en-GB" sz="2500" dirty="0">
                <a:latin typeface="MT2MIT"/>
              </a:rPr>
              <a:t>z</a:t>
            </a:r>
            <a:r>
              <a:rPr lang="en-GB" sz="2500" b="0" i="0" u="none" strike="noStrike" baseline="0" dirty="0">
                <a:latin typeface="Times-Roman"/>
              </a:rPr>
              <a:t>, there is a corresponding feasible solution </a:t>
            </a:r>
            <a:r>
              <a:rPr lang="en-GB" sz="2500" b="0" i="0" dirty="0">
                <a:solidFill>
                  <a:srgbClr val="404040"/>
                </a:solidFill>
                <a:effectLst/>
                <a:latin typeface="-apple-system"/>
              </a:rPr>
              <a:t>x̄’ </a:t>
            </a:r>
            <a:r>
              <a:rPr lang="en-GB" sz="2500" b="0" i="0" u="none" strike="noStrike" baseline="0" dirty="0">
                <a:latin typeface="Times-Roman"/>
              </a:rPr>
              <a:t>to </a:t>
            </a:r>
            <a:r>
              <a:rPr lang="en-GB" sz="2500" b="0" i="0" u="none" strike="noStrike" baseline="0" dirty="0">
                <a:latin typeface="MT2MIT"/>
              </a:rPr>
              <a:t>L</a:t>
            </a:r>
            <a:r>
              <a:rPr lang="en-GB" sz="2500" dirty="0">
                <a:latin typeface="MT2SYS"/>
              </a:rPr>
              <a:t>’</a:t>
            </a:r>
            <a:r>
              <a:rPr lang="en-GB" sz="2500" b="0" i="0" u="none" strike="noStrike" baseline="0" dirty="0">
                <a:latin typeface="MT2SYS"/>
              </a:rPr>
              <a:t> </a:t>
            </a:r>
            <a:r>
              <a:rPr lang="en-GB" sz="2500" b="0" i="0" u="none" strike="noStrike" baseline="0" dirty="0">
                <a:latin typeface="Times-Roman"/>
              </a:rPr>
              <a:t>with objective value </a:t>
            </a:r>
            <a:r>
              <a:rPr lang="en-GB" sz="2500" dirty="0">
                <a:latin typeface="MT2MIT"/>
              </a:rPr>
              <a:t>z and vice versa</a:t>
            </a:r>
          </a:p>
          <a:p>
            <a:pPr algn="just"/>
            <a:r>
              <a:rPr lang="en-GB" sz="2500" b="0" i="0" u="none" strike="noStrike" baseline="0" dirty="0">
                <a:latin typeface="Times-Roman"/>
              </a:rPr>
              <a:t>To convert a minimization linear program </a:t>
            </a:r>
            <a:r>
              <a:rPr lang="en-GB" sz="2500" b="0" i="0" u="none" strike="noStrike" baseline="0" dirty="0">
                <a:latin typeface="MT2MIT"/>
              </a:rPr>
              <a:t>L </a:t>
            </a:r>
            <a:r>
              <a:rPr lang="en-GB" sz="2500" b="0" i="0" u="none" strike="noStrike" baseline="0" dirty="0">
                <a:latin typeface="Times-Roman"/>
              </a:rPr>
              <a:t>into an equivalent maximization linear program </a:t>
            </a:r>
            <a:r>
              <a:rPr lang="en-GB" sz="2500" b="0" i="0" u="none" strike="noStrike" baseline="0" dirty="0">
                <a:latin typeface="MT2MIT"/>
              </a:rPr>
              <a:t>L</a:t>
            </a:r>
            <a:r>
              <a:rPr lang="en-GB" sz="2500" dirty="0">
                <a:latin typeface="MT2SYS"/>
              </a:rPr>
              <a:t>’</a:t>
            </a:r>
          </a:p>
          <a:p>
            <a:pPr algn="just"/>
            <a:r>
              <a:rPr lang="en-GB" sz="2500" b="0" i="0" u="none" strike="noStrike" baseline="0" dirty="0">
                <a:latin typeface="Times-Roman"/>
              </a:rPr>
              <a:t>We simply negate the coefficients in the objective function.</a:t>
            </a:r>
            <a:endParaRPr lang="en-GB" sz="2500" dirty="0">
              <a:latin typeface="MT2SYS"/>
            </a:endParaRPr>
          </a:p>
          <a:p>
            <a:pPr algn="just"/>
            <a:endParaRPr lang="en-AE" sz="2500" dirty="0"/>
          </a:p>
        </p:txBody>
      </p:sp>
    </p:spTree>
    <p:extLst>
      <p:ext uri="{BB962C8B-B14F-4D97-AF65-F5344CB8AC3E}">
        <p14:creationId xmlns:p14="http://schemas.microsoft.com/office/powerpoint/2010/main" val="3701792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5A94F-9066-4E19-93A3-FBC57B503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087A-A6E2-4BCE-8B03-77AFCEF30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79767" cy="4351338"/>
          </a:xfrm>
        </p:spPr>
        <p:txBody>
          <a:bodyPr>
            <a:normAutofit/>
          </a:bodyPr>
          <a:lstStyle/>
          <a:p>
            <a:endParaRPr lang="en-GB" sz="2500" b="0" i="0" u="none" strike="noStrike" baseline="0" dirty="0">
              <a:latin typeface="Times-Roman"/>
            </a:endParaRPr>
          </a:p>
          <a:p>
            <a:endParaRPr lang="en-GB" sz="2500" dirty="0">
              <a:latin typeface="Times-Roman"/>
            </a:endParaRPr>
          </a:p>
          <a:p>
            <a:endParaRPr lang="en-GB" sz="2500" b="0" i="0" u="none" strike="noStrike" baseline="0" dirty="0">
              <a:latin typeface="Times-Roman"/>
            </a:endParaRPr>
          </a:p>
          <a:p>
            <a:endParaRPr lang="en-GB" sz="2500" dirty="0">
              <a:latin typeface="Times-Roman"/>
            </a:endParaRPr>
          </a:p>
          <a:p>
            <a:r>
              <a:rPr lang="en-GB" sz="2500" b="0" i="0" u="none" strike="noStrike" baseline="0" dirty="0">
                <a:latin typeface="Times-Roman"/>
              </a:rPr>
              <a:t>we negate the coefficients of the objective function</a:t>
            </a:r>
            <a:endParaRPr lang="en-AE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3B515A-8C4F-4195-A38C-A7DEA5AD6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305" y="1462790"/>
            <a:ext cx="4435144" cy="1966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AC439D-E78A-4D18-B25D-340F8AC59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089" y="4436725"/>
            <a:ext cx="4176158" cy="189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83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5375-A2B3-4226-9F0C-3042689E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3C918-7F60-43A3-8288-EF0FC5EA8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500" b="0" i="0" u="none" strike="noStrike" baseline="0" dirty="0">
                <a:latin typeface="Times-Roman"/>
              </a:rPr>
              <a:t>Convert a linear program in which some of the variables do not have nonnegativity constraints into one in which each variable has a nonnegativity constraint.</a:t>
            </a:r>
          </a:p>
          <a:p>
            <a:pPr algn="just"/>
            <a:r>
              <a:rPr lang="en-GB" sz="2500" b="0" i="0" u="none" strike="noStrike" baseline="0" dirty="0">
                <a:latin typeface="Times-Roman"/>
              </a:rPr>
              <a:t>Suppose that some variable </a:t>
            </a:r>
            <a:r>
              <a:rPr lang="en-GB" sz="2500" b="0" i="0" u="none" strike="noStrike" baseline="0" dirty="0" err="1">
                <a:latin typeface="MT2MIT"/>
              </a:rPr>
              <a:t>x</a:t>
            </a:r>
            <a:r>
              <a:rPr lang="en-GB" sz="2500" b="0" i="0" u="none" strike="noStrike" baseline="-25000" dirty="0" err="1">
                <a:latin typeface="MT2MIS"/>
              </a:rPr>
              <a:t>j</a:t>
            </a:r>
            <a:r>
              <a:rPr lang="en-GB" sz="2500" b="0" i="0" u="none" strike="noStrike" baseline="0" dirty="0">
                <a:latin typeface="MT2MIS"/>
              </a:rPr>
              <a:t> </a:t>
            </a:r>
            <a:r>
              <a:rPr lang="en-GB" sz="2500" b="0" i="0" u="none" strike="noStrike" baseline="0" dirty="0">
                <a:latin typeface="Times-Roman"/>
              </a:rPr>
              <a:t>does not have a nonnegativity constraint.</a:t>
            </a:r>
          </a:p>
          <a:p>
            <a:pPr algn="just"/>
            <a:r>
              <a:rPr lang="en-GB" sz="2500" b="0" i="0" u="none" strike="noStrike" baseline="0" dirty="0">
                <a:latin typeface="Times-Roman"/>
              </a:rPr>
              <a:t>replace each occurrence of </a:t>
            </a:r>
            <a:r>
              <a:rPr lang="en-GB" sz="2500" b="0" i="0" u="none" strike="noStrike" baseline="0" dirty="0" err="1">
                <a:latin typeface="MT2MIT"/>
              </a:rPr>
              <a:t>x</a:t>
            </a:r>
            <a:r>
              <a:rPr lang="en-GB" sz="2500" b="0" i="0" u="none" strike="noStrike" baseline="-25000" dirty="0" err="1">
                <a:latin typeface="MT2MIS"/>
              </a:rPr>
              <a:t>j</a:t>
            </a:r>
            <a:r>
              <a:rPr lang="en-GB" sz="2500" dirty="0">
                <a:latin typeface="Times-Roman"/>
              </a:rPr>
              <a:t> by</a:t>
            </a:r>
          </a:p>
          <a:p>
            <a:pPr algn="just"/>
            <a:endParaRPr lang="en-GB" sz="2500" dirty="0">
              <a:latin typeface="Times-Roman"/>
            </a:endParaRPr>
          </a:p>
          <a:p>
            <a:pPr algn="just"/>
            <a:r>
              <a:rPr lang="en-GB" sz="2500" b="0" i="0" u="none" strike="noStrike" baseline="0" dirty="0">
                <a:latin typeface="Times-Roman"/>
              </a:rPr>
              <a:t>add the nonnegativity constraints</a:t>
            </a:r>
            <a:endParaRPr lang="en-AE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36F96-437B-4CC5-90F2-6C5FB238B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896" y="3803365"/>
            <a:ext cx="1333735" cy="628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533EC4-73AE-4E48-ACEC-63351F9D0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040" y="5190580"/>
            <a:ext cx="3624105" cy="56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88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06E0-CF98-4169-BC20-D9A10FF6A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5586B-6B6A-4424-957C-AB08DFB18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2500" b="0" i="0" u="none" strike="noStrike" baseline="0" dirty="0">
                <a:latin typeface="Times-Roman"/>
              </a:rPr>
              <a:t>If the objective function has a term </a:t>
            </a:r>
            <a:r>
              <a:rPr lang="en-GB" sz="2500" b="0" i="0" u="none" strike="noStrike" baseline="0" dirty="0" err="1">
                <a:latin typeface="MT2MIT"/>
              </a:rPr>
              <a:t>c</a:t>
            </a:r>
            <a:r>
              <a:rPr lang="en-GB" sz="2500" b="0" i="0" u="none" strike="noStrike" baseline="-25000" dirty="0" err="1">
                <a:latin typeface="MT2MIS"/>
              </a:rPr>
              <a:t>j</a:t>
            </a:r>
            <a:r>
              <a:rPr lang="en-GB" sz="2500" b="0" i="0" u="none" strike="noStrike" baseline="0" dirty="0" err="1">
                <a:latin typeface="MT2MIT"/>
              </a:rPr>
              <a:t>x</a:t>
            </a:r>
            <a:r>
              <a:rPr lang="en-GB" sz="2500" b="0" i="0" u="none" strike="noStrike" baseline="-25000" dirty="0" err="1">
                <a:latin typeface="MT2MIS"/>
              </a:rPr>
              <a:t>j</a:t>
            </a:r>
            <a:r>
              <a:rPr lang="en-GB" sz="2500" b="0" i="0" u="none" strike="noStrike" baseline="0" dirty="0">
                <a:latin typeface="MT2MIS"/>
              </a:rPr>
              <a:t> </a:t>
            </a:r>
            <a:r>
              <a:rPr lang="en-GB" sz="2500" b="0" i="0" u="none" strike="noStrike" baseline="0" dirty="0">
                <a:latin typeface="Times-Roman"/>
              </a:rPr>
              <a:t>, we replace it by</a:t>
            </a:r>
          </a:p>
          <a:p>
            <a:pPr algn="l"/>
            <a:endParaRPr lang="en-GB" sz="2500" dirty="0">
              <a:latin typeface="Times-Roman"/>
            </a:endParaRPr>
          </a:p>
          <a:p>
            <a:pPr algn="l"/>
            <a:endParaRPr lang="en-GB" sz="2500" b="0" i="0" u="none" strike="noStrike" baseline="0" dirty="0">
              <a:latin typeface="Times-Roman"/>
            </a:endParaRPr>
          </a:p>
          <a:p>
            <a:pPr algn="l"/>
            <a:r>
              <a:rPr lang="en-GB" sz="2500" b="0" i="0" u="none" strike="noStrike" baseline="0" dirty="0">
                <a:latin typeface="Times-Roman"/>
              </a:rPr>
              <a:t>If constraint </a:t>
            </a:r>
            <a:r>
              <a:rPr lang="en-GB" sz="2500" b="0" i="0" u="none" strike="noStrike" baseline="0" dirty="0" err="1">
                <a:latin typeface="MT2MIT"/>
              </a:rPr>
              <a:t>i</a:t>
            </a:r>
            <a:r>
              <a:rPr lang="en-GB" sz="2500" b="0" i="0" u="none" strike="noStrike" baseline="0" dirty="0">
                <a:latin typeface="MT2MIT"/>
              </a:rPr>
              <a:t> </a:t>
            </a:r>
            <a:r>
              <a:rPr lang="en-GB" sz="2500" b="0" i="0" u="none" strike="noStrike" baseline="0" dirty="0">
                <a:latin typeface="Times-Roman"/>
              </a:rPr>
              <a:t>has a term </a:t>
            </a:r>
            <a:r>
              <a:rPr lang="en-GB" sz="2500" b="0" i="0" u="none" strike="noStrike" baseline="0" dirty="0" err="1">
                <a:latin typeface="MT2MIT"/>
              </a:rPr>
              <a:t>a</a:t>
            </a:r>
            <a:r>
              <a:rPr lang="en-GB" sz="2500" b="0" i="0" u="none" strike="noStrike" baseline="-25000" dirty="0" err="1">
                <a:latin typeface="MT2MIS"/>
              </a:rPr>
              <a:t>ij</a:t>
            </a:r>
            <a:r>
              <a:rPr lang="en-GB" sz="2500" b="0" i="0" u="none" strike="noStrike" baseline="0" dirty="0" err="1">
                <a:latin typeface="MT2MIT"/>
              </a:rPr>
              <a:t>x</a:t>
            </a:r>
            <a:r>
              <a:rPr lang="en-GB" sz="2500" b="0" i="0" u="none" strike="noStrike" baseline="-25000" dirty="0" err="1">
                <a:latin typeface="MT2MIS"/>
              </a:rPr>
              <a:t>j</a:t>
            </a:r>
            <a:r>
              <a:rPr lang="en-GB" sz="2500" b="0" i="0" u="none" strike="noStrike" baseline="0" dirty="0">
                <a:latin typeface="Times-Roman"/>
              </a:rPr>
              <a:t>, we replace it by</a:t>
            </a:r>
          </a:p>
          <a:p>
            <a:pPr algn="l"/>
            <a:endParaRPr lang="en-GB" sz="2500" dirty="0">
              <a:latin typeface="Times-Roman"/>
            </a:endParaRPr>
          </a:p>
          <a:p>
            <a:pPr algn="l"/>
            <a:endParaRPr lang="en-GB" sz="2500" b="0" i="0" u="none" strike="noStrike" baseline="0" dirty="0">
              <a:latin typeface="Times-Roman"/>
            </a:endParaRPr>
          </a:p>
          <a:p>
            <a:pPr algn="l"/>
            <a:r>
              <a:rPr lang="en-GB" sz="2500" b="0" i="0" u="none" strike="noStrike" baseline="0" dirty="0">
                <a:latin typeface="Times-Roman"/>
              </a:rPr>
              <a:t>Any feasible solution </a:t>
            </a:r>
            <a:r>
              <a:rPr lang="en-GB" sz="25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x̂</a:t>
            </a:r>
            <a:r>
              <a:rPr lang="en-GB" sz="2500" b="0" i="0" u="none" strike="noStrike" baseline="0" dirty="0">
                <a:latin typeface="MT2MIT"/>
              </a:rPr>
              <a:t> </a:t>
            </a:r>
            <a:r>
              <a:rPr lang="en-GB" sz="2500" b="0" i="0" u="none" strike="noStrike" baseline="0" dirty="0">
                <a:latin typeface="Times-Roman"/>
              </a:rPr>
              <a:t>to the new linear program corresponds to a feasible solution </a:t>
            </a:r>
            <a:r>
              <a:rPr lang="en-GB" sz="2500" b="0" i="0" dirty="0">
                <a:solidFill>
                  <a:srgbClr val="404040"/>
                </a:solidFill>
                <a:effectLst/>
                <a:latin typeface="-apple-system"/>
              </a:rPr>
              <a:t>x̄</a:t>
            </a:r>
            <a:r>
              <a:rPr lang="en-GB" sz="2500" b="0" i="0" u="none" strike="noStrike" baseline="0" dirty="0">
                <a:latin typeface="MT2MIT"/>
              </a:rPr>
              <a:t> </a:t>
            </a:r>
            <a:r>
              <a:rPr lang="en-GB" sz="2500" b="0" i="0" u="none" strike="noStrike" baseline="0" dirty="0">
                <a:latin typeface="Times-Roman"/>
              </a:rPr>
              <a:t>to the original linear program with</a:t>
            </a:r>
          </a:p>
          <a:p>
            <a:pPr algn="l"/>
            <a:endParaRPr lang="en-GB" sz="2500" b="0" i="0" u="none" strike="noStrike" baseline="0" dirty="0">
              <a:latin typeface="Times-Roman"/>
            </a:endParaRPr>
          </a:p>
          <a:p>
            <a:pPr algn="l"/>
            <a:endParaRPr lang="en-AE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D2572-AFA9-4D85-83C5-0ED0EBCFB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736" y="2387431"/>
            <a:ext cx="1620824" cy="4797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B39309-AC26-48EF-85A2-BD93BA535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971" y="3732471"/>
            <a:ext cx="1938353" cy="5376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8889C5-ECF4-486C-9F00-8CBB1CD7F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958" y="5434013"/>
            <a:ext cx="24003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6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/>
              <a:t>Although not all the registered voters actually go to the polls</a:t>
            </a:r>
          </a:p>
          <a:p>
            <a:pPr algn="just"/>
            <a:r>
              <a:rPr lang="en-US"/>
              <a:t>You would like at least half the registered voters in each of the three regions to vote for you.</a:t>
            </a:r>
          </a:p>
          <a:p>
            <a:pPr algn="just"/>
            <a:r>
              <a:rPr lang="en-US"/>
              <a:t>certain issues may be more effective in winning votes in certain places</a:t>
            </a:r>
          </a:p>
          <a:p>
            <a:pPr algn="just"/>
            <a:r>
              <a:rPr lang="en-US"/>
              <a:t>Your primary issues are building more roads, gun control, farm subsidies, and a gasoline tax dedicated to improved public transit</a:t>
            </a:r>
          </a:p>
          <a:p>
            <a:pPr algn="just"/>
            <a:r>
              <a:rPr lang="en-US"/>
              <a:t>you can estimate how many votes you win or lose from each population segment by spending $1,000 on advertising on each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339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50A8-7B5F-4684-9D92-1926254CB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58F9D-1917-41E9-9C07-DEA7D1C41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500" b="0" i="0" u="none" strike="noStrike" baseline="0" dirty="0">
                <a:latin typeface="Times-Roman"/>
              </a:rPr>
              <a:t>Also, any feasible </a:t>
            </a:r>
            <a:r>
              <a:rPr lang="en-GB" sz="2500" b="0" i="0" dirty="0">
                <a:solidFill>
                  <a:srgbClr val="404040"/>
                </a:solidFill>
                <a:effectLst/>
                <a:latin typeface="-apple-system"/>
              </a:rPr>
              <a:t>x̄</a:t>
            </a:r>
            <a:r>
              <a:rPr lang="en-GB" sz="2500" b="0" i="0" u="none" strike="noStrike" baseline="0" dirty="0">
                <a:latin typeface="MT2MIT"/>
              </a:rPr>
              <a:t> </a:t>
            </a:r>
            <a:r>
              <a:rPr lang="en-GB" sz="2500" b="0" i="0" u="none" strike="noStrike" baseline="0" dirty="0">
                <a:latin typeface="Times-Roman"/>
              </a:rPr>
              <a:t>solution to the original linear program corresponds to a feasible solution </a:t>
            </a:r>
            <a:r>
              <a:rPr lang="en-GB" sz="25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x̂ </a:t>
            </a:r>
            <a:r>
              <a:rPr lang="en-GB" sz="2500" b="0" i="0" u="none" strike="noStrike" baseline="0" dirty="0">
                <a:latin typeface="Times-Roman"/>
              </a:rPr>
              <a:t>to the new linear program with</a:t>
            </a:r>
          </a:p>
          <a:p>
            <a:pPr algn="just"/>
            <a:endParaRPr lang="en-GB" sz="2500" dirty="0">
              <a:latin typeface="Times-Roman"/>
            </a:endParaRPr>
          </a:p>
          <a:p>
            <a:pPr algn="just"/>
            <a:endParaRPr lang="en-GB" sz="2500" dirty="0">
              <a:latin typeface="Times-Roman"/>
            </a:endParaRPr>
          </a:p>
          <a:p>
            <a:pPr algn="just"/>
            <a:endParaRPr lang="en-GB" sz="2500" dirty="0">
              <a:latin typeface="Times-Roman"/>
            </a:endParaRPr>
          </a:p>
          <a:p>
            <a:pPr algn="just"/>
            <a:endParaRPr lang="en-GB" sz="2500" dirty="0">
              <a:latin typeface="Times-Roman"/>
            </a:endParaRPr>
          </a:p>
          <a:p>
            <a:pPr algn="just"/>
            <a:r>
              <a:rPr lang="en-GB" sz="2500" b="0" i="0" u="none" strike="noStrike" baseline="0" dirty="0">
                <a:latin typeface="Times-Roman"/>
              </a:rPr>
              <a:t>We apply this conversion scheme to each variable that does not have a nonnegativity constraint to yield an equivalent linear program in which all variables have nonnegativity constraints</a:t>
            </a:r>
            <a:endParaRPr lang="en-AE" sz="2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72AF4B-4592-42AE-8ED5-88486CCED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450" y="2757568"/>
            <a:ext cx="445770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DCC487-5BC1-40B4-99C6-48F44A29D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139" y="3488021"/>
            <a:ext cx="46863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15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03DC5-70DA-451F-BA98-286933B0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17" y="-191128"/>
            <a:ext cx="10515600" cy="1325563"/>
          </a:xfrm>
        </p:spPr>
        <p:txBody>
          <a:bodyPr>
            <a:normAutofit/>
          </a:bodyPr>
          <a:lstStyle/>
          <a:p>
            <a:r>
              <a:rPr lang="en-GB" sz="3400" b="0" i="0" u="none" strike="noStrike" baseline="0" dirty="0">
                <a:latin typeface="Times-Roman"/>
              </a:rPr>
              <a:t>Example</a:t>
            </a:r>
            <a:endParaRPr lang="en-AE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4EF54-12FF-48FA-959F-EF0AC1151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17" y="1017941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en-GB" sz="2500" b="0" i="0" u="none" strike="noStrike" baseline="0" dirty="0">
                <a:latin typeface="Times-Roman"/>
              </a:rPr>
              <a:t>We want to ensure that each variable has a corresponding nonnegativity constraint. Variable </a:t>
            </a:r>
            <a:r>
              <a:rPr lang="en-GB" sz="2500" b="0" i="0" u="none" strike="noStrike" baseline="0" dirty="0">
                <a:latin typeface="MT2MIT"/>
              </a:rPr>
              <a:t>x</a:t>
            </a:r>
            <a:r>
              <a:rPr lang="en-GB" sz="2500" b="0" i="0" u="none" strike="noStrike" baseline="0" dirty="0">
                <a:latin typeface="MT2MIS"/>
              </a:rPr>
              <a:t>1 </a:t>
            </a:r>
            <a:r>
              <a:rPr lang="en-GB" sz="2500" b="0" i="0" u="none" strike="noStrike" baseline="0" dirty="0">
                <a:latin typeface="Times-Roman"/>
              </a:rPr>
              <a:t>has such a constraint, but variable </a:t>
            </a:r>
            <a:r>
              <a:rPr lang="en-GB" sz="2500" b="0" i="0" u="none" strike="noStrike" baseline="0" dirty="0">
                <a:latin typeface="MT2MIT"/>
              </a:rPr>
              <a:t>x</a:t>
            </a:r>
            <a:r>
              <a:rPr lang="en-GB" sz="2500" b="0" i="0" u="none" strike="noStrike" baseline="0" dirty="0">
                <a:latin typeface="MT2MIS"/>
              </a:rPr>
              <a:t>2 </a:t>
            </a:r>
            <a:r>
              <a:rPr lang="en-GB" sz="2500" b="0" i="0" u="none" strike="noStrike" baseline="0" dirty="0">
                <a:latin typeface="Times-Roman"/>
              </a:rPr>
              <a:t>does not. </a:t>
            </a:r>
          </a:p>
          <a:p>
            <a:pPr algn="l"/>
            <a:r>
              <a:rPr lang="en-GB" sz="2500" b="0" i="0" u="none" strike="noStrike" baseline="0" dirty="0">
                <a:latin typeface="Times-Roman"/>
              </a:rPr>
              <a:t>In below example</a:t>
            </a:r>
          </a:p>
          <a:p>
            <a:pPr algn="l"/>
            <a:endParaRPr lang="en-GB" sz="2500" dirty="0">
              <a:latin typeface="Times-Roman"/>
            </a:endParaRPr>
          </a:p>
          <a:p>
            <a:pPr algn="l"/>
            <a:endParaRPr lang="en-GB" sz="2500" b="0" i="0" u="none" strike="noStrike" baseline="0" dirty="0">
              <a:latin typeface="Times-Roman"/>
            </a:endParaRPr>
          </a:p>
          <a:p>
            <a:pPr algn="l"/>
            <a:endParaRPr lang="en-GB" sz="2500" dirty="0">
              <a:latin typeface="Times-Roman"/>
            </a:endParaRPr>
          </a:p>
          <a:p>
            <a:pPr algn="l"/>
            <a:endParaRPr lang="en-GB" sz="2500" b="0" i="0" u="none" strike="noStrike" baseline="0" dirty="0">
              <a:latin typeface="Times-Roman"/>
            </a:endParaRPr>
          </a:p>
          <a:p>
            <a:pPr algn="l"/>
            <a:r>
              <a:rPr lang="en-GB" sz="2500" b="0" i="0" u="none" strike="noStrike" baseline="0" dirty="0">
                <a:latin typeface="Times-Roman"/>
              </a:rPr>
              <a:t>Replace x2 </a:t>
            </a:r>
          </a:p>
          <a:p>
            <a:pPr algn="l"/>
            <a:r>
              <a:rPr lang="en-GB" sz="2500" b="0" i="0" u="none" strike="noStrike" baseline="0" dirty="0">
                <a:latin typeface="Times-Roman"/>
              </a:rPr>
              <a:t>Modify the linear program to obtain</a:t>
            </a:r>
          </a:p>
          <a:p>
            <a:pPr algn="l"/>
            <a:endParaRPr lang="en-AE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81DFA-613F-4B99-BE02-6270DCBC9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851" y="2039889"/>
            <a:ext cx="4034930" cy="1838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6AF6C8-A1B8-4A11-A843-16395B755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490" y="4188531"/>
            <a:ext cx="2621472" cy="443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94E00B-C874-47CA-9794-5CDDEAC4C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658" y="4760670"/>
            <a:ext cx="5069642" cy="185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54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4DE80-B388-46DF-9CA4-6FB74CF9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348" y="281638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en-GB" sz="2600" b="0" i="0" u="none" strike="noStrike" baseline="0" dirty="0">
                <a:latin typeface="Times-Roman"/>
              </a:rPr>
              <a:t>We convert equality constraints into inequality constraints. </a:t>
            </a:r>
          </a:p>
          <a:p>
            <a:pPr algn="l"/>
            <a:r>
              <a:rPr lang="en-GB" sz="2600" b="0" i="0" u="none" strike="noStrike" baseline="0" dirty="0">
                <a:latin typeface="Times-Roman"/>
              </a:rPr>
              <a:t>Suppose that a linear program has an equality constraint. </a:t>
            </a:r>
          </a:p>
          <a:p>
            <a:pPr algn="l"/>
            <a:r>
              <a:rPr lang="en-GB" sz="2600" b="0" i="0" u="none" strike="noStrike" baseline="0" dirty="0">
                <a:latin typeface="Times-Roman"/>
              </a:rPr>
              <a:t>Since </a:t>
            </a:r>
            <a:r>
              <a:rPr lang="en-GB" sz="2600" b="0" i="0" u="none" strike="noStrike" baseline="0" dirty="0">
                <a:latin typeface="MT2MIT"/>
              </a:rPr>
              <a:t>x </a:t>
            </a:r>
            <a:r>
              <a:rPr lang="en-GB" sz="2600" dirty="0">
                <a:latin typeface="MT2SYT"/>
              </a:rPr>
              <a:t>=</a:t>
            </a:r>
            <a:r>
              <a:rPr lang="en-GB" sz="2600" b="0" i="0" u="none" strike="noStrike" baseline="0" dirty="0">
                <a:latin typeface="MT2SYT"/>
              </a:rPr>
              <a:t> </a:t>
            </a:r>
            <a:r>
              <a:rPr lang="en-GB" sz="2600" b="0" i="0" u="none" strike="noStrike" baseline="0" dirty="0">
                <a:latin typeface="MT2MIT"/>
              </a:rPr>
              <a:t>y </a:t>
            </a:r>
            <a:r>
              <a:rPr lang="en-GB" sz="2600" b="0" i="0" u="none" strike="noStrike" baseline="0" dirty="0">
                <a:latin typeface="Times-Roman"/>
              </a:rPr>
              <a:t>if and only if both </a:t>
            </a:r>
            <a:r>
              <a:rPr lang="en-GB" sz="2600" b="0" i="0" u="none" strike="noStrike" baseline="0" dirty="0">
                <a:latin typeface="MT2MIT"/>
              </a:rPr>
              <a:t>x &gt;=</a:t>
            </a:r>
            <a:r>
              <a:rPr lang="en-GB" sz="2600" b="0" i="0" u="none" strike="noStrike" baseline="0" dirty="0">
                <a:latin typeface="MT2SYT"/>
              </a:rPr>
              <a:t> </a:t>
            </a:r>
            <a:r>
              <a:rPr lang="en-GB" sz="2600" b="0" i="0" u="none" strike="noStrike" baseline="0" dirty="0">
                <a:latin typeface="MT2MIT"/>
              </a:rPr>
              <a:t>y </a:t>
            </a:r>
            <a:r>
              <a:rPr lang="en-GB" sz="2600" b="0" i="0" u="none" strike="noStrike" baseline="0" dirty="0">
                <a:latin typeface="Times-Roman"/>
              </a:rPr>
              <a:t>and </a:t>
            </a:r>
            <a:r>
              <a:rPr lang="en-GB" sz="2600" b="0" i="0" u="none" strike="noStrike" baseline="0" dirty="0">
                <a:latin typeface="MT2MIT"/>
              </a:rPr>
              <a:t>x &lt;=</a:t>
            </a:r>
            <a:r>
              <a:rPr lang="en-GB" sz="2600" b="0" i="0" u="none" strike="noStrike" baseline="0" dirty="0">
                <a:latin typeface="MT2SYT"/>
              </a:rPr>
              <a:t> </a:t>
            </a:r>
            <a:r>
              <a:rPr lang="en-GB" sz="2600" b="0" i="0" u="none" strike="noStrike" baseline="0" dirty="0">
                <a:latin typeface="MT2MIT"/>
              </a:rPr>
              <a:t>y</a:t>
            </a:r>
            <a:r>
              <a:rPr lang="en-GB" sz="2600" b="0" i="0" u="none" strike="noStrike" baseline="0" dirty="0">
                <a:latin typeface="Times-Roman"/>
              </a:rPr>
              <a:t>, we can replace this equality constraint by the pair of inequality constraints</a:t>
            </a:r>
          </a:p>
          <a:p>
            <a:pPr algn="l"/>
            <a:endParaRPr lang="en-GB" sz="2600" dirty="0">
              <a:latin typeface="Times-Roman"/>
            </a:endParaRPr>
          </a:p>
          <a:p>
            <a:pPr algn="l"/>
            <a:endParaRPr lang="en-GB" sz="2600" dirty="0">
              <a:latin typeface="Times-Roman"/>
            </a:endParaRPr>
          </a:p>
          <a:p>
            <a:pPr algn="l"/>
            <a:r>
              <a:rPr lang="en-GB" sz="2600" dirty="0">
                <a:latin typeface="Times-Roman"/>
              </a:rPr>
              <a:t>W</a:t>
            </a:r>
            <a:r>
              <a:rPr lang="en-GB" sz="2600" b="0" i="0" u="none" strike="noStrike" baseline="0" dirty="0">
                <a:latin typeface="Times-Roman"/>
              </a:rPr>
              <a:t>e can convert the greater-than-or-equal-to constraints to less-than-or equal-to constraints by multiplying these constraints through by -</a:t>
            </a:r>
            <a:r>
              <a:rPr lang="en-GB" sz="2600" b="0" i="0" u="none" strike="noStrike" baseline="0" dirty="0">
                <a:latin typeface="MT2MIT"/>
              </a:rPr>
              <a:t>1</a:t>
            </a:r>
            <a:r>
              <a:rPr lang="en-GB" sz="2600" b="0" i="0" u="none" strike="noStrike" baseline="0" dirty="0">
                <a:latin typeface="Times-Roman"/>
              </a:rPr>
              <a:t>.</a:t>
            </a:r>
            <a:endParaRPr lang="en-AE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7A1D7-F7F5-4AD7-B9FF-A6ABC1C2C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58" y="2214341"/>
            <a:ext cx="7896379" cy="4859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78ED5D-6BC8-4EAA-8B22-8C139238F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101" y="4018644"/>
            <a:ext cx="2206443" cy="255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49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687B-515D-4525-9003-294F14FD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400" b="0" i="0" u="none" strike="noStrike" baseline="0" dirty="0">
                <a:latin typeface="Times-Roman"/>
              </a:rPr>
              <a:t>Example</a:t>
            </a:r>
            <a:endParaRPr lang="en-AE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B4EF4-DB57-455C-AC29-C103471F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GB" sz="2500" b="0" i="0" u="none" strike="noStrike" baseline="0" dirty="0">
              <a:latin typeface="Times-Roman"/>
            </a:endParaRPr>
          </a:p>
          <a:p>
            <a:pPr algn="l"/>
            <a:endParaRPr lang="en-GB" sz="2500" b="0" i="0" u="none" strike="noStrike" baseline="0" dirty="0">
              <a:latin typeface="Times-Roman"/>
            </a:endParaRPr>
          </a:p>
          <a:p>
            <a:pPr algn="l"/>
            <a:endParaRPr lang="en-GB" sz="2500" dirty="0">
              <a:latin typeface="Times-Roman"/>
            </a:endParaRPr>
          </a:p>
          <a:p>
            <a:pPr algn="l"/>
            <a:r>
              <a:rPr lang="en-GB" sz="2500" b="0" i="0" u="none" strike="noStrike" baseline="0" dirty="0">
                <a:latin typeface="Times-Roman"/>
              </a:rPr>
              <a:t>We replace the equality in constraint by two inequalities, obtaining</a:t>
            </a:r>
            <a:endParaRPr lang="en-AE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D15AE-24A3-4403-AC59-A5ECE7803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659" y="909240"/>
            <a:ext cx="5486798" cy="21947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E2204E-5BAB-40B5-903C-380466BB6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659" y="4001294"/>
            <a:ext cx="5172239" cy="231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75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036A-09D2-45E4-878E-AB799D1E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8C89-09DA-4405-9512-C4035881D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500" b="0" i="0" u="none" strike="noStrike" baseline="0" dirty="0">
                <a:latin typeface="Times-Roman"/>
              </a:rPr>
              <a:t>We negate constraint and replace </a:t>
            </a:r>
            <a:endParaRPr lang="en-AE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3CFF4-0526-44CA-80CE-05EF58103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291" y="1825625"/>
            <a:ext cx="2507496" cy="485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871D29-26FA-4E4A-91D5-167B56A89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052" y="2970540"/>
            <a:ext cx="5423895" cy="227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1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189B-0192-46E5-8603-2C40BEE0B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230" y="35344"/>
            <a:ext cx="10515600" cy="1325563"/>
          </a:xfrm>
        </p:spPr>
        <p:txBody>
          <a:bodyPr>
            <a:normAutofit/>
          </a:bodyPr>
          <a:lstStyle/>
          <a:p>
            <a:r>
              <a:rPr lang="en-GB" sz="3400" b="1" i="0" u="none" strike="noStrike" baseline="0" dirty="0">
                <a:latin typeface="Times-Bold"/>
              </a:rPr>
              <a:t>Converting linear programs into slack form</a:t>
            </a:r>
            <a:endParaRPr lang="en-AE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9DFAE-9446-4B48-9FB2-3F077257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230" y="1184225"/>
            <a:ext cx="10515600" cy="5216577"/>
          </a:xfrm>
        </p:spPr>
        <p:txBody>
          <a:bodyPr>
            <a:noAutofit/>
          </a:bodyPr>
          <a:lstStyle/>
          <a:p>
            <a:pPr algn="just"/>
            <a:r>
              <a:rPr lang="en-GB" sz="2500" b="0" i="0" u="none" strike="noStrike" baseline="0" dirty="0">
                <a:latin typeface="Times-Roman"/>
              </a:rPr>
              <a:t>we shall convert it into a form in which the nonnegativity constraints are the only inequality constraints, and the remaining constraints are equalities, let given </a:t>
            </a:r>
            <a:r>
              <a:rPr lang="en-GB" sz="2500" dirty="0">
                <a:latin typeface="Times-Roman"/>
              </a:rPr>
              <a:t>i</a:t>
            </a:r>
            <a:r>
              <a:rPr lang="en-GB" sz="2500" b="0" i="0" u="none" strike="noStrike" baseline="0" dirty="0">
                <a:latin typeface="Times-Roman"/>
              </a:rPr>
              <a:t>nequality constraint</a:t>
            </a:r>
          </a:p>
          <a:p>
            <a:pPr algn="just"/>
            <a:endParaRPr lang="en-GB" sz="2500" dirty="0">
              <a:latin typeface="Times-Roman"/>
            </a:endParaRPr>
          </a:p>
          <a:p>
            <a:pPr algn="just"/>
            <a:endParaRPr lang="en-GB" sz="2500" b="0" i="0" u="none" strike="noStrike" baseline="0" dirty="0">
              <a:latin typeface="Times-Roman"/>
            </a:endParaRPr>
          </a:p>
          <a:p>
            <a:pPr algn="just"/>
            <a:r>
              <a:rPr lang="en-GB" sz="2500" b="0" i="0" u="none" strike="noStrike" baseline="0" dirty="0">
                <a:latin typeface="Times-Roman"/>
              </a:rPr>
              <a:t>We introduce a new variable </a:t>
            </a:r>
            <a:r>
              <a:rPr lang="en-GB" sz="2500" b="0" i="0" u="none" strike="noStrike" baseline="0" dirty="0">
                <a:latin typeface="MT2MIT"/>
              </a:rPr>
              <a:t>s </a:t>
            </a:r>
            <a:r>
              <a:rPr lang="en-GB" sz="2500" b="0" i="0" u="none" strike="noStrike" baseline="0" dirty="0">
                <a:latin typeface="Times-Roman"/>
              </a:rPr>
              <a:t>and rewrite inequality</a:t>
            </a:r>
            <a:r>
              <a:rPr lang="en-GB" sz="2500" dirty="0">
                <a:latin typeface="Times-Roman"/>
              </a:rPr>
              <a:t> </a:t>
            </a:r>
            <a:r>
              <a:rPr lang="en-GB" sz="2500" b="0" i="0" u="none" strike="noStrike" baseline="0" dirty="0">
                <a:latin typeface="Times-Roman"/>
              </a:rPr>
              <a:t>as the two constraints</a:t>
            </a:r>
          </a:p>
          <a:p>
            <a:pPr algn="just"/>
            <a:endParaRPr lang="en-GB" sz="2500" dirty="0">
              <a:latin typeface="Times-Roman"/>
            </a:endParaRPr>
          </a:p>
          <a:p>
            <a:pPr algn="just"/>
            <a:endParaRPr lang="en-GB" sz="2500" b="0" i="0" u="none" strike="noStrike" baseline="0" dirty="0">
              <a:latin typeface="Times-Roman"/>
            </a:endParaRPr>
          </a:p>
          <a:p>
            <a:pPr algn="just"/>
            <a:endParaRPr lang="en-GB" sz="2500" dirty="0">
              <a:latin typeface="Times-Roman"/>
            </a:endParaRPr>
          </a:p>
          <a:p>
            <a:pPr algn="just"/>
            <a:r>
              <a:rPr lang="en-GB" sz="2500" b="0" i="0" u="none" strike="noStrike" baseline="0" dirty="0">
                <a:latin typeface="Times-Roman"/>
              </a:rPr>
              <a:t>We call </a:t>
            </a:r>
            <a:r>
              <a:rPr lang="en-GB" sz="2500" b="0" i="0" u="none" strike="noStrike" baseline="0" dirty="0">
                <a:latin typeface="MT2MIT"/>
              </a:rPr>
              <a:t>s </a:t>
            </a:r>
            <a:r>
              <a:rPr lang="en-GB" sz="2500" b="0" i="0" u="none" strike="noStrike" baseline="0" dirty="0">
                <a:latin typeface="Times-Roman"/>
              </a:rPr>
              <a:t>a </a:t>
            </a:r>
            <a:r>
              <a:rPr lang="en-GB" sz="2500" b="1" i="1" u="none" strike="noStrike" baseline="0" dirty="0">
                <a:latin typeface="Times-BoldItalic"/>
              </a:rPr>
              <a:t>slack variable </a:t>
            </a:r>
            <a:r>
              <a:rPr lang="en-GB" sz="2500" b="0" i="0" u="none" strike="noStrike" baseline="0" dirty="0">
                <a:latin typeface="Times-Roman"/>
              </a:rPr>
              <a:t>because it measures the </a:t>
            </a:r>
            <a:r>
              <a:rPr lang="en-GB" sz="2500" b="1" i="1" u="none" strike="noStrike" baseline="0" dirty="0">
                <a:latin typeface="Times-BoldItalic"/>
              </a:rPr>
              <a:t>slack</a:t>
            </a:r>
            <a:r>
              <a:rPr lang="en-GB" sz="2500" b="0" i="0" u="none" strike="noStrike" baseline="0" dirty="0">
                <a:latin typeface="Times-Roman"/>
              </a:rPr>
              <a:t>, or difference, between the left-hand and right-hand sides of equation</a:t>
            </a:r>
          </a:p>
          <a:p>
            <a:pPr algn="just"/>
            <a:endParaRPr lang="en-AE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C5876-CAAC-4B60-AD93-A1538AA1F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780" y="2156577"/>
            <a:ext cx="1744715" cy="940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21473C-B437-4E33-AE63-97F7FF0D9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756" y="3688650"/>
            <a:ext cx="2770548" cy="140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29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186DF-DD11-45B1-AB10-5956406F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E367-13BB-4AF1-A0CA-9A87F53A6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500" b="0" i="0" u="none" strike="noStrike" baseline="0" dirty="0">
                <a:latin typeface="Times-Roman"/>
              </a:rPr>
              <a:t>When converting from standard to slack form, we shall use </a:t>
            </a:r>
            <a:r>
              <a:rPr lang="en-GB" sz="2500" b="0" i="0" u="none" strike="noStrike" baseline="0" dirty="0" err="1">
                <a:latin typeface="MT2MIT"/>
              </a:rPr>
              <a:t>x</a:t>
            </a:r>
            <a:r>
              <a:rPr lang="en-GB" sz="2500" b="0" i="0" u="none" strike="noStrike" baseline="-25000" dirty="0" err="1">
                <a:latin typeface="MT2MIS"/>
              </a:rPr>
              <a:t>n</a:t>
            </a:r>
            <a:r>
              <a:rPr lang="en-GB" sz="2500" baseline="-25000" dirty="0" err="1">
                <a:latin typeface="MT2SYS"/>
              </a:rPr>
              <a:t>+</a:t>
            </a:r>
            <a:r>
              <a:rPr lang="en-GB" sz="2500" b="0" i="0" u="none" strike="noStrike" baseline="-25000" dirty="0" err="1">
                <a:latin typeface="MT2MIS"/>
              </a:rPr>
              <a:t>i</a:t>
            </a:r>
            <a:r>
              <a:rPr lang="en-GB" sz="2500" b="0" i="0" u="none" strike="noStrike" baseline="0" dirty="0">
                <a:latin typeface="MT2MIS"/>
              </a:rPr>
              <a:t> </a:t>
            </a:r>
            <a:r>
              <a:rPr lang="en-GB" sz="2500" b="0" i="0" u="none" strike="noStrike" baseline="0" dirty="0">
                <a:latin typeface="Times-Roman"/>
              </a:rPr>
              <a:t>(instead of </a:t>
            </a:r>
            <a:r>
              <a:rPr lang="en-GB" sz="2500" b="0" i="0" u="none" strike="noStrike" baseline="0" dirty="0">
                <a:latin typeface="MT2MIT"/>
              </a:rPr>
              <a:t>s</a:t>
            </a:r>
            <a:r>
              <a:rPr lang="en-GB" sz="2500" b="0" i="0" u="none" strike="noStrike" baseline="0" dirty="0">
                <a:latin typeface="Times-Roman"/>
              </a:rPr>
              <a:t>) to denote the slack variable associated with the </a:t>
            </a:r>
            <a:r>
              <a:rPr lang="en-GB" sz="2500" b="0" i="0" u="none" strike="noStrike" baseline="0" dirty="0" err="1">
                <a:latin typeface="MT2MIT"/>
              </a:rPr>
              <a:t>i</a:t>
            </a:r>
            <a:r>
              <a:rPr lang="en-GB" sz="2500" b="0" i="0" u="none" strike="noStrike" baseline="30000" dirty="0" err="1">
                <a:latin typeface="Times-Roman"/>
              </a:rPr>
              <a:t>th</a:t>
            </a:r>
            <a:r>
              <a:rPr lang="en-GB" sz="2500" b="0" i="0" u="none" strike="noStrike" baseline="0" dirty="0">
                <a:latin typeface="Times-Roman"/>
              </a:rPr>
              <a:t> inequality. </a:t>
            </a:r>
          </a:p>
          <a:p>
            <a:pPr algn="just"/>
            <a:r>
              <a:rPr lang="en-GB" sz="2500" b="0" i="0" u="none" strike="noStrike" baseline="0" dirty="0">
                <a:latin typeface="Times-Roman"/>
              </a:rPr>
              <a:t>The </a:t>
            </a:r>
            <a:r>
              <a:rPr lang="en-GB" sz="2500" b="0" i="0" u="none" strike="noStrike" baseline="0" dirty="0" err="1">
                <a:latin typeface="MT2MIT"/>
              </a:rPr>
              <a:t>i</a:t>
            </a:r>
            <a:r>
              <a:rPr lang="en-GB" sz="2500" b="0" i="0" u="none" strike="noStrike" baseline="30000" dirty="0" err="1">
                <a:latin typeface="Times-Roman"/>
              </a:rPr>
              <a:t>th</a:t>
            </a:r>
            <a:r>
              <a:rPr lang="en-GB" sz="2500" b="0" i="0" u="none" strike="noStrike" baseline="0" dirty="0">
                <a:latin typeface="Times-Roman"/>
              </a:rPr>
              <a:t> constraint is therefore</a:t>
            </a:r>
          </a:p>
          <a:p>
            <a:pPr algn="just"/>
            <a:endParaRPr lang="en-GB" sz="2500" dirty="0">
              <a:latin typeface="Times-Roman"/>
            </a:endParaRPr>
          </a:p>
          <a:p>
            <a:pPr algn="just"/>
            <a:endParaRPr lang="en-GB" sz="2500" dirty="0">
              <a:latin typeface="Times-Roman"/>
            </a:endParaRPr>
          </a:p>
          <a:p>
            <a:pPr algn="just"/>
            <a:endParaRPr lang="en-GB" sz="2500" b="0" i="0" u="none" strike="noStrike" baseline="0" dirty="0">
              <a:latin typeface="Times-Roman"/>
            </a:endParaRPr>
          </a:p>
          <a:p>
            <a:pPr algn="just"/>
            <a:r>
              <a:rPr lang="en-GB" sz="2500" b="0" i="0" u="none" strike="noStrike" baseline="0" dirty="0">
                <a:latin typeface="Times-Roman"/>
              </a:rPr>
              <a:t>Nonnegativity constraints </a:t>
            </a:r>
            <a:endParaRPr lang="en-AE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4F89A-0CBD-4E2C-9C12-C7559DEF8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272" y="3095076"/>
            <a:ext cx="2791475" cy="10571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9074A0-C0C0-4AD8-9D95-01EDC7549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302" y="4535185"/>
            <a:ext cx="1097757" cy="36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67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16DB-B050-4487-AE82-181E1B58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22195"/>
            <a:ext cx="10515600" cy="1325563"/>
          </a:xfrm>
        </p:spPr>
        <p:txBody>
          <a:bodyPr>
            <a:normAutofit/>
          </a:bodyPr>
          <a:lstStyle/>
          <a:p>
            <a:r>
              <a:rPr lang="en-GB" sz="3400" b="0" i="0" u="none" strike="noStrike" baseline="0" dirty="0">
                <a:latin typeface="Times-Roman"/>
              </a:rPr>
              <a:t>Example</a:t>
            </a:r>
            <a:endParaRPr lang="en-AE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181C1-1C40-40F7-BBD7-794974B9F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3649"/>
            <a:ext cx="10515600" cy="4351338"/>
          </a:xfrm>
        </p:spPr>
        <p:txBody>
          <a:bodyPr>
            <a:noAutofit/>
          </a:bodyPr>
          <a:lstStyle/>
          <a:p>
            <a:r>
              <a:rPr lang="en-GB" sz="2500" b="0" i="0" u="none" strike="noStrike" baseline="0" dirty="0">
                <a:latin typeface="Times-Roman"/>
              </a:rPr>
              <a:t>we introduce slack variables </a:t>
            </a:r>
            <a:r>
              <a:rPr lang="en-GB" sz="2500" b="0" i="0" u="none" strike="noStrike" baseline="0" dirty="0">
                <a:latin typeface="MT2MIT"/>
              </a:rPr>
              <a:t>x</a:t>
            </a:r>
            <a:r>
              <a:rPr lang="en-GB" sz="2500" b="0" i="0" u="none" strike="noStrike" baseline="0" dirty="0">
                <a:latin typeface="MT2MIS"/>
              </a:rPr>
              <a:t>4</a:t>
            </a:r>
            <a:r>
              <a:rPr lang="en-GB" sz="2500" b="0" i="0" u="none" strike="noStrike" baseline="0" dirty="0">
                <a:latin typeface="Times-Roman"/>
              </a:rPr>
              <a:t>, </a:t>
            </a:r>
            <a:r>
              <a:rPr lang="en-GB" sz="2500" b="0" i="0" u="none" strike="noStrike" baseline="0" dirty="0">
                <a:latin typeface="MT2MIT"/>
              </a:rPr>
              <a:t>x</a:t>
            </a:r>
            <a:r>
              <a:rPr lang="en-GB" sz="2500" b="0" i="0" u="none" strike="noStrike" baseline="0" dirty="0">
                <a:latin typeface="MT2MIS"/>
              </a:rPr>
              <a:t>5</a:t>
            </a:r>
            <a:r>
              <a:rPr lang="en-GB" sz="2500" b="0" i="0" u="none" strike="noStrike" baseline="0" dirty="0">
                <a:latin typeface="Times-Roman"/>
              </a:rPr>
              <a:t>, and </a:t>
            </a:r>
            <a:r>
              <a:rPr lang="en-GB" sz="2500" b="0" i="0" u="none" strike="noStrike" baseline="0" dirty="0">
                <a:latin typeface="MT2MIT"/>
              </a:rPr>
              <a:t>x</a:t>
            </a:r>
            <a:r>
              <a:rPr lang="en-GB" sz="2500" b="0" i="0" u="none" strike="noStrike" baseline="0" dirty="0">
                <a:latin typeface="MT2MIS"/>
              </a:rPr>
              <a:t>6</a:t>
            </a:r>
            <a:r>
              <a:rPr lang="en-GB" sz="2500" b="0" i="0" u="none" strike="noStrike" baseline="0" dirty="0">
                <a:latin typeface="Times-Roman"/>
              </a:rPr>
              <a:t>, and obtain the following equations</a:t>
            </a:r>
          </a:p>
          <a:p>
            <a:endParaRPr lang="en-GB" sz="2500" dirty="0">
              <a:latin typeface="Times-Roman"/>
            </a:endParaRPr>
          </a:p>
          <a:p>
            <a:endParaRPr lang="en-GB" sz="2500" dirty="0">
              <a:latin typeface="Times-Roman"/>
            </a:endParaRPr>
          </a:p>
          <a:p>
            <a:endParaRPr lang="en-GB" sz="2500" dirty="0">
              <a:latin typeface="Times-Roman"/>
            </a:endParaRPr>
          </a:p>
          <a:p>
            <a:endParaRPr lang="en-GB" sz="2500" dirty="0">
              <a:latin typeface="Times-Roman"/>
            </a:endParaRPr>
          </a:p>
          <a:p>
            <a:endParaRPr lang="en-GB" sz="2500" dirty="0">
              <a:latin typeface="Times-Roman"/>
            </a:endParaRPr>
          </a:p>
          <a:p>
            <a:endParaRPr lang="en-GB" sz="2500" dirty="0">
              <a:latin typeface="Times-Roman"/>
            </a:endParaRPr>
          </a:p>
          <a:p>
            <a:pPr algn="just"/>
            <a:r>
              <a:rPr lang="en-GB" sz="2500" b="0" i="0" u="none" strike="noStrike" baseline="0" dirty="0">
                <a:latin typeface="Times-Roman"/>
              </a:rPr>
              <a:t>In this linear program, all the constraints except for the nonnegativity constraints are equalities, and each variable is subject to a nonnegativity constraint</a:t>
            </a:r>
          </a:p>
          <a:p>
            <a:pPr algn="l"/>
            <a:r>
              <a:rPr lang="en-GB" sz="2500" b="0" i="0" u="none" strike="noStrike" baseline="0" dirty="0">
                <a:latin typeface="Times-Roman"/>
              </a:rPr>
              <a:t>We call the variables on the left-hand side of the equalities </a:t>
            </a:r>
            <a:r>
              <a:rPr lang="en-GB" sz="2500" b="1" i="1" u="none" strike="noStrike" baseline="0" dirty="0">
                <a:latin typeface="Times-BoldItalic"/>
              </a:rPr>
              <a:t>basic variables </a:t>
            </a:r>
            <a:r>
              <a:rPr lang="en-GB" sz="2500" b="0" i="0" u="none" strike="noStrike" baseline="0" dirty="0">
                <a:latin typeface="Times-Roman"/>
              </a:rPr>
              <a:t>and those on the right-hand side </a:t>
            </a:r>
            <a:r>
              <a:rPr lang="en-GB" sz="2500" b="1" i="1" u="none" strike="noStrike" baseline="0" dirty="0" err="1">
                <a:latin typeface="Times-BoldItalic"/>
              </a:rPr>
              <a:t>nonbasic</a:t>
            </a:r>
            <a:r>
              <a:rPr lang="en-GB" sz="2500" b="1" i="1" u="none" strike="noStrike" baseline="0" dirty="0">
                <a:latin typeface="Times-BoldItalic"/>
              </a:rPr>
              <a:t> variables</a:t>
            </a:r>
            <a:endParaRPr lang="en-AE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D2A88-4340-47C0-8E61-627C9DD0A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375" y="1387147"/>
            <a:ext cx="6722023" cy="243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49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8784-D0A0-4712-A07B-31BE8FF8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4D539-CAC8-4B1A-A762-81D82AC0C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500" b="0" i="0" u="none" strike="noStrike" baseline="0" dirty="0">
                <a:latin typeface="Times-Roman"/>
              </a:rPr>
              <a:t>We shall also use the variable </a:t>
            </a:r>
            <a:r>
              <a:rPr lang="en-GB" sz="2500" dirty="0">
                <a:latin typeface="MT2MIT"/>
              </a:rPr>
              <a:t>Z</a:t>
            </a:r>
            <a:r>
              <a:rPr lang="en-GB" sz="2500" b="0" i="0" u="none" strike="noStrike" baseline="0" dirty="0">
                <a:latin typeface="MT2MIT"/>
              </a:rPr>
              <a:t> </a:t>
            </a:r>
            <a:r>
              <a:rPr lang="en-GB" sz="2500" b="0" i="0" u="none" strike="noStrike" baseline="0" dirty="0">
                <a:latin typeface="Times-Roman"/>
              </a:rPr>
              <a:t>to denote the value of the objective function. We call the resulting format </a:t>
            </a:r>
            <a:r>
              <a:rPr lang="en-GB" sz="2500" b="1" i="1" u="none" strike="noStrike" baseline="0" dirty="0">
                <a:latin typeface="Times-BoldItalic"/>
              </a:rPr>
              <a:t>slack form</a:t>
            </a:r>
            <a:endParaRPr lang="en-AE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57135-EDDD-4AA5-8775-116CF4DA0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780" y="2827128"/>
            <a:ext cx="5281613" cy="181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10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F956B-E9F6-4B6A-BA2F-3DDAD894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095E6-398C-4445-A7D4-3B11FA67B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2500" b="0" i="0" u="none" strike="noStrike" baseline="0" dirty="0">
                <a:latin typeface="Times-Roman"/>
              </a:rPr>
              <a:t>We use </a:t>
            </a:r>
            <a:r>
              <a:rPr lang="en-GB" sz="2500" b="0" i="0" u="none" strike="noStrike" baseline="0" dirty="0">
                <a:latin typeface="MT2MIT"/>
              </a:rPr>
              <a:t>N </a:t>
            </a:r>
            <a:r>
              <a:rPr lang="en-GB" sz="2500" b="0" i="0" u="none" strike="noStrike" baseline="0" dirty="0">
                <a:latin typeface="Times-Roman"/>
              </a:rPr>
              <a:t>to denote the set of indices of the </a:t>
            </a:r>
            <a:r>
              <a:rPr lang="en-GB" sz="2500" b="0" i="0" u="none" strike="noStrike" baseline="0" dirty="0" err="1">
                <a:latin typeface="Times-Roman"/>
              </a:rPr>
              <a:t>nonbasic</a:t>
            </a:r>
            <a:r>
              <a:rPr lang="en-GB" sz="2500" b="0" i="0" u="none" strike="noStrike" baseline="0" dirty="0">
                <a:latin typeface="Times-Roman"/>
              </a:rPr>
              <a:t> variables and </a:t>
            </a:r>
            <a:r>
              <a:rPr lang="en-GB" sz="2500" b="0" i="0" u="none" strike="noStrike" baseline="0" dirty="0">
                <a:latin typeface="MT2MIT"/>
              </a:rPr>
              <a:t>B </a:t>
            </a:r>
            <a:r>
              <a:rPr lang="en-GB" sz="2500" b="0" i="0" u="none" strike="noStrike" baseline="0" dirty="0">
                <a:latin typeface="Times-Roman"/>
              </a:rPr>
              <a:t>to denote the set of indices of the basic variables.</a:t>
            </a:r>
          </a:p>
          <a:p>
            <a:pPr algn="l"/>
            <a:r>
              <a:rPr lang="en-GB" sz="2500" b="0" i="0" u="none" strike="noStrike" baseline="0" dirty="0">
                <a:latin typeface="Times-Roman"/>
              </a:rPr>
              <a:t>We always have that</a:t>
            </a:r>
          </a:p>
          <a:p>
            <a:pPr algn="l"/>
            <a:endParaRPr lang="en-GB" sz="2500" dirty="0">
              <a:latin typeface="Times-Roman"/>
            </a:endParaRPr>
          </a:p>
          <a:p>
            <a:pPr algn="l"/>
            <a:endParaRPr lang="en-GB" sz="2500" dirty="0">
              <a:latin typeface="Times-Roman"/>
            </a:endParaRPr>
          </a:p>
          <a:p>
            <a:pPr algn="l"/>
            <a:r>
              <a:rPr lang="en-GB" sz="2500" b="0" i="0" u="none" strike="noStrike" baseline="0" dirty="0">
                <a:latin typeface="Times-Roman"/>
              </a:rPr>
              <a:t>As in standard form, we use </a:t>
            </a:r>
            <a:r>
              <a:rPr lang="en-GB" sz="2500" b="0" i="0" u="none" strike="noStrike" baseline="0" dirty="0">
                <a:latin typeface="MT2MIT"/>
              </a:rPr>
              <a:t>b</a:t>
            </a:r>
            <a:r>
              <a:rPr lang="en-GB" sz="2500" b="0" i="0" u="none" strike="noStrike" baseline="-25000" dirty="0">
                <a:latin typeface="MT2MIS"/>
              </a:rPr>
              <a:t>i</a:t>
            </a:r>
            <a:r>
              <a:rPr lang="en-GB" sz="2500" b="0" i="0" u="none" strike="noStrike" baseline="0" dirty="0">
                <a:latin typeface="MT2MIS"/>
              </a:rPr>
              <a:t> </a:t>
            </a:r>
            <a:r>
              <a:rPr lang="en-GB" sz="2500" b="0" i="0" u="none" strike="noStrike" baseline="0" dirty="0">
                <a:latin typeface="Times-Roman"/>
              </a:rPr>
              <a:t>, </a:t>
            </a:r>
            <a:r>
              <a:rPr lang="en-GB" sz="2500" b="0" i="0" u="none" strike="noStrike" baseline="0" dirty="0" err="1">
                <a:latin typeface="MT2MIT"/>
              </a:rPr>
              <a:t>c</a:t>
            </a:r>
            <a:r>
              <a:rPr lang="en-GB" sz="2500" b="0" i="0" u="none" strike="noStrike" baseline="-25000" dirty="0" err="1">
                <a:latin typeface="MT2MIS"/>
              </a:rPr>
              <a:t>j</a:t>
            </a:r>
            <a:r>
              <a:rPr lang="en-GB" sz="2500" b="0" i="0" u="none" strike="noStrike" baseline="0" dirty="0">
                <a:latin typeface="Times-Roman"/>
              </a:rPr>
              <a:t>, and </a:t>
            </a:r>
            <a:r>
              <a:rPr lang="en-GB" sz="2500" b="0" i="0" u="none" strike="noStrike" baseline="0" dirty="0" err="1">
                <a:latin typeface="MT2MIT"/>
              </a:rPr>
              <a:t>a</a:t>
            </a:r>
            <a:r>
              <a:rPr lang="en-GB" sz="2500" b="0" i="0" u="none" strike="noStrike" baseline="-25000" dirty="0" err="1">
                <a:latin typeface="MT2MIS"/>
              </a:rPr>
              <a:t>ij</a:t>
            </a:r>
            <a:r>
              <a:rPr lang="en-GB" sz="2500" b="0" i="0" u="none" strike="noStrike" baseline="0" dirty="0">
                <a:latin typeface="MT2MIS"/>
              </a:rPr>
              <a:t> </a:t>
            </a:r>
            <a:r>
              <a:rPr lang="en-GB" sz="2500" b="0" i="0" u="none" strike="noStrike" baseline="0" dirty="0">
                <a:latin typeface="Times-Roman"/>
              </a:rPr>
              <a:t>to denote constant terms and coefficients. </a:t>
            </a:r>
          </a:p>
          <a:p>
            <a:pPr algn="l"/>
            <a:r>
              <a:rPr lang="en-GB" sz="2500" b="0" i="0" u="none" strike="noStrike" baseline="0" dirty="0">
                <a:latin typeface="Times-Roman"/>
              </a:rPr>
              <a:t>We also use v</a:t>
            </a:r>
            <a:r>
              <a:rPr lang="en-GB" sz="2500" b="0" i="0" u="none" strike="noStrike" baseline="0" dirty="0">
                <a:latin typeface="MT2MIT"/>
              </a:rPr>
              <a:t> </a:t>
            </a:r>
            <a:r>
              <a:rPr lang="en-GB" sz="2500" b="0" i="0" u="none" strike="noStrike" baseline="0" dirty="0">
                <a:latin typeface="Times-Roman"/>
              </a:rPr>
              <a:t>to denote an optional constant term in the objective function.</a:t>
            </a:r>
            <a:endParaRPr lang="en-AE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2F36C-0475-4498-9384-CC8CD12C8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299" y="3369040"/>
            <a:ext cx="3733800" cy="32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FFA73E-89C8-4C2C-A47B-D005CB030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824" y="3384030"/>
            <a:ext cx="17240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8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1088"/>
            <a:ext cx="10515600" cy="4351338"/>
          </a:xfrm>
        </p:spPr>
        <p:txBody>
          <a:bodyPr/>
          <a:lstStyle/>
          <a:p>
            <a:pPr algn="just"/>
            <a:r>
              <a:rPr lang="en-US" dirty="0"/>
              <a:t>each entry indicates the number of thousands of either urban, suburban, or rural voters who would be won over by spending $1,000 on advertising in support of a particular issue</a:t>
            </a:r>
          </a:p>
          <a:p>
            <a:pPr algn="just"/>
            <a:r>
              <a:rPr lang="en-US" dirty="0"/>
              <a:t>Negative entries denote votes that would be lost. </a:t>
            </a:r>
          </a:p>
          <a:p>
            <a:pPr algn="just"/>
            <a:r>
              <a:rPr lang="en-US" dirty="0"/>
              <a:t>Your task is to figure out the minimum amount of money that you need to spend in order to win </a:t>
            </a:r>
          </a:p>
          <a:p>
            <a:pPr algn="just"/>
            <a:r>
              <a:rPr lang="en-US" dirty="0"/>
              <a:t>50,000 urban votes, 100,000 suburban votes, and 25,000 rural votes.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9205E-CDB2-4C9F-9569-3041F95C7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073" y="4292926"/>
            <a:ext cx="5331854" cy="200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98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CABC-0928-49ED-8487-7A417608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DF77F-0A43-4DC1-9D0A-1A4AF9B65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2500" b="0" i="0" u="none" strike="noStrike" baseline="0" dirty="0">
                <a:latin typeface="Times-Roman"/>
              </a:rPr>
              <a:t>Thus we can concisely define a slack form by a tuple </a:t>
            </a:r>
            <a:r>
              <a:rPr lang="en-GB" sz="2500" dirty="0">
                <a:latin typeface="MT2MIT"/>
              </a:rPr>
              <a:t>(</a:t>
            </a:r>
            <a:r>
              <a:rPr lang="en-GB" sz="2500" b="0" i="0" u="none" strike="noStrike" baseline="0" dirty="0">
                <a:latin typeface="MT2MIT"/>
              </a:rPr>
              <a:t>N</a:t>
            </a:r>
            <a:r>
              <a:rPr lang="en-GB" sz="2500" dirty="0">
                <a:latin typeface="MT2MIT"/>
              </a:rPr>
              <a:t>, </a:t>
            </a:r>
            <a:r>
              <a:rPr lang="en-GB" sz="2500" b="0" i="0" u="none" strike="noStrike" baseline="0" dirty="0">
                <a:latin typeface="MT2MIT"/>
              </a:rPr>
              <a:t>B</a:t>
            </a:r>
            <a:r>
              <a:rPr lang="en-GB" sz="2500" dirty="0">
                <a:latin typeface="MT2MIT"/>
              </a:rPr>
              <a:t>, </a:t>
            </a:r>
            <a:r>
              <a:rPr lang="en-GB" sz="2500" b="0" i="0" u="none" strike="noStrike" baseline="0" dirty="0">
                <a:latin typeface="MT2MIT"/>
              </a:rPr>
              <a:t>A</a:t>
            </a:r>
            <a:r>
              <a:rPr lang="en-GB" sz="2500" dirty="0">
                <a:latin typeface="MT2MIT"/>
              </a:rPr>
              <a:t>,</a:t>
            </a:r>
            <a:r>
              <a:rPr lang="en-GB" sz="2500" b="0" i="0" u="none" strike="noStrike" baseline="0" dirty="0">
                <a:latin typeface="MT2MIT"/>
              </a:rPr>
              <a:t> b, c. v)</a:t>
            </a:r>
            <a:r>
              <a:rPr lang="en-GB" sz="2500" b="0" i="0" u="none" strike="noStrike" baseline="0" dirty="0">
                <a:latin typeface="Times-Roman"/>
              </a:rPr>
              <a:t>, denoting the slack form</a:t>
            </a:r>
          </a:p>
          <a:p>
            <a:pPr algn="l"/>
            <a:endParaRPr lang="en-GB" sz="2500" dirty="0">
              <a:latin typeface="Times-Roman"/>
            </a:endParaRPr>
          </a:p>
          <a:p>
            <a:pPr algn="l"/>
            <a:endParaRPr lang="en-GB" sz="2500" dirty="0">
              <a:latin typeface="Times-Roman"/>
            </a:endParaRPr>
          </a:p>
          <a:p>
            <a:pPr algn="l"/>
            <a:endParaRPr lang="en-GB" sz="2500" dirty="0">
              <a:latin typeface="Times-Roman"/>
            </a:endParaRPr>
          </a:p>
          <a:p>
            <a:pPr algn="l"/>
            <a:endParaRPr lang="en-GB" sz="2500" dirty="0">
              <a:latin typeface="Times-Roman"/>
            </a:endParaRPr>
          </a:p>
          <a:p>
            <a:pPr algn="l"/>
            <a:r>
              <a:rPr lang="en-GB" sz="2500" b="0" i="0" u="none" strike="noStrike" baseline="0" dirty="0">
                <a:latin typeface="Times-Roman"/>
              </a:rPr>
              <a:t>In which all variables </a:t>
            </a:r>
            <a:r>
              <a:rPr lang="en-GB" sz="2500" b="0" i="0" u="none" strike="noStrike" baseline="0" dirty="0">
                <a:latin typeface="MT2MIT"/>
              </a:rPr>
              <a:t>x </a:t>
            </a:r>
            <a:r>
              <a:rPr lang="en-GB" sz="2500" b="0" i="0" u="none" strike="noStrike" baseline="0" dirty="0">
                <a:latin typeface="Times-Roman"/>
              </a:rPr>
              <a:t>are constrained to be nonnegative</a:t>
            </a:r>
            <a:endParaRPr lang="en-AE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8E19B-F91A-4B7C-9F09-C6DDC7E90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037" y="2747962"/>
            <a:ext cx="39719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582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09A4-9AE1-4B45-BF93-731BE567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en-A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F93DD-00EA-40E5-816A-A6D5BC3B3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887" y="2080432"/>
            <a:ext cx="5276225" cy="315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500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49287E-1BD7-4233-B02C-A1654D129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816" y="1825625"/>
            <a:ext cx="6120281" cy="2558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A94DAA-1AF3-4F6F-A3AA-EB0EB07B8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816" y="4720762"/>
            <a:ext cx="5057775" cy="390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2BCBD9-2174-4A0B-8D12-6AFCA3425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0350" y="4735002"/>
            <a:ext cx="1288733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5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0156"/>
            <a:ext cx="10515600" cy="648268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For example, you could devote $20,000 of advertising to building roads, $0 to gun control, $4,000 to farm subsidies, and $9,000 to a gasoline tax. </a:t>
            </a:r>
          </a:p>
          <a:p>
            <a:pPr algn="just"/>
            <a:r>
              <a:rPr lang="en-US" dirty="0"/>
              <a:t>In this case, you would win                                          thousand urban votes,                                          thousand suburban votes, and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82 thousand rural votes. You would win.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122" y="2343498"/>
            <a:ext cx="3333750" cy="276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225" y="2822221"/>
            <a:ext cx="1362075" cy="257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9300" y="2784121"/>
            <a:ext cx="1781175" cy="295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438" y="3757210"/>
            <a:ext cx="32289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2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9252A-6897-441D-AB4D-08480CAE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A26D4-8A54-416F-B089-AB1A3AC9F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We introduce 4 variables</a:t>
            </a:r>
          </a:p>
          <a:p>
            <a:pPr algn="just"/>
            <a:r>
              <a:rPr lang="en-US" dirty="0"/>
              <a:t>x1 is the number of thousands of dollars spent on advertising on building roads,</a:t>
            </a:r>
          </a:p>
          <a:p>
            <a:pPr algn="just"/>
            <a:r>
              <a:rPr lang="en-US" dirty="0"/>
              <a:t>x2 is the number of thousands of dollars spent on advertising on gun control</a:t>
            </a:r>
          </a:p>
          <a:p>
            <a:pPr algn="just"/>
            <a:r>
              <a:rPr lang="en-US" dirty="0"/>
              <a:t>x3 is the number of thousands of dollars spent on advertising on farm subsidies</a:t>
            </a:r>
          </a:p>
          <a:p>
            <a:pPr algn="just"/>
            <a:r>
              <a:rPr lang="en-US" dirty="0"/>
              <a:t>x4 is the number of thousands of dollars spent on advertising on a gasoline tax</a:t>
            </a:r>
          </a:p>
          <a:p>
            <a:pPr algn="just"/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14362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6177"/>
            <a:ext cx="10515600" cy="4351338"/>
          </a:xfrm>
        </p:spPr>
        <p:txBody>
          <a:bodyPr/>
          <a:lstStyle/>
          <a:p>
            <a:pPr algn="just"/>
            <a:r>
              <a:rPr lang="en-US" dirty="0"/>
              <a:t>We can write the requirement that we win at least 50,000 urban votes as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win at least 100,000 suburban votes and 25,000 rural votes as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Any setting of the variables x1; x2; x3; x4 that satisfies inequalities yields a strategy that wins a sufficient number of each type of vote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639" y="1605047"/>
            <a:ext cx="3580192" cy="5330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023" y="3425814"/>
            <a:ext cx="3048000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023" y="3966706"/>
            <a:ext cx="30194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94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7391"/>
            <a:ext cx="10515600" cy="4351338"/>
          </a:xfrm>
        </p:spPr>
        <p:txBody>
          <a:bodyPr/>
          <a:lstStyle/>
          <a:p>
            <a:pPr algn="just"/>
            <a:r>
              <a:rPr lang="en-US" dirty="0"/>
              <a:t>you want to minimize the expression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we require that </a:t>
            </a:r>
          </a:p>
          <a:p>
            <a:pPr algn="just"/>
            <a:r>
              <a:rPr lang="en-US" dirty="0"/>
              <a:t>Combining inequalities with the objective of minimizing we obtain what is known as a “linear program. We format this problem as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945" y="3999460"/>
            <a:ext cx="7376110" cy="2387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16CFD9-7FF8-45C9-82EC-93819F5CB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005" y="1487444"/>
            <a:ext cx="2386015" cy="427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EF6B91-F2A0-4A52-811F-5A992F414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015" y="2439441"/>
            <a:ext cx="36861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5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 linear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We wish to optimize a linear function subject to a set of linear inequalities</a:t>
            </a:r>
          </a:p>
          <a:p>
            <a:pPr algn="just"/>
            <a:r>
              <a:rPr lang="en-US" dirty="0"/>
              <a:t>Given a set of real numbers a1, a2,…,an and a set of variables x1, x2,…,</a:t>
            </a:r>
            <a:r>
              <a:rPr lang="en-US" dirty="0" err="1"/>
              <a:t>xn</a:t>
            </a:r>
            <a:r>
              <a:rPr lang="en-US" dirty="0"/>
              <a:t>, we define a </a:t>
            </a:r>
            <a:r>
              <a:rPr lang="en-US" b="1" i="1" dirty="0"/>
              <a:t>linear function </a:t>
            </a:r>
            <a:r>
              <a:rPr lang="en-US" dirty="0"/>
              <a:t>f on those variables by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If b is a real number and f is a linear function, then the equation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is a </a:t>
            </a:r>
            <a:r>
              <a:rPr lang="en-US" b="1" i="1" dirty="0"/>
              <a:t>linear equality </a:t>
            </a:r>
            <a:r>
              <a:rPr lang="en-US" dirty="0"/>
              <a:t>and the inequalities are </a:t>
            </a:r>
            <a:r>
              <a:rPr lang="en-US" b="1" i="1" dirty="0"/>
              <a:t>linear inequalities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7" y="3567906"/>
            <a:ext cx="5991225" cy="866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548" y="5092051"/>
            <a:ext cx="2866103" cy="46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09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593</TotalTime>
  <Words>2183</Words>
  <Application>Microsoft Office PowerPoint</Application>
  <PresentationFormat>Widescreen</PresentationFormat>
  <Paragraphs>232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-apple-system</vt:lpstr>
      <vt:lpstr>Arial</vt:lpstr>
      <vt:lpstr>Calibri</vt:lpstr>
      <vt:lpstr>Calibri Light</vt:lpstr>
      <vt:lpstr>MT2MIS</vt:lpstr>
      <vt:lpstr>MT2MIT</vt:lpstr>
      <vt:lpstr>MT2SYS</vt:lpstr>
      <vt:lpstr>MT2SYT</vt:lpstr>
      <vt:lpstr>Times-Bold</vt:lpstr>
      <vt:lpstr>Times-BoldItalic</vt:lpstr>
      <vt:lpstr>Times-Roman</vt:lpstr>
      <vt:lpstr>Office Theme</vt:lpstr>
      <vt:lpstr>Linear Programming</vt:lpstr>
      <vt:lpstr>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linear programs</vt:lpstr>
      <vt:lpstr>PowerPoint Presentation</vt:lpstr>
      <vt:lpstr>An overview of linear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 of linear programming</vt:lpstr>
      <vt:lpstr>PowerPoint Presentation</vt:lpstr>
      <vt:lpstr>Standard and slack forms</vt:lpstr>
      <vt:lpstr>PowerPoint Presentation</vt:lpstr>
      <vt:lpstr>PowerPoint Presentation</vt:lpstr>
      <vt:lpstr>PowerPoint Presentation</vt:lpstr>
      <vt:lpstr>Converting linear programs into standard form</vt:lpstr>
      <vt:lpstr>PowerPoint Presentation</vt:lpstr>
      <vt:lpstr>Example</vt:lpstr>
      <vt:lpstr>PowerPoint Presentation</vt:lpstr>
      <vt:lpstr>PowerPoint Presentation</vt:lpstr>
      <vt:lpstr>PowerPoint Presentation</vt:lpstr>
      <vt:lpstr>Example</vt:lpstr>
      <vt:lpstr>PowerPoint Presentation</vt:lpstr>
      <vt:lpstr>Example</vt:lpstr>
      <vt:lpstr>PowerPoint Presentation</vt:lpstr>
      <vt:lpstr>Converting linear programs into slack form</vt:lpstr>
      <vt:lpstr>PowerPoint Presentation</vt:lpstr>
      <vt:lpstr>Example</vt:lpstr>
      <vt:lpstr>PowerPoint Presentation</vt:lpstr>
      <vt:lpstr>PowerPoint Presentation</vt:lpstr>
      <vt:lpstr>PowerPoint Presentation</vt:lpstr>
      <vt:lpstr>Example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Dr. Siddhaling</dc:creator>
  <cp:lastModifiedBy>Siddhaling Urolagin</cp:lastModifiedBy>
  <cp:revision>171</cp:revision>
  <dcterms:created xsi:type="dcterms:W3CDTF">2016-02-01T10:52:44Z</dcterms:created>
  <dcterms:modified xsi:type="dcterms:W3CDTF">2021-04-28T09:41:34Z</dcterms:modified>
</cp:coreProperties>
</file>