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08" r:id="rId25"/>
    <p:sldId id="310" r:id="rId26"/>
    <p:sldId id="311" r:id="rId27"/>
    <p:sldId id="312" r:id="rId28"/>
    <p:sldId id="313" r:id="rId29"/>
    <p:sldId id="279" r:id="rId30"/>
    <p:sldId id="280" r:id="rId31"/>
    <p:sldId id="281" r:id="rId32"/>
    <p:sldId id="298" r:id="rId33"/>
    <p:sldId id="286" r:id="rId34"/>
    <p:sldId id="287" r:id="rId35"/>
    <p:sldId id="288" r:id="rId36"/>
    <p:sldId id="289" r:id="rId37"/>
    <p:sldId id="299" r:id="rId38"/>
    <p:sldId id="300" r:id="rId39"/>
    <p:sldId id="301" r:id="rId40"/>
    <p:sldId id="302" r:id="rId41"/>
    <p:sldId id="303" r:id="rId42"/>
    <p:sldId id="31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8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4167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99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3268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12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52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3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0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0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3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6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8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4DC04-16EC-4012-9BDC-18DE3686764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137F85D-92B2-4B6F-8618-97D2F8FB0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6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Network 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Siddhaling </a:t>
            </a:r>
            <a:r>
              <a:rPr lang="en-US" dirty="0" err="1"/>
              <a:t>Urolagin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65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/>
              <a:t>S </a:t>
            </a:r>
            <a:r>
              <a:rPr lang="en-US" dirty="0"/>
              <a:t>⊆ </a:t>
            </a:r>
            <a:r>
              <a:rPr lang="en-US" i="1" dirty="0"/>
              <a:t>V</a:t>
            </a:r>
            <a:r>
              <a:rPr lang="en-US" dirty="0"/>
              <a:t>, we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conservation condition for nodes </a:t>
            </a:r>
            <a:r>
              <a:rPr lang="en-US" i="1" dirty="0"/>
              <a:t>v </a:t>
            </a:r>
            <a:r>
              <a:rPr lang="en-US" dirty="0"/>
              <a:t>= 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t </a:t>
            </a:r>
            <a:r>
              <a:rPr lang="en-US" dirty="0"/>
              <a:t>becomes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332" y="2851500"/>
            <a:ext cx="6766528" cy="4617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966" y="3852136"/>
            <a:ext cx="1728946" cy="34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268" y="4731606"/>
            <a:ext cx="1416132" cy="4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0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The Maximum-Flow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flow network, find a flow of maximum possible value</a:t>
            </a:r>
          </a:p>
        </p:txBody>
      </p:sp>
    </p:spTree>
    <p:extLst>
      <p:ext uri="{BB962C8B-B14F-4D97-AF65-F5344CB8AC3E}">
        <p14:creationId xmlns:p14="http://schemas.microsoft.com/office/powerpoint/2010/main" val="294832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the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08" y="1264555"/>
            <a:ext cx="8915400" cy="3777622"/>
          </a:xfrm>
        </p:spPr>
        <p:txBody>
          <a:bodyPr/>
          <a:lstStyle/>
          <a:p>
            <a:r>
              <a:rPr lang="en-US" dirty="0"/>
              <a:t>simple greedy approaches</a:t>
            </a:r>
          </a:p>
          <a:p>
            <a:r>
              <a:rPr lang="en-US" i="1" dirty="0"/>
              <a:t>f (e) </a:t>
            </a:r>
            <a:r>
              <a:rPr lang="en-US" dirty="0"/>
              <a:t>= 0 for all </a:t>
            </a:r>
            <a:r>
              <a:rPr lang="en-US" i="1" dirty="0"/>
              <a:t>e</a:t>
            </a:r>
          </a:p>
          <a:p>
            <a:r>
              <a:rPr lang="en-US" dirty="0"/>
              <a:t>try to increase the value of </a:t>
            </a:r>
            <a:r>
              <a:rPr lang="en-US" i="1" dirty="0"/>
              <a:t>f </a:t>
            </a:r>
            <a:r>
              <a:rPr lang="en-US" dirty="0"/>
              <a:t>by “pushing” flow along a path from </a:t>
            </a:r>
            <a:r>
              <a:rPr lang="en-US" i="1" dirty="0"/>
              <a:t>s </a:t>
            </a:r>
            <a:r>
              <a:rPr lang="en-US" dirty="0"/>
              <a:t>to </a:t>
            </a:r>
            <a:r>
              <a:rPr lang="en-US" i="1" dirty="0"/>
              <a:t>t</a:t>
            </a:r>
          </a:p>
          <a:p>
            <a:r>
              <a:rPr lang="en-US" dirty="0"/>
              <a:t>choose the path consisting of the edges {</a:t>
            </a:r>
            <a:r>
              <a:rPr lang="en-US" i="1" dirty="0"/>
              <a:t>(s</a:t>
            </a:r>
            <a:r>
              <a:rPr lang="en-US" dirty="0"/>
              <a:t>, </a:t>
            </a:r>
            <a:r>
              <a:rPr lang="en-US" i="1" dirty="0"/>
              <a:t>u)</a:t>
            </a:r>
            <a:r>
              <a:rPr lang="en-US" dirty="0"/>
              <a:t>, </a:t>
            </a:r>
            <a:r>
              <a:rPr lang="en-US" i="1" dirty="0"/>
              <a:t>(u</a:t>
            </a:r>
            <a:r>
              <a:rPr lang="en-US" dirty="0"/>
              <a:t>, </a:t>
            </a:r>
            <a:r>
              <a:rPr lang="en-US" i="1" dirty="0"/>
              <a:t>v)</a:t>
            </a:r>
            <a:r>
              <a:rPr lang="en-US" dirty="0"/>
              <a:t>, </a:t>
            </a:r>
            <a:r>
              <a:rPr lang="en-US" i="1" dirty="0"/>
              <a:t>(v</a:t>
            </a:r>
            <a:r>
              <a:rPr lang="en-US" dirty="0"/>
              <a:t>, </a:t>
            </a:r>
            <a:r>
              <a:rPr lang="en-US" i="1" dirty="0"/>
              <a:t>t)</a:t>
            </a:r>
            <a:r>
              <a:rPr lang="en-US" dirty="0"/>
              <a:t>}</a:t>
            </a:r>
          </a:p>
          <a:p>
            <a:r>
              <a:rPr lang="en-US" dirty="0"/>
              <a:t>and increase the flow on each of these edges to 20, and leave </a:t>
            </a:r>
            <a:r>
              <a:rPr lang="en-US" i="1" dirty="0"/>
              <a:t>f (e) </a:t>
            </a:r>
            <a:r>
              <a:rPr lang="en-US" dirty="0"/>
              <a:t>= 0 for the other two.</a:t>
            </a:r>
          </a:p>
          <a:p>
            <a:r>
              <a:rPr lang="en-US" dirty="0"/>
              <a:t>we only set the flow as high as the edge capacities would allow—and the conservation conditions</a:t>
            </a:r>
          </a:p>
          <a:p>
            <a:r>
              <a:rPr lang="en-US" dirty="0"/>
              <a:t>Now, the value of our flow is 20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508" y="3950586"/>
            <a:ext cx="2486025" cy="2590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0383" y="3902961"/>
            <a:ext cx="253365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3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295" y="2133599"/>
            <a:ext cx="8915400" cy="43272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 this the maximum possible for the graph in the figure?</a:t>
            </a:r>
          </a:p>
          <a:p>
            <a:r>
              <a:rPr lang="en-US" dirty="0"/>
              <a:t>the answer is no</a:t>
            </a:r>
          </a:p>
          <a:p>
            <a:r>
              <a:rPr lang="en-US" dirty="0"/>
              <a:t>since it is possible to construct a flow of value 30.</a:t>
            </a:r>
          </a:p>
          <a:p>
            <a:r>
              <a:rPr lang="en-US" dirty="0"/>
              <a:t>We push 10 units of flow along </a:t>
            </a:r>
            <a:r>
              <a:rPr lang="en-US" i="1" dirty="0"/>
              <a:t>(s</a:t>
            </a:r>
            <a:r>
              <a:rPr lang="en-US" dirty="0"/>
              <a:t>, </a:t>
            </a:r>
            <a:r>
              <a:rPr lang="en-US" i="1" dirty="0"/>
              <a:t>v)</a:t>
            </a:r>
            <a:r>
              <a:rPr lang="en-US" dirty="0"/>
              <a:t>; this now</a:t>
            </a:r>
          </a:p>
          <a:p>
            <a:r>
              <a:rPr lang="en-US" dirty="0"/>
              <a:t>results in too much flow coming into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r>
              <a:rPr lang="en-US" dirty="0"/>
              <a:t>we “undo” 10 units of flow on </a:t>
            </a:r>
            <a:r>
              <a:rPr lang="en-US" i="1" dirty="0"/>
              <a:t>(u</a:t>
            </a:r>
            <a:r>
              <a:rPr lang="en-US" dirty="0"/>
              <a:t>, </a:t>
            </a:r>
            <a:r>
              <a:rPr lang="en-US" i="1" dirty="0"/>
              <a:t>v)</a:t>
            </a:r>
            <a:r>
              <a:rPr lang="en-US" dirty="0"/>
              <a:t>;</a:t>
            </a:r>
          </a:p>
          <a:p>
            <a:r>
              <a:rPr lang="en-US" dirty="0"/>
              <a:t>this restores the conservation condition at </a:t>
            </a:r>
            <a:r>
              <a:rPr lang="en-US" i="1" dirty="0"/>
              <a:t>v </a:t>
            </a:r>
            <a:r>
              <a:rPr lang="en-US" dirty="0"/>
              <a:t>but results in too little</a:t>
            </a:r>
          </a:p>
          <a:p>
            <a:r>
              <a:rPr lang="en-US" dirty="0"/>
              <a:t>flow leaving </a:t>
            </a:r>
            <a:r>
              <a:rPr lang="en-US" i="1" dirty="0"/>
              <a:t>u</a:t>
            </a:r>
            <a:r>
              <a:rPr lang="en-US" dirty="0"/>
              <a:t>.</a:t>
            </a:r>
          </a:p>
          <a:p>
            <a:r>
              <a:rPr lang="en-US" dirty="0"/>
              <a:t>we push 10 units of flow along </a:t>
            </a:r>
            <a:r>
              <a:rPr lang="en-US" i="1" dirty="0"/>
              <a:t>(u</a:t>
            </a:r>
            <a:r>
              <a:rPr lang="en-US" dirty="0"/>
              <a:t>, </a:t>
            </a:r>
            <a:r>
              <a:rPr lang="en-US" i="1" dirty="0"/>
              <a:t>t)</a:t>
            </a:r>
            <a:r>
              <a:rPr lang="en-US" dirty="0"/>
              <a:t>,</a:t>
            </a:r>
          </a:p>
          <a:p>
            <a:r>
              <a:rPr lang="en-US" dirty="0"/>
              <a:t>restoring the conservation condition at </a:t>
            </a:r>
            <a:r>
              <a:rPr lang="en-US" i="1" dirty="0"/>
              <a:t>u</a:t>
            </a:r>
            <a:r>
              <a:rPr lang="en-US" dirty="0"/>
              <a:t>.</a:t>
            </a:r>
          </a:p>
          <a:p>
            <a:r>
              <a:rPr lang="en-US" dirty="0"/>
              <a:t>new kind of augmentation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65" y="4022411"/>
            <a:ext cx="22955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8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push </a:t>
            </a:r>
            <a:r>
              <a:rPr lang="en-US" i="1" dirty="0"/>
              <a:t>forward </a:t>
            </a:r>
            <a:r>
              <a:rPr lang="en-US" dirty="0"/>
              <a:t>on edges with leftover capacity, </a:t>
            </a:r>
          </a:p>
          <a:p>
            <a:r>
              <a:rPr lang="en-US" dirty="0"/>
              <a:t>we can push </a:t>
            </a:r>
            <a:r>
              <a:rPr lang="en-US" i="1" dirty="0"/>
              <a:t>backward </a:t>
            </a:r>
            <a:r>
              <a:rPr lang="en-US" dirty="0"/>
              <a:t>on edges that are already carrying flow</a:t>
            </a:r>
          </a:p>
          <a:p>
            <a:r>
              <a:rPr lang="en-US" dirty="0"/>
              <a:t>to divert it in a different direction</a:t>
            </a:r>
          </a:p>
          <a:p>
            <a:r>
              <a:rPr lang="en-US" dirty="0"/>
              <a:t>To create </a:t>
            </a:r>
            <a:r>
              <a:rPr lang="en-US" i="1" dirty="0"/>
              <a:t>residual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60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484" y="294900"/>
            <a:ext cx="8911687" cy="1280890"/>
          </a:xfrm>
        </p:spPr>
        <p:txBody>
          <a:bodyPr/>
          <a:lstStyle/>
          <a:p>
            <a:r>
              <a:rPr lang="en-US" i="1" dirty="0"/>
              <a:t>residual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331" y="1148279"/>
            <a:ext cx="8915400" cy="3777622"/>
          </a:xfrm>
        </p:spPr>
        <p:txBody>
          <a:bodyPr/>
          <a:lstStyle/>
          <a:p>
            <a:r>
              <a:rPr lang="en-US" dirty="0"/>
              <a:t>Given a flow network </a:t>
            </a:r>
            <a:r>
              <a:rPr lang="en-US" i="1" dirty="0"/>
              <a:t>G</a:t>
            </a:r>
            <a:r>
              <a:rPr lang="en-US" dirty="0"/>
              <a:t>, and a flow </a:t>
            </a:r>
            <a:r>
              <a:rPr lang="en-US" i="1" dirty="0"/>
              <a:t>f </a:t>
            </a:r>
            <a:r>
              <a:rPr lang="en-US" dirty="0"/>
              <a:t>on </a:t>
            </a:r>
            <a:r>
              <a:rPr lang="en-US" i="1" dirty="0"/>
              <a:t>G</a:t>
            </a:r>
            <a:r>
              <a:rPr lang="en-US" dirty="0"/>
              <a:t>, we define</a:t>
            </a:r>
          </a:p>
          <a:p>
            <a:r>
              <a:rPr lang="en-US" dirty="0"/>
              <a:t>the </a:t>
            </a:r>
            <a:r>
              <a:rPr lang="en-US" i="1" dirty="0"/>
              <a:t>residual graph Gf </a:t>
            </a:r>
            <a:r>
              <a:rPr lang="en-US" dirty="0"/>
              <a:t>of </a:t>
            </a:r>
            <a:r>
              <a:rPr lang="en-US" i="1" dirty="0"/>
              <a:t>G </a:t>
            </a:r>
            <a:r>
              <a:rPr lang="en-US" dirty="0"/>
              <a:t>with respect to </a:t>
            </a:r>
            <a:r>
              <a:rPr lang="en-US" i="1" dirty="0"/>
              <a:t>f </a:t>
            </a:r>
            <a:r>
              <a:rPr lang="en-US" dirty="0"/>
              <a:t>as follows.</a:t>
            </a:r>
          </a:p>
          <a:p>
            <a:r>
              <a:rPr lang="en-US" dirty="0"/>
              <a:t>The graph </a:t>
            </a:r>
            <a:r>
              <a:rPr lang="en-US" i="1" dirty="0"/>
              <a:t>G </a:t>
            </a:r>
            <a:r>
              <a:rPr lang="en-US" dirty="0"/>
              <a:t>with the path 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t </a:t>
            </a:r>
            <a:r>
              <a:rPr lang="en-US" dirty="0"/>
              <a:t>used to push the first 20 units of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087" y="2332062"/>
            <a:ext cx="2293880" cy="2173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75552" y="2512181"/>
            <a:ext cx="4168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residual graph of the resulting flow </a:t>
            </a:r>
            <a:r>
              <a:rPr lang="en-US" i="1" dirty="0"/>
              <a:t>f </a:t>
            </a:r>
            <a:r>
              <a:rPr lang="en-US" dirty="0"/>
              <a:t>, with the residual capacity next to each edge. The dotted line is the new augmenting path.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132" y="3870509"/>
            <a:ext cx="2150513" cy="2110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389" y="4244828"/>
            <a:ext cx="2222196" cy="21998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58068" y="3044499"/>
            <a:ext cx="343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residual graph after pushing an additional 10 units of flow along the new augmenting path 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4499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forward edges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2814" y="3002812"/>
            <a:ext cx="7517849" cy="1036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77589" y="1721922"/>
            <a:ext cx="644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call edges included this way </a:t>
            </a:r>
            <a:r>
              <a:rPr lang="en-US" i="1" dirty="0"/>
              <a:t>forward edges</a:t>
            </a:r>
            <a:r>
              <a:rPr lang="en-US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132" y="4404899"/>
            <a:ext cx="2150513" cy="21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0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backward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edge </a:t>
            </a:r>
            <a:r>
              <a:rPr lang="en-US" i="1" dirty="0"/>
              <a:t>e </a:t>
            </a:r>
            <a:r>
              <a:rPr lang="en-US" dirty="0"/>
              <a:t>= </a:t>
            </a:r>
            <a:r>
              <a:rPr lang="en-US" i="1" dirty="0"/>
              <a:t>(u</a:t>
            </a:r>
            <a:r>
              <a:rPr lang="en-US" dirty="0"/>
              <a:t>, </a:t>
            </a:r>
            <a:r>
              <a:rPr lang="en-US" i="1" dirty="0"/>
              <a:t>v) </a:t>
            </a:r>
            <a:r>
              <a:rPr lang="en-US" dirty="0"/>
              <a:t>of </a:t>
            </a:r>
            <a:r>
              <a:rPr lang="en-US" i="1" dirty="0"/>
              <a:t>G </a:t>
            </a:r>
            <a:r>
              <a:rPr lang="en-US" dirty="0"/>
              <a:t>on which </a:t>
            </a:r>
            <a:r>
              <a:rPr lang="en-US" i="1" dirty="0"/>
              <a:t>f (e) &gt; </a:t>
            </a:r>
            <a:r>
              <a:rPr lang="en-US" dirty="0"/>
              <a:t>0, there are </a:t>
            </a:r>
            <a:r>
              <a:rPr lang="en-US" i="1" dirty="0"/>
              <a:t>f (e) </a:t>
            </a:r>
            <a:r>
              <a:rPr lang="en-US" dirty="0"/>
              <a:t>units of</a:t>
            </a:r>
          </a:p>
          <a:p>
            <a:r>
              <a:rPr lang="en-US" dirty="0"/>
              <a:t>flow that we can “undo” if we want to, by pushing flow backward</a:t>
            </a:r>
          </a:p>
          <a:p>
            <a:r>
              <a:rPr lang="en-US" dirty="0"/>
              <a:t>we include the edge </a:t>
            </a:r>
            <a:r>
              <a:rPr lang="en-US" i="1" dirty="0"/>
              <a:t>e’</a:t>
            </a:r>
            <a:r>
              <a:rPr lang="en-US" dirty="0"/>
              <a:t> = </a:t>
            </a:r>
            <a:r>
              <a:rPr lang="en-US" i="1" dirty="0"/>
              <a:t>(v</a:t>
            </a:r>
            <a:r>
              <a:rPr lang="en-US" dirty="0"/>
              <a:t>, </a:t>
            </a:r>
            <a:r>
              <a:rPr lang="en-US" i="1" dirty="0"/>
              <a:t>u) </a:t>
            </a:r>
            <a:r>
              <a:rPr lang="en-US" dirty="0"/>
              <a:t>in </a:t>
            </a:r>
            <a:r>
              <a:rPr lang="en-US" i="1" dirty="0"/>
              <a:t>Gf </a:t>
            </a:r>
            <a:r>
              <a:rPr lang="en-US" dirty="0"/>
              <a:t>, with a capacity of </a:t>
            </a:r>
            <a:r>
              <a:rPr lang="en-US" i="1" dirty="0"/>
              <a:t>f (e)</a:t>
            </a:r>
            <a:r>
              <a:rPr lang="en-US" dirty="0"/>
              <a:t>.</a:t>
            </a:r>
          </a:p>
          <a:p>
            <a:r>
              <a:rPr lang="en-US" dirty="0"/>
              <a:t>direction is reversed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159" y="3502374"/>
            <a:ext cx="2872388" cy="281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3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edge </a:t>
            </a:r>
            <a:r>
              <a:rPr lang="en-US" i="1" dirty="0"/>
              <a:t>e </a:t>
            </a:r>
            <a:r>
              <a:rPr lang="en-US" dirty="0"/>
              <a:t>in </a:t>
            </a:r>
            <a:r>
              <a:rPr lang="en-US" i="1" dirty="0"/>
              <a:t>G </a:t>
            </a:r>
            <a:r>
              <a:rPr lang="en-US" dirty="0"/>
              <a:t>can give rise to one or two edges in </a:t>
            </a:r>
            <a:r>
              <a:rPr lang="en-US" i="1" dirty="0"/>
              <a:t>Gf</a:t>
            </a:r>
          </a:p>
          <a:p>
            <a:r>
              <a:rPr lang="en-US" dirty="0"/>
              <a:t>If 0 </a:t>
            </a:r>
            <a:r>
              <a:rPr lang="en-US" i="1" dirty="0"/>
              <a:t>&lt; f (e) &lt; </a:t>
            </a:r>
            <a:r>
              <a:rPr lang="en-US" i="1" dirty="0" err="1"/>
              <a:t>ce</a:t>
            </a:r>
            <a:r>
              <a:rPr lang="en-US" i="1" dirty="0"/>
              <a:t> </a:t>
            </a:r>
            <a:r>
              <a:rPr lang="en-US" dirty="0"/>
              <a:t>it results in both</a:t>
            </a:r>
          </a:p>
          <a:p>
            <a:r>
              <a:rPr lang="en-US" dirty="0"/>
              <a:t>a forward edge and a backward edge being included in </a:t>
            </a:r>
            <a:r>
              <a:rPr lang="en-US" i="1" dirty="0"/>
              <a:t>Gf</a:t>
            </a:r>
          </a:p>
          <a:p>
            <a:r>
              <a:rPr lang="en-US" dirty="0"/>
              <a:t>the capacity of an edge in the residual graph as a </a:t>
            </a:r>
            <a:r>
              <a:rPr lang="en-US" i="1" dirty="0"/>
              <a:t>residual 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16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Augmenting Paths in a Residual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</a:t>
            </a:r>
            <a:r>
              <a:rPr lang="en-US" i="1" dirty="0"/>
              <a:t>P </a:t>
            </a:r>
            <a:r>
              <a:rPr lang="en-US" dirty="0"/>
              <a:t>be a simple </a:t>
            </a:r>
            <a:r>
              <a:rPr lang="en-US" i="1" dirty="0"/>
              <a:t>s</a:t>
            </a:r>
            <a:r>
              <a:rPr lang="en-US" dirty="0"/>
              <a:t>-</a:t>
            </a:r>
            <a:r>
              <a:rPr lang="en-US" i="1" dirty="0"/>
              <a:t>t </a:t>
            </a:r>
            <a:r>
              <a:rPr lang="en-US" dirty="0"/>
              <a:t>path in </a:t>
            </a:r>
            <a:r>
              <a:rPr lang="en-US" i="1" dirty="0"/>
              <a:t>Gf</a:t>
            </a:r>
          </a:p>
          <a:p>
            <a:r>
              <a:rPr lang="en-US" i="1" dirty="0"/>
              <a:t>P </a:t>
            </a:r>
            <a:r>
              <a:rPr lang="en-US" dirty="0"/>
              <a:t>does not visit any node more than once</a:t>
            </a:r>
          </a:p>
          <a:p>
            <a:r>
              <a:rPr lang="en-US" dirty="0"/>
              <a:t>bottleneck</a:t>
            </a:r>
            <a:r>
              <a:rPr lang="en-US" i="1" dirty="0"/>
              <a:t>(P</a:t>
            </a:r>
            <a:r>
              <a:rPr lang="en-US" dirty="0"/>
              <a:t>, </a:t>
            </a:r>
            <a:r>
              <a:rPr lang="en-US" i="1" dirty="0"/>
              <a:t>f ) is </a:t>
            </a:r>
            <a:r>
              <a:rPr lang="en-US" dirty="0"/>
              <a:t>the minimum residual capacity of any edge on </a:t>
            </a:r>
            <a:r>
              <a:rPr lang="en-US" i="1" dirty="0"/>
              <a:t>P </a:t>
            </a:r>
          </a:p>
          <a:p>
            <a:r>
              <a:rPr lang="en-US" dirty="0"/>
              <a:t>with respect to the flow </a:t>
            </a:r>
            <a:r>
              <a:rPr lang="en-US" i="1" dirty="0"/>
              <a:t>f</a:t>
            </a:r>
          </a:p>
          <a:p>
            <a:r>
              <a:rPr lang="en-US" dirty="0"/>
              <a:t>Augment</a:t>
            </a:r>
            <a:r>
              <a:rPr lang="en-US" i="1" dirty="0"/>
              <a:t>(f </a:t>
            </a:r>
            <a:r>
              <a:rPr lang="en-US" dirty="0"/>
              <a:t>, </a:t>
            </a:r>
            <a:r>
              <a:rPr lang="en-US" i="1" dirty="0"/>
              <a:t>P)</a:t>
            </a:r>
            <a:r>
              <a:rPr lang="en-US" dirty="0"/>
              <a:t>, which yields a new flow </a:t>
            </a:r>
            <a:r>
              <a:rPr lang="en-US" i="1" dirty="0"/>
              <a:t>f’ 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r>
              <a:rPr lang="en-US" dirty="0"/>
              <a:t>The result of augment</a:t>
            </a:r>
            <a:r>
              <a:rPr lang="en-US" i="1" dirty="0"/>
              <a:t>(f </a:t>
            </a:r>
            <a:r>
              <a:rPr lang="en-US" dirty="0"/>
              <a:t>, </a:t>
            </a:r>
            <a:r>
              <a:rPr lang="en-US" i="1" dirty="0"/>
              <a:t>P) </a:t>
            </a:r>
            <a:r>
              <a:rPr lang="en-US" dirty="0"/>
              <a:t>is a new flow </a:t>
            </a:r>
            <a:r>
              <a:rPr lang="en-US" i="1" dirty="0"/>
              <a:t>f 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7380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120740" cy="4351338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i="1" dirty="0"/>
              <a:t>bipartite graph</a:t>
            </a:r>
          </a:p>
          <a:p>
            <a:r>
              <a:rPr lang="en-US" i="1" dirty="0"/>
              <a:t>G </a:t>
            </a:r>
            <a:r>
              <a:rPr lang="en-US" dirty="0"/>
              <a:t>= </a:t>
            </a:r>
            <a:r>
              <a:rPr lang="en-US" i="1" dirty="0"/>
              <a:t>(V</a:t>
            </a:r>
            <a:r>
              <a:rPr lang="en-US" dirty="0"/>
              <a:t>, </a:t>
            </a:r>
            <a:r>
              <a:rPr lang="en-US" i="1" dirty="0"/>
              <a:t>E) </a:t>
            </a:r>
            <a:r>
              <a:rPr lang="en-US" dirty="0"/>
              <a:t>is an undirected graph whose node set can be partitioned as</a:t>
            </a:r>
          </a:p>
          <a:p>
            <a:r>
              <a:rPr lang="en-US" i="1" dirty="0"/>
              <a:t>V </a:t>
            </a:r>
            <a:r>
              <a:rPr lang="en-US" dirty="0"/>
              <a:t>= </a:t>
            </a:r>
            <a:r>
              <a:rPr lang="en-US" i="1" dirty="0"/>
              <a:t>X </a:t>
            </a:r>
            <a:r>
              <a:rPr lang="en-US" dirty="0"/>
              <a:t>∪ </a:t>
            </a:r>
            <a:r>
              <a:rPr lang="en-US" i="1" dirty="0"/>
              <a:t>Y</a:t>
            </a:r>
            <a:r>
              <a:rPr lang="en-US" dirty="0"/>
              <a:t>, with the property that every edge </a:t>
            </a:r>
            <a:r>
              <a:rPr lang="en-US" i="1" dirty="0"/>
              <a:t>e </a:t>
            </a:r>
            <a:r>
              <a:rPr lang="en-US" dirty="0"/>
              <a:t>∈ </a:t>
            </a:r>
            <a:r>
              <a:rPr lang="en-US" i="1" dirty="0"/>
              <a:t>E </a:t>
            </a:r>
            <a:r>
              <a:rPr lang="en-US" dirty="0"/>
              <a:t>has one end in </a:t>
            </a:r>
            <a:r>
              <a:rPr lang="en-US" i="1" dirty="0"/>
              <a:t>X </a:t>
            </a:r>
            <a:r>
              <a:rPr lang="en-US" dirty="0"/>
              <a:t>and the other end in </a:t>
            </a:r>
            <a:r>
              <a:rPr lang="en-US" i="1" dirty="0"/>
              <a:t>Y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i="1" dirty="0"/>
              <a:t>matching </a:t>
            </a:r>
            <a:r>
              <a:rPr lang="en-US" dirty="0"/>
              <a:t>in a graph </a:t>
            </a:r>
            <a:r>
              <a:rPr lang="en-US" i="1" dirty="0"/>
              <a:t>G </a:t>
            </a:r>
            <a:r>
              <a:rPr lang="en-US" dirty="0"/>
              <a:t>= </a:t>
            </a:r>
            <a:r>
              <a:rPr lang="en-US" i="1" dirty="0"/>
              <a:t>(V</a:t>
            </a:r>
            <a:r>
              <a:rPr lang="en-US" dirty="0"/>
              <a:t>, </a:t>
            </a:r>
            <a:r>
              <a:rPr lang="en-US" i="1" dirty="0"/>
              <a:t>E) </a:t>
            </a:r>
            <a:r>
              <a:rPr lang="en-US" dirty="0"/>
              <a:t>is a set of edges </a:t>
            </a:r>
            <a:r>
              <a:rPr lang="en-US" i="1" dirty="0"/>
              <a:t>M </a:t>
            </a:r>
            <a:r>
              <a:rPr lang="en-US" dirty="0"/>
              <a:t>⊆ </a:t>
            </a:r>
            <a:r>
              <a:rPr lang="en-US" i="1" dirty="0"/>
              <a:t>E </a:t>
            </a:r>
            <a:r>
              <a:rPr lang="en-US" dirty="0"/>
              <a:t>with the property that each node</a:t>
            </a:r>
          </a:p>
          <a:p>
            <a:r>
              <a:rPr lang="en-US" dirty="0"/>
              <a:t>appears in at most one edge of </a:t>
            </a:r>
            <a:r>
              <a:rPr lang="en-US" i="1" dirty="0"/>
              <a:t>M</a:t>
            </a:r>
            <a:r>
              <a:rPr lang="en-US" dirty="0"/>
              <a:t>. A set of edges </a:t>
            </a:r>
            <a:r>
              <a:rPr lang="en-US" i="1" dirty="0"/>
              <a:t>M </a:t>
            </a:r>
            <a:r>
              <a:rPr lang="en-US" dirty="0"/>
              <a:t>is a </a:t>
            </a:r>
            <a:r>
              <a:rPr lang="en-US" i="1" dirty="0"/>
              <a:t>perfect matching </a:t>
            </a:r>
          </a:p>
          <a:p>
            <a:r>
              <a:rPr lang="en-US" dirty="0"/>
              <a:t>If every node appears in exactly one edge of </a:t>
            </a:r>
            <a:r>
              <a:rPr lang="en-US" i="1" dirty="0"/>
              <a:t>M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713" y="1980236"/>
            <a:ext cx="2745862" cy="355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87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725" y="2264348"/>
            <a:ext cx="6569837" cy="364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7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f’ </a:t>
            </a:r>
            <a:r>
              <a:rPr lang="en-US" dirty="0"/>
              <a:t> </a:t>
            </a:r>
            <a:r>
              <a:rPr lang="en-US" i="1" dirty="0"/>
              <a:t>is a flow in G.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</a:t>
            </a:r>
            <a:r>
              <a:rPr lang="en-US" i="1" dirty="0"/>
              <a:t>f’ </a:t>
            </a:r>
            <a:r>
              <a:rPr lang="en-US" dirty="0"/>
              <a:t> differs from </a:t>
            </a:r>
            <a:r>
              <a:rPr lang="en-US" i="1" dirty="0"/>
              <a:t>f </a:t>
            </a:r>
            <a:r>
              <a:rPr lang="en-US" dirty="0"/>
              <a:t>only on edges of </a:t>
            </a:r>
            <a:r>
              <a:rPr lang="en-US" i="1" dirty="0"/>
              <a:t>P</a:t>
            </a:r>
            <a:r>
              <a:rPr lang="en-US" dirty="0"/>
              <a:t>, we need to check the capacity</a:t>
            </a:r>
          </a:p>
          <a:p>
            <a:r>
              <a:rPr lang="en-US" dirty="0"/>
              <a:t>conditions only on these edges.</a:t>
            </a:r>
          </a:p>
          <a:p>
            <a:r>
              <a:rPr lang="en-US" dirty="0"/>
              <a:t>let </a:t>
            </a:r>
            <a:r>
              <a:rPr lang="en-US" i="1" dirty="0"/>
              <a:t>(u</a:t>
            </a:r>
            <a:r>
              <a:rPr lang="en-US" dirty="0"/>
              <a:t>, </a:t>
            </a:r>
            <a:r>
              <a:rPr lang="en-US" i="1" dirty="0"/>
              <a:t>v) </a:t>
            </a:r>
            <a:r>
              <a:rPr lang="en-US" dirty="0"/>
              <a:t>be an edge of </a:t>
            </a:r>
            <a:r>
              <a:rPr lang="en-US" i="1" dirty="0"/>
              <a:t>P</a:t>
            </a:r>
          </a:p>
          <a:p>
            <a:r>
              <a:rPr lang="en-US" dirty="0"/>
              <a:t>if </a:t>
            </a:r>
            <a:r>
              <a:rPr lang="en-US" i="1" dirty="0"/>
              <a:t>e </a:t>
            </a:r>
            <a:r>
              <a:rPr lang="en-US" dirty="0"/>
              <a:t>= </a:t>
            </a:r>
            <a:r>
              <a:rPr lang="en-US" i="1" dirty="0"/>
              <a:t>(u</a:t>
            </a:r>
            <a:r>
              <a:rPr lang="en-US" dirty="0"/>
              <a:t>, </a:t>
            </a:r>
            <a:r>
              <a:rPr lang="en-US" i="1" dirty="0"/>
              <a:t>v) </a:t>
            </a:r>
            <a:r>
              <a:rPr lang="en-US" dirty="0"/>
              <a:t>is a forward edge, </a:t>
            </a:r>
          </a:p>
          <a:p>
            <a:r>
              <a:rPr lang="en-US" dirty="0"/>
              <a:t>we specifically avoided increasing the flow on </a:t>
            </a:r>
            <a:r>
              <a:rPr lang="en-US" i="1" dirty="0"/>
              <a:t>e </a:t>
            </a:r>
            <a:r>
              <a:rPr lang="en-US" dirty="0"/>
              <a:t>above </a:t>
            </a:r>
            <a:r>
              <a:rPr lang="en-US" i="1" dirty="0" err="1"/>
              <a:t>ce</a:t>
            </a:r>
            <a:endParaRPr lang="en-US" i="1" dirty="0"/>
          </a:p>
          <a:p>
            <a:r>
              <a:rPr lang="en-US" dirty="0"/>
              <a:t>if </a:t>
            </a:r>
            <a:r>
              <a:rPr lang="en-US" i="1" dirty="0"/>
              <a:t>(u</a:t>
            </a:r>
            <a:r>
              <a:rPr lang="en-US" dirty="0"/>
              <a:t>, </a:t>
            </a:r>
            <a:r>
              <a:rPr lang="en-US" i="1" dirty="0"/>
              <a:t>v) </a:t>
            </a:r>
            <a:r>
              <a:rPr lang="en-US" dirty="0"/>
              <a:t>is a backward edge arising from edge </a:t>
            </a:r>
            <a:r>
              <a:rPr lang="en-US" i="1" dirty="0"/>
              <a:t>e </a:t>
            </a:r>
            <a:r>
              <a:rPr lang="en-US" dirty="0"/>
              <a:t>= </a:t>
            </a:r>
            <a:r>
              <a:rPr lang="en-US" i="1" dirty="0"/>
              <a:t>(v</a:t>
            </a:r>
            <a:r>
              <a:rPr lang="en-US" dirty="0"/>
              <a:t>, </a:t>
            </a:r>
            <a:r>
              <a:rPr lang="en-US" i="1" dirty="0"/>
              <a:t>u) </a:t>
            </a:r>
            <a:r>
              <a:rPr lang="en-US" dirty="0"/>
              <a:t>∈ </a:t>
            </a:r>
            <a:r>
              <a:rPr lang="en-US" i="1" dirty="0"/>
              <a:t>E</a:t>
            </a:r>
            <a:r>
              <a:rPr lang="en-US" dirty="0"/>
              <a:t>,</a:t>
            </a:r>
          </a:p>
          <a:p>
            <a:r>
              <a:rPr lang="en-US" dirty="0"/>
              <a:t>Avoided decreasing the flow on </a:t>
            </a:r>
            <a:r>
              <a:rPr lang="en-US" i="1" dirty="0"/>
              <a:t>e </a:t>
            </a:r>
            <a:r>
              <a:rPr lang="en-US" dirty="0"/>
              <a:t>below 0.</a:t>
            </a:r>
          </a:p>
          <a:p>
            <a:r>
              <a:rPr lang="en-US" dirty="0"/>
              <a:t>bottleneck</a:t>
            </a:r>
            <a:r>
              <a:rPr lang="en-US" i="1" dirty="0"/>
              <a:t>(P</a:t>
            </a:r>
            <a:r>
              <a:rPr lang="en-US" dirty="0"/>
              <a:t>, </a:t>
            </a:r>
            <a:r>
              <a:rPr lang="en-US" i="1" dirty="0"/>
              <a:t>f ) </a:t>
            </a:r>
            <a:r>
              <a:rPr lang="en-US" dirty="0"/>
              <a:t>is no larger than the residual capacity of </a:t>
            </a:r>
            <a:r>
              <a:rPr lang="en-US" i="1" dirty="0"/>
              <a:t>(u</a:t>
            </a:r>
            <a:r>
              <a:rPr lang="en-US" dirty="0"/>
              <a:t>, </a:t>
            </a:r>
            <a:r>
              <a:rPr lang="en-US" i="1" dirty="0"/>
              <a:t>v)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i="1" dirty="0"/>
              <a:t>e </a:t>
            </a:r>
            <a:r>
              <a:rPr lang="en-US" dirty="0"/>
              <a:t>= </a:t>
            </a:r>
            <a:r>
              <a:rPr lang="en-US" i="1" dirty="0"/>
              <a:t>(u</a:t>
            </a:r>
            <a:r>
              <a:rPr lang="en-US" dirty="0"/>
              <a:t>, </a:t>
            </a:r>
            <a:r>
              <a:rPr lang="en-US" i="1" dirty="0"/>
              <a:t>v) </a:t>
            </a:r>
            <a:r>
              <a:rPr lang="en-US" dirty="0"/>
              <a:t>is a forward edge,</a:t>
            </a:r>
          </a:p>
        </p:txBody>
      </p:sp>
    </p:spTree>
    <p:extLst>
      <p:ext uri="{BB962C8B-B14F-4D97-AF65-F5344CB8AC3E}">
        <p14:creationId xmlns:p14="http://schemas.microsoft.com/office/powerpoint/2010/main" val="2758627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6115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then its residual capacity is </a:t>
            </a:r>
            <a:r>
              <a:rPr lang="en-US" i="1" dirty="0" err="1"/>
              <a:t>ce</a:t>
            </a:r>
            <a:r>
              <a:rPr lang="en-US" i="1" dirty="0"/>
              <a:t> </a:t>
            </a:r>
            <a:r>
              <a:rPr lang="en-US" dirty="0"/>
              <a:t>− </a:t>
            </a:r>
            <a:r>
              <a:rPr lang="en-US" i="1" dirty="0"/>
              <a:t>f (e)</a:t>
            </a:r>
            <a:r>
              <a:rPr lang="en-US" dirty="0"/>
              <a:t>; thus we have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i="1" dirty="0"/>
              <a:t>(u</a:t>
            </a:r>
            <a:r>
              <a:rPr lang="en-US" dirty="0"/>
              <a:t>, </a:t>
            </a:r>
            <a:r>
              <a:rPr lang="en-US" i="1" dirty="0"/>
              <a:t>v) </a:t>
            </a:r>
            <a:r>
              <a:rPr lang="en-US" dirty="0"/>
              <a:t>is a backward edge arising from edge</a:t>
            </a:r>
          </a:p>
          <a:p>
            <a:r>
              <a:rPr lang="en-US" i="1" dirty="0"/>
              <a:t>e </a:t>
            </a:r>
            <a:r>
              <a:rPr lang="en-US" dirty="0"/>
              <a:t>= </a:t>
            </a:r>
            <a:r>
              <a:rPr lang="en-US" i="1" dirty="0"/>
              <a:t>(v</a:t>
            </a:r>
            <a:r>
              <a:rPr lang="en-US" dirty="0"/>
              <a:t>, </a:t>
            </a:r>
            <a:r>
              <a:rPr lang="en-US" i="1" dirty="0"/>
              <a:t>u) </a:t>
            </a:r>
            <a:r>
              <a:rPr lang="en-US" dirty="0"/>
              <a:t>∈ </a:t>
            </a:r>
            <a:r>
              <a:rPr lang="en-US" i="1" dirty="0"/>
              <a:t>E</a:t>
            </a:r>
            <a:r>
              <a:rPr lang="en-US" dirty="0"/>
              <a:t>, then its residual capacity is </a:t>
            </a:r>
            <a:r>
              <a:rPr lang="en-US" i="1" dirty="0"/>
              <a:t>f (e)</a:t>
            </a:r>
            <a:r>
              <a:rPr lang="en-US" dirty="0"/>
              <a:t>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capacity condition holds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621" y="5711985"/>
            <a:ext cx="5905500" cy="28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245" y="2573543"/>
            <a:ext cx="1524000" cy="333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609" y="3135518"/>
            <a:ext cx="3057525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545" y="3631886"/>
            <a:ext cx="2819400" cy="390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9258" y="4216869"/>
            <a:ext cx="63722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89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Ford-Fulkerson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to compute an </a:t>
            </a:r>
            <a:r>
              <a:rPr lang="en-US" i="1" dirty="0"/>
              <a:t>s</a:t>
            </a:r>
            <a:r>
              <a:rPr lang="en-US" dirty="0"/>
              <a:t>-</a:t>
            </a:r>
            <a:r>
              <a:rPr lang="en-US" i="1" dirty="0"/>
              <a:t>t </a:t>
            </a:r>
            <a:r>
              <a:rPr lang="en-US" dirty="0"/>
              <a:t>flow in </a:t>
            </a:r>
            <a:r>
              <a:rPr lang="en-US" i="1" dirty="0"/>
              <a:t>G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72282"/>
            <a:ext cx="6545915" cy="293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90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E36D4-EF96-431A-BAD6-318589E8D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Ford-Fulkerson algorithm example</a:t>
            </a:r>
            <a:endParaRPr lang="en-A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9EF32B-5B51-43A3-9B71-820645186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133600"/>
            <a:ext cx="8915400" cy="3778250"/>
          </a:xfrm>
        </p:spPr>
        <p:txBody>
          <a:bodyPr/>
          <a:lstStyle/>
          <a:p>
            <a:r>
              <a:rPr lang="en-US" dirty="0"/>
              <a:t>Initially set the flow along every edge to 0.</a:t>
            </a:r>
          </a:p>
          <a:p>
            <a:r>
              <a:rPr lang="en-US" dirty="0"/>
              <a:t>Construct a residual graph for this network. It should look the same as the input flow network.</a:t>
            </a:r>
          </a:p>
          <a:p>
            <a:endParaRPr lang="en-US" dirty="0"/>
          </a:p>
        </p:txBody>
      </p:sp>
      <p:pic>
        <p:nvPicPr>
          <p:cNvPr id="5" name="Picture 2" descr="Ford Fulkerson walkthrough initial">
            <a:extLst>
              <a:ext uri="{FF2B5EF4-FFF2-40B4-BE49-F238E27FC236}">
                <a16:creationId xmlns:a16="http://schemas.microsoft.com/office/drawing/2014/main" id="{963C6FF7-7E68-49C6-BD04-FAD64BAF2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412" y="3568370"/>
            <a:ext cx="604837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42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1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flow is set to 0.</a:t>
            </a:r>
          </a:p>
        </p:txBody>
      </p:sp>
      <p:pic>
        <p:nvPicPr>
          <p:cNvPr id="4098" name="Picture 2" descr="Ford Fulkerson walkthrough init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58" y="2700799"/>
            <a:ext cx="6048375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532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we can achieve a flow of 3. Update the residual graph</a:t>
            </a:r>
          </a:p>
        </p:txBody>
      </p:sp>
      <p:pic>
        <p:nvPicPr>
          <p:cNvPr id="5122" name="Picture 2" descr="Ford Fulkerson walkthrough first 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2974253"/>
            <a:ext cx="603885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528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900" y="1488613"/>
            <a:ext cx="8596668" cy="3880773"/>
          </a:xfrm>
        </p:spPr>
        <p:txBody>
          <a:bodyPr/>
          <a:lstStyle/>
          <a:p>
            <a:r>
              <a:rPr lang="en-US" dirty="0"/>
              <a:t>Search through the updated residual graph for a new </a:t>
            </a:r>
            <a:r>
              <a:rPr lang="en-US" i="1" dirty="0"/>
              <a:t>s-t</a:t>
            </a:r>
            <a:r>
              <a:rPr lang="en-US" dirty="0"/>
              <a:t> path.</a:t>
            </a:r>
          </a:p>
          <a:p>
            <a:r>
              <a:rPr lang="en-US" dirty="0"/>
              <a:t>we can use a back edge to augment the current flow.</a:t>
            </a:r>
          </a:p>
          <a:p>
            <a:r>
              <a:rPr lang="en-US" dirty="0"/>
              <a:t>We can decrease the flow along the A-B edge by 2 which will allow us to make use of both edges leading into </a:t>
            </a:r>
            <a:r>
              <a:rPr lang="en-US" i="1" dirty="0"/>
              <a:t>t</a:t>
            </a:r>
            <a:endParaRPr lang="en-US" dirty="0"/>
          </a:p>
        </p:txBody>
      </p:sp>
      <p:pic>
        <p:nvPicPr>
          <p:cNvPr id="6146" name="Picture 2" descr="Ford Fulkerson walkthrough path through back e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671" y="3375561"/>
            <a:ext cx="4076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978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Augment the current flow with our findings above and update the residual graph.</a:t>
            </a:r>
          </a:p>
        </p:txBody>
      </p:sp>
      <p:pic>
        <p:nvPicPr>
          <p:cNvPr id="7170" name="Picture 2" descr="Ford Fulkerson walkthrough complete resul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8" y="3187071"/>
            <a:ext cx="596265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299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7.2 Maximum Flows and Minimum Cuts in a</a:t>
            </a:r>
            <a:br>
              <a:rPr lang="en-US" b="1" dirty="0"/>
            </a:br>
            <a:r>
              <a:rPr lang="en-US" b="1" dirty="0"/>
              <a:t>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Analyzing the Algorithm: Flows and Cuts</a:t>
            </a:r>
          </a:p>
          <a:p>
            <a:r>
              <a:rPr lang="en-US" dirty="0"/>
              <a:t>flow that is returned by the Ford-Fulkerson</a:t>
            </a:r>
          </a:p>
          <a:p>
            <a:r>
              <a:rPr lang="en-US" dirty="0"/>
              <a:t>Algorithm has the maximum possible value of any flow in </a:t>
            </a:r>
            <a:r>
              <a:rPr lang="en-US" i="1" dirty="0"/>
              <a:t>G</a:t>
            </a:r>
          </a:p>
          <a:p>
            <a:r>
              <a:rPr lang="en-US" dirty="0"/>
              <a:t>one upper bound: the value </a:t>
            </a:r>
            <a:r>
              <a:rPr lang="en-US" i="1" dirty="0"/>
              <a:t>ν(f ) </a:t>
            </a:r>
            <a:r>
              <a:rPr lang="en-US" dirty="0"/>
              <a:t>of</a:t>
            </a:r>
          </a:p>
          <a:p>
            <a:r>
              <a:rPr lang="en-US" dirty="0"/>
              <a:t>any </a:t>
            </a:r>
            <a:r>
              <a:rPr lang="en-US" i="1" dirty="0"/>
              <a:t>s</a:t>
            </a:r>
            <a:r>
              <a:rPr lang="en-US" dirty="0"/>
              <a:t>-</a:t>
            </a:r>
            <a:r>
              <a:rPr lang="en-US" i="1" dirty="0"/>
              <a:t>t</a:t>
            </a:r>
            <a:r>
              <a:rPr lang="en-US" dirty="0"/>
              <a:t>-flow </a:t>
            </a:r>
            <a:r>
              <a:rPr lang="en-US" i="1" dirty="0"/>
              <a:t>f </a:t>
            </a:r>
            <a:r>
              <a:rPr lang="en-US" dirty="0"/>
              <a:t>is at most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now use the notion of a </a:t>
            </a:r>
            <a:r>
              <a:rPr lang="en-US" i="1" dirty="0"/>
              <a:t>cut </a:t>
            </a:r>
            <a:r>
              <a:rPr lang="en-US" dirty="0"/>
              <a:t>to develop a much</a:t>
            </a:r>
          </a:p>
          <a:p>
            <a:r>
              <a:rPr lang="en-US" dirty="0"/>
              <a:t>more general means of placing upper bounds on the maximum-flow value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62" y="4492584"/>
            <a:ext cx="1845933" cy="4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5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network flow </a:t>
            </a:r>
            <a:r>
              <a:rPr lang="en-US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Determining the size of the largest matching in a bipartite graph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r>
              <a:rPr lang="en-US" i="1" dirty="0"/>
              <a:t>network flow </a:t>
            </a:r>
            <a:r>
              <a:rPr lang="en-US" dirty="0"/>
              <a:t>problems—that includes the Bipartite</a:t>
            </a:r>
          </a:p>
          <a:p>
            <a:r>
              <a:rPr lang="en-US" dirty="0"/>
              <a:t>Matching Problem as a special case a polynomial-time</a:t>
            </a:r>
          </a:p>
          <a:p>
            <a:r>
              <a:rPr lang="en-US" dirty="0"/>
              <a:t>algorithm for a general problem, the </a:t>
            </a:r>
            <a:r>
              <a:rPr lang="en-US" i="1" dirty="0"/>
              <a:t>Maximum-Flow Problem</a:t>
            </a:r>
            <a:r>
              <a:rPr lang="en-US" dirty="0"/>
              <a:t>,</a:t>
            </a:r>
          </a:p>
          <a:p>
            <a:r>
              <a:rPr lang="en-US" dirty="0"/>
              <a:t>how</a:t>
            </a:r>
          </a:p>
          <a:p>
            <a:r>
              <a:rPr lang="en-US" dirty="0"/>
              <a:t>this provides an efficient algorithm for Bipartite Matching as well</a:t>
            </a:r>
          </a:p>
        </p:txBody>
      </p:sp>
    </p:spTree>
    <p:extLst>
      <p:ext uri="{BB962C8B-B14F-4D97-AF65-F5344CB8AC3E}">
        <p14:creationId xmlns:p14="http://schemas.microsoft.com/office/powerpoint/2010/main" val="3697486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57205"/>
          </a:xfrm>
        </p:spPr>
        <p:txBody>
          <a:bodyPr>
            <a:normAutofit/>
          </a:bodyPr>
          <a:lstStyle/>
          <a:p>
            <a:r>
              <a:rPr lang="en-US" dirty="0"/>
              <a:t>Dividing the nodes of the graph into two sets,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, so that</a:t>
            </a:r>
          </a:p>
          <a:p>
            <a:r>
              <a:rPr lang="en-US" i="1" dirty="0"/>
              <a:t>s </a:t>
            </a:r>
            <a:r>
              <a:rPr lang="en-US" dirty="0"/>
              <a:t>∈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t </a:t>
            </a:r>
            <a:r>
              <a:rPr lang="en-US" dirty="0"/>
              <a:t>∈ </a:t>
            </a:r>
            <a:r>
              <a:rPr lang="en-US" i="1" dirty="0"/>
              <a:t>B</a:t>
            </a:r>
            <a:r>
              <a:rPr lang="en-US" dirty="0"/>
              <a:t>.</a:t>
            </a:r>
          </a:p>
          <a:p>
            <a:r>
              <a:rPr lang="en-US" dirty="0"/>
              <a:t>such division places an upper bound on the maximum possible flow value, since all the flow must cross from </a:t>
            </a:r>
            <a:r>
              <a:rPr lang="en-US" i="1" dirty="0"/>
              <a:t>A </a:t>
            </a:r>
            <a:r>
              <a:rPr lang="en-US" dirty="0"/>
              <a:t>to </a:t>
            </a:r>
            <a:r>
              <a:rPr lang="en-US" i="1" dirty="0"/>
              <a:t>B </a:t>
            </a:r>
            <a:r>
              <a:rPr lang="en-US" dirty="0"/>
              <a:t>somewhere</a:t>
            </a:r>
          </a:p>
          <a:p>
            <a:r>
              <a:rPr lang="en-US" dirty="0"/>
              <a:t>An </a:t>
            </a:r>
            <a:r>
              <a:rPr lang="en-US" i="1" dirty="0"/>
              <a:t>s-t cut </a:t>
            </a:r>
            <a:r>
              <a:rPr lang="en-US" dirty="0"/>
              <a:t>is a partition</a:t>
            </a:r>
          </a:p>
          <a:p>
            <a:r>
              <a:rPr lang="en-US" i="1" dirty="0"/>
              <a:t>(A</a:t>
            </a:r>
            <a:r>
              <a:rPr lang="en-US" dirty="0"/>
              <a:t>, </a:t>
            </a:r>
            <a:r>
              <a:rPr lang="en-US" i="1" dirty="0"/>
              <a:t>B) </a:t>
            </a:r>
            <a:r>
              <a:rPr lang="en-US" dirty="0"/>
              <a:t>of the vertex set </a:t>
            </a:r>
            <a:r>
              <a:rPr lang="en-US" i="1" dirty="0"/>
              <a:t>V</a:t>
            </a:r>
            <a:r>
              <a:rPr lang="en-US" dirty="0"/>
              <a:t>,</a:t>
            </a:r>
          </a:p>
          <a:p>
            <a:r>
              <a:rPr lang="en-US" dirty="0"/>
              <a:t>so that </a:t>
            </a:r>
            <a:r>
              <a:rPr lang="en-US" i="1" dirty="0"/>
              <a:t>s </a:t>
            </a:r>
            <a:r>
              <a:rPr lang="en-US" dirty="0"/>
              <a:t>∈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t </a:t>
            </a:r>
            <a:r>
              <a:rPr lang="en-US" dirty="0"/>
              <a:t>∈ </a:t>
            </a:r>
            <a:r>
              <a:rPr lang="en-US" i="1" dirty="0"/>
              <a:t>B</a:t>
            </a:r>
          </a:p>
          <a:p>
            <a:r>
              <a:rPr lang="en-US" dirty="0"/>
              <a:t>The </a:t>
            </a:r>
            <a:r>
              <a:rPr lang="en-US" i="1" dirty="0"/>
              <a:t>capacity </a:t>
            </a:r>
            <a:r>
              <a:rPr lang="en-US" dirty="0"/>
              <a:t>of a cut </a:t>
            </a:r>
            <a:r>
              <a:rPr lang="en-US" i="1" dirty="0"/>
              <a:t>(A</a:t>
            </a:r>
            <a:r>
              <a:rPr lang="en-US" dirty="0"/>
              <a:t>, </a:t>
            </a:r>
            <a:r>
              <a:rPr lang="en-US" i="1" dirty="0"/>
              <a:t>B)</a:t>
            </a:r>
            <a:r>
              <a:rPr lang="en-US" dirty="0"/>
              <a:t>, which we will denote </a:t>
            </a:r>
            <a:r>
              <a:rPr lang="en-US" i="1" dirty="0"/>
              <a:t>c(A</a:t>
            </a:r>
            <a:r>
              <a:rPr lang="en-US" dirty="0"/>
              <a:t>, </a:t>
            </a:r>
            <a:r>
              <a:rPr lang="en-US" i="1" dirty="0"/>
              <a:t>B)</a:t>
            </a:r>
            <a:r>
              <a:rPr lang="en-US" dirty="0"/>
              <a:t>, is simply the sum of the capacities of all edges</a:t>
            </a:r>
          </a:p>
          <a:p>
            <a:r>
              <a:rPr lang="en-US" dirty="0"/>
              <a:t>out of </a:t>
            </a:r>
            <a:r>
              <a:rPr lang="en-US" i="1" dirty="0"/>
              <a:t>A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30716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811" y="558139"/>
            <a:ext cx="3685088" cy="6909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49" y="1699532"/>
            <a:ext cx="4834494" cy="23855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6811" y="4845132"/>
            <a:ext cx="172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A={s,v1,v2}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515" y="4845132"/>
            <a:ext cx="172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B={t,v3,v4}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3802" y="5332021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capacity </a:t>
            </a:r>
            <a:r>
              <a:rPr lang="en-US" dirty="0"/>
              <a:t>of a cut </a:t>
            </a:r>
            <a:r>
              <a:rPr lang="en-US" i="1" dirty="0"/>
              <a:t>(A</a:t>
            </a:r>
            <a:r>
              <a:rPr lang="en-US" dirty="0"/>
              <a:t>, </a:t>
            </a:r>
            <a:r>
              <a:rPr lang="en-US" i="1" dirty="0"/>
              <a:t>B)</a:t>
            </a:r>
            <a:r>
              <a:rPr lang="en-US" dirty="0"/>
              <a:t>, which we will denote </a:t>
            </a:r>
            <a:r>
              <a:rPr lang="en-US" i="1" dirty="0"/>
              <a:t>c(A</a:t>
            </a:r>
            <a:r>
              <a:rPr lang="en-US" dirty="0"/>
              <a:t>, </a:t>
            </a:r>
            <a:r>
              <a:rPr lang="en-US" i="1" dirty="0"/>
              <a:t>B)</a:t>
            </a:r>
            <a:r>
              <a:rPr lang="en-US" dirty="0"/>
              <a:t>=12+14=26 (upper bound)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64426" y="6068291"/>
            <a:ext cx="8918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"capacity" of the cut is therefore equal to </a:t>
            </a:r>
            <a:r>
              <a:rPr lang="en-US" i="1" dirty="0"/>
              <a:t>maximal flow</a:t>
            </a:r>
            <a:r>
              <a:rPr lang="en-US" dirty="0"/>
              <a:t> that can cross the cut from the source to the sink.</a:t>
            </a:r>
          </a:p>
        </p:txBody>
      </p:sp>
    </p:spTree>
    <p:extLst>
      <p:ext uri="{BB962C8B-B14F-4D97-AF65-F5344CB8AC3E}">
        <p14:creationId xmlns:p14="http://schemas.microsoft.com/office/powerpoint/2010/main" val="598845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835" y="4000716"/>
            <a:ext cx="8915400" cy="3777622"/>
          </a:xfrm>
        </p:spPr>
        <p:txBody>
          <a:bodyPr/>
          <a:lstStyle/>
          <a:p>
            <a:r>
              <a:rPr lang="en-US" dirty="0"/>
              <a:t>A={s,v1,v2}</a:t>
            </a:r>
          </a:p>
          <a:p>
            <a:r>
              <a:rPr lang="en-US" dirty="0"/>
              <a:t>B={t,v3,v4}</a:t>
            </a:r>
          </a:p>
          <a:p>
            <a:r>
              <a:rPr lang="en-US" dirty="0"/>
              <a:t>V(f) is the flow net flow across the cut</a:t>
            </a:r>
          </a:p>
          <a:p>
            <a:r>
              <a:rPr lang="en-US" dirty="0"/>
              <a:t>Here v(f)=12-4+11=19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458" y="1117641"/>
            <a:ext cx="5255936" cy="259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61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i="1" dirty="0"/>
              <a:t>(A</a:t>
            </a:r>
            <a:r>
              <a:rPr lang="en-US" dirty="0"/>
              <a:t>, </a:t>
            </a:r>
            <a:r>
              <a:rPr lang="en-US" i="1" dirty="0"/>
              <a:t>B) </a:t>
            </a:r>
            <a:r>
              <a:rPr lang="en-US" dirty="0"/>
              <a:t>is a cut, then the edges into </a:t>
            </a:r>
            <a:r>
              <a:rPr lang="en-US" i="1" dirty="0"/>
              <a:t>B </a:t>
            </a:r>
            <a:r>
              <a:rPr lang="en-US" dirty="0"/>
              <a:t>are precisely the edges</a:t>
            </a:r>
          </a:p>
          <a:p>
            <a:r>
              <a:rPr lang="en-US" dirty="0"/>
              <a:t>out of </a:t>
            </a:r>
            <a:r>
              <a:rPr lang="en-US" i="1" dirty="0"/>
              <a:t>A</a:t>
            </a:r>
            <a:r>
              <a:rPr lang="en-US" dirty="0"/>
              <a:t>. Similarly, the edges out of </a:t>
            </a:r>
            <a:r>
              <a:rPr lang="en-US" i="1" dirty="0"/>
              <a:t>B </a:t>
            </a:r>
            <a:r>
              <a:rPr lang="en-US" dirty="0"/>
              <a:t>are precisely the edges into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Let f be any s-t flow, and (A</a:t>
            </a:r>
            <a:r>
              <a:rPr lang="en-US" dirty="0"/>
              <a:t>, </a:t>
            </a:r>
            <a:r>
              <a:rPr lang="en-US" i="1" dirty="0"/>
              <a:t>B) any s-t cut. Then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947" y="3135086"/>
            <a:ext cx="4379456" cy="4463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504" y="3724785"/>
            <a:ext cx="2148781" cy="3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1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set </a:t>
            </a:r>
            <a:r>
              <a:rPr lang="en-US" i="1" dirty="0"/>
              <a:t>A</a:t>
            </a:r>
            <a:r>
              <a:rPr lang="en-US" dirty="0"/>
              <a:t>= </a:t>
            </a:r>
            <a:r>
              <a:rPr lang="en-US" i="1" dirty="0"/>
              <a:t>V </a:t>
            </a:r>
            <a:r>
              <a:rPr lang="en-US" dirty="0"/>
              <a:t>− {</a:t>
            </a:r>
            <a:r>
              <a:rPr lang="en-US" i="1" dirty="0"/>
              <a:t>t</a:t>
            </a:r>
            <a:r>
              <a:rPr lang="en-US" dirty="0"/>
              <a:t>} and </a:t>
            </a:r>
            <a:r>
              <a:rPr lang="en-US" i="1" dirty="0"/>
              <a:t>B </a:t>
            </a:r>
            <a:r>
              <a:rPr lang="en-US" dirty="0"/>
              <a:t>= {</a:t>
            </a:r>
            <a:r>
              <a:rPr lang="en-US" i="1" dirty="0"/>
              <a:t>t</a:t>
            </a:r>
            <a:r>
              <a:rPr lang="en-US" dirty="0"/>
              <a:t>} we have,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sink </a:t>
            </a:r>
            <a:r>
              <a:rPr lang="en-US" i="1" dirty="0"/>
              <a:t>t </a:t>
            </a:r>
            <a:r>
              <a:rPr lang="en-US" dirty="0"/>
              <a:t>has no leaving edges</a:t>
            </a:r>
          </a:p>
          <a:p>
            <a:r>
              <a:rPr lang="en-US" dirty="0"/>
              <a:t>                the amount of flow arriving at the sink.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709" y="2660073"/>
            <a:ext cx="2249181" cy="344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606" y="3080409"/>
            <a:ext cx="1716666" cy="4502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299" y="3759283"/>
            <a:ext cx="1056101" cy="3066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877" y="4224276"/>
            <a:ext cx="51435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5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useful consequence of is the following upper bound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that </a:t>
            </a:r>
            <a:r>
              <a:rPr lang="en-US" i="1" dirty="0"/>
              <a:t>the value of every flow is upper-bounded by the capacity of every cut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011" y="2707576"/>
            <a:ext cx="6817385" cy="3607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948" y="3905511"/>
            <a:ext cx="2375130" cy="257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07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i="1" dirty="0"/>
              <a:t>s</a:t>
            </a:r>
            <a:r>
              <a:rPr lang="en-US" dirty="0"/>
              <a:t>-</a:t>
            </a:r>
            <a:r>
              <a:rPr lang="en-US" i="1" dirty="0"/>
              <a:t>t </a:t>
            </a:r>
            <a:r>
              <a:rPr lang="en-US" dirty="0"/>
              <a:t>cut in </a:t>
            </a:r>
            <a:r>
              <a:rPr lang="en-US" i="1" dirty="0"/>
              <a:t>G </a:t>
            </a:r>
            <a:r>
              <a:rPr lang="en-US" dirty="0"/>
              <a:t>of some value </a:t>
            </a:r>
            <a:r>
              <a:rPr lang="en-US" i="1" dirty="0"/>
              <a:t>c</a:t>
            </a:r>
            <a:r>
              <a:rPr lang="en-US" dirty="0"/>
              <a:t>∗, we know immediately by</a:t>
            </a:r>
          </a:p>
          <a:p>
            <a:r>
              <a:rPr lang="en-US" dirty="0"/>
              <a:t>that there cannot be an </a:t>
            </a:r>
            <a:r>
              <a:rPr lang="en-US" i="1" dirty="0"/>
              <a:t>s</a:t>
            </a:r>
            <a:r>
              <a:rPr lang="en-US" dirty="0"/>
              <a:t>-</a:t>
            </a:r>
            <a:r>
              <a:rPr lang="en-US" i="1" dirty="0"/>
              <a:t>t </a:t>
            </a:r>
            <a:r>
              <a:rPr lang="en-US" dirty="0"/>
              <a:t>flow in </a:t>
            </a:r>
            <a:r>
              <a:rPr lang="en-US" i="1" dirty="0"/>
              <a:t>G </a:t>
            </a:r>
            <a:r>
              <a:rPr lang="en-US" dirty="0"/>
              <a:t>of value greater than </a:t>
            </a:r>
            <a:r>
              <a:rPr lang="en-US" i="1" dirty="0"/>
              <a:t>c</a:t>
            </a:r>
            <a:r>
              <a:rPr lang="en-US" dirty="0"/>
              <a:t>∗. Conversely,</a:t>
            </a:r>
          </a:p>
          <a:p>
            <a:r>
              <a:rPr lang="en-US" dirty="0"/>
              <a:t>if we exhibit any </a:t>
            </a:r>
            <a:r>
              <a:rPr lang="en-US" i="1" dirty="0"/>
              <a:t>s</a:t>
            </a:r>
            <a:r>
              <a:rPr lang="en-US" dirty="0"/>
              <a:t>-</a:t>
            </a:r>
            <a:r>
              <a:rPr lang="en-US" i="1" dirty="0"/>
              <a:t>t </a:t>
            </a:r>
            <a:r>
              <a:rPr lang="en-US" dirty="0"/>
              <a:t>flow in </a:t>
            </a:r>
            <a:r>
              <a:rPr lang="en-US" i="1" dirty="0"/>
              <a:t>G </a:t>
            </a:r>
            <a:r>
              <a:rPr lang="en-US" dirty="0"/>
              <a:t>of some value </a:t>
            </a:r>
            <a:r>
              <a:rPr lang="en-US" i="1" dirty="0"/>
              <a:t>ν</a:t>
            </a:r>
            <a:r>
              <a:rPr lang="en-US" dirty="0"/>
              <a:t>∗, we know immediately by </a:t>
            </a:r>
          </a:p>
          <a:p>
            <a:r>
              <a:rPr lang="en-US" dirty="0"/>
              <a:t>that there cannot be an </a:t>
            </a:r>
            <a:r>
              <a:rPr lang="en-US" i="1" dirty="0"/>
              <a:t>s</a:t>
            </a:r>
            <a:r>
              <a:rPr lang="en-US" dirty="0"/>
              <a:t>-</a:t>
            </a:r>
            <a:r>
              <a:rPr lang="en-US" i="1" dirty="0"/>
              <a:t>t </a:t>
            </a:r>
            <a:r>
              <a:rPr lang="en-US" dirty="0"/>
              <a:t>cut in </a:t>
            </a:r>
            <a:r>
              <a:rPr lang="en-US" i="1" dirty="0"/>
              <a:t>G </a:t>
            </a:r>
            <a:r>
              <a:rPr lang="en-US" dirty="0"/>
              <a:t>of value less than </a:t>
            </a:r>
            <a:r>
              <a:rPr lang="en-US" i="1" dirty="0"/>
              <a:t>ν</a:t>
            </a:r>
            <a:r>
              <a:rPr lang="en-US" dirty="0"/>
              <a:t>∗</a:t>
            </a:r>
          </a:p>
        </p:txBody>
      </p:sp>
    </p:spTree>
    <p:extLst>
      <p:ext uri="{BB962C8B-B14F-4D97-AF65-F5344CB8AC3E}">
        <p14:creationId xmlns:p14="http://schemas.microsoft.com/office/powerpoint/2010/main" val="27111805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Min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network as follows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014" y="2928379"/>
            <a:ext cx="5104433" cy="192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91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capacity of the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878" y="2581398"/>
            <a:ext cx="4507491" cy="210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105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83" y="3347913"/>
            <a:ext cx="1702378" cy="54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82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Maximum-Flow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graphs to model </a:t>
            </a:r>
            <a:r>
              <a:rPr lang="en-US" i="1" dirty="0"/>
              <a:t>transportation networks </a:t>
            </a:r>
            <a:r>
              <a:rPr lang="en-US" dirty="0"/>
              <a:t>a highway system in which the edges are highways and the nodes are interchanges</a:t>
            </a:r>
          </a:p>
          <a:p>
            <a:r>
              <a:rPr lang="en-US" dirty="0"/>
              <a:t>a computer network in which the edges are links that can carry packets and the nodes are switches</a:t>
            </a:r>
          </a:p>
          <a:p>
            <a:r>
              <a:rPr lang="en-US" dirty="0"/>
              <a:t>a fluid network in which edges are pipes that carry liquid, and the nodes are junctures where pipes are plugged together </a:t>
            </a:r>
            <a:r>
              <a:rPr lang="en-US" i="1" dirty="0"/>
              <a:t>capacities </a:t>
            </a:r>
            <a:r>
              <a:rPr lang="en-US" dirty="0"/>
              <a:t>on the edges, indicating how much they can carry; </a:t>
            </a:r>
          </a:p>
          <a:p>
            <a:r>
              <a:rPr lang="en-US" i="1" dirty="0"/>
              <a:t>source </a:t>
            </a:r>
            <a:r>
              <a:rPr lang="en-US" dirty="0"/>
              <a:t>nodes in the graph, which generate traffic; </a:t>
            </a:r>
          </a:p>
          <a:p>
            <a:r>
              <a:rPr lang="en-US" i="1" dirty="0"/>
              <a:t>Sink </a:t>
            </a:r>
            <a:r>
              <a:rPr lang="en-US" dirty="0"/>
              <a:t>(or destination) nodes in the graph, which can “absorb” traffic</a:t>
            </a:r>
          </a:p>
        </p:txBody>
      </p:sp>
    </p:spTree>
    <p:extLst>
      <p:ext uri="{BB962C8B-B14F-4D97-AF65-F5344CB8AC3E}">
        <p14:creationId xmlns:p14="http://schemas.microsoft.com/office/powerpoint/2010/main" val="1924940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capacity of the 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99" y="2500312"/>
            <a:ext cx="4994622" cy="27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11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193" y="3267074"/>
            <a:ext cx="1707264" cy="61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563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9188-3186-4E04-ABFC-D623E2DE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0313" y="3043753"/>
            <a:ext cx="4470985" cy="1280890"/>
          </a:xfrm>
        </p:spPr>
        <p:txBody>
          <a:bodyPr>
            <a:normAutofit/>
          </a:bodyPr>
          <a:lstStyle/>
          <a:p>
            <a:r>
              <a:rPr lang="en-GB" sz="6000" dirty="0"/>
              <a:t>Thank you</a:t>
            </a:r>
            <a:endParaRPr lang="en-AE" sz="6000" dirty="0"/>
          </a:p>
        </p:txBody>
      </p:sp>
    </p:spTree>
    <p:extLst>
      <p:ext uri="{BB962C8B-B14F-4D97-AF65-F5344CB8AC3E}">
        <p14:creationId xmlns:p14="http://schemas.microsoft.com/office/powerpoint/2010/main" val="349897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Flow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entity that is generated at source nodes, transmitted across edges, and absorbed at sink nodes</a:t>
            </a:r>
          </a:p>
          <a:p>
            <a:r>
              <a:rPr lang="en-US" dirty="0"/>
              <a:t>that a </a:t>
            </a:r>
            <a:r>
              <a:rPr lang="en-US" i="1" dirty="0"/>
              <a:t>flow</a:t>
            </a:r>
          </a:p>
          <a:p>
            <a:r>
              <a:rPr lang="en-US" i="1" dirty="0"/>
              <a:t>network </a:t>
            </a:r>
            <a:r>
              <a:rPr lang="en-US" dirty="0"/>
              <a:t>is a directed graph </a:t>
            </a:r>
            <a:r>
              <a:rPr lang="en-US" i="1" dirty="0"/>
              <a:t>G </a:t>
            </a:r>
            <a:r>
              <a:rPr lang="en-US" dirty="0"/>
              <a:t>= </a:t>
            </a:r>
            <a:r>
              <a:rPr lang="en-US" i="1" dirty="0"/>
              <a:t>(V</a:t>
            </a:r>
            <a:r>
              <a:rPr lang="en-US" dirty="0"/>
              <a:t>, </a:t>
            </a:r>
            <a:r>
              <a:rPr lang="en-US" i="1" dirty="0"/>
              <a:t>E) </a:t>
            </a:r>
            <a:r>
              <a:rPr lang="en-US" dirty="0"/>
              <a:t>with the following features.</a:t>
            </a:r>
          </a:p>
          <a:p>
            <a:r>
              <a:rPr lang="en-US" dirty="0"/>
              <a:t>Associated with each edge </a:t>
            </a:r>
            <a:r>
              <a:rPr lang="en-US" i="1" dirty="0"/>
              <a:t>e </a:t>
            </a:r>
            <a:r>
              <a:rPr lang="en-US" dirty="0"/>
              <a:t>is a </a:t>
            </a:r>
            <a:r>
              <a:rPr lang="en-US" i="1" dirty="0"/>
              <a:t>capacity</a:t>
            </a:r>
            <a:r>
              <a:rPr lang="en-US" dirty="0"/>
              <a:t>, which is a nonnegative number that we denote </a:t>
            </a:r>
            <a:r>
              <a:rPr lang="en-US" i="1" dirty="0" err="1"/>
              <a:t>ce</a:t>
            </a:r>
            <a:r>
              <a:rPr lang="en-US" dirty="0"/>
              <a:t>.</a:t>
            </a:r>
          </a:p>
          <a:p>
            <a:r>
              <a:rPr lang="en-US" dirty="0"/>
              <a:t>There is a single </a:t>
            </a:r>
            <a:r>
              <a:rPr lang="en-US" i="1" dirty="0"/>
              <a:t>source </a:t>
            </a:r>
            <a:r>
              <a:rPr lang="en-US" dirty="0"/>
              <a:t>node </a:t>
            </a:r>
            <a:r>
              <a:rPr lang="en-US" i="1" dirty="0"/>
              <a:t>s </a:t>
            </a:r>
            <a:r>
              <a:rPr lang="en-US" dirty="0"/>
              <a:t>∈ </a:t>
            </a:r>
            <a:r>
              <a:rPr lang="en-US" i="1" dirty="0"/>
              <a:t>V</a:t>
            </a:r>
          </a:p>
          <a:p>
            <a:r>
              <a:rPr lang="en-US" dirty="0"/>
              <a:t>There is a single </a:t>
            </a:r>
            <a:r>
              <a:rPr lang="en-US" i="1" dirty="0"/>
              <a:t>sink </a:t>
            </a:r>
            <a:r>
              <a:rPr lang="en-US" dirty="0"/>
              <a:t>node </a:t>
            </a:r>
            <a:r>
              <a:rPr lang="en-US" i="1" dirty="0"/>
              <a:t>t </a:t>
            </a:r>
            <a:r>
              <a:rPr lang="en-US" dirty="0"/>
              <a:t>∈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r>
              <a:rPr lang="en-US" dirty="0"/>
              <a:t>other than </a:t>
            </a:r>
            <a:r>
              <a:rPr lang="en-US" i="1" dirty="0"/>
              <a:t>s </a:t>
            </a:r>
            <a:r>
              <a:rPr lang="en-US" dirty="0"/>
              <a:t>and </a:t>
            </a:r>
            <a:r>
              <a:rPr lang="en-US" i="1" dirty="0"/>
              <a:t>t </a:t>
            </a:r>
            <a:r>
              <a:rPr lang="en-US" dirty="0"/>
              <a:t>will be called </a:t>
            </a:r>
            <a:r>
              <a:rPr lang="en-US" i="1" dirty="0"/>
              <a:t>internal </a:t>
            </a:r>
            <a:r>
              <a:rPr lang="en-US" dirty="0"/>
              <a:t>nodes</a:t>
            </a:r>
          </a:p>
        </p:txBody>
      </p:sp>
    </p:spTree>
    <p:extLst>
      <p:ext uri="{BB962C8B-B14F-4D97-AF65-F5344CB8AC3E}">
        <p14:creationId xmlns:p14="http://schemas.microsoft.com/office/powerpoint/2010/main" val="81007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191" y="1905000"/>
            <a:ext cx="8915400" cy="3777622"/>
          </a:xfrm>
        </p:spPr>
        <p:txBody>
          <a:bodyPr/>
          <a:lstStyle/>
          <a:p>
            <a:r>
              <a:rPr lang="en-US" dirty="0"/>
              <a:t>no edge enters the source </a:t>
            </a:r>
            <a:r>
              <a:rPr lang="en-US" i="1" dirty="0"/>
              <a:t>s </a:t>
            </a:r>
            <a:r>
              <a:rPr lang="en-US" dirty="0"/>
              <a:t>and no edge leaves the sink </a:t>
            </a:r>
            <a:r>
              <a:rPr lang="en-US" i="1" dirty="0"/>
              <a:t>t</a:t>
            </a:r>
          </a:p>
          <a:p>
            <a:r>
              <a:rPr lang="en-US" dirty="0"/>
              <a:t>That there is at least one edge incident to each node</a:t>
            </a:r>
          </a:p>
          <a:p>
            <a:r>
              <a:rPr lang="en-US" dirty="0"/>
              <a:t>all capacities are integers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724" y="3549986"/>
            <a:ext cx="2668638" cy="25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2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Defining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say that an </a:t>
            </a:r>
            <a:r>
              <a:rPr lang="en-US" i="1" dirty="0"/>
              <a:t>s-t flow </a:t>
            </a:r>
            <a:r>
              <a:rPr lang="en-US" dirty="0"/>
              <a:t>is a function </a:t>
            </a:r>
            <a:r>
              <a:rPr lang="en-US" i="1" dirty="0"/>
              <a:t>f </a:t>
            </a:r>
            <a:r>
              <a:rPr lang="en-US" dirty="0"/>
              <a:t>that maps each edge </a:t>
            </a:r>
            <a:r>
              <a:rPr lang="en-US" i="1" dirty="0"/>
              <a:t>e </a:t>
            </a:r>
            <a:r>
              <a:rPr lang="en-US" dirty="0"/>
              <a:t>to a</a:t>
            </a:r>
          </a:p>
          <a:p>
            <a:r>
              <a:rPr lang="en-US" dirty="0"/>
              <a:t>nonnegative real number</a:t>
            </a:r>
          </a:p>
          <a:p>
            <a:r>
              <a:rPr lang="en-US" i="1" dirty="0"/>
              <a:t>f </a:t>
            </a:r>
            <a:r>
              <a:rPr lang="en-US" dirty="0"/>
              <a:t>: </a:t>
            </a:r>
            <a:r>
              <a:rPr lang="en-US" i="1" dirty="0"/>
              <a:t>E</a:t>
            </a:r>
            <a:r>
              <a:rPr lang="en-US" dirty="0"/>
              <a:t>→</a:t>
            </a:r>
            <a:r>
              <a:rPr lang="en-US" b="1" dirty="0"/>
              <a:t>R</a:t>
            </a:r>
            <a:r>
              <a:rPr lang="en-US" dirty="0"/>
              <a:t>+;</a:t>
            </a:r>
          </a:p>
          <a:p>
            <a:r>
              <a:rPr lang="en-US" dirty="0"/>
              <a:t>the value </a:t>
            </a:r>
            <a:r>
              <a:rPr lang="en-US" i="1" dirty="0"/>
              <a:t>f (e) </a:t>
            </a:r>
            <a:r>
              <a:rPr lang="en-US" dirty="0"/>
              <a:t>intuitively represents the amount of flow carried by edge </a:t>
            </a:r>
            <a:r>
              <a:rPr lang="en-US" i="1" dirty="0"/>
              <a:t>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</a:t>
            </a:r>
            <a:r>
              <a:rPr lang="en-US" i="1" dirty="0"/>
              <a:t>f </a:t>
            </a:r>
            <a:r>
              <a:rPr lang="en-US" dirty="0"/>
              <a:t>must satisfy the following two</a:t>
            </a:r>
          </a:p>
          <a:p>
            <a:r>
              <a:rPr lang="en-US" dirty="0"/>
              <a:t>properties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21" y="3534269"/>
            <a:ext cx="7422057" cy="14889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75" y="5426745"/>
            <a:ext cx="7731298" cy="6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8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amount of flow entering</a:t>
            </a:r>
          </a:p>
          <a:p>
            <a:r>
              <a:rPr lang="en-US" dirty="0"/>
              <a:t>must equal the amount of flow leaving</a:t>
            </a:r>
          </a:p>
          <a:p>
            <a:r>
              <a:rPr lang="en-US" dirty="0"/>
              <a:t>The </a:t>
            </a:r>
            <a:r>
              <a:rPr lang="en-US" i="1" dirty="0"/>
              <a:t>value </a:t>
            </a:r>
            <a:r>
              <a:rPr lang="en-US" dirty="0"/>
              <a:t>of a flow </a:t>
            </a:r>
            <a:r>
              <a:rPr lang="en-US" i="1" dirty="0"/>
              <a:t>f </a:t>
            </a:r>
            <a:r>
              <a:rPr lang="en-US" dirty="0"/>
              <a:t>, denoted </a:t>
            </a:r>
            <a:r>
              <a:rPr lang="en-US" i="1" dirty="0"/>
              <a:t>ν(f )</a:t>
            </a:r>
            <a:r>
              <a:rPr lang="en-US" dirty="0"/>
              <a:t>, is</a:t>
            </a:r>
          </a:p>
          <a:p>
            <a:r>
              <a:rPr lang="en-US" dirty="0"/>
              <a:t>defined to be the amount of flow generated at the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090" y="4114676"/>
            <a:ext cx="2570995" cy="8017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778" y="5339767"/>
            <a:ext cx="2976488" cy="4791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065" y="5292222"/>
            <a:ext cx="3124906" cy="59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4373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1331</TotalTime>
  <Words>1868</Words>
  <Application>Microsoft Office PowerPoint</Application>
  <PresentationFormat>Widescreen</PresentationFormat>
  <Paragraphs>190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Century Gothic</vt:lpstr>
      <vt:lpstr>Wingdings 3</vt:lpstr>
      <vt:lpstr>Wisp</vt:lpstr>
      <vt:lpstr>Network Flow</vt:lpstr>
      <vt:lpstr>bipartite graph</vt:lpstr>
      <vt:lpstr>network flow problems</vt:lpstr>
      <vt:lpstr>Maximum-Flow Problem</vt:lpstr>
      <vt:lpstr>Flow Networks</vt:lpstr>
      <vt:lpstr>Example</vt:lpstr>
      <vt:lpstr>Defining Flow</vt:lpstr>
      <vt:lpstr>Two properties</vt:lpstr>
      <vt:lpstr>PowerPoint Presentation</vt:lpstr>
      <vt:lpstr>PowerPoint Presentation</vt:lpstr>
      <vt:lpstr>The Maximum-Flow Problem</vt:lpstr>
      <vt:lpstr>Designing the Algorithm</vt:lpstr>
      <vt:lpstr>PowerPoint Presentation</vt:lpstr>
      <vt:lpstr>PowerPoint Presentation</vt:lpstr>
      <vt:lpstr>residual graph</vt:lpstr>
      <vt:lpstr>forward edges.</vt:lpstr>
      <vt:lpstr>backward edges</vt:lpstr>
      <vt:lpstr>PowerPoint Presentation</vt:lpstr>
      <vt:lpstr>Augmenting Paths in a Residual Graph</vt:lpstr>
      <vt:lpstr>PowerPoint Presentation</vt:lpstr>
      <vt:lpstr>f’  is a flow in G.</vt:lpstr>
      <vt:lpstr>PowerPoint Presentation</vt:lpstr>
      <vt:lpstr>Ford-Fulkerson Algorithm</vt:lpstr>
      <vt:lpstr>Ford-Fulkerson algorithm example</vt:lpstr>
      <vt:lpstr>step 1 </vt:lpstr>
      <vt:lpstr>step 2 </vt:lpstr>
      <vt:lpstr>step 3 </vt:lpstr>
      <vt:lpstr>step 4 </vt:lpstr>
      <vt:lpstr>7.2 Maximum Flows and Minimum Cuts in a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on Min Cut</vt:lpstr>
      <vt:lpstr>Find the capacity of the cut</vt:lpstr>
      <vt:lpstr>PowerPoint Presentation</vt:lpstr>
      <vt:lpstr>Find the capacity of the cut</vt:lpstr>
      <vt:lpstr>PowerPoint Presentation</vt:lpstr>
      <vt:lpstr>Thank you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Flow</dc:title>
  <dc:creator>Dr. Siddhaling</dc:creator>
  <cp:lastModifiedBy>Siddhaling Urolagin</cp:lastModifiedBy>
  <cp:revision>164</cp:revision>
  <dcterms:created xsi:type="dcterms:W3CDTF">2020-03-31T09:35:58Z</dcterms:created>
  <dcterms:modified xsi:type="dcterms:W3CDTF">2022-04-05T08:41:34Z</dcterms:modified>
</cp:coreProperties>
</file>