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7" r:id="rId3"/>
    <p:sldId id="258" r:id="rId4"/>
    <p:sldId id="259" r:id="rId5"/>
    <p:sldId id="260" r:id="rId6"/>
    <p:sldId id="269" r:id="rId7"/>
    <p:sldId id="270" r:id="rId8"/>
    <p:sldId id="261" r:id="rId9"/>
    <p:sldId id="262" r:id="rId10"/>
    <p:sldId id="271" r:id="rId11"/>
    <p:sldId id="263" r:id="rId12"/>
    <p:sldId id="264" r:id="rId13"/>
    <p:sldId id="265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FKYM7g_gFR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AoKgJ7gabdY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O_yAe1RqXk" TargetMode="External"/><Relationship Id="rId2" Type="http://schemas.openxmlformats.org/officeDocument/2006/relationships/hyperlink" Target="https://www.youtube.com/watch?v=5eLnjXKRoTk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1HG2mR92eX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4B96mfwCg7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iccforum.com/genocide-conventi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9Z-hF3lBD4" TargetMode="External"/><Relationship Id="rId2" Type="http://schemas.openxmlformats.org/officeDocument/2006/relationships/hyperlink" Target="https://www.youtube.com/watch?v=pPBNZslz5H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fSPqBhsHL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fL8KiqRgto" TargetMode="External"/><Relationship Id="rId2" Type="http://schemas.openxmlformats.org/officeDocument/2006/relationships/hyperlink" Target="https://www.youtube.com/watch?v=YXrsYIMhTOI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H_mJr3jpuU" TargetMode="External"/><Relationship Id="rId2" Type="http://schemas.openxmlformats.org/officeDocument/2006/relationships/hyperlink" Target="https://www.ohchr.org/en/instruments-mechanisms/instruments/international-covenant-civil-and-political-right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6F365-B4E6-4D63-64D5-546B56552D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Human Rights (International Law)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1ADAF4-5439-AD7C-134C-A43145A1C7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Shamshad</a:t>
            </a:r>
          </a:p>
        </p:txBody>
      </p:sp>
    </p:spTree>
    <p:extLst>
      <p:ext uri="{BB962C8B-B14F-4D97-AF65-F5344CB8AC3E}">
        <p14:creationId xmlns:p14="http://schemas.microsoft.com/office/powerpoint/2010/main" val="3645492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0DFC4-3AFB-ED34-581F-B111B70EF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2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402F2-6653-646B-652E-E6E735CE5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b="0" i="0" dirty="0">
                <a:solidFill>
                  <a:srgbClr val="4A4A4A"/>
                </a:solidFill>
                <a:effectLst/>
                <a:latin typeface="Roboto" panose="02000000000000000000" pitchFamily="2" charset="0"/>
              </a:rPr>
              <a:t>Each State Party to the present Covenant undertakes:</a:t>
            </a:r>
          </a:p>
          <a:p>
            <a:pPr algn="l"/>
            <a:r>
              <a:rPr lang="en-US" b="0" i="0" dirty="0">
                <a:solidFill>
                  <a:srgbClr val="4A4A4A"/>
                </a:solidFill>
                <a:effectLst/>
                <a:latin typeface="Roboto" panose="02000000000000000000" pitchFamily="2" charset="0"/>
              </a:rPr>
              <a:t>a) To ensure that any person whose rights or </a:t>
            </a:r>
            <a:r>
              <a:rPr lang="en-US" b="0" i="0" dirty="0">
                <a:solidFill>
                  <a:srgbClr val="4A4A4A"/>
                </a:solidFill>
                <a:effectLst/>
                <a:highlight>
                  <a:srgbClr val="00FF00"/>
                </a:highlight>
                <a:latin typeface="Roboto" panose="02000000000000000000" pitchFamily="2" charset="0"/>
              </a:rPr>
              <a:t>freedoms as herein recognized are violated shall have an effective remedy, </a:t>
            </a:r>
            <a:r>
              <a:rPr lang="en-US" b="0" i="0" dirty="0">
                <a:solidFill>
                  <a:srgbClr val="4A4A4A"/>
                </a:solidFill>
                <a:effectLst/>
                <a:latin typeface="Roboto" panose="02000000000000000000" pitchFamily="2" charset="0"/>
              </a:rPr>
              <a:t>notwithstanding that the violation has been committed by persons acting in an official capacity;</a:t>
            </a:r>
          </a:p>
          <a:p>
            <a:pPr algn="l"/>
            <a:r>
              <a:rPr lang="en-US" b="0" i="0" dirty="0">
                <a:solidFill>
                  <a:srgbClr val="4A4A4A"/>
                </a:solidFill>
                <a:effectLst/>
                <a:latin typeface="Roboto" panose="02000000000000000000" pitchFamily="2" charset="0"/>
              </a:rPr>
              <a:t>(b) To ensure that any person claiming such a remedy shall have his right thereto determined by competent judicial, administrative or legislative authorities, or by any other competent authority provided for by the </a:t>
            </a:r>
            <a:r>
              <a:rPr lang="en-US" b="0" i="0" dirty="0">
                <a:solidFill>
                  <a:srgbClr val="4A4A4A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legal system of the State, and to develop the possibilities of judicial remedy</a:t>
            </a:r>
            <a:r>
              <a:rPr lang="en-US" b="0" i="0" dirty="0">
                <a:solidFill>
                  <a:srgbClr val="4A4A4A"/>
                </a:solidFill>
                <a:effectLst/>
                <a:latin typeface="Roboto" panose="02000000000000000000" pitchFamily="2" charset="0"/>
              </a:rPr>
              <a:t>;</a:t>
            </a:r>
          </a:p>
          <a:p>
            <a:pPr algn="l"/>
            <a:r>
              <a:rPr lang="en-US" b="0" i="0" dirty="0">
                <a:solidFill>
                  <a:srgbClr val="4A4A4A"/>
                </a:solidFill>
                <a:effectLst/>
                <a:latin typeface="Roboto" panose="02000000000000000000" pitchFamily="2" charset="0"/>
              </a:rPr>
              <a:t>(c) To ensure that the competent authorities </a:t>
            </a:r>
            <a:r>
              <a:rPr lang="en-US" b="0" i="0" dirty="0">
                <a:solidFill>
                  <a:srgbClr val="4A4A4A"/>
                </a:solidFill>
                <a:effectLst/>
                <a:highlight>
                  <a:srgbClr val="00FFFF"/>
                </a:highlight>
                <a:latin typeface="Roboto" panose="02000000000000000000" pitchFamily="2" charset="0"/>
              </a:rPr>
              <a:t>shall enforce such remedies when granted.</a:t>
            </a:r>
          </a:p>
          <a:p>
            <a:pPr algn="l"/>
            <a:endParaRPr lang="en-US" b="0" i="0" dirty="0">
              <a:effectLst/>
              <a:latin typeface="Roboto" panose="02000000000000000000" pitchFamily="2" charset="0"/>
            </a:endParaRP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327836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Convention on elimination of Discrimination against women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Signed in 1979, ratified by 186 states</a:t>
            </a:r>
          </a:p>
          <a:p>
            <a:r>
              <a:rPr lang="en-US" dirty="0"/>
              <a:t>encourages states </a:t>
            </a:r>
            <a:r>
              <a:rPr lang="en-US" dirty="0">
                <a:highlight>
                  <a:srgbClr val="FFFF00"/>
                </a:highlight>
              </a:rPr>
              <a:t>to ensures political participation of women (Right to rep. in India 33% in Panchayat, Parliament (passed recently </a:t>
            </a:r>
            <a:r>
              <a:rPr lang="en-US" dirty="0">
                <a:solidFill>
                  <a:srgbClr val="FF0000"/>
                </a:solidFill>
              </a:rPr>
              <a:t>YET TO BE IMPLEMENTED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r>
              <a:rPr lang="en-US" dirty="0">
                <a:highlight>
                  <a:srgbClr val="00FF00"/>
                </a:highlight>
              </a:rPr>
              <a:t>Their rights in marriage </a:t>
            </a:r>
            <a:r>
              <a:rPr lang="en-US" dirty="0"/>
              <a:t>(marriage is no more one way contract, their rights of separation, rights to be compensated when, divorced, </a:t>
            </a:r>
            <a:r>
              <a:rPr lang="en-US" dirty="0">
                <a:highlight>
                  <a:srgbClr val="00FF00"/>
                </a:highlight>
              </a:rPr>
              <a:t>share in property</a:t>
            </a:r>
            <a:r>
              <a:rPr lang="en-US" dirty="0"/>
              <a:t> etc)</a:t>
            </a:r>
          </a:p>
          <a:p>
            <a:r>
              <a:rPr lang="en-US" dirty="0"/>
              <a:t>Adequate participation of women in employment </a:t>
            </a:r>
            <a:r>
              <a:rPr lang="en-US" dirty="0" err="1"/>
              <a:t>etc</a:t>
            </a:r>
            <a:r>
              <a:rPr lang="en-US" dirty="0"/>
              <a:t> </a:t>
            </a:r>
            <a:r>
              <a:rPr lang="en-US" dirty="0">
                <a:highlight>
                  <a:srgbClr val="FF00FF"/>
                </a:highlight>
              </a:rPr>
              <a:t>(Make employment representative)</a:t>
            </a:r>
          </a:p>
          <a:p>
            <a:r>
              <a:rPr lang="en-US" dirty="0">
                <a:highlight>
                  <a:srgbClr val="FF00FF"/>
                </a:highlight>
                <a:hlinkClick r:id="rId2"/>
              </a:rPr>
              <a:t>https://www.youtube.com/watch?v=FKYM7g_gFRA</a:t>
            </a:r>
            <a:endParaRPr lang="en-US" dirty="0">
              <a:highlight>
                <a:srgbClr val="FF00FF"/>
              </a:highlight>
            </a:endParaRPr>
          </a:p>
          <a:p>
            <a:endParaRPr lang="en-US" dirty="0">
              <a:highlight>
                <a:srgbClr val="FF00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 against torture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Signed in 1984, ratified by 147 states</a:t>
            </a:r>
          </a:p>
          <a:p>
            <a:r>
              <a:rPr lang="en-US" dirty="0"/>
              <a:t>Bans torture against any circumstances</a:t>
            </a:r>
          </a:p>
          <a:p>
            <a:r>
              <a:rPr lang="en-US" dirty="0"/>
              <a:t>Asks the states to ensure that </a:t>
            </a:r>
            <a:r>
              <a:rPr lang="en-US" b="1" dirty="0"/>
              <a:t>“the victim of an act of torture obtains redress”</a:t>
            </a:r>
          </a:p>
          <a:p>
            <a:r>
              <a:rPr lang="en-US" dirty="0">
                <a:hlinkClick r:id="rId2"/>
              </a:rPr>
              <a:t>https://www.youtube.com/watch?v=AoKgJ7gabdY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Convention on the rights of the Child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Signed in 1989, ratified by 193 states,</a:t>
            </a:r>
          </a:p>
          <a:p>
            <a:r>
              <a:rPr lang="en-US" dirty="0"/>
              <a:t>It spells out some </a:t>
            </a:r>
            <a:r>
              <a:rPr lang="en-US" dirty="0">
                <a:highlight>
                  <a:srgbClr val="00FF00"/>
                </a:highlight>
              </a:rPr>
              <a:t>of  “inalienable” rights </a:t>
            </a:r>
            <a:r>
              <a:rPr lang="en-US" dirty="0"/>
              <a:t>enjoyed by children (such as meeting with biological father/mother in case of parents’ separation)</a:t>
            </a:r>
          </a:p>
          <a:p>
            <a:r>
              <a:rPr lang="en-US" dirty="0"/>
              <a:t>Elaborate: (Japan’s case)</a:t>
            </a:r>
          </a:p>
          <a:p>
            <a:r>
              <a:rPr lang="en-US" dirty="0">
                <a:hlinkClick r:id="rId2"/>
              </a:rPr>
              <a:t>https://www.youtube.com/watch?v=5eLnjXKRoTk</a:t>
            </a:r>
            <a:endParaRPr lang="en-US" dirty="0"/>
          </a:p>
          <a:p>
            <a:r>
              <a:rPr lang="en-US" dirty="0">
                <a:highlight>
                  <a:srgbClr val="00FFFF"/>
                </a:highlight>
              </a:rPr>
              <a:t>Minors cannot be recruited in the military if they are below 18 yrs of age</a:t>
            </a:r>
          </a:p>
          <a:p>
            <a:r>
              <a:rPr lang="en-US" dirty="0"/>
              <a:t>States have made domestic laws:  banning of Selling liquor and tobacco etc to children under this age.</a:t>
            </a:r>
          </a:p>
          <a:p>
            <a:r>
              <a:rPr lang="en-US" dirty="0">
                <a:hlinkClick r:id="rId3"/>
              </a:rPr>
              <a:t>https://www.youtube.com/watch?v=WO_yAe1RqXk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Vienna Convention on Consular Relations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Signed in 1963, ratified by 179 states</a:t>
            </a:r>
          </a:p>
          <a:p>
            <a:r>
              <a:rPr lang="en-US" dirty="0"/>
              <a:t>Diplomatic immunity to diplomats posted in missions abroad.</a:t>
            </a:r>
          </a:p>
          <a:p>
            <a:r>
              <a:rPr lang="en-US" dirty="0"/>
              <a:t>Access of legal rights to citizens of another country (alien) involved/allegedly involved in crime in the host country.</a:t>
            </a:r>
          </a:p>
          <a:p>
            <a:r>
              <a:rPr lang="en-US" dirty="0"/>
              <a:t>The embassy will be informed and get access to the legal rights of the prisoner</a:t>
            </a:r>
          </a:p>
          <a:p>
            <a:r>
              <a:rPr lang="en-US" dirty="0"/>
              <a:t>Example: The </a:t>
            </a:r>
            <a:r>
              <a:rPr lang="en-US" dirty="0" err="1"/>
              <a:t>Lagrand</a:t>
            </a:r>
            <a:r>
              <a:rPr lang="en-US" dirty="0"/>
              <a:t> Case ( Germany </a:t>
            </a:r>
            <a:r>
              <a:rPr lang="en-US" dirty="0" err="1"/>
              <a:t>vs</a:t>
            </a:r>
            <a:r>
              <a:rPr lang="en-US" dirty="0"/>
              <a:t> the US)</a:t>
            </a:r>
          </a:p>
          <a:p>
            <a:r>
              <a:rPr lang="en-US" dirty="0"/>
              <a:t>Example 2: Kulbhushan Yadav Case (India vs Pakistan)</a:t>
            </a:r>
          </a:p>
          <a:p>
            <a:r>
              <a:rPr lang="en-US">
                <a:hlinkClick r:id="rId2"/>
              </a:rPr>
              <a:t>https://www.youtube.com/watch?v=1HG2mR92eXo</a:t>
            </a:r>
            <a:endParaRPr lang="en-US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Human rights and International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term </a:t>
            </a:r>
            <a:r>
              <a:rPr lang="en-US" dirty="0">
                <a:highlight>
                  <a:srgbClr val="FFFF00"/>
                </a:highlight>
              </a:rPr>
              <a:t>HUMAN RIGHTS </a:t>
            </a:r>
            <a:r>
              <a:rPr lang="en-US" dirty="0"/>
              <a:t>in the post-war period first appeared in </a:t>
            </a:r>
            <a:r>
              <a:rPr lang="en-US" dirty="0">
                <a:highlight>
                  <a:srgbClr val="00FF00"/>
                </a:highlight>
              </a:rPr>
              <a:t>UN Declaration of Human Rights (UNGA, Dec 10 1948</a:t>
            </a:r>
            <a:r>
              <a:rPr lang="en-US" dirty="0"/>
              <a:t>)</a:t>
            </a:r>
          </a:p>
          <a:p>
            <a:r>
              <a:rPr lang="en-US" dirty="0">
                <a:highlight>
                  <a:srgbClr val="00FFFF"/>
                </a:highlight>
              </a:rPr>
              <a:t>However, this does not mean that human rights were not discussed in IL.</a:t>
            </a:r>
          </a:p>
          <a:p>
            <a:r>
              <a:rPr lang="en-US" dirty="0"/>
              <a:t> </a:t>
            </a:r>
            <a:r>
              <a:rPr lang="en-US" dirty="0">
                <a:highlight>
                  <a:srgbClr val="008000"/>
                </a:highlight>
              </a:rPr>
              <a:t>end of the slavery issue,  (Berlin Conf 1884-1885)</a:t>
            </a:r>
          </a:p>
          <a:p>
            <a:r>
              <a:rPr lang="en-US" dirty="0">
                <a:highlight>
                  <a:srgbClr val="008000"/>
                </a:highlight>
              </a:rPr>
              <a:t>Issues such as the protection of minorities after the emergence especially after the League of Nations. (1919)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 declaration of Human rights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Called on states to promote:</a:t>
            </a:r>
          </a:p>
          <a:p>
            <a:pPr>
              <a:buNone/>
            </a:pPr>
            <a:r>
              <a:rPr lang="en-US" dirty="0"/>
              <a:t>Civil and political rights</a:t>
            </a:r>
          </a:p>
          <a:p>
            <a:pPr>
              <a:buNone/>
            </a:pPr>
            <a:r>
              <a:rPr lang="en-US" dirty="0"/>
              <a:t>Ex: 1. </a:t>
            </a:r>
            <a:r>
              <a:rPr lang="en-US" dirty="0">
                <a:highlight>
                  <a:srgbClr val="00FF00"/>
                </a:highlight>
              </a:rPr>
              <a:t>the right  to a fair trial</a:t>
            </a:r>
          </a:p>
          <a:p>
            <a:pPr>
              <a:buNone/>
            </a:pPr>
            <a:r>
              <a:rPr lang="en-US" dirty="0"/>
              <a:t>       2. </a:t>
            </a:r>
            <a:r>
              <a:rPr lang="en-US" dirty="0">
                <a:highlight>
                  <a:srgbClr val="00FFFF"/>
                </a:highlight>
              </a:rPr>
              <a:t>protection from cruel and inhuman   punishment</a:t>
            </a:r>
          </a:p>
          <a:p>
            <a:pPr>
              <a:buNone/>
            </a:pPr>
            <a:r>
              <a:rPr lang="en-US" dirty="0"/>
              <a:t>       3. </a:t>
            </a:r>
            <a:r>
              <a:rPr lang="en-US" dirty="0">
                <a:highlight>
                  <a:srgbClr val="FF0000"/>
                </a:highlight>
              </a:rPr>
              <a:t>Freedom of expression </a:t>
            </a:r>
          </a:p>
          <a:p>
            <a:pPr>
              <a:buNone/>
            </a:pPr>
            <a:r>
              <a:rPr lang="en-US" dirty="0"/>
              <a:t>        4. </a:t>
            </a:r>
            <a:r>
              <a:rPr lang="en-US" dirty="0">
                <a:highlight>
                  <a:srgbClr val="00FF00"/>
                </a:highlight>
              </a:rPr>
              <a:t>Freedom of religion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https://www.youtube.com/watch?v=4B96mfwCg7U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 declaration of Human rights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Protect economic and social life</a:t>
            </a:r>
          </a:p>
          <a:p>
            <a:pPr>
              <a:buNone/>
            </a:pPr>
            <a:r>
              <a:rPr lang="en-US" dirty="0"/>
              <a:t>Ex; 1 The right to an adequate standard of living</a:t>
            </a:r>
          </a:p>
          <a:p>
            <a:pPr>
              <a:buNone/>
            </a:pPr>
            <a:r>
              <a:rPr lang="en-US" dirty="0"/>
              <a:t>        2. right to work</a:t>
            </a:r>
          </a:p>
          <a:p>
            <a:pPr>
              <a:buNone/>
            </a:pPr>
            <a:r>
              <a:rPr lang="en-US" dirty="0"/>
              <a:t>         3. right to an education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dirty="0">
                <a:highlight>
                  <a:srgbClr val="00FF00"/>
                </a:highlight>
              </a:rPr>
              <a:t>Legal experts believe that the UN declaration was  Soft Law- a moral pronouncement, NOT a legally binding documents.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International Convention on Genocide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ighlight>
                  <a:srgbClr val="00FFFF"/>
                </a:highlight>
              </a:rPr>
              <a:t>The UN declaration was, however, a good beginning.</a:t>
            </a:r>
          </a:p>
          <a:p>
            <a:r>
              <a:rPr lang="en-US" dirty="0"/>
              <a:t>Various treaties and declarations were signed</a:t>
            </a:r>
          </a:p>
          <a:p>
            <a:r>
              <a:rPr lang="en-US" dirty="0">
                <a:highlight>
                  <a:srgbClr val="008000"/>
                </a:highlight>
              </a:rPr>
              <a:t>Genocide Convention (1948), ratified by 141 countries so far</a:t>
            </a:r>
          </a:p>
          <a:p>
            <a:r>
              <a:rPr lang="en-US" dirty="0">
                <a:highlight>
                  <a:srgbClr val="008000"/>
                </a:highlight>
                <a:hlinkClick r:id="rId2"/>
              </a:rPr>
              <a:t>https://iccforum.com/genocide-convention</a:t>
            </a:r>
            <a:endParaRPr lang="en-US" dirty="0">
              <a:highlight>
                <a:srgbClr val="008000"/>
              </a:highlight>
            </a:endParaRPr>
          </a:p>
          <a:p>
            <a:r>
              <a:rPr lang="en-US" b="1" dirty="0"/>
              <a:t>Bans</a:t>
            </a:r>
            <a:r>
              <a:rPr lang="en-US" dirty="0"/>
              <a:t>:</a:t>
            </a:r>
          </a:p>
          <a:p>
            <a:r>
              <a:rPr lang="en-US" b="1" dirty="0"/>
              <a:t>Killing</a:t>
            </a:r>
            <a:r>
              <a:rPr lang="en-US" dirty="0"/>
              <a:t> and other acts that intend to </a:t>
            </a:r>
            <a:r>
              <a:rPr lang="en-US" dirty="0">
                <a:highlight>
                  <a:srgbClr val="FFFF00"/>
                </a:highlight>
              </a:rPr>
              <a:t>“destroy a national, ethnic, racial or religious group.”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BD64A-1E2D-48DA-6F81-A3F06F821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International Convention on Genocide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0A240-0EE1-D091-4A44-584DE2AD4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Broadened the definition of Genocide: </a:t>
            </a:r>
          </a:p>
          <a:p>
            <a:r>
              <a:rPr lang="en-US" dirty="0"/>
              <a:t>(a) </a:t>
            </a:r>
            <a:r>
              <a:rPr lang="en-US" dirty="0">
                <a:highlight>
                  <a:srgbClr val="FFFF00"/>
                </a:highlight>
              </a:rPr>
              <a:t>Killing</a:t>
            </a:r>
            <a:r>
              <a:rPr lang="en-US" dirty="0"/>
              <a:t> members of the group; </a:t>
            </a:r>
          </a:p>
          <a:p>
            <a:r>
              <a:rPr lang="en-US" dirty="0"/>
              <a:t>(b) Causing serious </a:t>
            </a:r>
            <a:r>
              <a:rPr lang="en-US" dirty="0">
                <a:highlight>
                  <a:srgbClr val="FF0000"/>
                </a:highlight>
              </a:rPr>
              <a:t>bodily or mental harm </a:t>
            </a:r>
            <a:r>
              <a:rPr lang="en-US" dirty="0"/>
              <a:t>to members of the group; </a:t>
            </a:r>
          </a:p>
          <a:p>
            <a:r>
              <a:rPr lang="en-US" dirty="0"/>
              <a:t>(c) </a:t>
            </a:r>
            <a:r>
              <a:rPr lang="en-US" dirty="0">
                <a:highlight>
                  <a:srgbClr val="00FF00"/>
                </a:highlight>
              </a:rPr>
              <a:t>Deliberately inflicting </a:t>
            </a:r>
            <a:r>
              <a:rPr lang="en-US" dirty="0"/>
              <a:t>on the group conditions of life calculated to bring about its </a:t>
            </a:r>
            <a:r>
              <a:rPr lang="en-US" dirty="0">
                <a:highlight>
                  <a:srgbClr val="00FF00"/>
                </a:highlight>
              </a:rPr>
              <a:t>physical destruction </a:t>
            </a:r>
            <a:r>
              <a:rPr lang="en-US" dirty="0"/>
              <a:t>in whole or in part; </a:t>
            </a:r>
          </a:p>
          <a:p>
            <a:r>
              <a:rPr lang="en-US" dirty="0"/>
              <a:t>(d) Imposing measures intended to </a:t>
            </a:r>
            <a:r>
              <a:rPr lang="en-US" dirty="0">
                <a:highlight>
                  <a:srgbClr val="00FFFF"/>
                </a:highlight>
              </a:rPr>
              <a:t>prevent births within the group; </a:t>
            </a:r>
          </a:p>
          <a:p>
            <a:r>
              <a:rPr lang="en-US" dirty="0"/>
              <a:t>(e) </a:t>
            </a:r>
            <a:r>
              <a:rPr lang="en-US" dirty="0">
                <a:highlight>
                  <a:srgbClr val="008000"/>
                </a:highlight>
              </a:rPr>
              <a:t>Forcibly transferring children </a:t>
            </a:r>
            <a:r>
              <a:rPr lang="en-US" dirty="0"/>
              <a:t>of the group to another </a:t>
            </a:r>
            <a:r>
              <a:rPr lang="en-US"/>
              <a:t>group.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https://www.youtube.com/watch?v=pPBNZslz5HM</a:t>
            </a:r>
            <a:endParaRPr lang="en-US" dirty="0"/>
          </a:p>
          <a:p>
            <a:r>
              <a:rPr lang="en-GB" dirty="0">
                <a:hlinkClick r:id="rId3"/>
              </a:rPr>
              <a:t>https://www.youtube.com/watch?v=_9Z-hF3lBD4</a:t>
            </a:r>
            <a:endParaRPr lang="en-GB" dirty="0"/>
          </a:p>
          <a:p>
            <a:pPr marL="0" indent="0">
              <a:buNone/>
            </a:pP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742437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F10C7-F330-1B8E-8B98-A22C3967E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E12DC-72E1-F74C-781F-4778B51C9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following acts shall be punishable: </a:t>
            </a:r>
          </a:p>
          <a:p>
            <a:r>
              <a:rPr lang="en-US" dirty="0"/>
              <a:t>(a) </a:t>
            </a:r>
            <a:r>
              <a:rPr lang="en-US" dirty="0">
                <a:highlight>
                  <a:srgbClr val="00FF00"/>
                </a:highlight>
              </a:rPr>
              <a:t>Genocide;</a:t>
            </a:r>
            <a:r>
              <a:rPr lang="en-US" dirty="0"/>
              <a:t> </a:t>
            </a:r>
          </a:p>
          <a:p>
            <a:r>
              <a:rPr lang="en-US" dirty="0"/>
              <a:t>(b) </a:t>
            </a:r>
            <a:r>
              <a:rPr lang="en-US" dirty="0">
                <a:highlight>
                  <a:srgbClr val="FFFF00"/>
                </a:highlight>
              </a:rPr>
              <a:t>Conspiracy</a:t>
            </a:r>
            <a:r>
              <a:rPr lang="en-US" dirty="0"/>
              <a:t> to commit genocide; </a:t>
            </a:r>
          </a:p>
          <a:p>
            <a:r>
              <a:rPr lang="en-US" dirty="0"/>
              <a:t>(c) Direct and </a:t>
            </a:r>
            <a:r>
              <a:rPr lang="en-US" dirty="0">
                <a:highlight>
                  <a:srgbClr val="00FFFF"/>
                </a:highlight>
              </a:rPr>
              <a:t>public incitement </a:t>
            </a:r>
            <a:r>
              <a:rPr lang="en-US" dirty="0"/>
              <a:t>to commit genocide; </a:t>
            </a:r>
          </a:p>
          <a:p>
            <a:r>
              <a:rPr lang="en-US" dirty="0"/>
              <a:t>(d) </a:t>
            </a:r>
            <a:r>
              <a:rPr lang="en-US" dirty="0">
                <a:highlight>
                  <a:srgbClr val="FF00FF"/>
                </a:highlight>
              </a:rPr>
              <a:t>Attempt to commit genocide</a:t>
            </a:r>
            <a:r>
              <a:rPr lang="en-US" dirty="0"/>
              <a:t>; </a:t>
            </a:r>
          </a:p>
          <a:p>
            <a:r>
              <a:rPr lang="en-US" dirty="0"/>
              <a:t>(e) </a:t>
            </a:r>
            <a:r>
              <a:rPr lang="en-US" dirty="0">
                <a:highlight>
                  <a:srgbClr val="FF0000"/>
                </a:highlight>
              </a:rPr>
              <a:t>Complicity in genocide</a:t>
            </a:r>
            <a:r>
              <a:rPr lang="en-US" dirty="0"/>
              <a:t>.</a:t>
            </a:r>
          </a:p>
          <a:p>
            <a:r>
              <a:rPr lang="en-US" dirty="0">
                <a:hlinkClick r:id="rId2"/>
              </a:rPr>
              <a:t>https://www.youtube.com/watch?v=ufSPqBhsHL0</a:t>
            </a:r>
            <a:endParaRPr lang="en-US" dirty="0"/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468458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International Convention on the elimination of racial discrimination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Signed in 1965, ratified by 173 states</a:t>
            </a:r>
          </a:p>
          <a:p>
            <a:r>
              <a:rPr lang="en-US" dirty="0"/>
              <a:t>Asks the states </a:t>
            </a:r>
            <a:r>
              <a:rPr lang="en-US" b="1" dirty="0"/>
              <a:t>to review laws and policies </a:t>
            </a:r>
            <a:r>
              <a:rPr lang="en-US" dirty="0"/>
              <a:t>that somehow results in Racial discrimination</a:t>
            </a:r>
          </a:p>
          <a:p>
            <a:r>
              <a:rPr lang="en-US" dirty="0"/>
              <a:t>(example </a:t>
            </a:r>
            <a:r>
              <a:rPr lang="en-US" dirty="0">
                <a:highlight>
                  <a:srgbClr val="00FF00"/>
                </a:highlight>
              </a:rPr>
              <a:t>Bumiputra concept</a:t>
            </a:r>
            <a:r>
              <a:rPr lang="en-US" dirty="0"/>
              <a:t>, giving some </a:t>
            </a:r>
            <a:r>
              <a:rPr lang="en-US" dirty="0" err="1"/>
              <a:t>favour</a:t>
            </a:r>
            <a:r>
              <a:rPr lang="en-US" dirty="0"/>
              <a:t> to Malay over ethnic Chinese and Indians in educations, jobs and other opportunities )</a:t>
            </a:r>
          </a:p>
          <a:p>
            <a:r>
              <a:rPr lang="en-US" dirty="0">
                <a:hlinkClick r:id="rId2"/>
              </a:rPr>
              <a:t>https://www.youtube.com/watch?v=YXrsYIMhTOI</a:t>
            </a:r>
            <a:endParaRPr lang="en-US" dirty="0"/>
          </a:p>
          <a:p>
            <a:r>
              <a:rPr lang="en-US" dirty="0"/>
              <a:t>Asks the states </a:t>
            </a:r>
          </a:p>
          <a:p>
            <a:r>
              <a:rPr lang="en-US" dirty="0"/>
              <a:t>To prohibit the </a:t>
            </a:r>
            <a:r>
              <a:rPr lang="en-US" b="1" dirty="0">
                <a:highlight>
                  <a:srgbClr val="00FFFF"/>
                </a:highlight>
              </a:rPr>
              <a:t>racial discrimination by any persons, group or organization</a:t>
            </a:r>
            <a:r>
              <a:rPr lang="en-US" dirty="0"/>
              <a:t>.</a:t>
            </a:r>
          </a:p>
          <a:p>
            <a:r>
              <a:rPr lang="en-US" dirty="0">
                <a:hlinkClick r:id="rId3"/>
              </a:rPr>
              <a:t>https://www.youtube.com/watch?v=WfL8KiqRgto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Covenant on Civil and Political rights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Signed in 1966 ratified by 166 states</a:t>
            </a:r>
          </a:p>
          <a:p>
            <a:r>
              <a:rPr lang="en-US" dirty="0"/>
              <a:t>Reiterates various political and civil rights of individuals mentioned in UN declaration on Human rights</a:t>
            </a:r>
          </a:p>
          <a:p>
            <a:r>
              <a:rPr lang="en-US" dirty="0">
                <a:hlinkClick r:id="rId2"/>
              </a:rPr>
              <a:t>https://www.ohchr.org/en/instruments-mechanisms/instruments/international-covenant-civil-and-political-rights</a:t>
            </a:r>
            <a:endParaRPr lang="en-US" dirty="0"/>
          </a:p>
          <a:p>
            <a:r>
              <a:rPr lang="en-US" dirty="0"/>
              <a:t>A case of Oman:</a:t>
            </a:r>
          </a:p>
          <a:p>
            <a:r>
              <a:rPr lang="en-US" dirty="0">
                <a:hlinkClick r:id="rId3"/>
              </a:rPr>
              <a:t>https://www.youtube.com/watch?v=rH_mJr3jpuU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1055</Words>
  <Application>Microsoft Office PowerPoint</Application>
  <PresentationFormat>On-screen Show (4:3)</PresentationFormat>
  <Paragraphs>91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Roboto</vt:lpstr>
      <vt:lpstr>Office Theme</vt:lpstr>
      <vt:lpstr>Human Rights (International Law)</vt:lpstr>
      <vt:lpstr>Human rights and International Law</vt:lpstr>
      <vt:lpstr>UN declaration of Human rights</vt:lpstr>
      <vt:lpstr>UN declaration of Human rights</vt:lpstr>
      <vt:lpstr>International Convention on Genocide</vt:lpstr>
      <vt:lpstr>International Convention on Genocide</vt:lpstr>
      <vt:lpstr>PowerPoint Presentation</vt:lpstr>
      <vt:lpstr>International Convention on the elimination of racial discrimination</vt:lpstr>
      <vt:lpstr>Covenant on Civil and Political rights</vt:lpstr>
      <vt:lpstr>Article 2</vt:lpstr>
      <vt:lpstr>Convention on elimination of Discrimination against women</vt:lpstr>
      <vt:lpstr>Convention against torture</vt:lpstr>
      <vt:lpstr>Convention on the rights of the Child</vt:lpstr>
      <vt:lpstr>Vienna Convention on Consular Relations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rights and International Law</dc:title>
  <dc:creator>sony</dc:creator>
  <cp:lastModifiedBy>Shamshad Ahmad Khan</cp:lastModifiedBy>
  <cp:revision>39</cp:revision>
  <dcterms:created xsi:type="dcterms:W3CDTF">2006-08-16T00:00:00Z</dcterms:created>
  <dcterms:modified xsi:type="dcterms:W3CDTF">2024-05-01T09:56:24Z</dcterms:modified>
</cp:coreProperties>
</file>