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7" r:id="rId11"/>
    <p:sldId id="278" r:id="rId12"/>
    <p:sldId id="280" r:id="rId13"/>
    <p:sldId id="269" r:id="rId14"/>
    <p:sldId id="270" r:id="rId15"/>
    <p:sldId id="272" r:id="rId16"/>
    <p:sldId id="273" r:id="rId17"/>
    <p:sldId id="274" r:id="rId18"/>
    <p:sldId id="266" r:id="rId19"/>
    <p:sldId id="267" r:id="rId20"/>
    <p:sldId id="268" r:id="rId21"/>
    <p:sldId id="282" r:id="rId22"/>
    <p:sldId id="283" r:id="rId23"/>
    <p:sldId id="284"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3H8iqZxipc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ndianexpress.com/article/opinion/editorials/narendra-modi-at-unfccc-cop26-760494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heconversation.com/cop27-will-be-remembered-as-a-failure-heres-what-went-wrong-19498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International Environmental Law</a:t>
            </a:r>
          </a:p>
        </p:txBody>
      </p:sp>
      <p:sp>
        <p:nvSpPr>
          <p:cNvPr id="3" name="Subtitle 2"/>
          <p:cNvSpPr>
            <a:spLocks noGrp="1"/>
          </p:cNvSpPr>
          <p:nvPr>
            <p:ph type="subTitle" idx="1"/>
          </p:nvPr>
        </p:nvSpPr>
        <p:spPr/>
        <p:txBody>
          <a:bodyPr/>
          <a:lstStyle/>
          <a:p>
            <a:r>
              <a:rPr lang="en-US" dirty="0"/>
              <a:t>Shamshad Ahmad Khan, PhD</a:t>
            </a:r>
          </a:p>
          <a:p>
            <a:r>
              <a:rPr lang="en-US" dirty="0"/>
              <a:t>Assistant Prof. BPDC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fter a century of growth, have carbon emissions reached their peak? | Grist">
            <a:extLst>
              <a:ext uri="{FF2B5EF4-FFF2-40B4-BE49-F238E27FC236}">
                <a16:creationId xmlns:a16="http://schemas.microsoft.com/office/drawing/2014/main" id="{5ADF51D2-CE5A-4494-A332-D1C8ED088901}"/>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703660" y="2482454"/>
            <a:ext cx="3039666" cy="2593181"/>
          </a:xfrm>
          <a:prstGeom prst="rect">
            <a:avLst/>
          </a:prstGeom>
          <a:extLst>
            <a:ext uri="{909E8E84-426E-40DD-AFC4-6F175D3DCCD1}">
              <a14:hiddenFill xmlns:a14="http://schemas.microsoft.com/office/drawing/2010/main">
                <a:solidFill>
                  <a:srgbClr val="FFFFFF"/>
                </a:solidFill>
              </a14:hiddenFill>
            </a:ext>
          </a:extLst>
        </p:spPr>
      </p:pic>
      <p:pic>
        <p:nvPicPr>
          <p:cNvPr id="1028" name="Picture 4" descr="Global Temperature Report for 2020 - Berkeley Earth">
            <a:extLst>
              <a:ext uri="{FF2B5EF4-FFF2-40B4-BE49-F238E27FC236}">
                <a16:creationId xmlns:a16="http://schemas.microsoft.com/office/drawing/2014/main" id="{08642A20-C463-48B5-A1DD-2653EA8291C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795712" y="2482454"/>
            <a:ext cx="4643438" cy="2593181"/>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0C1AD8-E869-4103-A730-AF2CCC9CB048}"/>
              </a:ext>
            </a:extLst>
          </p:cNvPr>
          <p:cNvSpPr>
            <a:spLocks noGrp="1"/>
          </p:cNvSpPr>
          <p:nvPr>
            <p:ph type="title"/>
          </p:nvPr>
        </p:nvSpPr>
        <p:spPr>
          <a:xfrm>
            <a:off x="628650" y="1361810"/>
            <a:ext cx="7886700" cy="536667"/>
          </a:xfrm>
        </p:spPr>
        <p:txBody>
          <a:bodyPr vert="horz" lIns="68580" tIns="34290" rIns="68580" bIns="34290" rtlCol="0" anchor="ctr">
            <a:normAutofit/>
          </a:bodyPr>
          <a:lstStyle/>
          <a:p>
            <a:pPr algn="ctr"/>
            <a:r>
              <a:rPr lang="en-US" sz="2400">
                <a:solidFill>
                  <a:schemeClr val="bg1"/>
                </a:solidFill>
              </a:rPr>
              <a:t>More than 100 countries have pledge carbon net zero. </a:t>
            </a:r>
          </a:p>
        </p:txBody>
      </p:sp>
    </p:spTree>
    <p:extLst>
      <p:ext uri="{BB962C8B-B14F-4D97-AF65-F5344CB8AC3E}">
        <p14:creationId xmlns:p14="http://schemas.microsoft.com/office/powerpoint/2010/main" val="416455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AE9D-9037-4A7D-B7AA-FEFDE7952238}"/>
              </a:ext>
            </a:extLst>
          </p:cNvPr>
          <p:cNvSpPr>
            <a:spLocks noGrp="1"/>
          </p:cNvSpPr>
          <p:nvPr>
            <p:ph type="title"/>
          </p:nvPr>
        </p:nvSpPr>
        <p:spPr>
          <a:xfrm>
            <a:off x="417399" y="1339850"/>
            <a:ext cx="8408194" cy="558627"/>
          </a:xfrm>
        </p:spPr>
        <p:txBody>
          <a:bodyPr vert="horz" lIns="68580" tIns="34290" rIns="68580" bIns="34290" rtlCol="0" anchor="ctr">
            <a:normAutofit/>
          </a:bodyPr>
          <a:lstStyle/>
          <a:p>
            <a:pPr algn="ctr"/>
            <a:r>
              <a:rPr lang="en-US" sz="2400" dirty="0">
                <a:solidFill>
                  <a:schemeClr val="bg1"/>
                </a:solidFill>
              </a:rPr>
              <a:t>How will it impact on global warming if it is left un-checked?</a:t>
            </a:r>
          </a:p>
        </p:txBody>
      </p:sp>
      <p:pic>
        <p:nvPicPr>
          <p:cNvPr id="2050" name="Picture 2" descr="Temperatures | Climate Action Tracker">
            <a:extLst>
              <a:ext uri="{FF2B5EF4-FFF2-40B4-BE49-F238E27FC236}">
                <a16:creationId xmlns:a16="http://schemas.microsoft.com/office/drawing/2014/main" id="{528CE1BD-B752-4677-9F4E-DDBFAD50A870}"/>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028291" y="2113671"/>
            <a:ext cx="7087419"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95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8173-9F85-44B1-BEBE-9C9B64806EBF}"/>
              </a:ext>
            </a:extLst>
          </p:cNvPr>
          <p:cNvSpPr>
            <a:spLocks noGrp="1"/>
          </p:cNvSpPr>
          <p:nvPr>
            <p:ph type="title"/>
          </p:nvPr>
        </p:nvSpPr>
        <p:spPr/>
        <p:txBody>
          <a:bodyPr/>
          <a:lstStyle/>
          <a:p>
            <a:r>
              <a:rPr lang="en-US" dirty="0"/>
              <a:t>What is Carbon Net Zero?</a:t>
            </a:r>
          </a:p>
        </p:txBody>
      </p:sp>
      <p:sp>
        <p:nvSpPr>
          <p:cNvPr id="3" name="Content Placeholder 2">
            <a:extLst>
              <a:ext uri="{FF2B5EF4-FFF2-40B4-BE49-F238E27FC236}">
                <a16:creationId xmlns:a16="http://schemas.microsoft.com/office/drawing/2014/main" id="{328E5B85-1324-42D3-B9BE-625E24498041}"/>
              </a:ext>
            </a:extLst>
          </p:cNvPr>
          <p:cNvSpPr>
            <a:spLocks noGrp="1"/>
          </p:cNvSpPr>
          <p:nvPr>
            <p:ph idx="1"/>
          </p:nvPr>
        </p:nvSpPr>
        <p:spPr/>
        <p:txBody>
          <a:bodyPr/>
          <a:lstStyle/>
          <a:p>
            <a:endParaRPr lang="en-US" dirty="0"/>
          </a:p>
          <a:p>
            <a:r>
              <a:rPr lang="en-US" dirty="0">
                <a:hlinkClick r:id="rId2"/>
              </a:rPr>
              <a:t>https://www.youtube.com/watch?v=3H8iqZxipck</a:t>
            </a:r>
            <a:endParaRPr lang="en-US" dirty="0"/>
          </a:p>
          <a:p>
            <a:endParaRPr lang="en-US" dirty="0"/>
          </a:p>
        </p:txBody>
      </p:sp>
    </p:spTree>
    <p:extLst>
      <p:ext uri="{BB962C8B-B14F-4D97-AF65-F5344CB8AC3E}">
        <p14:creationId xmlns:p14="http://schemas.microsoft.com/office/powerpoint/2010/main" val="7533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45EF-8858-43B2-A3E0-F98D9B128BB8}"/>
              </a:ext>
            </a:extLst>
          </p:cNvPr>
          <p:cNvSpPr>
            <a:spLocks noGrp="1"/>
          </p:cNvSpPr>
          <p:nvPr>
            <p:ph type="title"/>
          </p:nvPr>
        </p:nvSpPr>
        <p:spPr/>
        <p:txBody>
          <a:bodyPr/>
          <a:lstStyle/>
          <a:p>
            <a:r>
              <a:rPr lang="en-US" dirty="0"/>
              <a:t>COP 26</a:t>
            </a:r>
          </a:p>
        </p:txBody>
      </p:sp>
      <p:sp>
        <p:nvSpPr>
          <p:cNvPr id="3" name="Content Placeholder 2">
            <a:extLst>
              <a:ext uri="{FF2B5EF4-FFF2-40B4-BE49-F238E27FC236}">
                <a16:creationId xmlns:a16="http://schemas.microsoft.com/office/drawing/2014/main" id="{753D9658-3798-4CEF-AAAC-CC9AB33018C2}"/>
              </a:ext>
            </a:extLst>
          </p:cNvPr>
          <p:cNvSpPr>
            <a:spLocks noGrp="1"/>
          </p:cNvSpPr>
          <p:nvPr>
            <p:ph idx="1"/>
          </p:nvPr>
        </p:nvSpPr>
        <p:spPr/>
        <p:txBody>
          <a:bodyPr>
            <a:normAutofit fontScale="92500" lnSpcReduction="20000"/>
          </a:bodyPr>
          <a:lstStyle/>
          <a:p>
            <a:r>
              <a:rPr lang="en-US" dirty="0"/>
              <a:t>Conference of Parties 26</a:t>
            </a:r>
            <a:r>
              <a:rPr lang="en-US" baseline="30000" dirty="0"/>
              <a:t>th</a:t>
            </a:r>
            <a:r>
              <a:rPr lang="en-US" dirty="0"/>
              <a:t> annual meeting (Glasgow) </a:t>
            </a:r>
          </a:p>
          <a:p>
            <a:r>
              <a:rPr lang="en-US" dirty="0"/>
              <a:t>Major achievements:</a:t>
            </a:r>
          </a:p>
          <a:p>
            <a:r>
              <a:rPr lang="en-US" dirty="0"/>
              <a:t>Agreement on Cutting Methane Gas emission</a:t>
            </a:r>
          </a:p>
          <a:p>
            <a:r>
              <a:rPr lang="en-US" dirty="0"/>
              <a:t>Closing down Coal-based power plan (except few countries)</a:t>
            </a:r>
          </a:p>
          <a:p>
            <a:r>
              <a:rPr lang="en-US" dirty="0">
                <a:solidFill>
                  <a:srgbClr val="00B050"/>
                </a:solidFill>
              </a:rPr>
              <a:t>India--- Net Zero by 2070</a:t>
            </a:r>
          </a:p>
          <a:p>
            <a:r>
              <a:rPr lang="en-US" dirty="0"/>
              <a:t>Not cutting forests </a:t>
            </a:r>
            <a:r>
              <a:rPr lang="en-US" dirty="0">
                <a:highlight>
                  <a:srgbClr val="00FF00"/>
                </a:highlight>
              </a:rPr>
              <a:t>(end deforestation by 2030)</a:t>
            </a:r>
          </a:p>
          <a:p>
            <a:r>
              <a:rPr lang="en-US" dirty="0"/>
              <a:t>Fund African countries to cut Coal-based power plants/energy</a:t>
            </a:r>
          </a:p>
          <a:p>
            <a:endParaRPr lang="en-US" dirty="0"/>
          </a:p>
          <a:p>
            <a:endParaRPr lang="en-US" dirty="0"/>
          </a:p>
        </p:txBody>
      </p:sp>
    </p:spTree>
    <p:extLst>
      <p:ext uri="{BB962C8B-B14F-4D97-AF65-F5344CB8AC3E}">
        <p14:creationId xmlns:p14="http://schemas.microsoft.com/office/powerpoint/2010/main" val="104878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626DA-CB42-4843-B69D-0606D3F49BB1}"/>
              </a:ext>
            </a:extLst>
          </p:cNvPr>
          <p:cNvSpPr>
            <a:spLocks noGrp="1"/>
          </p:cNvSpPr>
          <p:nvPr>
            <p:ph type="title"/>
          </p:nvPr>
        </p:nvSpPr>
        <p:spPr>
          <a:xfrm>
            <a:off x="486697" y="1329200"/>
            <a:ext cx="2629121" cy="1216741"/>
          </a:xfrm>
        </p:spPr>
        <p:txBody>
          <a:bodyPr vert="horz" lIns="68580" tIns="34290" rIns="68580" bIns="34290" rtlCol="0" anchor="ctr">
            <a:normAutofit fontScale="90000"/>
          </a:bodyPr>
          <a:lstStyle/>
          <a:p>
            <a:r>
              <a:rPr lang="en-US" kern="1200">
                <a:solidFill>
                  <a:schemeClr val="tx1"/>
                </a:solidFill>
                <a:latin typeface="+mj-lt"/>
                <a:ea typeface="+mj-ea"/>
                <a:cs typeface="+mj-cs"/>
              </a:rPr>
              <a:t>Why Methane Pledge???</a:t>
            </a:r>
          </a:p>
        </p:txBody>
      </p:sp>
      <p:sp>
        <p:nvSpPr>
          <p:cNvPr id="3" name="Content Placeholder 2">
            <a:extLst>
              <a:ext uri="{FF2B5EF4-FFF2-40B4-BE49-F238E27FC236}">
                <a16:creationId xmlns:a16="http://schemas.microsoft.com/office/drawing/2014/main" id="{99D7C47F-075B-4D51-B759-92AD5425CE7E}"/>
              </a:ext>
            </a:extLst>
          </p:cNvPr>
          <p:cNvSpPr>
            <a:spLocks noGrp="1"/>
          </p:cNvSpPr>
          <p:nvPr>
            <p:ph sz="half" idx="1"/>
          </p:nvPr>
        </p:nvSpPr>
        <p:spPr>
          <a:xfrm>
            <a:off x="486698" y="2686051"/>
            <a:ext cx="2629121" cy="2839064"/>
          </a:xfrm>
        </p:spPr>
        <p:txBody>
          <a:bodyPr vert="horz" lIns="68580" tIns="34290" rIns="68580" bIns="34290" rtlCol="0">
            <a:normAutofit fontScale="92500" lnSpcReduction="20000"/>
          </a:bodyPr>
          <a:lstStyle/>
          <a:p>
            <a:r>
              <a:rPr lang="en-US" sz="1500" dirty="0"/>
              <a:t>Methane, is an extremely potent greenhouse gas.</a:t>
            </a:r>
          </a:p>
          <a:p>
            <a:r>
              <a:rPr lang="en-US" sz="1500" dirty="0"/>
              <a:t>  it has 20 times </a:t>
            </a:r>
            <a:r>
              <a:rPr lang="en-US" sz="1500" dirty="0">
                <a:highlight>
                  <a:srgbClr val="FFFF00"/>
                </a:highlight>
              </a:rPr>
              <a:t>more warming power </a:t>
            </a:r>
            <a:r>
              <a:rPr lang="en-US" sz="1500" dirty="0"/>
              <a:t>in the near-term than </a:t>
            </a:r>
            <a:r>
              <a:rPr lang="en-US" sz="1500" dirty="0">
                <a:highlight>
                  <a:srgbClr val="00FF00"/>
                </a:highlight>
              </a:rPr>
              <a:t>carbon dioxide.</a:t>
            </a:r>
          </a:p>
          <a:p>
            <a:r>
              <a:rPr lang="en-US" sz="1500" dirty="0">
                <a:highlight>
                  <a:srgbClr val="00FF00"/>
                </a:highlight>
              </a:rPr>
              <a:t>The major contributors of methane emissions are livestock, especially by cattle, rice cultivation, and oil and gas pipe lines.</a:t>
            </a:r>
          </a:p>
          <a:p>
            <a:r>
              <a:rPr lang="en-US" sz="1500" dirty="0">
                <a:highlight>
                  <a:srgbClr val="00FF00"/>
                </a:highlight>
              </a:rPr>
              <a:t>cutting methane emissions was essential to prevent the planet from warming beyond 1.5 degrees Celsius</a:t>
            </a:r>
          </a:p>
        </p:txBody>
      </p:sp>
      <p:pic>
        <p:nvPicPr>
          <p:cNvPr id="1026" name="Picture 2" descr="Overview of Greenhouse Gases | US EPA">
            <a:extLst>
              <a:ext uri="{FF2B5EF4-FFF2-40B4-BE49-F238E27FC236}">
                <a16:creationId xmlns:a16="http://schemas.microsoft.com/office/drawing/2014/main" id="{193E69E6-BDDE-4644-AC3A-0EEEDCD1CEA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085200" y="1462945"/>
            <a:ext cx="4452891" cy="39296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95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aph showing India emissions compared to other major economies">
            <a:extLst>
              <a:ext uri="{FF2B5EF4-FFF2-40B4-BE49-F238E27FC236}">
                <a16:creationId xmlns:a16="http://schemas.microsoft.com/office/drawing/2014/main" id="{47D35ABF-722C-4B28-ABB9-7E15771404F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29620" y="1339850"/>
            <a:ext cx="5684761" cy="417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45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7D24-0157-4DF0-8216-B4CDA43C70E6}"/>
              </a:ext>
            </a:extLst>
          </p:cNvPr>
          <p:cNvSpPr>
            <a:spLocks noGrp="1"/>
          </p:cNvSpPr>
          <p:nvPr>
            <p:ph type="title"/>
          </p:nvPr>
        </p:nvSpPr>
        <p:spPr/>
        <p:txBody>
          <a:bodyPr/>
          <a:lstStyle/>
          <a:p>
            <a:r>
              <a:rPr lang="en-US" dirty="0"/>
              <a:t>What about India?</a:t>
            </a:r>
          </a:p>
        </p:txBody>
      </p:sp>
      <p:sp>
        <p:nvSpPr>
          <p:cNvPr id="3" name="Content Placeholder 2">
            <a:extLst>
              <a:ext uri="{FF2B5EF4-FFF2-40B4-BE49-F238E27FC236}">
                <a16:creationId xmlns:a16="http://schemas.microsoft.com/office/drawing/2014/main" id="{A145CD85-A823-4E48-AF6B-2E3514F30E70}"/>
              </a:ext>
            </a:extLst>
          </p:cNvPr>
          <p:cNvSpPr>
            <a:spLocks noGrp="1"/>
          </p:cNvSpPr>
          <p:nvPr>
            <p:ph idx="1"/>
          </p:nvPr>
        </p:nvSpPr>
        <p:spPr/>
        <p:txBody>
          <a:bodyPr>
            <a:normAutofit fontScale="70000" lnSpcReduction="20000"/>
          </a:bodyPr>
          <a:lstStyle/>
          <a:p>
            <a:r>
              <a:rPr lang="en-US" dirty="0"/>
              <a:t>Surprise announcement by Indian PM: Net zero by 2070</a:t>
            </a:r>
          </a:p>
          <a:p>
            <a:r>
              <a:rPr lang="en-US" dirty="0"/>
              <a:t>5 big ticket announcements:</a:t>
            </a:r>
          </a:p>
          <a:p>
            <a:r>
              <a:rPr lang="en-US" b="0" i="0" dirty="0">
                <a:solidFill>
                  <a:srgbClr val="3E3E3E"/>
                </a:solidFill>
                <a:effectLst/>
                <a:latin typeface="Droid Serif"/>
              </a:rPr>
              <a:t>First, India will produce 500 GW of non-fossil fuel energy. </a:t>
            </a:r>
          </a:p>
          <a:p>
            <a:r>
              <a:rPr lang="en-US" b="0" i="0" dirty="0">
                <a:solidFill>
                  <a:srgbClr val="3E3E3E"/>
                </a:solidFill>
                <a:effectLst/>
                <a:latin typeface="Droid Serif"/>
              </a:rPr>
              <a:t>Second, India will have 50 per cent renewable energy in its energy mix.</a:t>
            </a:r>
          </a:p>
          <a:p>
            <a:r>
              <a:rPr lang="en-US" b="0" i="0" dirty="0">
                <a:solidFill>
                  <a:srgbClr val="3E3E3E"/>
                </a:solidFill>
                <a:effectLst/>
                <a:latin typeface="Droid Serif"/>
              </a:rPr>
              <a:t> Third, India will reduce its emissions intensity from 35 per cent to 45 per cent. </a:t>
            </a:r>
          </a:p>
          <a:p>
            <a:r>
              <a:rPr lang="en-US" dirty="0">
                <a:solidFill>
                  <a:srgbClr val="3E3E3E"/>
                </a:solidFill>
                <a:latin typeface="Droid Serif"/>
              </a:rPr>
              <a:t>Fourth, </a:t>
            </a:r>
            <a:r>
              <a:rPr lang="en-US" b="0" i="0" dirty="0">
                <a:solidFill>
                  <a:srgbClr val="3E3E3E"/>
                </a:solidFill>
                <a:effectLst/>
                <a:latin typeface="Droid Serif"/>
              </a:rPr>
              <a:t>India’s carbon emissions will be reduced by one billion </a:t>
            </a:r>
            <a:r>
              <a:rPr lang="en-US" b="0" i="0" dirty="0" err="1">
                <a:solidFill>
                  <a:srgbClr val="3E3E3E"/>
                </a:solidFill>
                <a:effectLst/>
                <a:latin typeface="Droid Serif"/>
              </a:rPr>
              <a:t>tonnes</a:t>
            </a:r>
            <a:r>
              <a:rPr lang="en-US" b="0" i="0" dirty="0">
                <a:solidFill>
                  <a:srgbClr val="3E3E3E"/>
                </a:solidFill>
                <a:effectLst/>
                <a:latin typeface="Droid Serif"/>
              </a:rPr>
              <a:t>. These four actions will be done by 2030. </a:t>
            </a:r>
          </a:p>
          <a:p>
            <a:r>
              <a:rPr lang="en-US" b="0" i="0" dirty="0">
                <a:solidFill>
                  <a:srgbClr val="3E3E3E"/>
                </a:solidFill>
                <a:effectLst/>
                <a:latin typeface="Droid Serif"/>
              </a:rPr>
              <a:t>And, 5</a:t>
            </a:r>
            <a:r>
              <a:rPr lang="en-US" b="0" i="0" baseline="30000" dirty="0">
                <a:solidFill>
                  <a:srgbClr val="3E3E3E"/>
                </a:solidFill>
                <a:effectLst/>
                <a:latin typeface="Droid Serif"/>
              </a:rPr>
              <a:t>th</a:t>
            </a:r>
            <a:r>
              <a:rPr lang="en-US" b="0" i="0" dirty="0">
                <a:solidFill>
                  <a:srgbClr val="3E3E3E"/>
                </a:solidFill>
                <a:effectLst/>
                <a:latin typeface="Droid Serif"/>
              </a:rPr>
              <a:t> : India will achieve the net-zero target by 2070.</a:t>
            </a:r>
            <a:endParaRPr lang="en-US" dirty="0"/>
          </a:p>
          <a:p>
            <a:r>
              <a:rPr lang="en-US" b="0" i="0" dirty="0">
                <a:solidFill>
                  <a:srgbClr val="3E3E3E"/>
                </a:solidFill>
                <a:effectLst/>
                <a:highlight>
                  <a:srgbClr val="00FF00"/>
                </a:highlight>
                <a:latin typeface="Droid Serif"/>
              </a:rPr>
              <a:t>India is now on the same page with 130-odd countries on the fraught issue of net zero emissions (Indian Express, Edit)</a:t>
            </a:r>
          </a:p>
          <a:p>
            <a:r>
              <a:rPr lang="en-US" b="0" i="0" dirty="0">
                <a:solidFill>
                  <a:srgbClr val="3E3E3E"/>
                </a:solidFill>
                <a:effectLst/>
                <a:latin typeface="Droid Serif"/>
                <a:hlinkClick r:id="rId2"/>
              </a:rPr>
              <a:t>https://indianexpress.com/article/opinion/editorials/narendra-modi-at-unfccc-cop26-7604941/</a:t>
            </a:r>
            <a:endParaRPr lang="en-US" dirty="0">
              <a:solidFill>
                <a:srgbClr val="3E3E3E"/>
              </a:solidFill>
              <a:latin typeface="Droid Serif"/>
            </a:endParaRPr>
          </a:p>
          <a:p>
            <a:endParaRPr lang="en-US" b="0" i="0" dirty="0">
              <a:solidFill>
                <a:srgbClr val="3E3E3E"/>
              </a:solidFill>
              <a:effectLst/>
              <a:latin typeface="Droid Serif"/>
            </a:endParaRPr>
          </a:p>
          <a:p>
            <a:endParaRPr lang="en-US" dirty="0"/>
          </a:p>
        </p:txBody>
      </p:sp>
    </p:spTree>
    <p:extLst>
      <p:ext uri="{BB962C8B-B14F-4D97-AF65-F5344CB8AC3E}">
        <p14:creationId xmlns:p14="http://schemas.microsoft.com/office/powerpoint/2010/main" val="212120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5A29-0D6B-4A0F-8CB8-72843F2775D3}"/>
              </a:ext>
            </a:extLst>
          </p:cNvPr>
          <p:cNvSpPr>
            <a:spLocks noGrp="1"/>
          </p:cNvSpPr>
          <p:nvPr>
            <p:ph type="title"/>
          </p:nvPr>
        </p:nvSpPr>
        <p:spPr/>
        <p:txBody>
          <a:bodyPr/>
          <a:lstStyle/>
          <a:p>
            <a:r>
              <a:rPr lang="en-US" dirty="0"/>
              <a:t>India’s energy mix</a:t>
            </a:r>
          </a:p>
        </p:txBody>
      </p:sp>
      <p:pic>
        <p:nvPicPr>
          <p:cNvPr id="2050" name="Picture 2" descr="INFOGRAPHIC: Installed capacity versus gross power generation in India,  Energy News, ET EnergyWorld">
            <a:extLst>
              <a:ext uri="{FF2B5EF4-FFF2-40B4-BE49-F238E27FC236}">
                <a16:creationId xmlns:a16="http://schemas.microsoft.com/office/drawing/2014/main" id="{F0FCA490-BF34-4048-B3CA-1213718CD5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8409" y="2226469"/>
            <a:ext cx="6787182" cy="32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13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International En. Law: A case study of India</a:t>
            </a:r>
          </a:p>
        </p:txBody>
      </p:sp>
      <p:sp>
        <p:nvSpPr>
          <p:cNvPr id="3" name="Content Placeholder 2"/>
          <p:cNvSpPr>
            <a:spLocks noGrp="1"/>
          </p:cNvSpPr>
          <p:nvPr>
            <p:ph idx="1"/>
          </p:nvPr>
        </p:nvSpPr>
        <p:spPr/>
        <p:txBody>
          <a:bodyPr>
            <a:normAutofit fontScale="92500"/>
          </a:bodyPr>
          <a:lstStyle/>
          <a:p>
            <a:r>
              <a:rPr lang="en-US" dirty="0"/>
              <a:t>India ratified Paris accord in October 2016</a:t>
            </a:r>
          </a:p>
          <a:p>
            <a:r>
              <a:rPr lang="en-US" dirty="0"/>
              <a:t>responsible for 6% of the global CO2 emissions.</a:t>
            </a:r>
          </a:p>
          <a:p>
            <a:r>
              <a:rPr lang="en-US" dirty="0"/>
              <a:t>• As part of its commitments to the agreement:</a:t>
            </a:r>
          </a:p>
          <a:p>
            <a:r>
              <a:rPr lang="en-US" dirty="0"/>
              <a:t>plans to reduce its carbon emission intensity - emission per unit of GDP - by 33-35% from </a:t>
            </a:r>
            <a:r>
              <a:rPr lang="en-US" b="1" dirty="0"/>
              <a:t>2005 levels over 15 years</a:t>
            </a:r>
            <a:r>
              <a:rPr lang="en-US" dirty="0"/>
              <a:t>. </a:t>
            </a:r>
          </a:p>
          <a:p>
            <a:r>
              <a:rPr lang="en-US" dirty="0"/>
              <a:t>Aims to produce 40% of its installed electricity capacity by 2030 from non-fossil fuels.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would mean:</a:t>
            </a:r>
          </a:p>
          <a:p>
            <a:r>
              <a:rPr lang="en-US" dirty="0"/>
              <a:t> India will shift significantly from </a:t>
            </a:r>
            <a:r>
              <a:rPr lang="en-US" b="1" dirty="0"/>
              <a:t>coal-based</a:t>
            </a:r>
            <a:r>
              <a:rPr lang="en-US" dirty="0"/>
              <a:t> power generation to </a:t>
            </a:r>
            <a:r>
              <a:rPr lang="en-US" b="1" dirty="0"/>
              <a:t>renewable energy sources</a:t>
            </a:r>
            <a:r>
              <a:rPr lang="en-US" dirty="0"/>
              <a:t>. </a:t>
            </a:r>
          </a:p>
          <a:p>
            <a:r>
              <a:rPr lang="en-US" dirty="0"/>
              <a:t>will have to produce 100 </a:t>
            </a:r>
            <a:r>
              <a:rPr lang="en-US" dirty="0" err="1"/>
              <a:t>gigawatt</a:t>
            </a:r>
            <a:r>
              <a:rPr lang="en-US" dirty="0"/>
              <a:t> from </a:t>
            </a:r>
            <a:r>
              <a:rPr lang="en-US" u="sng" dirty="0"/>
              <a:t>solar</a:t>
            </a:r>
            <a:r>
              <a:rPr lang="en-US" dirty="0"/>
              <a:t>, 60 </a:t>
            </a:r>
            <a:r>
              <a:rPr lang="en-US" dirty="0" err="1"/>
              <a:t>gigawatt</a:t>
            </a:r>
            <a:r>
              <a:rPr lang="en-US" dirty="0"/>
              <a:t> from </a:t>
            </a:r>
            <a:r>
              <a:rPr lang="en-US" u="sng" dirty="0"/>
              <a:t>wind</a:t>
            </a:r>
            <a:r>
              <a:rPr lang="en-US" dirty="0"/>
              <a:t>, 10 </a:t>
            </a:r>
            <a:r>
              <a:rPr lang="en-US" dirty="0" err="1"/>
              <a:t>gigawatt</a:t>
            </a:r>
            <a:r>
              <a:rPr lang="en-US" dirty="0"/>
              <a:t> from biomass and 5 </a:t>
            </a:r>
            <a:r>
              <a:rPr lang="en-US" dirty="0" err="1"/>
              <a:t>gigawatt</a:t>
            </a:r>
            <a:r>
              <a:rPr lang="en-US" dirty="0"/>
              <a:t> from small </a:t>
            </a:r>
            <a:r>
              <a:rPr lang="en-US" u="sng" dirty="0"/>
              <a:t>hydropower</a:t>
            </a:r>
            <a:r>
              <a:rPr lang="en-US" dirty="0"/>
              <a:t> by 2022.</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normAutofit lnSpcReduction="10000"/>
          </a:bodyPr>
          <a:lstStyle/>
          <a:p>
            <a:r>
              <a:rPr lang="en-US" dirty="0"/>
              <a:t>International Environmental law is </a:t>
            </a:r>
            <a:r>
              <a:rPr lang="en-US" dirty="0">
                <a:highlight>
                  <a:srgbClr val="FFFF00"/>
                </a:highlight>
              </a:rPr>
              <a:t>still in making</a:t>
            </a:r>
          </a:p>
          <a:p>
            <a:r>
              <a:rPr lang="en-US" dirty="0"/>
              <a:t>It is not a </a:t>
            </a:r>
            <a:r>
              <a:rPr lang="en-US" dirty="0">
                <a:highlight>
                  <a:srgbClr val="FF0000"/>
                </a:highlight>
              </a:rPr>
              <a:t>firm law between states </a:t>
            </a:r>
            <a:r>
              <a:rPr lang="en-US" dirty="0"/>
              <a:t>as has been the case of the </a:t>
            </a:r>
            <a:r>
              <a:rPr lang="en-US" dirty="0">
                <a:highlight>
                  <a:srgbClr val="00FF00"/>
                </a:highlight>
              </a:rPr>
              <a:t>Law of the Seas or Law of Trade etc</a:t>
            </a:r>
          </a:p>
          <a:p>
            <a:r>
              <a:rPr lang="en-US" dirty="0"/>
              <a:t>The origin of International Law on the Environment could be traced back to the 1972 </a:t>
            </a:r>
            <a:r>
              <a:rPr lang="en-US" dirty="0">
                <a:highlight>
                  <a:srgbClr val="FFFF00"/>
                </a:highlight>
              </a:rPr>
              <a:t>United Nations Conventions on the Human Environment  </a:t>
            </a:r>
            <a:r>
              <a:rPr lang="en-US" dirty="0"/>
              <a:t>(UNCHE) held in Stockholm</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India has to increase its forest cover by </a:t>
            </a:r>
            <a:r>
              <a:rPr lang="en-US" b="1" dirty="0"/>
              <a:t>five million hectares</a:t>
            </a:r>
            <a:r>
              <a:rPr lang="en-US" dirty="0"/>
              <a:t> along with an improvement in the quality of green cover of an equal measure </a:t>
            </a:r>
            <a:r>
              <a:rPr lang="en-US" b="1" dirty="0"/>
              <a:t>by 2030.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D8E9-A8E5-9D22-E3CA-2121D48DA699}"/>
              </a:ext>
            </a:extLst>
          </p:cNvPr>
          <p:cNvSpPr>
            <a:spLocks noGrp="1"/>
          </p:cNvSpPr>
          <p:nvPr>
            <p:ph type="title"/>
          </p:nvPr>
        </p:nvSpPr>
        <p:spPr/>
        <p:txBody>
          <a:bodyPr/>
          <a:lstStyle/>
          <a:p>
            <a:r>
              <a:rPr lang="en-AE" dirty="0"/>
              <a:t>Cop 28</a:t>
            </a:r>
          </a:p>
        </p:txBody>
      </p:sp>
      <p:sp>
        <p:nvSpPr>
          <p:cNvPr id="3" name="Content Placeholder 2">
            <a:extLst>
              <a:ext uri="{FF2B5EF4-FFF2-40B4-BE49-F238E27FC236}">
                <a16:creationId xmlns:a16="http://schemas.microsoft.com/office/drawing/2014/main" id="{E90FA2C0-69AD-D720-3E0F-AC5CB40C146A}"/>
              </a:ext>
            </a:extLst>
          </p:cNvPr>
          <p:cNvSpPr>
            <a:spLocks noGrp="1"/>
          </p:cNvSpPr>
          <p:nvPr>
            <p:ph idx="1"/>
          </p:nvPr>
        </p:nvSpPr>
        <p:spPr/>
        <p:txBody>
          <a:bodyPr/>
          <a:lstStyle/>
          <a:p>
            <a:r>
              <a:rPr lang="en-GB" b="0" i="0" dirty="0">
                <a:solidFill>
                  <a:srgbClr val="000000"/>
                </a:solidFill>
                <a:effectLst/>
                <a:latin typeface="AkkuratLLWeb"/>
              </a:rPr>
              <a:t>officially acknowledge that fossil fuels are the root cause of climate change.</a:t>
            </a:r>
          </a:p>
          <a:p>
            <a:r>
              <a:rPr lang="en-GB" b="0" i="0" dirty="0">
                <a:solidFill>
                  <a:srgbClr val="000000"/>
                </a:solidFill>
                <a:effectLst/>
                <a:latin typeface="AkkuratLLWeb"/>
              </a:rPr>
              <a:t>countries agreed :</a:t>
            </a:r>
          </a:p>
          <a:p>
            <a:r>
              <a:rPr lang="en-GB" b="0" i="0" dirty="0">
                <a:solidFill>
                  <a:srgbClr val="000000"/>
                </a:solidFill>
                <a:effectLst/>
                <a:latin typeface="AkkuratLLWeb"/>
              </a:rPr>
              <a:t>“</a:t>
            </a:r>
            <a:r>
              <a:rPr lang="en-GB" b="0" i="0" dirty="0">
                <a:solidFill>
                  <a:srgbClr val="000000"/>
                </a:solidFill>
                <a:effectLst/>
                <a:highlight>
                  <a:srgbClr val="00FF00"/>
                </a:highlight>
                <a:latin typeface="AkkuratLLWeb"/>
              </a:rPr>
              <a:t>transition away from fossil fuels </a:t>
            </a:r>
            <a:r>
              <a:rPr lang="en-GB" b="0" i="0" dirty="0">
                <a:solidFill>
                  <a:srgbClr val="000000"/>
                </a:solidFill>
                <a:effectLst/>
                <a:latin typeface="AkkuratLLWeb"/>
              </a:rPr>
              <a:t>in energy systems, in a just, orderly and equitable manner, accelerating action in this critical decade, so as to </a:t>
            </a:r>
            <a:r>
              <a:rPr lang="en-GB" b="0" i="0" dirty="0">
                <a:solidFill>
                  <a:srgbClr val="000000"/>
                </a:solidFill>
                <a:effectLst/>
                <a:highlight>
                  <a:srgbClr val="FFFF00"/>
                </a:highlight>
                <a:latin typeface="AkkuratLLWeb"/>
              </a:rPr>
              <a:t>achieve net zero by 2050 </a:t>
            </a:r>
            <a:r>
              <a:rPr lang="en-GB" b="0" i="0" dirty="0">
                <a:solidFill>
                  <a:srgbClr val="000000"/>
                </a:solidFill>
                <a:effectLst/>
                <a:latin typeface="AkkuratLLWeb"/>
              </a:rPr>
              <a:t>in keeping with the science”.</a:t>
            </a:r>
            <a:endParaRPr lang="en-AE" dirty="0"/>
          </a:p>
        </p:txBody>
      </p:sp>
    </p:spTree>
    <p:extLst>
      <p:ext uri="{BB962C8B-B14F-4D97-AF65-F5344CB8AC3E}">
        <p14:creationId xmlns:p14="http://schemas.microsoft.com/office/powerpoint/2010/main" val="109430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387F-5BD1-72F3-3776-F01EE3A01215}"/>
              </a:ext>
            </a:extLst>
          </p:cNvPr>
          <p:cNvSpPr>
            <a:spLocks noGrp="1"/>
          </p:cNvSpPr>
          <p:nvPr>
            <p:ph type="title"/>
          </p:nvPr>
        </p:nvSpPr>
        <p:spPr/>
        <p:txBody>
          <a:bodyPr/>
          <a:lstStyle/>
          <a:p>
            <a:r>
              <a:rPr lang="en-AE" dirty="0"/>
              <a:t>Cop 28</a:t>
            </a:r>
          </a:p>
        </p:txBody>
      </p:sp>
      <p:sp>
        <p:nvSpPr>
          <p:cNvPr id="3" name="Content Placeholder 2">
            <a:extLst>
              <a:ext uri="{FF2B5EF4-FFF2-40B4-BE49-F238E27FC236}">
                <a16:creationId xmlns:a16="http://schemas.microsoft.com/office/drawing/2014/main" id="{562BF54C-1F87-A774-153C-2F4D9E95FA08}"/>
              </a:ext>
            </a:extLst>
          </p:cNvPr>
          <p:cNvSpPr>
            <a:spLocks noGrp="1"/>
          </p:cNvSpPr>
          <p:nvPr>
            <p:ph idx="1"/>
          </p:nvPr>
        </p:nvSpPr>
        <p:spPr/>
        <p:txBody>
          <a:bodyPr/>
          <a:lstStyle/>
          <a:p>
            <a:r>
              <a:rPr lang="en-GB" b="0" i="0" dirty="0">
                <a:solidFill>
                  <a:srgbClr val="000000"/>
                </a:solidFill>
                <a:effectLst/>
                <a:latin typeface="AkkuratLLWeb"/>
              </a:rPr>
              <a:t>“Loss and damage” :</a:t>
            </a:r>
          </a:p>
          <a:p>
            <a:r>
              <a:rPr lang="en-GB" b="0" i="0" dirty="0">
                <a:solidFill>
                  <a:srgbClr val="000000"/>
                </a:solidFill>
                <a:effectLst/>
                <a:latin typeface="AkkuratLLWeb"/>
              </a:rPr>
              <a:t>A fund was agreed at </a:t>
            </a:r>
            <a:r>
              <a:rPr lang="en-GB" b="0" i="0" u="none" strike="noStrike" dirty="0">
                <a:solidFill>
                  <a:srgbClr val="0065F2"/>
                </a:solidFill>
                <a:effectLst/>
                <a:latin typeface="AkkuratLLWeb"/>
                <a:hlinkClick r:id="rId2"/>
              </a:rPr>
              <a:t>COP27</a:t>
            </a:r>
            <a:r>
              <a:rPr lang="en-GB" b="0" i="0" dirty="0">
                <a:solidFill>
                  <a:srgbClr val="000000"/>
                </a:solidFill>
                <a:effectLst/>
                <a:latin typeface="AkkuratLLWeb"/>
              </a:rPr>
              <a:t> in 2022 and recent announcements mean USD700 million has been pledged.</a:t>
            </a:r>
            <a:endParaRPr lang="en-AE" dirty="0"/>
          </a:p>
        </p:txBody>
      </p:sp>
    </p:spTree>
    <p:extLst>
      <p:ext uri="{BB962C8B-B14F-4D97-AF65-F5344CB8AC3E}">
        <p14:creationId xmlns:p14="http://schemas.microsoft.com/office/powerpoint/2010/main" val="2778414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B7B3-CF90-D857-19DF-4814A521030E}"/>
              </a:ext>
            </a:extLst>
          </p:cNvPr>
          <p:cNvSpPr>
            <a:spLocks noGrp="1"/>
          </p:cNvSpPr>
          <p:nvPr>
            <p:ph type="title"/>
          </p:nvPr>
        </p:nvSpPr>
        <p:spPr/>
        <p:txBody>
          <a:bodyPr/>
          <a:lstStyle/>
          <a:p>
            <a:r>
              <a:rPr lang="en-AE" dirty="0"/>
              <a:t>COP 28</a:t>
            </a:r>
          </a:p>
        </p:txBody>
      </p:sp>
      <p:sp>
        <p:nvSpPr>
          <p:cNvPr id="3" name="Content Placeholder 2">
            <a:extLst>
              <a:ext uri="{FF2B5EF4-FFF2-40B4-BE49-F238E27FC236}">
                <a16:creationId xmlns:a16="http://schemas.microsoft.com/office/drawing/2014/main" id="{6A319D91-0D69-E07F-C707-F3D130957117}"/>
              </a:ext>
            </a:extLst>
          </p:cNvPr>
          <p:cNvSpPr>
            <a:spLocks noGrp="1"/>
          </p:cNvSpPr>
          <p:nvPr>
            <p:ph idx="1"/>
          </p:nvPr>
        </p:nvSpPr>
        <p:spPr/>
        <p:txBody>
          <a:bodyPr/>
          <a:lstStyle/>
          <a:p>
            <a:r>
              <a:rPr lang="en-GB" b="0" i="0" dirty="0">
                <a:solidFill>
                  <a:srgbClr val="000000"/>
                </a:solidFill>
                <a:effectLst/>
                <a:latin typeface="AkkuratLLWeb"/>
              </a:rPr>
              <a:t>The “global stocktake”, </a:t>
            </a:r>
          </a:p>
          <a:p>
            <a:r>
              <a:rPr lang="en-GB" b="0" i="0">
                <a:solidFill>
                  <a:srgbClr val="000000"/>
                </a:solidFill>
                <a:effectLst/>
                <a:latin typeface="AkkuratLLWeb"/>
              </a:rPr>
              <a:t>finalised at COP28, was the first time the global climate regime took stock of how the international community has collectively reduced its greenhouse gas emissions since the Paris Agreement in 2015.</a:t>
            </a:r>
            <a:endParaRPr lang="en-AE" dirty="0"/>
          </a:p>
        </p:txBody>
      </p:sp>
    </p:spTree>
    <p:extLst>
      <p:ext uri="{BB962C8B-B14F-4D97-AF65-F5344CB8AC3E}">
        <p14:creationId xmlns:p14="http://schemas.microsoft.com/office/powerpoint/2010/main" val="414247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E92F-13D3-A4F5-4058-7DE5D5C374CF}"/>
              </a:ext>
            </a:extLst>
          </p:cNvPr>
          <p:cNvSpPr>
            <a:spLocks noGrp="1"/>
          </p:cNvSpPr>
          <p:nvPr>
            <p:ph type="title"/>
          </p:nvPr>
        </p:nvSpPr>
        <p:spPr/>
        <p:txBody>
          <a:bodyPr>
            <a:normAutofit fontScale="90000"/>
          </a:bodyPr>
          <a:lstStyle/>
          <a:p>
            <a:r>
              <a:rPr lang="en-US" dirty="0"/>
              <a:t>So what as an individual we can do to achieve Net Zero?</a:t>
            </a:r>
          </a:p>
        </p:txBody>
      </p:sp>
      <p:sp>
        <p:nvSpPr>
          <p:cNvPr id="3" name="Content Placeholder 2">
            <a:extLst>
              <a:ext uri="{FF2B5EF4-FFF2-40B4-BE49-F238E27FC236}">
                <a16:creationId xmlns:a16="http://schemas.microsoft.com/office/drawing/2014/main" id="{664EA478-E033-51C0-46DD-AA1EF9634ED2}"/>
              </a:ext>
            </a:extLst>
          </p:cNvPr>
          <p:cNvSpPr>
            <a:spLocks noGrp="1"/>
          </p:cNvSpPr>
          <p:nvPr>
            <p:ph idx="1"/>
          </p:nvPr>
        </p:nvSpPr>
        <p:spPr/>
        <p:txBody>
          <a:bodyPr/>
          <a:lstStyle/>
          <a:p>
            <a:r>
              <a:rPr lang="en-US" dirty="0"/>
              <a:t>Reduce carbon footprint</a:t>
            </a:r>
          </a:p>
          <a:p>
            <a:r>
              <a:rPr lang="en-US" dirty="0"/>
              <a:t>Plant few potted plants in your balcony?</a:t>
            </a:r>
          </a:p>
          <a:p>
            <a:r>
              <a:rPr lang="en-US" dirty="0">
                <a:highlight>
                  <a:srgbClr val="00FF00"/>
                </a:highlight>
              </a:rPr>
              <a:t>(How many of you have some space?)</a:t>
            </a:r>
          </a:p>
          <a:p>
            <a:endParaRPr lang="en-US" dirty="0"/>
          </a:p>
        </p:txBody>
      </p:sp>
    </p:spTree>
    <p:extLst>
      <p:ext uri="{BB962C8B-B14F-4D97-AF65-F5344CB8AC3E}">
        <p14:creationId xmlns:p14="http://schemas.microsoft.com/office/powerpoint/2010/main" val="428925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UNCHE recognized that:</a:t>
            </a:r>
          </a:p>
          <a:p>
            <a:r>
              <a:rPr lang="en-US" dirty="0"/>
              <a:t>States have a right to exploit their own resources for the well being of their citizens.</a:t>
            </a:r>
          </a:p>
          <a:p>
            <a:r>
              <a:rPr lang="en-US" dirty="0"/>
              <a:t>States are free to formulate their own environment and development policies to </a:t>
            </a:r>
            <a:r>
              <a:rPr lang="en-US" b="1" u="sng" dirty="0">
                <a:highlight>
                  <a:srgbClr val="00FF00"/>
                </a:highlight>
              </a:rPr>
              <a:t>ensure that activities in their jurisdiction do not cause damage to the environment of other states</a:t>
            </a:r>
            <a:r>
              <a:rPr lang="en-US" dirty="0">
                <a:highlight>
                  <a:srgbClr val="00FF00"/>
                </a:highlight>
              </a:rPr>
              <a:t>. </a:t>
            </a:r>
            <a:r>
              <a:rPr lang="en-US" i="1" dirty="0"/>
              <a:t>(Persuade not dictate)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Meanwhile, the concept of Sustainable development also came to existence (1987)</a:t>
            </a:r>
          </a:p>
          <a:p>
            <a:r>
              <a:rPr lang="en-US" dirty="0"/>
              <a:t>Sustainable development: Development that </a:t>
            </a:r>
            <a:r>
              <a:rPr lang="en-US" dirty="0">
                <a:highlight>
                  <a:srgbClr val="00FF00"/>
                </a:highlight>
              </a:rPr>
              <a:t>satisfies the need of present generations </a:t>
            </a:r>
            <a:r>
              <a:rPr lang="en-US" dirty="0">
                <a:highlight>
                  <a:srgbClr val="FF0000"/>
                </a:highlight>
              </a:rPr>
              <a:t>without compromising the ability of future generations to meet their own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ighlight>
                  <a:srgbClr val="00FF00"/>
                </a:highlight>
              </a:rPr>
              <a:t>Three conferences</a:t>
            </a:r>
            <a:r>
              <a:rPr lang="en-US" dirty="0"/>
              <a:t>/conventions have played an important role in the evolution of International Environmental law</a:t>
            </a:r>
          </a:p>
          <a:p>
            <a:r>
              <a:rPr lang="en-US" dirty="0">
                <a:highlight>
                  <a:srgbClr val="00FF00"/>
                </a:highlight>
              </a:rPr>
              <a:t>Rio de Janeiro Earth Summit 1992</a:t>
            </a:r>
          </a:p>
          <a:p>
            <a:r>
              <a:rPr lang="en-US" dirty="0">
                <a:highlight>
                  <a:srgbClr val="FFFF00"/>
                </a:highlight>
              </a:rPr>
              <a:t>Kyoto Protocol 1997</a:t>
            </a:r>
          </a:p>
          <a:p>
            <a:r>
              <a:rPr lang="en-US" dirty="0">
                <a:highlight>
                  <a:srgbClr val="00FFFF"/>
                </a:highlight>
              </a:rPr>
              <a:t>UN Climate Change Conference 2009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Rio Earth Summit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Rio de Janeiro Earth Summit 1992</a:t>
            </a:r>
          </a:p>
          <a:p>
            <a:r>
              <a:rPr lang="en-US" dirty="0"/>
              <a:t>The 1992 Earth Summit is considered first international summit to give serious consideration to Climate Change.</a:t>
            </a:r>
          </a:p>
          <a:p>
            <a:r>
              <a:rPr lang="en-US" dirty="0"/>
              <a:t>Established Framework Convention on Climate Change (FCCC). 181 country participate</a:t>
            </a:r>
          </a:p>
          <a:p>
            <a:r>
              <a:rPr lang="en-US" b="1" dirty="0">
                <a:highlight>
                  <a:srgbClr val="00FF00"/>
                </a:highlight>
              </a:rPr>
              <a:t>Called for Green House Gases to be stabilized at </a:t>
            </a:r>
            <a:r>
              <a:rPr lang="en-US" b="1" u="sng" dirty="0">
                <a:highlight>
                  <a:srgbClr val="00FF00"/>
                </a:highlight>
              </a:rPr>
              <a:t>safe level</a:t>
            </a:r>
          </a:p>
          <a:p>
            <a:r>
              <a:rPr lang="en-US" dirty="0">
                <a:highlight>
                  <a:srgbClr val="FF0000"/>
                </a:highlight>
              </a:rPr>
              <a:t>Not legally binding.</a:t>
            </a:r>
          </a:p>
          <a:p>
            <a:endParaRPr lang="en-US" b="1"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Kyoto Protocol</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Kyoto Protocol 1997</a:t>
            </a:r>
          </a:p>
          <a:p>
            <a:r>
              <a:rPr lang="en-US" dirty="0"/>
              <a:t>Set the target (for the period to 2012) for states </a:t>
            </a:r>
            <a:r>
              <a:rPr lang="en-US" dirty="0">
                <a:highlight>
                  <a:srgbClr val="00FF00"/>
                </a:highlight>
              </a:rPr>
              <a:t>to </a:t>
            </a:r>
            <a:r>
              <a:rPr lang="en-US" b="1" dirty="0">
                <a:highlight>
                  <a:srgbClr val="00FF00"/>
                </a:highlight>
              </a:rPr>
              <a:t>cut or limit the </a:t>
            </a:r>
            <a:r>
              <a:rPr lang="en-US" dirty="0">
                <a:highlight>
                  <a:srgbClr val="00FF00"/>
                </a:highlight>
              </a:rPr>
              <a:t>target of reducing the emission of greenhouse gases</a:t>
            </a:r>
          </a:p>
          <a:p>
            <a:r>
              <a:rPr lang="en-US" dirty="0">
                <a:highlight>
                  <a:srgbClr val="FFFF00"/>
                </a:highlight>
              </a:rPr>
              <a:t>Target were set for Developed countries NOT developing countries</a:t>
            </a:r>
          </a:p>
          <a:p>
            <a:r>
              <a:rPr lang="en-US" b="1" dirty="0">
                <a:highlight>
                  <a:srgbClr val="00FF00"/>
                </a:highlight>
              </a:rPr>
              <a:t>Targets were legally binding</a:t>
            </a:r>
          </a:p>
          <a:p>
            <a:r>
              <a:rPr lang="en-US" dirty="0">
                <a:highlight>
                  <a:srgbClr val="FF00FF"/>
                </a:highlight>
              </a:rPr>
              <a:t>US (biggest emitter) did not agree (China which over took US in emission in 2008 and India were kept out)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 Climate Change Conference </a:t>
            </a:r>
            <a:br>
              <a:rPr lang="en-US" dirty="0"/>
            </a:br>
            <a:endParaRPr lang="en-US" dirty="0"/>
          </a:p>
        </p:txBody>
      </p:sp>
      <p:sp>
        <p:nvSpPr>
          <p:cNvPr id="3" name="Content Placeholder 2"/>
          <p:cNvSpPr>
            <a:spLocks noGrp="1"/>
          </p:cNvSpPr>
          <p:nvPr>
            <p:ph idx="1"/>
          </p:nvPr>
        </p:nvSpPr>
        <p:spPr/>
        <p:txBody>
          <a:bodyPr/>
          <a:lstStyle/>
          <a:p>
            <a:r>
              <a:rPr lang="en-US" dirty="0"/>
              <a:t>UN Climate Change Conference 2009 </a:t>
            </a:r>
          </a:p>
          <a:p>
            <a:r>
              <a:rPr lang="en-US" dirty="0"/>
              <a:t>Kyoto protocol was unable to achieve its </a:t>
            </a:r>
            <a:r>
              <a:rPr lang="en-US" dirty="0">
                <a:highlight>
                  <a:srgbClr val="FF0000"/>
                </a:highlight>
              </a:rPr>
              <a:t>success because many industrial countries were not fulfilling its commitment</a:t>
            </a:r>
          </a:p>
          <a:p>
            <a:r>
              <a:rPr lang="en-US" dirty="0"/>
              <a:t>UN tried to find a solution </a:t>
            </a:r>
          </a:p>
          <a:p>
            <a:r>
              <a:rPr lang="en-US" dirty="0">
                <a:highlight>
                  <a:srgbClr val="00FF00"/>
                </a:highlight>
              </a:rPr>
              <a:t>United Climate Change Conference was convened in 2009 in Copenhagen </a:t>
            </a:r>
          </a:p>
          <a:p>
            <a:r>
              <a:rPr lang="en-US" dirty="0"/>
              <a:t>It was the </a:t>
            </a:r>
            <a:r>
              <a:rPr lang="en-US" dirty="0">
                <a:highlight>
                  <a:srgbClr val="FFFF00"/>
                </a:highlight>
              </a:rPr>
              <a:t>successor</a:t>
            </a:r>
            <a:r>
              <a:rPr lang="en-US" dirty="0"/>
              <a:t> to the </a:t>
            </a:r>
            <a:r>
              <a:rPr lang="en-US" dirty="0">
                <a:highlight>
                  <a:srgbClr val="00FF00"/>
                </a:highlight>
              </a:rPr>
              <a:t>Kyoto protocol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 Climate Change Conference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2009 Conference (also known as Copenhagen Accord) agreed to </a:t>
            </a:r>
            <a:r>
              <a:rPr lang="en-US" b="1" dirty="0">
                <a:highlight>
                  <a:srgbClr val="00FF00"/>
                </a:highlight>
              </a:rPr>
              <a:t>“prevent rises  in global temperature of  more than 2 degree centigrade above pre-industrial levels.”</a:t>
            </a:r>
          </a:p>
          <a:p>
            <a:r>
              <a:rPr lang="en-US" dirty="0"/>
              <a:t>Failed to create new legally binding obligations on the countries to cut carbon emission.</a:t>
            </a:r>
          </a:p>
          <a:p>
            <a:r>
              <a:rPr lang="en-US" dirty="0"/>
              <a:t>However, by 2016 UN Climate Change (Paris) was </a:t>
            </a:r>
            <a:r>
              <a:rPr lang="en-US" dirty="0">
                <a:highlight>
                  <a:srgbClr val="FFFF00"/>
                </a:highlight>
              </a:rPr>
              <a:t>signed in which not only US, but China and India joined and made commitment to control Green gas house emission</a:t>
            </a:r>
            <a:r>
              <a:rPr lang="en-US"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1059</Words>
  <Application>Microsoft Office PowerPoint</Application>
  <PresentationFormat>On-screen Show (4:3)</PresentationFormat>
  <Paragraphs>91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AkkuratLLWeb</vt:lpstr>
      <vt:lpstr>Arial</vt:lpstr>
      <vt:lpstr>Calibri</vt:lpstr>
      <vt:lpstr>Droid Serif</vt:lpstr>
      <vt:lpstr>Office Theme</vt:lpstr>
      <vt:lpstr>International Environmental Law</vt:lpstr>
      <vt:lpstr>Background</vt:lpstr>
      <vt:lpstr>PowerPoint Presentation</vt:lpstr>
      <vt:lpstr>PowerPoint Presentation</vt:lpstr>
      <vt:lpstr>PowerPoint Presentation</vt:lpstr>
      <vt:lpstr>Rio Earth Summit </vt:lpstr>
      <vt:lpstr>Kyoto Protocol </vt:lpstr>
      <vt:lpstr>UN Climate Change Conference  </vt:lpstr>
      <vt:lpstr>UN Climate Change Conference  </vt:lpstr>
      <vt:lpstr>More than 100 countries have pledge carbon net zero. </vt:lpstr>
      <vt:lpstr>How will it impact on global warming if it is left un-checked?</vt:lpstr>
      <vt:lpstr>What is Carbon Net Zero?</vt:lpstr>
      <vt:lpstr>COP 26</vt:lpstr>
      <vt:lpstr>Why Methane Pledge???</vt:lpstr>
      <vt:lpstr>PowerPoint Presentation</vt:lpstr>
      <vt:lpstr>What about India?</vt:lpstr>
      <vt:lpstr>India’s energy mix</vt:lpstr>
      <vt:lpstr>International En. Law: A case study of India</vt:lpstr>
      <vt:lpstr>PowerPoint Presentation</vt:lpstr>
      <vt:lpstr>PowerPoint Presentation</vt:lpstr>
      <vt:lpstr>Cop 28</vt:lpstr>
      <vt:lpstr>Cop 28</vt:lpstr>
      <vt:lpstr>COP 28</vt:lpstr>
      <vt:lpstr>So what as an individual we can do to achieve Net Zero?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Environmental Law</dc:title>
  <dc:creator>sony</dc:creator>
  <cp:lastModifiedBy>Shamshad Ahmad Khan</cp:lastModifiedBy>
  <cp:revision>40</cp:revision>
  <dcterms:created xsi:type="dcterms:W3CDTF">2006-08-16T00:00:00Z</dcterms:created>
  <dcterms:modified xsi:type="dcterms:W3CDTF">2024-05-08T10:04:57Z</dcterms:modified>
</cp:coreProperties>
</file>