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8" r:id="rId7"/>
    <p:sldId id="260" r:id="rId8"/>
    <p:sldId id="261" r:id="rId9"/>
    <p:sldId id="262" r:id="rId10"/>
    <p:sldId id="263" r:id="rId11"/>
    <p:sldId id="264" r:id="rId12"/>
    <p:sldId id="267" r:id="rId13"/>
    <p:sldId id="26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3BE6-EEE0-4976-ADAD-E3FBBADB1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692AF155-867D-DE19-79E2-8D894C30F1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D79DC05B-F3DB-7424-03E8-8660DF6E75C8}"/>
              </a:ext>
            </a:extLst>
          </p:cNvPr>
          <p:cNvSpPr>
            <a:spLocks noGrp="1"/>
          </p:cNvSpPr>
          <p:nvPr>
            <p:ph type="dt" sz="half" idx="10"/>
          </p:nvPr>
        </p:nvSpPr>
        <p:spPr/>
        <p:txBody>
          <a:bodyPr/>
          <a:lstStyle/>
          <a:p>
            <a:fld id="{A0654D5E-D007-4BA8-9E85-4D000F573F7D}" type="datetimeFigureOut">
              <a:rPr lang="en-AE" smtClean="0"/>
              <a:t>26/03/2024</a:t>
            </a:fld>
            <a:endParaRPr lang="en-AE"/>
          </a:p>
        </p:txBody>
      </p:sp>
      <p:sp>
        <p:nvSpPr>
          <p:cNvPr id="5" name="Footer Placeholder 4">
            <a:extLst>
              <a:ext uri="{FF2B5EF4-FFF2-40B4-BE49-F238E27FC236}">
                <a16:creationId xmlns:a16="http://schemas.microsoft.com/office/drawing/2014/main" id="{7F851B6E-901D-9581-0580-366F4AAC05B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7EEA9F5-E282-FAD2-D2D6-1B1870ACF46D}"/>
              </a:ext>
            </a:extLst>
          </p:cNvPr>
          <p:cNvSpPr>
            <a:spLocks noGrp="1"/>
          </p:cNvSpPr>
          <p:nvPr>
            <p:ph type="sldNum" sz="quarter" idx="12"/>
          </p:nvPr>
        </p:nvSpPr>
        <p:spPr/>
        <p:txBody>
          <a:bodyPr/>
          <a:lstStyle/>
          <a:p>
            <a:fld id="{DC466347-5855-453D-B2D7-F989FB49E924}" type="slidenum">
              <a:rPr lang="en-AE" smtClean="0"/>
              <a:t>‹#›</a:t>
            </a:fld>
            <a:endParaRPr lang="en-AE"/>
          </a:p>
        </p:txBody>
      </p:sp>
    </p:spTree>
    <p:extLst>
      <p:ext uri="{BB962C8B-B14F-4D97-AF65-F5344CB8AC3E}">
        <p14:creationId xmlns:p14="http://schemas.microsoft.com/office/powerpoint/2010/main" val="134825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2E30-1388-F205-CD66-C89996BF3BCD}"/>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91E4CE5E-BEF4-6187-8088-99D8A1E791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0853F54C-6482-B557-BA54-C488B80686A4}"/>
              </a:ext>
            </a:extLst>
          </p:cNvPr>
          <p:cNvSpPr>
            <a:spLocks noGrp="1"/>
          </p:cNvSpPr>
          <p:nvPr>
            <p:ph type="dt" sz="half" idx="10"/>
          </p:nvPr>
        </p:nvSpPr>
        <p:spPr/>
        <p:txBody>
          <a:bodyPr/>
          <a:lstStyle/>
          <a:p>
            <a:fld id="{A0654D5E-D007-4BA8-9E85-4D000F573F7D}" type="datetimeFigureOut">
              <a:rPr lang="en-AE" smtClean="0"/>
              <a:t>26/03/2024</a:t>
            </a:fld>
            <a:endParaRPr lang="en-AE"/>
          </a:p>
        </p:txBody>
      </p:sp>
      <p:sp>
        <p:nvSpPr>
          <p:cNvPr id="5" name="Footer Placeholder 4">
            <a:extLst>
              <a:ext uri="{FF2B5EF4-FFF2-40B4-BE49-F238E27FC236}">
                <a16:creationId xmlns:a16="http://schemas.microsoft.com/office/drawing/2014/main" id="{D70A5EBE-5B76-0671-53BA-7216E94DE6A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16A46E5-88B2-C11E-DF1D-467A500438D3}"/>
              </a:ext>
            </a:extLst>
          </p:cNvPr>
          <p:cNvSpPr>
            <a:spLocks noGrp="1"/>
          </p:cNvSpPr>
          <p:nvPr>
            <p:ph type="sldNum" sz="quarter" idx="12"/>
          </p:nvPr>
        </p:nvSpPr>
        <p:spPr/>
        <p:txBody>
          <a:bodyPr/>
          <a:lstStyle/>
          <a:p>
            <a:fld id="{DC466347-5855-453D-B2D7-F989FB49E924}" type="slidenum">
              <a:rPr lang="en-AE" smtClean="0"/>
              <a:t>‹#›</a:t>
            </a:fld>
            <a:endParaRPr lang="en-AE"/>
          </a:p>
        </p:txBody>
      </p:sp>
    </p:spTree>
    <p:extLst>
      <p:ext uri="{BB962C8B-B14F-4D97-AF65-F5344CB8AC3E}">
        <p14:creationId xmlns:p14="http://schemas.microsoft.com/office/powerpoint/2010/main" val="264088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3E757-5630-A095-ECB0-9BD7B9AB26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A5C6A094-1188-C14C-BFF4-5905C41C82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91AE500-3283-1FE6-96C6-5F20936A0E68}"/>
              </a:ext>
            </a:extLst>
          </p:cNvPr>
          <p:cNvSpPr>
            <a:spLocks noGrp="1"/>
          </p:cNvSpPr>
          <p:nvPr>
            <p:ph type="dt" sz="half" idx="10"/>
          </p:nvPr>
        </p:nvSpPr>
        <p:spPr/>
        <p:txBody>
          <a:bodyPr/>
          <a:lstStyle/>
          <a:p>
            <a:fld id="{A0654D5E-D007-4BA8-9E85-4D000F573F7D}" type="datetimeFigureOut">
              <a:rPr lang="en-AE" smtClean="0"/>
              <a:t>26/03/2024</a:t>
            </a:fld>
            <a:endParaRPr lang="en-AE"/>
          </a:p>
        </p:txBody>
      </p:sp>
      <p:sp>
        <p:nvSpPr>
          <p:cNvPr id="5" name="Footer Placeholder 4">
            <a:extLst>
              <a:ext uri="{FF2B5EF4-FFF2-40B4-BE49-F238E27FC236}">
                <a16:creationId xmlns:a16="http://schemas.microsoft.com/office/drawing/2014/main" id="{69B54301-B5CB-C716-94BF-427F0D47A41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033BA44-DBB6-6105-0CDA-6C315210E9F6}"/>
              </a:ext>
            </a:extLst>
          </p:cNvPr>
          <p:cNvSpPr>
            <a:spLocks noGrp="1"/>
          </p:cNvSpPr>
          <p:nvPr>
            <p:ph type="sldNum" sz="quarter" idx="12"/>
          </p:nvPr>
        </p:nvSpPr>
        <p:spPr/>
        <p:txBody>
          <a:bodyPr/>
          <a:lstStyle/>
          <a:p>
            <a:fld id="{DC466347-5855-453D-B2D7-F989FB49E924}" type="slidenum">
              <a:rPr lang="en-AE" smtClean="0"/>
              <a:t>‹#›</a:t>
            </a:fld>
            <a:endParaRPr lang="en-AE"/>
          </a:p>
        </p:txBody>
      </p:sp>
    </p:spTree>
    <p:extLst>
      <p:ext uri="{BB962C8B-B14F-4D97-AF65-F5344CB8AC3E}">
        <p14:creationId xmlns:p14="http://schemas.microsoft.com/office/powerpoint/2010/main" val="233042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F20C-6B54-ECDD-0660-1EB7EDCCDB55}"/>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21015ECB-21D1-D683-D5C3-0F195F2691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CCB91042-19B7-FF32-6998-5A9A5C56A8D2}"/>
              </a:ext>
            </a:extLst>
          </p:cNvPr>
          <p:cNvSpPr>
            <a:spLocks noGrp="1"/>
          </p:cNvSpPr>
          <p:nvPr>
            <p:ph type="dt" sz="half" idx="10"/>
          </p:nvPr>
        </p:nvSpPr>
        <p:spPr/>
        <p:txBody>
          <a:bodyPr/>
          <a:lstStyle/>
          <a:p>
            <a:fld id="{A0654D5E-D007-4BA8-9E85-4D000F573F7D}" type="datetimeFigureOut">
              <a:rPr lang="en-AE" smtClean="0"/>
              <a:t>26/03/2024</a:t>
            </a:fld>
            <a:endParaRPr lang="en-AE"/>
          </a:p>
        </p:txBody>
      </p:sp>
      <p:sp>
        <p:nvSpPr>
          <p:cNvPr id="5" name="Footer Placeholder 4">
            <a:extLst>
              <a:ext uri="{FF2B5EF4-FFF2-40B4-BE49-F238E27FC236}">
                <a16:creationId xmlns:a16="http://schemas.microsoft.com/office/drawing/2014/main" id="{2CFA4B46-B500-EFF4-DEB0-D3C4D137D8A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DB570EDE-2B4E-6EBD-AD6D-D37B6CAC41E9}"/>
              </a:ext>
            </a:extLst>
          </p:cNvPr>
          <p:cNvSpPr>
            <a:spLocks noGrp="1"/>
          </p:cNvSpPr>
          <p:nvPr>
            <p:ph type="sldNum" sz="quarter" idx="12"/>
          </p:nvPr>
        </p:nvSpPr>
        <p:spPr/>
        <p:txBody>
          <a:bodyPr/>
          <a:lstStyle/>
          <a:p>
            <a:fld id="{DC466347-5855-453D-B2D7-F989FB49E924}" type="slidenum">
              <a:rPr lang="en-AE" smtClean="0"/>
              <a:t>‹#›</a:t>
            </a:fld>
            <a:endParaRPr lang="en-AE"/>
          </a:p>
        </p:txBody>
      </p:sp>
    </p:spTree>
    <p:extLst>
      <p:ext uri="{BB962C8B-B14F-4D97-AF65-F5344CB8AC3E}">
        <p14:creationId xmlns:p14="http://schemas.microsoft.com/office/powerpoint/2010/main" val="1517786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A5D88-AEBA-BCF2-A664-1D3A4809E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2FE6E861-4613-35BC-8141-044CCD2F4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91F869-8979-0A4A-43CA-45EA4317F875}"/>
              </a:ext>
            </a:extLst>
          </p:cNvPr>
          <p:cNvSpPr>
            <a:spLocks noGrp="1"/>
          </p:cNvSpPr>
          <p:nvPr>
            <p:ph type="dt" sz="half" idx="10"/>
          </p:nvPr>
        </p:nvSpPr>
        <p:spPr/>
        <p:txBody>
          <a:bodyPr/>
          <a:lstStyle/>
          <a:p>
            <a:fld id="{A0654D5E-D007-4BA8-9E85-4D000F573F7D}" type="datetimeFigureOut">
              <a:rPr lang="en-AE" smtClean="0"/>
              <a:t>26/03/2024</a:t>
            </a:fld>
            <a:endParaRPr lang="en-AE"/>
          </a:p>
        </p:txBody>
      </p:sp>
      <p:sp>
        <p:nvSpPr>
          <p:cNvPr id="5" name="Footer Placeholder 4">
            <a:extLst>
              <a:ext uri="{FF2B5EF4-FFF2-40B4-BE49-F238E27FC236}">
                <a16:creationId xmlns:a16="http://schemas.microsoft.com/office/drawing/2014/main" id="{AE00DD6A-6537-1111-8775-C998F712B13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89AA6C4-F3DB-438F-BF9B-DBC0E23E1DCB}"/>
              </a:ext>
            </a:extLst>
          </p:cNvPr>
          <p:cNvSpPr>
            <a:spLocks noGrp="1"/>
          </p:cNvSpPr>
          <p:nvPr>
            <p:ph type="sldNum" sz="quarter" idx="12"/>
          </p:nvPr>
        </p:nvSpPr>
        <p:spPr/>
        <p:txBody>
          <a:bodyPr/>
          <a:lstStyle/>
          <a:p>
            <a:fld id="{DC466347-5855-453D-B2D7-F989FB49E924}" type="slidenum">
              <a:rPr lang="en-AE" smtClean="0"/>
              <a:t>‹#›</a:t>
            </a:fld>
            <a:endParaRPr lang="en-AE"/>
          </a:p>
        </p:txBody>
      </p:sp>
    </p:spTree>
    <p:extLst>
      <p:ext uri="{BB962C8B-B14F-4D97-AF65-F5344CB8AC3E}">
        <p14:creationId xmlns:p14="http://schemas.microsoft.com/office/powerpoint/2010/main" val="367119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963FC-75FB-D102-8215-2B5B04C745E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D6342CBE-F3B6-EC05-EAE0-9A5811E93D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A1CBF058-228A-A234-B2D6-BA7DEB78AD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AE4089F1-982D-CF68-B647-08913E5348DE}"/>
              </a:ext>
            </a:extLst>
          </p:cNvPr>
          <p:cNvSpPr>
            <a:spLocks noGrp="1"/>
          </p:cNvSpPr>
          <p:nvPr>
            <p:ph type="dt" sz="half" idx="10"/>
          </p:nvPr>
        </p:nvSpPr>
        <p:spPr/>
        <p:txBody>
          <a:bodyPr/>
          <a:lstStyle/>
          <a:p>
            <a:fld id="{A0654D5E-D007-4BA8-9E85-4D000F573F7D}" type="datetimeFigureOut">
              <a:rPr lang="en-AE" smtClean="0"/>
              <a:t>26/03/2024</a:t>
            </a:fld>
            <a:endParaRPr lang="en-AE"/>
          </a:p>
        </p:txBody>
      </p:sp>
      <p:sp>
        <p:nvSpPr>
          <p:cNvPr id="6" name="Footer Placeholder 5">
            <a:extLst>
              <a:ext uri="{FF2B5EF4-FFF2-40B4-BE49-F238E27FC236}">
                <a16:creationId xmlns:a16="http://schemas.microsoft.com/office/drawing/2014/main" id="{7D509E58-AB4E-07CB-BF5D-177B28F3EBA2}"/>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34ADDA81-D8C2-704F-0916-F36DE6E95257}"/>
              </a:ext>
            </a:extLst>
          </p:cNvPr>
          <p:cNvSpPr>
            <a:spLocks noGrp="1"/>
          </p:cNvSpPr>
          <p:nvPr>
            <p:ph type="sldNum" sz="quarter" idx="12"/>
          </p:nvPr>
        </p:nvSpPr>
        <p:spPr/>
        <p:txBody>
          <a:bodyPr/>
          <a:lstStyle/>
          <a:p>
            <a:fld id="{DC466347-5855-453D-B2D7-F989FB49E924}" type="slidenum">
              <a:rPr lang="en-AE" smtClean="0"/>
              <a:t>‹#›</a:t>
            </a:fld>
            <a:endParaRPr lang="en-AE"/>
          </a:p>
        </p:txBody>
      </p:sp>
    </p:spTree>
    <p:extLst>
      <p:ext uri="{BB962C8B-B14F-4D97-AF65-F5344CB8AC3E}">
        <p14:creationId xmlns:p14="http://schemas.microsoft.com/office/powerpoint/2010/main" val="253955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FFE4-3C66-AE1F-E641-CD51A370517A}"/>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05D1CA4-70F7-A803-6CD8-D1309A73B5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9CE80-6A1F-7E3B-C224-D274231167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FB3DD18B-303A-58D2-3A3B-08E8DBE322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323CB9-A768-D7CB-9EBC-346066CA54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3E588851-79EE-1344-559E-00E8E31CDF6B}"/>
              </a:ext>
            </a:extLst>
          </p:cNvPr>
          <p:cNvSpPr>
            <a:spLocks noGrp="1"/>
          </p:cNvSpPr>
          <p:nvPr>
            <p:ph type="dt" sz="half" idx="10"/>
          </p:nvPr>
        </p:nvSpPr>
        <p:spPr/>
        <p:txBody>
          <a:bodyPr/>
          <a:lstStyle/>
          <a:p>
            <a:fld id="{A0654D5E-D007-4BA8-9E85-4D000F573F7D}" type="datetimeFigureOut">
              <a:rPr lang="en-AE" smtClean="0"/>
              <a:t>26/03/2024</a:t>
            </a:fld>
            <a:endParaRPr lang="en-AE"/>
          </a:p>
        </p:txBody>
      </p:sp>
      <p:sp>
        <p:nvSpPr>
          <p:cNvPr id="8" name="Footer Placeholder 7">
            <a:extLst>
              <a:ext uri="{FF2B5EF4-FFF2-40B4-BE49-F238E27FC236}">
                <a16:creationId xmlns:a16="http://schemas.microsoft.com/office/drawing/2014/main" id="{23D19339-6089-E213-42FB-0B32C82CBAF5}"/>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20EB53D1-8DA9-3409-02C3-B9F756B34D95}"/>
              </a:ext>
            </a:extLst>
          </p:cNvPr>
          <p:cNvSpPr>
            <a:spLocks noGrp="1"/>
          </p:cNvSpPr>
          <p:nvPr>
            <p:ph type="sldNum" sz="quarter" idx="12"/>
          </p:nvPr>
        </p:nvSpPr>
        <p:spPr/>
        <p:txBody>
          <a:bodyPr/>
          <a:lstStyle/>
          <a:p>
            <a:fld id="{DC466347-5855-453D-B2D7-F989FB49E924}" type="slidenum">
              <a:rPr lang="en-AE" smtClean="0"/>
              <a:t>‹#›</a:t>
            </a:fld>
            <a:endParaRPr lang="en-AE"/>
          </a:p>
        </p:txBody>
      </p:sp>
    </p:spTree>
    <p:extLst>
      <p:ext uri="{BB962C8B-B14F-4D97-AF65-F5344CB8AC3E}">
        <p14:creationId xmlns:p14="http://schemas.microsoft.com/office/powerpoint/2010/main" val="98411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47238-244C-98B4-EC3F-4FBD7C664012}"/>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676F3A80-11F2-E619-8532-E0648F603E89}"/>
              </a:ext>
            </a:extLst>
          </p:cNvPr>
          <p:cNvSpPr>
            <a:spLocks noGrp="1"/>
          </p:cNvSpPr>
          <p:nvPr>
            <p:ph type="dt" sz="half" idx="10"/>
          </p:nvPr>
        </p:nvSpPr>
        <p:spPr/>
        <p:txBody>
          <a:bodyPr/>
          <a:lstStyle/>
          <a:p>
            <a:fld id="{A0654D5E-D007-4BA8-9E85-4D000F573F7D}" type="datetimeFigureOut">
              <a:rPr lang="en-AE" smtClean="0"/>
              <a:t>26/03/2024</a:t>
            </a:fld>
            <a:endParaRPr lang="en-AE"/>
          </a:p>
        </p:txBody>
      </p:sp>
      <p:sp>
        <p:nvSpPr>
          <p:cNvPr id="4" name="Footer Placeholder 3">
            <a:extLst>
              <a:ext uri="{FF2B5EF4-FFF2-40B4-BE49-F238E27FC236}">
                <a16:creationId xmlns:a16="http://schemas.microsoft.com/office/drawing/2014/main" id="{84671B69-8B87-5BD9-13C4-225B4DD15D4A}"/>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2F1EC869-A8D3-F3AC-2979-24E08382AE8C}"/>
              </a:ext>
            </a:extLst>
          </p:cNvPr>
          <p:cNvSpPr>
            <a:spLocks noGrp="1"/>
          </p:cNvSpPr>
          <p:nvPr>
            <p:ph type="sldNum" sz="quarter" idx="12"/>
          </p:nvPr>
        </p:nvSpPr>
        <p:spPr/>
        <p:txBody>
          <a:bodyPr/>
          <a:lstStyle/>
          <a:p>
            <a:fld id="{DC466347-5855-453D-B2D7-F989FB49E924}" type="slidenum">
              <a:rPr lang="en-AE" smtClean="0"/>
              <a:t>‹#›</a:t>
            </a:fld>
            <a:endParaRPr lang="en-AE"/>
          </a:p>
        </p:txBody>
      </p:sp>
    </p:spTree>
    <p:extLst>
      <p:ext uri="{BB962C8B-B14F-4D97-AF65-F5344CB8AC3E}">
        <p14:creationId xmlns:p14="http://schemas.microsoft.com/office/powerpoint/2010/main" val="343499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22880-3EFE-5CE7-7B76-EC9399E2DEBA}"/>
              </a:ext>
            </a:extLst>
          </p:cNvPr>
          <p:cNvSpPr>
            <a:spLocks noGrp="1"/>
          </p:cNvSpPr>
          <p:nvPr>
            <p:ph type="dt" sz="half" idx="10"/>
          </p:nvPr>
        </p:nvSpPr>
        <p:spPr/>
        <p:txBody>
          <a:bodyPr/>
          <a:lstStyle/>
          <a:p>
            <a:fld id="{A0654D5E-D007-4BA8-9E85-4D000F573F7D}" type="datetimeFigureOut">
              <a:rPr lang="en-AE" smtClean="0"/>
              <a:t>26/03/2024</a:t>
            </a:fld>
            <a:endParaRPr lang="en-AE"/>
          </a:p>
        </p:txBody>
      </p:sp>
      <p:sp>
        <p:nvSpPr>
          <p:cNvPr id="3" name="Footer Placeholder 2">
            <a:extLst>
              <a:ext uri="{FF2B5EF4-FFF2-40B4-BE49-F238E27FC236}">
                <a16:creationId xmlns:a16="http://schemas.microsoft.com/office/drawing/2014/main" id="{58BD2DFD-B1F3-B7D6-712B-9535FBC2EDE5}"/>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2D5A4285-9B7C-C492-1453-5C3FDC05DD29}"/>
              </a:ext>
            </a:extLst>
          </p:cNvPr>
          <p:cNvSpPr>
            <a:spLocks noGrp="1"/>
          </p:cNvSpPr>
          <p:nvPr>
            <p:ph type="sldNum" sz="quarter" idx="12"/>
          </p:nvPr>
        </p:nvSpPr>
        <p:spPr/>
        <p:txBody>
          <a:bodyPr/>
          <a:lstStyle/>
          <a:p>
            <a:fld id="{DC466347-5855-453D-B2D7-F989FB49E924}" type="slidenum">
              <a:rPr lang="en-AE" smtClean="0"/>
              <a:t>‹#›</a:t>
            </a:fld>
            <a:endParaRPr lang="en-AE"/>
          </a:p>
        </p:txBody>
      </p:sp>
    </p:spTree>
    <p:extLst>
      <p:ext uri="{BB962C8B-B14F-4D97-AF65-F5344CB8AC3E}">
        <p14:creationId xmlns:p14="http://schemas.microsoft.com/office/powerpoint/2010/main" val="2143774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FC34-4C87-0F1D-0D6D-463716EC3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6D0801EC-FBD4-9303-340C-40601BCE6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0FD8BA94-A7D8-CEE2-2D9B-BB495AD34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C4EC3-CC7C-6A60-100B-5C3F7A845482}"/>
              </a:ext>
            </a:extLst>
          </p:cNvPr>
          <p:cNvSpPr>
            <a:spLocks noGrp="1"/>
          </p:cNvSpPr>
          <p:nvPr>
            <p:ph type="dt" sz="half" idx="10"/>
          </p:nvPr>
        </p:nvSpPr>
        <p:spPr/>
        <p:txBody>
          <a:bodyPr/>
          <a:lstStyle/>
          <a:p>
            <a:fld id="{A0654D5E-D007-4BA8-9E85-4D000F573F7D}" type="datetimeFigureOut">
              <a:rPr lang="en-AE" smtClean="0"/>
              <a:t>26/03/2024</a:t>
            </a:fld>
            <a:endParaRPr lang="en-AE"/>
          </a:p>
        </p:txBody>
      </p:sp>
      <p:sp>
        <p:nvSpPr>
          <p:cNvPr id="6" name="Footer Placeholder 5">
            <a:extLst>
              <a:ext uri="{FF2B5EF4-FFF2-40B4-BE49-F238E27FC236}">
                <a16:creationId xmlns:a16="http://schemas.microsoft.com/office/drawing/2014/main" id="{FA4DC7F2-C0F3-AB2E-EADE-E07457245D8D}"/>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BC56603-0D0F-1004-F1A3-BB4FC37364BE}"/>
              </a:ext>
            </a:extLst>
          </p:cNvPr>
          <p:cNvSpPr>
            <a:spLocks noGrp="1"/>
          </p:cNvSpPr>
          <p:nvPr>
            <p:ph type="sldNum" sz="quarter" idx="12"/>
          </p:nvPr>
        </p:nvSpPr>
        <p:spPr/>
        <p:txBody>
          <a:bodyPr/>
          <a:lstStyle/>
          <a:p>
            <a:fld id="{DC466347-5855-453D-B2D7-F989FB49E924}" type="slidenum">
              <a:rPr lang="en-AE" smtClean="0"/>
              <a:t>‹#›</a:t>
            </a:fld>
            <a:endParaRPr lang="en-AE"/>
          </a:p>
        </p:txBody>
      </p:sp>
    </p:spTree>
    <p:extLst>
      <p:ext uri="{BB962C8B-B14F-4D97-AF65-F5344CB8AC3E}">
        <p14:creationId xmlns:p14="http://schemas.microsoft.com/office/powerpoint/2010/main" val="2951743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9331-5615-398F-A1A9-29DDAB6C4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37637117-F52A-AA24-DD6C-972CEBBAC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9AB91AC4-E17B-4B26-990A-0FFF15C8E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1A353E-6F30-6F63-C4F5-5C2B36E36606}"/>
              </a:ext>
            </a:extLst>
          </p:cNvPr>
          <p:cNvSpPr>
            <a:spLocks noGrp="1"/>
          </p:cNvSpPr>
          <p:nvPr>
            <p:ph type="dt" sz="half" idx="10"/>
          </p:nvPr>
        </p:nvSpPr>
        <p:spPr/>
        <p:txBody>
          <a:bodyPr/>
          <a:lstStyle/>
          <a:p>
            <a:fld id="{A0654D5E-D007-4BA8-9E85-4D000F573F7D}" type="datetimeFigureOut">
              <a:rPr lang="en-AE" smtClean="0"/>
              <a:t>26/03/2024</a:t>
            </a:fld>
            <a:endParaRPr lang="en-AE"/>
          </a:p>
        </p:txBody>
      </p:sp>
      <p:sp>
        <p:nvSpPr>
          <p:cNvPr id="6" name="Footer Placeholder 5">
            <a:extLst>
              <a:ext uri="{FF2B5EF4-FFF2-40B4-BE49-F238E27FC236}">
                <a16:creationId xmlns:a16="http://schemas.microsoft.com/office/drawing/2014/main" id="{0B7541E9-D728-5FFC-72F5-3C5D644CFA84}"/>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DA7C2AB4-415E-0CD2-A730-FBB6BF3315DF}"/>
              </a:ext>
            </a:extLst>
          </p:cNvPr>
          <p:cNvSpPr>
            <a:spLocks noGrp="1"/>
          </p:cNvSpPr>
          <p:nvPr>
            <p:ph type="sldNum" sz="quarter" idx="12"/>
          </p:nvPr>
        </p:nvSpPr>
        <p:spPr/>
        <p:txBody>
          <a:bodyPr/>
          <a:lstStyle/>
          <a:p>
            <a:fld id="{DC466347-5855-453D-B2D7-F989FB49E924}" type="slidenum">
              <a:rPr lang="en-AE" smtClean="0"/>
              <a:t>‹#›</a:t>
            </a:fld>
            <a:endParaRPr lang="en-AE"/>
          </a:p>
        </p:txBody>
      </p:sp>
    </p:spTree>
    <p:extLst>
      <p:ext uri="{BB962C8B-B14F-4D97-AF65-F5344CB8AC3E}">
        <p14:creationId xmlns:p14="http://schemas.microsoft.com/office/powerpoint/2010/main" val="313004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8D50D6-F430-6706-05F6-ED66A6965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36E0C182-E7B6-78A2-28F0-901B21BCC3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967879F-2A22-ADAC-5844-5788013F95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54D5E-D007-4BA8-9E85-4D000F573F7D}" type="datetimeFigureOut">
              <a:rPr lang="en-AE" smtClean="0"/>
              <a:t>26/03/2024</a:t>
            </a:fld>
            <a:endParaRPr lang="en-AE"/>
          </a:p>
        </p:txBody>
      </p:sp>
      <p:sp>
        <p:nvSpPr>
          <p:cNvPr id="5" name="Footer Placeholder 4">
            <a:extLst>
              <a:ext uri="{FF2B5EF4-FFF2-40B4-BE49-F238E27FC236}">
                <a16:creationId xmlns:a16="http://schemas.microsoft.com/office/drawing/2014/main" id="{76268BAD-E450-CEF8-A24C-982A4161A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1371C3DD-78BF-6AAD-CC36-72FF341B8A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66347-5855-453D-B2D7-F989FB49E924}" type="slidenum">
              <a:rPr lang="en-AE" smtClean="0"/>
              <a:t>‹#›</a:t>
            </a:fld>
            <a:endParaRPr lang="en-AE"/>
          </a:p>
        </p:txBody>
      </p:sp>
    </p:spTree>
    <p:extLst>
      <p:ext uri="{BB962C8B-B14F-4D97-AF65-F5344CB8AC3E}">
        <p14:creationId xmlns:p14="http://schemas.microsoft.com/office/powerpoint/2010/main" val="1557275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conomictimes.indiatimes.com/markets/commodities/from-russia-to-new-zealand-indian-fruits-face-entry-barriers/articleshow/2879797.cms?from=md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adgets360.com/telecom/news/indian-security-agencies-concerned-about-zte-managing-airtel-4g-network-25349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usiness-standard.com/article/reuters/india-seeks-compensation-for-u-s-steel-and-aluminium-tariffs-at-wto-118041701336_1.html" TargetMode="External"/><Relationship Id="rId2" Type="http://schemas.openxmlformats.org/officeDocument/2006/relationships/hyperlink" Target="https://www.wto.org/english/tratop_e/dispu_e/cases_e/ds518_e.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asahi.com/ajw/articles/1520780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realDonaldTrump" TargetMode="External"/><Relationship Id="rId2" Type="http://schemas.openxmlformats.org/officeDocument/2006/relationships/image" Target="../media/image2.jpeg"/><Relationship Id="rId1" Type="http://schemas.openxmlformats.org/officeDocument/2006/relationships/slideLayout" Target="../slideLayouts/slideLayout9.xml"/><Relationship Id="rId5" Type="http://schemas.openxmlformats.org/officeDocument/2006/relationships/hyperlink" Target="https://www.outlookindia.com/website/story/donald-trump-slams-india-for-high-import-tax-on-harley-davidson-bikes-threatens-/308291" TargetMode="External"/><Relationship Id="rId4" Type="http://schemas.openxmlformats.org/officeDocument/2006/relationships/hyperlink" Target="https://twitter.com/realDonaldTrump/status/969572374977839106"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conomictimes.indiatimes.com/news/economy/foreign-trade/india-allows-vegetable-oil-import-at-lower-duty-until-march-2024/articleshow/96618121.cms?from=mdr"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customs.go.jp/english/tariff/2019_4/data/e_07.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0F55A-96BE-B613-AE21-902A43F6E527}"/>
              </a:ext>
            </a:extLst>
          </p:cNvPr>
          <p:cNvSpPr>
            <a:spLocks noGrp="1"/>
          </p:cNvSpPr>
          <p:nvPr>
            <p:ph type="ctrTitle"/>
          </p:nvPr>
        </p:nvSpPr>
        <p:spPr/>
        <p:txBody>
          <a:bodyPr/>
          <a:lstStyle/>
          <a:p>
            <a:r>
              <a:rPr lang="en-US" dirty="0"/>
              <a:t>International Law: Global Trade</a:t>
            </a:r>
            <a:endParaRPr lang="en-AE" dirty="0"/>
          </a:p>
        </p:txBody>
      </p:sp>
      <p:sp>
        <p:nvSpPr>
          <p:cNvPr id="3" name="Subtitle 2">
            <a:extLst>
              <a:ext uri="{FF2B5EF4-FFF2-40B4-BE49-F238E27FC236}">
                <a16:creationId xmlns:a16="http://schemas.microsoft.com/office/drawing/2014/main" id="{FE6D8131-3780-C857-32C5-E3C8E76395D7}"/>
              </a:ext>
            </a:extLst>
          </p:cNvPr>
          <p:cNvSpPr>
            <a:spLocks noGrp="1"/>
          </p:cNvSpPr>
          <p:nvPr>
            <p:ph type="subTitle" idx="1"/>
          </p:nvPr>
        </p:nvSpPr>
        <p:spPr/>
        <p:txBody>
          <a:bodyPr/>
          <a:lstStyle/>
          <a:p>
            <a:r>
              <a:rPr lang="en-US" dirty="0"/>
              <a:t>Shamshad A. Khan, PhD</a:t>
            </a:r>
          </a:p>
          <a:p>
            <a:r>
              <a:rPr lang="en-US" dirty="0"/>
              <a:t>Assist. Prof.</a:t>
            </a:r>
          </a:p>
          <a:p>
            <a:r>
              <a:rPr lang="en-US" dirty="0"/>
              <a:t>HSS BPDC</a:t>
            </a:r>
            <a:endParaRPr lang="en-AE" dirty="0"/>
          </a:p>
        </p:txBody>
      </p:sp>
    </p:spTree>
    <p:extLst>
      <p:ext uri="{BB962C8B-B14F-4D97-AF65-F5344CB8AC3E}">
        <p14:creationId xmlns:p14="http://schemas.microsoft.com/office/powerpoint/2010/main" val="114655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exceptions in the WTO rule: based on Standard </a:t>
            </a:r>
          </a:p>
        </p:txBody>
      </p:sp>
      <p:sp>
        <p:nvSpPr>
          <p:cNvPr id="3" name="Content Placeholder 2"/>
          <p:cNvSpPr>
            <a:spLocks noGrp="1"/>
          </p:cNvSpPr>
          <p:nvPr>
            <p:ph idx="1"/>
          </p:nvPr>
        </p:nvSpPr>
        <p:spPr/>
        <p:txBody>
          <a:bodyPr>
            <a:normAutofit lnSpcReduction="10000"/>
          </a:bodyPr>
          <a:lstStyle/>
          <a:p>
            <a:r>
              <a:rPr lang="en-US" dirty="0"/>
              <a:t>Member states can deny access to a good from abroad if it does not meet its Sanitary and </a:t>
            </a:r>
            <a:r>
              <a:rPr lang="en-US" dirty="0" err="1"/>
              <a:t>Phyto</a:t>
            </a:r>
            <a:r>
              <a:rPr lang="en-US" dirty="0"/>
              <a:t> Sanitary (SPS) measures</a:t>
            </a:r>
          </a:p>
          <a:p>
            <a:r>
              <a:rPr lang="en-US" dirty="0"/>
              <a:t>Each state has its own standard of SPS Measures</a:t>
            </a:r>
          </a:p>
          <a:p>
            <a:r>
              <a:rPr lang="en-US" b="1" dirty="0"/>
              <a:t>Example:</a:t>
            </a:r>
            <a:r>
              <a:rPr lang="en-US" dirty="0"/>
              <a:t> If UAE thinks that the </a:t>
            </a:r>
            <a:r>
              <a:rPr lang="en-US" dirty="0">
                <a:highlight>
                  <a:srgbClr val="00FF00"/>
                </a:highlight>
              </a:rPr>
              <a:t>potatoes</a:t>
            </a:r>
            <a:r>
              <a:rPr lang="en-US" dirty="0"/>
              <a:t> from India contains some fungus which could be hazardous for its citizens, it can deny its access.</a:t>
            </a:r>
          </a:p>
          <a:p>
            <a:r>
              <a:rPr lang="en-US" dirty="0"/>
              <a:t>Real life example:</a:t>
            </a:r>
          </a:p>
          <a:p>
            <a:r>
              <a:rPr lang="en-US" dirty="0">
                <a:hlinkClick r:id="rId2"/>
              </a:rPr>
              <a:t>https://economictimes.indiatimes.com/markets/commodities/from-russia-to-new-zealand-indian-fruits-face-entry-barriers/articleshow/2879797.cms?from=mdr</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Some exceptions in the WTO rule: Based on the National Security concerns</a:t>
            </a:r>
          </a:p>
        </p:txBody>
      </p:sp>
      <p:sp>
        <p:nvSpPr>
          <p:cNvPr id="3" name="Content Placeholder 2"/>
          <p:cNvSpPr>
            <a:spLocks noGrp="1"/>
          </p:cNvSpPr>
          <p:nvPr>
            <p:ph idx="1"/>
          </p:nvPr>
        </p:nvSpPr>
        <p:spPr/>
        <p:txBody>
          <a:bodyPr>
            <a:normAutofit lnSpcReduction="10000"/>
          </a:bodyPr>
          <a:lstStyle/>
          <a:p>
            <a:r>
              <a:rPr lang="en-US" dirty="0"/>
              <a:t>If some imports can impact national security of the country, the state can deny or put the particular goods in </a:t>
            </a:r>
            <a:r>
              <a:rPr lang="en-US" b="1" dirty="0"/>
              <a:t>–</a:t>
            </a:r>
            <a:r>
              <a:rPr lang="en-US" b="1" dirty="0" err="1"/>
              <a:t>ve</a:t>
            </a:r>
            <a:r>
              <a:rPr lang="en-US" b="1" dirty="0"/>
              <a:t> </a:t>
            </a:r>
            <a:r>
              <a:rPr lang="en-US" dirty="0"/>
              <a:t>list</a:t>
            </a:r>
          </a:p>
          <a:p>
            <a:r>
              <a:rPr lang="en-US" dirty="0"/>
              <a:t>Example: India denied some of the telecommunication equipments from China, citing this clause.</a:t>
            </a:r>
          </a:p>
          <a:p>
            <a:r>
              <a:rPr lang="en-US" dirty="0">
                <a:hlinkClick r:id="rId2"/>
              </a:rPr>
              <a:t>https://gadgets360.com/telecom/news/indian-security-agencies-concerned-about-zte-managing-airtel-4g-network-253490</a:t>
            </a:r>
            <a:endParaRPr lang="en-US" dirty="0"/>
          </a:p>
          <a:p>
            <a:r>
              <a:rPr lang="en-US" dirty="0"/>
              <a:t>And more recently:</a:t>
            </a:r>
          </a:p>
          <a:p>
            <a:r>
              <a:rPr lang="en-US" b="0" i="0" dirty="0">
                <a:solidFill>
                  <a:srgbClr val="141415"/>
                </a:solidFill>
                <a:effectLst/>
                <a:latin typeface="MonumentGrotesk"/>
              </a:rPr>
              <a:t> India joined a growing list of countries including the US, UK and Australia that have banned Huawei from providing 5G technology for their respective wireless networks </a:t>
            </a:r>
            <a:r>
              <a:rPr lang="en-US" b="0" i="0" dirty="0">
                <a:solidFill>
                  <a:srgbClr val="141415"/>
                </a:solidFill>
                <a:effectLst/>
                <a:highlight>
                  <a:srgbClr val="00FF00"/>
                </a:highlight>
                <a:latin typeface="MonumentGrotesk"/>
              </a:rPr>
              <a:t>over security concerns</a:t>
            </a:r>
            <a:r>
              <a:rPr lang="en-US" b="0" i="0" dirty="0">
                <a:solidFill>
                  <a:srgbClr val="141415"/>
                </a:solidFill>
                <a:effectLst/>
                <a:latin typeface="MonumentGrotesk"/>
              </a:rPr>
              <a: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5AD4-D31A-44DB-B04F-E2EFBABA3E5A}"/>
              </a:ext>
            </a:extLst>
          </p:cNvPr>
          <p:cNvSpPr>
            <a:spLocks noGrp="1"/>
          </p:cNvSpPr>
          <p:nvPr>
            <p:ph type="title"/>
          </p:nvPr>
        </p:nvSpPr>
        <p:spPr/>
        <p:txBody>
          <a:bodyPr>
            <a:normAutofit/>
          </a:bodyPr>
          <a:lstStyle/>
          <a:p>
            <a:r>
              <a:rPr lang="en-US" dirty="0"/>
              <a:t>Some Exception in the WTO rule: Based on FTA</a:t>
            </a:r>
          </a:p>
        </p:txBody>
      </p:sp>
      <p:sp>
        <p:nvSpPr>
          <p:cNvPr id="3" name="Content Placeholder 2">
            <a:extLst>
              <a:ext uri="{FF2B5EF4-FFF2-40B4-BE49-F238E27FC236}">
                <a16:creationId xmlns:a16="http://schemas.microsoft.com/office/drawing/2014/main" id="{A65012D0-12D8-4B46-8176-A06385712C32}"/>
              </a:ext>
            </a:extLst>
          </p:cNvPr>
          <p:cNvSpPr>
            <a:spLocks noGrp="1"/>
          </p:cNvSpPr>
          <p:nvPr>
            <p:ph idx="1"/>
          </p:nvPr>
        </p:nvSpPr>
        <p:spPr/>
        <p:txBody>
          <a:bodyPr>
            <a:normAutofit/>
          </a:bodyPr>
          <a:lstStyle/>
          <a:p>
            <a:r>
              <a:rPr lang="en-US" dirty="0"/>
              <a:t>The states may have a separate tariff (lower than a commonly announced tariff) if they sign Free Trade Agreement/ or enter a Free Trade Area. </a:t>
            </a:r>
          </a:p>
          <a:p>
            <a:r>
              <a:rPr lang="en-US" dirty="0"/>
              <a:t>WTO requires the members to limit the FTAs to a “region”.</a:t>
            </a:r>
          </a:p>
          <a:p>
            <a:r>
              <a:rPr lang="en-US" dirty="0"/>
              <a:t>The original idea was to integrate the regional economy. Such as NAFTA, SAFTA ( yet to be concluded), RCEP, TPP.</a:t>
            </a:r>
          </a:p>
          <a:p>
            <a:r>
              <a:rPr lang="en-US" dirty="0"/>
              <a:t> but  the countries have also signed bilateral agreements using this exemption given by the WTO. US-Israel FTA and US-Jordan agreement does not qualify for this definition.</a:t>
            </a:r>
          </a:p>
          <a:p>
            <a:endParaRPr lang="en-US" dirty="0"/>
          </a:p>
        </p:txBody>
      </p:sp>
    </p:spTree>
    <p:extLst>
      <p:ext uri="{BB962C8B-B14F-4D97-AF65-F5344CB8AC3E}">
        <p14:creationId xmlns:p14="http://schemas.microsoft.com/office/powerpoint/2010/main" val="3358848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legal remedy in International trade laws</a:t>
            </a:r>
          </a:p>
        </p:txBody>
      </p:sp>
      <p:sp>
        <p:nvSpPr>
          <p:cNvPr id="3" name="Content Placeholder 2"/>
          <p:cNvSpPr>
            <a:spLocks noGrp="1"/>
          </p:cNvSpPr>
          <p:nvPr>
            <p:ph idx="1"/>
          </p:nvPr>
        </p:nvSpPr>
        <p:spPr/>
        <p:txBody>
          <a:bodyPr>
            <a:normAutofit fontScale="77500" lnSpcReduction="20000"/>
          </a:bodyPr>
          <a:lstStyle/>
          <a:p>
            <a:r>
              <a:rPr lang="en-US" dirty="0"/>
              <a:t>if a member state believes that its right under the WTO has been violated by another state and it has suffered economic loss it can approach  </a:t>
            </a:r>
            <a:r>
              <a:rPr lang="en-US" dirty="0">
                <a:highlight>
                  <a:srgbClr val="00FF00"/>
                </a:highlight>
              </a:rPr>
              <a:t>Dispute settlement Board (DSB) of WTO</a:t>
            </a:r>
          </a:p>
          <a:p>
            <a:r>
              <a:rPr lang="en-US" dirty="0"/>
              <a:t>DSB will examine the merits of the complaints </a:t>
            </a:r>
            <a:r>
              <a:rPr lang="en-US" dirty="0">
                <a:highlight>
                  <a:srgbClr val="00FFFF"/>
                </a:highlight>
              </a:rPr>
              <a:t>(Ex Japan vs India on Iron products)</a:t>
            </a:r>
          </a:p>
          <a:p>
            <a:r>
              <a:rPr lang="en-US" dirty="0">
                <a:hlinkClick r:id="rId2"/>
              </a:rPr>
              <a:t>https://www.wto.org/english/tratop_e/dispu_e/cases_e/ds518_e.htm</a:t>
            </a:r>
            <a:endParaRPr lang="en-US" dirty="0"/>
          </a:p>
          <a:p>
            <a:r>
              <a:rPr lang="en-US" dirty="0"/>
              <a:t>If found true, it will ask the rule violating countries to change its practices, and compensate the party/parties for the economic loss</a:t>
            </a:r>
          </a:p>
          <a:p>
            <a:r>
              <a:rPr lang="en-US" b="1" i="0" dirty="0">
                <a:solidFill>
                  <a:srgbClr val="000000"/>
                </a:solidFill>
                <a:effectLst/>
                <a:latin typeface="Georgia" panose="02040502050405020303" pitchFamily="18" charset="0"/>
              </a:rPr>
              <a:t>India seeks compensation for U.S. steel and </a:t>
            </a:r>
            <a:r>
              <a:rPr lang="en-US" b="1" i="0" dirty="0" err="1">
                <a:solidFill>
                  <a:srgbClr val="000000"/>
                </a:solidFill>
                <a:effectLst/>
                <a:latin typeface="Georgia" panose="02040502050405020303" pitchFamily="18" charset="0"/>
              </a:rPr>
              <a:t>aluminium</a:t>
            </a:r>
            <a:r>
              <a:rPr lang="en-US" b="1" i="0" dirty="0">
                <a:solidFill>
                  <a:srgbClr val="000000"/>
                </a:solidFill>
                <a:effectLst/>
                <a:latin typeface="Georgia" panose="02040502050405020303" pitchFamily="18" charset="0"/>
              </a:rPr>
              <a:t> tariffs at WTO: Business Standards</a:t>
            </a:r>
          </a:p>
          <a:p>
            <a:r>
              <a:rPr lang="en-US" dirty="0">
                <a:hlinkClick r:id="rId3"/>
              </a:rPr>
              <a:t>https://www.business-standard.com/article/reuters/india-seeks-compensation-for-u-s-steel-and-aluminium-tariffs-at-wto-118041701336_1.html</a:t>
            </a:r>
            <a:endParaRPr lang="en-US" dirty="0"/>
          </a:p>
          <a:p>
            <a:endParaRPr lang="en-US" dirty="0"/>
          </a:p>
          <a:p>
            <a:r>
              <a:rPr lang="en-US" dirty="0"/>
              <a:t>If not complied with by the guilty state, the affected state can increase tariff on some of the goods of that state to compensate its loss. </a:t>
            </a:r>
            <a:r>
              <a:rPr lang="en-US" b="1" dirty="0"/>
              <a:t>(Explain)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5B018-CF27-1BB1-4C27-0469ADA718FD}"/>
              </a:ext>
            </a:extLst>
          </p:cNvPr>
          <p:cNvSpPr>
            <a:spLocks noGrp="1"/>
          </p:cNvSpPr>
          <p:nvPr>
            <p:ph type="title"/>
          </p:nvPr>
        </p:nvSpPr>
        <p:spPr/>
        <p:txBody>
          <a:bodyPr/>
          <a:lstStyle/>
          <a:p>
            <a:r>
              <a:rPr lang="en-AE" dirty="0"/>
              <a:t>Recommended reading</a:t>
            </a:r>
          </a:p>
        </p:txBody>
      </p:sp>
      <p:sp>
        <p:nvSpPr>
          <p:cNvPr id="3" name="Content Placeholder 2">
            <a:extLst>
              <a:ext uri="{FF2B5EF4-FFF2-40B4-BE49-F238E27FC236}">
                <a16:creationId xmlns:a16="http://schemas.microsoft.com/office/drawing/2014/main" id="{EA689169-B3F9-2AFF-BC42-7104B97D0C7C}"/>
              </a:ext>
            </a:extLst>
          </p:cNvPr>
          <p:cNvSpPr>
            <a:spLocks noGrp="1"/>
          </p:cNvSpPr>
          <p:nvPr>
            <p:ph idx="1"/>
          </p:nvPr>
        </p:nvSpPr>
        <p:spPr/>
        <p:txBody>
          <a:bodyPr/>
          <a:lstStyle/>
          <a:p>
            <a:r>
              <a:rPr lang="en-GB" b="0" i="0" dirty="0">
                <a:solidFill>
                  <a:srgbClr val="0A0A03"/>
                </a:solidFill>
                <a:effectLst/>
                <a:latin typeface="Georgia" panose="02040502050405020303" pitchFamily="18" charset="0"/>
              </a:rPr>
              <a:t>Reform of WTO key to regaining dispute-settling mechanism</a:t>
            </a:r>
          </a:p>
          <a:p>
            <a:r>
              <a:rPr lang="en-GB">
                <a:hlinkClick r:id="rId2"/>
              </a:rPr>
              <a:t>https</a:t>
            </a:r>
            <a:r>
              <a:rPr lang="en-GB" dirty="0">
                <a:hlinkClick r:id="rId2"/>
              </a:rPr>
              <a:t>://www.asahi.com/ajw/articles</a:t>
            </a:r>
            <a:r>
              <a:rPr lang="en-GB">
                <a:hlinkClick r:id="rId2"/>
              </a:rPr>
              <a:t>/15207802</a:t>
            </a:r>
            <a:endParaRPr lang="en-GB"/>
          </a:p>
          <a:p>
            <a:endParaRPr lang="en-AE" dirty="0"/>
          </a:p>
        </p:txBody>
      </p:sp>
    </p:spTree>
    <p:extLst>
      <p:ext uri="{BB962C8B-B14F-4D97-AF65-F5344CB8AC3E}">
        <p14:creationId xmlns:p14="http://schemas.microsoft.com/office/powerpoint/2010/main" val="1771010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D661F-2F22-498E-8AF6-FF7924EEE2FF}"/>
              </a:ext>
            </a:extLst>
          </p:cNvPr>
          <p:cNvSpPr>
            <a:spLocks noGrp="1"/>
          </p:cNvSpPr>
          <p:nvPr>
            <p:ph type="title"/>
          </p:nvPr>
        </p:nvSpPr>
        <p:spPr/>
        <p:txBody>
          <a:bodyPr>
            <a:normAutofit/>
          </a:bodyPr>
          <a:lstStyle/>
          <a:p>
            <a:r>
              <a:rPr lang="en-US" dirty="0"/>
              <a:t>Global Trade and Finance: Emergence of a system</a:t>
            </a:r>
          </a:p>
        </p:txBody>
      </p:sp>
      <p:sp>
        <p:nvSpPr>
          <p:cNvPr id="3" name="Content Placeholder 2">
            <a:extLst>
              <a:ext uri="{FF2B5EF4-FFF2-40B4-BE49-F238E27FC236}">
                <a16:creationId xmlns:a16="http://schemas.microsoft.com/office/drawing/2014/main" id="{84911EC3-C127-4AC2-827C-BA40F55CC6E8}"/>
              </a:ext>
            </a:extLst>
          </p:cNvPr>
          <p:cNvSpPr>
            <a:spLocks noGrp="1"/>
          </p:cNvSpPr>
          <p:nvPr>
            <p:ph idx="1"/>
          </p:nvPr>
        </p:nvSpPr>
        <p:spPr/>
        <p:txBody>
          <a:bodyPr>
            <a:normAutofit lnSpcReduction="10000"/>
          </a:bodyPr>
          <a:lstStyle/>
          <a:p>
            <a:r>
              <a:rPr lang="en-US" sz="3300" dirty="0">
                <a:highlight>
                  <a:srgbClr val="00FFFF"/>
                </a:highlight>
              </a:rPr>
              <a:t>General Agreement on Tariffs and Trade (GATT) </a:t>
            </a:r>
            <a:r>
              <a:rPr lang="en-US" sz="3300" dirty="0"/>
              <a:t>signed in 1947  played an important role in formulating and shaping  post war global trade policies.</a:t>
            </a:r>
          </a:p>
          <a:p>
            <a:r>
              <a:rPr lang="en-US" sz="3300" dirty="0"/>
              <a:t>GATT was a legal agreement </a:t>
            </a:r>
            <a:r>
              <a:rPr lang="en-US" sz="3300" dirty="0">
                <a:highlight>
                  <a:srgbClr val="FFFF00"/>
                </a:highlight>
              </a:rPr>
              <a:t>minimizing barriers to international trade </a:t>
            </a:r>
            <a:r>
              <a:rPr lang="en-US" sz="3300" dirty="0"/>
              <a:t>by eliminating or reducing </a:t>
            </a:r>
            <a:r>
              <a:rPr lang="en-US" sz="3300" b="1" dirty="0">
                <a:solidFill>
                  <a:srgbClr val="FF0000"/>
                </a:solidFill>
              </a:rPr>
              <a:t>quotas, tariffs, and subsidies</a:t>
            </a:r>
            <a:r>
              <a:rPr lang="en-US" sz="3300" dirty="0"/>
              <a:t>.</a:t>
            </a:r>
          </a:p>
          <a:p>
            <a:r>
              <a:rPr lang="en-US" sz="3300" dirty="0"/>
              <a:t>The GATT was intended to boost economic recovery after World War II through </a:t>
            </a:r>
            <a:r>
              <a:rPr lang="en-US" sz="3300" i="1" dirty="0">
                <a:highlight>
                  <a:srgbClr val="FF00FF"/>
                </a:highlight>
              </a:rPr>
              <a:t>reconstruction</a:t>
            </a:r>
            <a:r>
              <a:rPr lang="en-US" sz="3300" dirty="0"/>
              <a:t> and </a:t>
            </a:r>
            <a:r>
              <a:rPr lang="en-US" sz="3300" i="1" dirty="0">
                <a:highlight>
                  <a:srgbClr val="FF00FF"/>
                </a:highlight>
              </a:rPr>
              <a:t>liberalizing</a:t>
            </a:r>
            <a:r>
              <a:rPr lang="en-US" sz="3300" dirty="0"/>
              <a:t> global trade.</a:t>
            </a:r>
          </a:p>
          <a:p>
            <a:endParaRPr lang="en-US" dirty="0"/>
          </a:p>
        </p:txBody>
      </p:sp>
    </p:spTree>
    <p:extLst>
      <p:ext uri="{BB962C8B-B14F-4D97-AF65-F5344CB8AC3E}">
        <p14:creationId xmlns:p14="http://schemas.microsoft.com/office/powerpoint/2010/main" val="259806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Global Trade  during the Cold War</a:t>
            </a:r>
          </a:p>
        </p:txBody>
      </p:sp>
      <p:sp>
        <p:nvSpPr>
          <p:cNvPr id="3" name="Content Placeholder 2"/>
          <p:cNvSpPr>
            <a:spLocks noGrp="1"/>
          </p:cNvSpPr>
          <p:nvPr>
            <p:ph sz="half" idx="1"/>
          </p:nvPr>
        </p:nvSpPr>
        <p:spPr/>
        <p:txBody>
          <a:bodyPr>
            <a:normAutofit fontScale="85000" lnSpcReduction="10000"/>
          </a:bodyPr>
          <a:lstStyle/>
          <a:p>
            <a:r>
              <a:rPr lang="en-US" dirty="0"/>
              <a:t>The world was divided into Socialist and Capitalist camp </a:t>
            </a:r>
            <a:r>
              <a:rPr lang="en-US" b="1" dirty="0"/>
              <a:t>(the ideological divide impacted the trade as well)</a:t>
            </a:r>
          </a:p>
          <a:p>
            <a:r>
              <a:rPr lang="en-US" dirty="0"/>
              <a:t>Trade between countries and across the border had restrictions. </a:t>
            </a:r>
            <a:r>
              <a:rPr lang="en-US" b="1" dirty="0"/>
              <a:t>(High tariff, high tax on foreign country’s industry and their products:)  </a:t>
            </a:r>
          </a:p>
          <a:p>
            <a:r>
              <a:rPr lang="en-US" dirty="0"/>
              <a:t>End of the Cold War in 1990, changed and galvanize international trade. </a:t>
            </a:r>
          </a:p>
          <a:p>
            <a:r>
              <a:rPr lang="en-US" dirty="0">
                <a:highlight>
                  <a:srgbClr val="00FF00"/>
                </a:highlight>
              </a:rPr>
              <a:t>This led to GATT transforming into WTO. (1995)</a:t>
            </a:r>
          </a:p>
          <a:p>
            <a:endParaRPr lang="en-US" b="1" dirty="0"/>
          </a:p>
        </p:txBody>
      </p:sp>
      <p:pic>
        <p:nvPicPr>
          <p:cNvPr id="1026" name="Picture 2" descr="Image result for Cold war world map">
            <a:extLst>
              <a:ext uri="{FF2B5EF4-FFF2-40B4-BE49-F238E27FC236}">
                <a16:creationId xmlns:a16="http://schemas.microsoft.com/office/drawing/2014/main" id="{D380D670-6E52-44A5-903B-9186ECD444A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1981201"/>
            <a:ext cx="4267200" cy="3308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the countries regulated trade before WTO </a:t>
            </a:r>
            <a:r>
              <a:rPr lang="en-US" dirty="0">
                <a:highlight>
                  <a:srgbClr val="00FF00"/>
                </a:highlight>
              </a:rPr>
              <a:t>(Various Protectionist Measures)</a:t>
            </a:r>
          </a:p>
        </p:txBody>
      </p:sp>
      <p:sp>
        <p:nvSpPr>
          <p:cNvPr id="14" name="Picture Placeholder 13">
            <a:extLst>
              <a:ext uri="{FF2B5EF4-FFF2-40B4-BE49-F238E27FC236}">
                <a16:creationId xmlns:a16="http://schemas.microsoft.com/office/drawing/2014/main" id="{4162C808-7594-69AB-3B3E-64A3A6BA4442}"/>
              </a:ext>
            </a:extLst>
          </p:cNvPr>
          <p:cNvSpPr>
            <a:spLocks noGrp="1"/>
          </p:cNvSpPr>
          <p:nvPr>
            <p:ph type="pic" idx="1"/>
          </p:nvPr>
        </p:nvSpPr>
        <p:spPr>
          <a:xfrm>
            <a:off x="5181601" y="992187"/>
            <a:ext cx="6172200" cy="4873625"/>
          </a:xfrm>
        </p:spPr>
      </p:sp>
      <p:sp>
        <p:nvSpPr>
          <p:cNvPr id="3" name="Content Placeholder 2"/>
          <p:cNvSpPr>
            <a:spLocks noGrp="1"/>
          </p:cNvSpPr>
          <p:nvPr>
            <p:ph type="body" sz="half" idx="2"/>
          </p:nvPr>
        </p:nvSpPr>
        <p:spPr/>
        <p:txBody>
          <a:bodyPr>
            <a:normAutofit/>
          </a:bodyPr>
          <a:lstStyle/>
          <a:p>
            <a:r>
              <a:rPr lang="en-US" b="1" dirty="0"/>
              <a:t>Import prohibition</a:t>
            </a:r>
            <a:r>
              <a:rPr lang="en-US" dirty="0"/>
              <a:t>: Various goods were not accepted from foreign countries to protect indigenous/local industry or Sectors </a:t>
            </a:r>
            <a:r>
              <a:rPr lang="en-US" b="1" dirty="0">
                <a:highlight>
                  <a:srgbClr val="00FF00"/>
                </a:highlight>
              </a:rPr>
              <a:t>(-</a:t>
            </a:r>
            <a:r>
              <a:rPr lang="en-US" b="1" dirty="0" err="1">
                <a:highlight>
                  <a:srgbClr val="00FF00"/>
                </a:highlight>
              </a:rPr>
              <a:t>Ve</a:t>
            </a:r>
            <a:r>
              <a:rPr lang="en-US" b="1" dirty="0">
                <a:highlight>
                  <a:srgbClr val="00FF00"/>
                </a:highlight>
              </a:rPr>
              <a:t> list)</a:t>
            </a:r>
            <a:r>
              <a:rPr lang="en-US" dirty="0">
                <a:highlight>
                  <a:srgbClr val="00FF00"/>
                </a:highlight>
              </a:rPr>
              <a:t> </a:t>
            </a:r>
          </a:p>
          <a:p>
            <a:r>
              <a:rPr lang="en-US" b="1" dirty="0"/>
              <a:t>Import Quotas: </a:t>
            </a:r>
            <a:r>
              <a:rPr lang="en-US" dirty="0"/>
              <a:t>If things were imported from outside of the border, the numbers of the imported goods were fixed. </a:t>
            </a:r>
            <a:r>
              <a:rPr lang="en-US" b="1" dirty="0">
                <a:highlight>
                  <a:srgbClr val="00FF00"/>
                </a:highlight>
              </a:rPr>
              <a:t>(Measure to protect local industry) </a:t>
            </a:r>
          </a:p>
          <a:p>
            <a:r>
              <a:rPr lang="en-US" b="1" dirty="0"/>
              <a:t>Tariffs: </a:t>
            </a:r>
            <a:r>
              <a:rPr lang="en-US" dirty="0"/>
              <a:t>The states imposed high </a:t>
            </a:r>
            <a:r>
              <a:rPr lang="en-US" b="1" u="sng" dirty="0"/>
              <a:t>tariff</a:t>
            </a:r>
            <a:r>
              <a:rPr lang="en-US" dirty="0"/>
              <a:t> (tax on imported goods). Intended both to gain </a:t>
            </a:r>
            <a:r>
              <a:rPr lang="en-US" i="1" dirty="0">
                <a:highlight>
                  <a:srgbClr val="00FF00"/>
                </a:highlight>
              </a:rPr>
              <a:t>revenue</a:t>
            </a:r>
            <a:r>
              <a:rPr lang="en-US" dirty="0">
                <a:highlight>
                  <a:srgbClr val="00FF00"/>
                </a:highlight>
              </a:rPr>
              <a:t> as well as protect industry.</a:t>
            </a:r>
          </a:p>
          <a:p>
            <a:r>
              <a:rPr lang="en-US" b="1" dirty="0"/>
              <a:t>Discriminatory Policies</a:t>
            </a:r>
            <a:r>
              <a:rPr lang="en-US" dirty="0"/>
              <a:t>: </a:t>
            </a:r>
            <a:r>
              <a:rPr lang="en-US" dirty="0">
                <a:highlight>
                  <a:srgbClr val="FFFF00"/>
                </a:highlight>
              </a:rPr>
              <a:t>different regulations and taxes for local and foreign industry </a:t>
            </a:r>
          </a:p>
          <a:p>
            <a:r>
              <a:rPr lang="en-US" b="1" dirty="0"/>
              <a:t>Subsidies: The govts gave incentives, partly bearing production costs.</a:t>
            </a:r>
          </a:p>
          <a:p>
            <a:endParaRPr lang="en-US" dirty="0">
              <a:highlight>
                <a:srgbClr val="FFFF00"/>
              </a:highlight>
            </a:endParaRPr>
          </a:p>
        </p:txBody>
      </p:sp>
      <p:sp>
        <p:nvSpPr>
          <p:cNvPr id="5" name="Content Placeholder 4">
            <a:extLst>
              <a:ext uri="{FF2B5EF4-FFF2-40B4-BE49-F238E27FC236}">
                <a16:creationId xmlns:a16="http://schemas.microsoft.com/office/drawing/2014/main" id="{EE7A1F9D-0380-E56B-6D55-92D8D96636C4}"/>
              </a:ext>
            </a:extLst>
          </p:cNvPr>
          <p:cNvSpPr>
            <a:spLocks noGrp="1"/>
          </p:cNvSpPr>
          <p:nvPr>
            <p:ph sz="half" idx="4294967295"/>
          </p:nvPr>
        </p:nvSpPr>
        <p:spPr>
          <a:xfrm>
            <a:off x="7010400" y="5114925"/>
            <a:ext cx="5181600" cy="6216650"/>
          </a:xfrm>
        </p:spPr>
        <p:txBody>
          <a:bodyPr>
            <a:normAutofit/>
          </a:bodyPr>
          <a:lstStyle/>
          <a:p>
            <a:endParaRPr lang="en-US" dirty="0"/>
          </a:p>
          <a:p>
            <a:endParaRPr lang="en-US" dirty="0">
              <a:solidFill>
                <a:srgbClr val="343434"/>
              </a:solidFill>
              <a:latin typeface="kepler-std"/>
            </a:endParaRPr>
          </a:p>
          <a:p>
            <a:endParaRPr lang="en-US" dirty="0"/>
          </a:p>
        </p:txBody>
      </p:sp>
      <p:sp>
        <p:nvSpPr>
          <p:cNvPr id="11" name="Rectangle 7">
            <a:extLst>
              <a:ext uri="{FF2B5EF4-FFF2-40B4-BE49-F238E27FC236}">
                <a16:creationId xmlns:a16="http://schemas.microsoft.com/office/drawing/2014/main" id="{74B20718-B1A3-95A6-9921-D1BCC9A84BAA}"/>
              </a:ext>
            </a:extLst>
          </p:cNvPr>
          <p:cNvSpPr>
            <a:spLocks noChangeArrowheads="1"/>
          </p:cNvSpPr>
          <p:nvPr/>
        </p:nvSpPr>
        <p:spPr bwMode="auto">
          <a:xfrm>
            <a:off x="6881567" y="3289955"/>
            <a:ext cx="3797300" cy="3365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0F1419"/>
                </a:solidFill>
                <a:effectLst/>
                <a:latin typeface="TwitterChirp"/>
                <a:cs typeface="Times New Roman" panose="02020603050405020304" pitchFamily="18" charset="0"/>
              </a:rPr>
              <a:t>Tweet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FFFFFF"/>
                </a:solidFill>
                <a:effectLst/>
                <a:latin typeface="TwitterChirp"/>
                <a:cs typeface="Times New Roman" panose="02020603050405020304" pitchFamily="18" charset="0"/>
              </a:rPr>
              <a:t>See new Tweets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a:ln>
                <a:noFill/>
              </a:ln>
              <a:solidFill>
                <a:srgbClr val="000000"/>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pple-system"/>
              </a:rPr>
              <a:t>Conversation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8">
            <a:extLst>
              <a:ext uri="{FF2B5EF4-FFF2-40B4-BE49-F238E27FC236}">
                <a16:creationId xmlns:a16="http://schemas.microsoft.com/office/drawing/2014/main" id="{6D603D46-9A0A-C447-F462-C36A000A0820}"/>
              </a:ext>
            </a:extLst>
          </p:cNvPr>
          <p:cNvSpPr>
            <a:spLocks noChangeArrowheads="1"/>
          </p:cNvSpPr>
          <p:nvPr/>
        </p:nvSpPr>
        <p:spPr bwMode="auto">
          <a:xfrm>
            <a:off x="6881567" y="3289955"/>
            <a:ext cx="3048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US"/>
          </a:p>
        </p:txBody>
      </p:sp>
      <p:pic>
        <p:nvPicPr>
          <p:cNvPr id="1033" name="Picture 9">
            <a:extLst>
              <a:ext uri="{FF2B5EF4-FFF2-40B4-BE49-F238E27FC236}">
                <a16:creationId xmlns:a16="http://schemas.microsoft.com/office/drawing/2014/main" id="{C3EE5B41-A976-0B6B-2713-3D8B478ED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1567" y="3289955"/>
            <a:ext cx="695325" cy="99328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0">
            <a:extLst>
              <a:ext uri="{FF2B5EF4-FFF2-40B4-BE49-F238E27FC236}">
                <a16:creationId xmlns:a16="http://schemas.microsoft.com/office/drawing/2014/main" id="{96A3C491-EE10-6C50-6A23-D96E95ACE150}"/>
              </a:ext>
            </a:extLst>
          </p:cNvPr>
          <p:cNvSpPr>
            <a:spLocks noChangeArrowheads="1"/>
          </p:cNvSpPr>
          <p:nvPr/>
        </p:nvSpPr>
        <p:spPr bwMode="auto">
          <a:xfrm>
            <a:off x="5310434" y="2759041"/>
            <a:ext cx="6041777"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F1419"/>
                </a:solidFill>
                <a:effectLst/>
                <a:latin typeface="TwitterChirp"/>
                <a:hlinkClick r:id="rId3"/>
              </a:rPr>
              <a:t>Donald J. Trump</a:t>
            </a:r>
            <a:endParaRPr kumimoji="0" lang="en-US" altLang="en-US" sz="800" b="0" i="0" u="none" strike="noStrike" cap="none" normalizeH="0" baseline="0" dirty="0">
              <a:ln>
                <a:noFill/>
              </a:ln>
              <a:solidFill>
                <a:schemeClr val="tx1"/>
              </a:solidFill>
              <a:effectLst/>
              <a:hlinkClick r:id="rId3"/>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36471"/>
                </a:solidFill>
                <a:effectLst/>
                <a:latin typeface="TwitterChirp"/>
                <a:hlinkClick r:id="rId3"/>
              </a:rPr>
              <a:t>@realDonaldTrump</a:t>
            </a:r>
            <a:r>
              <a:rPr kumimoji="0" lang="en-US" altLang="en-US" sz="1100" b="0" i="0" u="none" strike="noStrike" cap="none" normalizeH="0" baseline="0" dirty="0">
                <a:ln>
                  <a:noFill/>
                </a:ln>
                <a:solidFill>
                  <a:srgbClr val="536471"/>
                </a:solidFill>
                <a:effectLst/>
                <a:latin typeface="TwitterChirp"/>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F1419"/>
                </a:solidFill>
                <a:effectLst/>
                <a:latin typeface="TwitterChirp"/>
              </a:rPr>
              <a:t>When a country Taxes our products coming in at, say, 50%, and we Tax the same product coming into our country at ZERO, not fair or smart. We will soon be starting RECIPROCAL TAXES so that we will charge the same thing as they charge us. $800 Billion Trade Deficit-have no choice!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536471"/>
                </a:solidFill>
                <a:effectLst/>
                <a:latin typeface="TwitterChirp"/>
                <a:hlinkClick r:id="rId4"/>
              </a:rPr>
              <a:t>5:57 PM · Mar 2, 2018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BE6B6FDA-D9FE-22BC-C28F-10BCD419AA75}"/>
              </a:ext>
            </a:extLst>
          </p:cNvPr>
          <p:cNvSpPr txBox="1"/>
          <p:nvPr/>
        </p:nvSpPr>
        <p:spPr>
          <a:xfrm>
            <a:off x="5257784" y="4283238"/>
            <a:ext cx="6094428" cy="2585323"/>
          </a:xfrm>
          <a:prstGeom prst="rect">
            <a:avLst/>
          </a:prstGeom>
          <a:noFill/>
        </p:spPr>
        <p:txBody>
          <a:bodyPr wrap="square">
            <a:spAutoFit/>
          </a:bodyPr>
          <a:lstStyle/>
          <a:p>
            <a:r>
              <a:rPr lang="en-US" b="0" i="0" dirty="0">
                <a:solidFill>
                  <a:srgbClr val="343434"/>
                </a:solidFill>
                <a:effectLst/>
                <a:latin typeface="kepler-std"/>
              </a:rPr>
              <a:t>During a discussion with members of the Congress on the steel industry, Trump said the recent decision of the Indian government to reduce the tariff from 75 per cent to 50 per cent was not enough and asked that it should be reciprocal, as the US imposes "zero tax" on the import of motorcycles.</a:t>
            </a:r>
          </a:p>
          <a:p>
            <a:r>
              <a:rPr lang="en-US" dirty="0">
                <a:hlinkClick r:id="rId5"/>
              </a:rPr>
              <a:t>https://www.outlookindia.com/website/story/donald-trump-slams-india-for-high-import-tax-on-harley-davidson-bikes-threatens-/308291</a:t>
            </a:r>
            <a:endParaRPr lang="en-US" dirty="0">
              <a:solidFill>
                <a:srgbClr val="343434"/>
              </a:solidFill>
              <a:latin typeface="kepler-std"/>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International Trade law after WTO</a:t>
            </a:r>
          </a:p>
        </p:txBody>
      </p:sp>
      <p:sp>
        <p:nvSpPr>
          <p:cNvPr id="3" name="Content Placeholder 2"/>
          <p:cNvSpPr>
            <a:spLocks noGrp="1"/>
          </p:cNvSpPr>
          <p:nvPr>
            <p:ph idx="1"/>
          </p:nvPr>
        </p:nvSpPr>
        <p:spPr/>
        <p:txBody>
          <a:bodyPr>
            <a:normAutofit/>
          </a:bodyPr>
          <a:lstStyle/>
          <a:p>
            <a:r>
              <a:rPr lang="en-US" dirty="0"/>
              <a:t>WTO formed in 1995, is successor of General Agreement on Trade and Tariff GATT of 1947.</a:t>
            </a:r>
          </a:p>
          <a:p>
            <a:r>
              <a:rPr lang="en-US" dirty="0"/>
              <a:t>Only international organization dealing with the global rules of trade between nations. </a:t>
            </a:r>
          </a:p>
          <a:p>
            <a:r>
              <a:rPr lang="en-US" dirty="0"/>
              <a:t>Main function is to ensure smooth and </a:t>
            </a:r>
            <a:r>
              <a:rPr lang="en-US" b="1" dirty="0"/>
              <a:t>free flow of trade </a:t>
            </a:r>
            <a:r>
              <a:rPr lang="en-US" dirty="0"/>
              <a:t>(</a:t>
            </a:r>
            <a:r>
              <a:rPr lang="en-US" i="1" dirty="0">
                <a:solidFill>
                  <a:srgbClr val="FF0000"/>
                </a:solidFill>
              </a:rPr>
              <a:t>trade in goods and services</a:t>
            </a:r>
            <a:r>
              <a:rPr lang="en-US" b="1" dirty="0"/>
              <a:t>).</a:t>
            </a:r>
            <a:endParaRPr lang="en-US" b="1" u="sng" dirty="0"/>
          </a:p>
          <a:p>
            <a:r>
              <a:rPr lang="en-US" dirty="0"/>
              <a:t>WTO’s rules discourages </a:t>
            </a:r>
            <a:r>
              <a:rPr lang="en-US" b="1" dirty="0">
                <a:solidFill>
                  <a:srgbClr val="FF0000"/>
                </a:solidFill>
              </a:rPr>
              <a:t>protectionism.</a:t>
            </a:r>
            <a:r>
              <a:rPr lang="en-US" dirty="0">
                <a:solidFill>
                  <a:srgbClr val="FF0000"/>
                </a:solidFill>
              </a:rPr>
              <a:t> </a:t>
            </a:r>
          </a:p>
          <a:p>
            <a:r>
              <a:rPr lang="en-US" dirty="0">
                <a:highlight>
                  <a:srgbClr val="FFFF00"/>
                </a:highlight>
              </a:rPr>
              <a:t>Encourages members to provide Most </a:t>
            </a:r>
            <a:r>
              <a:rPr lang="en-US" dirty="0" err="1">
                <a:highlight>
                  <a:srgbClr val="FFFF00"/>
                </a:highlight>
              </a:rPr>
              <a:t>Favoured</a:t>
            </a:r>
            <a:r>
              <a:rPr lang="en-US" dirty="0">
                <a:highlight>
                  <a:srgbClr val="FFFF00"/>
                </a:highlight>
              </a:rPr>
              <a:t> Nation (MFN) and National Treatment to member countries.  </a:t>
            </a:r>
            <a:r>
              <a:rPr lang="en-US" b="1" dirty="0"/>
              <a:t>(Elaborate)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4FA4-F81C-4EFC-B865-38747C5E74F9}"/>
              </a:ext>
            </a:extLst>
          </p:cNvPr>
          <p:cNvSpPr>
            <a:spLocks noGrp="1"/>
          </p:cNvSpPr>
          <p:nvPr>
            <p:ph type="title"/>
          </p:nvPr>
        </p:nvSpPr>
        <p:spPr/>
        <p:txBody>
          <a:bodyPr/>
          <a:lstStyle/>
          <a:p>
            <a:r>
              <a:rPr lang="en-US" dirty="0"/>
              <a:t>WTO Treaty Provisions</a:t>
            </a:r>
          </a:p>
        </p:txBody>
      </p:sp>
      <p:sp>
        <p:nvSpPr>
          <p:cNvPr id="3" name="Content Placeholder 2">
            <a:extLst>
              <a:ext uri="{FF2B5EF4-FFF2-40B4-BE49-F238E27FC236}">
                <a16:creationId xmlns:a16="http://schemas.microsoft.com/office/drawing/2014/main" id="{99042E6E-E59B-4009-86BA-60FB68A2A8F8}"/>
              </a:ext>
            </a:extLst>
          </p:cNvPr>
          <p:cNvSpPr>
            <a:spLocks noGrp="1"/>
          </p:cNvSpPr>
          <p:nvPr>
            <p:ph idx="1"/>
          </p:nvPr>
        </p:nvSpPr>
        <p:spPr/>
        <p:txBody>
          <a:bodyPr>
            <a:normAutofit/>
          </a:bodyPr>
          <a:lstStyle/>
          <a:p>
            <a:r>
              <a:rPr lang="en-US" dirty="0"/>
              <a:t>Tariffs would be reduced on over 80% of the world trade.</a:t>
            </a:r>
          </a:p>
          <a:p>
            <a:r>
              <a:rPr lang="en-US" dirty="0"/>
              <a:t>Dumping goods on another countries market at </a:t>
            </a:r>
            <a:r>
              <a:rPr lang="en-US" dirty="0">
                <a:highlight>
                  <a:srgbClr val="00FF00"/>
                </a:highlight>
              </a:rPr>
              <a:t>below-cost prices to eliminate that country’s domestic producers would be banned.</a:t>
            </a:r>
          </a:p>
          <a:p>
            <a:r>
              <a:rPr lang="en-US" dirty="0"/>
              <a:t>Farm subsidies that artificially make one nation’s domestic producers more competitive would be reduced, and quotas on imported textiles would be phased out.</a:t>
            </a:r>
          </a:p>
          <a:p>
            <a:r>
              <a:rPr lang="en-US" b="1" i="1" dirty="0">
                <a:highlight>
                  <a:srgbClr val="00FF00"/>
                </a:highlight>
              </a:rPr>
              <a:t>“Piracy”</a:t>
            </a:r>
            <a:r>
              <a:rPr lang="en-US" dirty="0">
                <a:highlight>
                  <a:srgbClr val="00FF00"/>
                </a:highlight>
              </a:rPr>
              <a:t> of copyrighted books, films, music, and other </a:t>
            </a:r>
            <a:r>
              <a:rPr lang="en-US" b="1" i="1" dirty="0">
                <a:highlight>
                  <a:srgbClr val="00FF00"/>
                </a:highlight>
              </a:rPr>
              <a:t>intellectual property </a:t>
            </a:r>
            <a:r>
              <a:rPr lang="en-US" dirty="0">
                <a:highlight>
                  <a:srgbClr val="00FF00"/>
                </a:highlight>
              </a:rPr>
              <a:t>would be punished.</a:t>
            </a:r>
          </a:p>
        </p:txBody>
      </p:sp>
    </p:spTree>
    <p:extLst>
      <p:ext uri="{BB962C8B-B14F-4D97-AF65-F5344CB8AC3E}">
        <p14:creationId xmlns:p14="http://schemas.microsoft.com/office/powerpoint/2010/main" val="2793362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MFN and its legal aspect</a:t>
            </a:r>
          </a:p>
        </p:txBody>
      </p:sp>
      <p:sp>
        <p:nvSpPr>
          <p:cNvPr id="3" name="Content Placeholder 2"/>
          <p:cNvSpPr>
            <a:spLocks noGrp="1"/>
          </p:cNvSpPr>
          <p:nvPr>
            <p:ph sz="half" idx="1"/>
          </p:nvPr>
        </p:nvSpPr>
        <p:spPr/>
        <p:txBody>
          <a:bodyPr>
            <a:normAutofit fontScale="77500" lnSpcReduction="20000"/>
          </a:bodyPr>
          <a:lstStyle/>
          <a:p>
            <a:r>
              <a:rPr lang="en-US" dirty="0"/>
              <a:t>WTO’s MFN rule specifies that a product or service coming from one WTO member should be treated equally.</a:t>
            </a:r>
          </a:p>
          <a:p>
            <a:r>
              <a:rPr lang="en-US" b="0" i="0" dirty="0">
                <a:solidFill>
                  <a:srgbClr val="000000"/>
                </a:solidFill>
                <a:effectLst/>
                <a:latin typeface="Museo Sans 300"/>
              </a:rPr>
              <a:t>“Under the WTO agreements, countries cannot normally discriminate between their trading partners. Grant someone a special </a:t>
            </a:r>
            <a:r>
              <a:rPr lang="en-US" b="0" i="0" dirty="0" err="1">
                <a:solidFill>
                  <a:srgbClr val="000000"/>
                </a:solidFill>
                <a:effectLst/>
                <a:latin typeface="Museo Sans 300"/>
              </a:rPr>
              <a:t>favour</a:t>
            </a:r>
            <a:r>
              <a:rPr lang="en-US" b="0" i="0" dirty="0">
                <a:solidFill>
                  <a:srgbClr val="000000"/>
                </a:solidFill>
                <a:effectLst/>
                <a:latin typeface="Museo Sans 300"/>
              </a:rPr>
              <a:t> (</a:t>
            </a:r>
            <a:r>
              <a:rPr lang="en-US" b="1" i="0" dirty="0">
                <a:solidFill>
                  <a:srgbClr val="000000"/>
                </a:solidFill>
                <a:effectLst/>
                <a:highlight>
                  <a:srgbClr val="FF0000"/>
                </a:highlight>
                <a:latin typeface="Museo Sans 300"/>
              </a:rPr>
              <a:t>such as a lower customs duty rate for one of their products) </a:t>
            </a:r>
            <a:r>
              <a:rPr lang="en-US" b="0" i="0" dirty="0">
                <a:solidFill>
                  <a:srgbClr val="000000"/>
                </a:solidFill>
                <a:effectLst/>
                <a:latin typeface="Museo Sans 300"/>
              </a:rPr>
              <a:t>and you have to do the same for all other WTO members.” WTO</a:t>
            </a:r>
            <a:endParaRPr lang="en-US" dirty="0"/>
          </a:p>
        </p:txBody>
      </p:sp>
      <p:sp>
        <p:nvSpPr>
          <p:cNvPr id="4" name="Content Placeholder 3">
            <a:extLst>
              <a:ext uri="{FF2B5EF4-FFF2-40B4-BE49-F238E27FC236}">
                <a16:creationId xmlns:a16="http://schemas.microsoft.com/office/drawing/2014/main" id="{901F4B94-BC4D-10E0-9BAA-31A1B05F7BD1}"/>
              </a:ext>
            </a:extLst>
          </p:cNvPr>
          <p:cNvSpPr>
            <a:spLocks noGrp="1"/>
          </p:cNvSpPr>
          <p:nvPr>
            <p:ph sz="half" idx="2"/>
          </p:nvPr>
        </p:nvSpPr>
        <p:spPr/>
        <p:txBody>
          <a:bodyPr>
            <a:normAutofit fontScale="77500" lnSpcReduction="20000"/>
          </a:bodyPr>
          <a:lstStyle/>
          <a:p>
            <a:r>
              <a:rPr lang="en-US" b="0" i="0" dirty="0">
                <a:solidFill>
                  <a:srgbClr val="000000"/>
                </a:solidFill>
                <a:effectLst/>
                <a:latin typeface="Museo Sans 300"/>
              </a:rPr>
              <a:t>Each member treats all the other members equally as “most-</a:t>
            </a:r>
            <a:r>
              <a:rPr lang="en-US" b="0" i="0" dirty="0" err="1">
                <a:solidFill>
                  <a:srgbClr val="000000"/>
                </a:solidFill>
                <a:effectLst/>
                <a:latin typeface="Museo Sans 300"/>
              </a:rPr>
              <a:t>favoured</a:t>
            </a:r>
            <a:r>
              <a:rPr lang="en-US" b="0" i="0" dirty="0">
                <a:solidFill>
                  <a:srgbClr val="000000"/>
                </a:solidFill>
                <a:effectLst/>
                <a:latin typeface="Museo Sans 300"/>
              </a:rPr>
              <a:t>” trading partners. </a:t>
            </a:r>
          </a:p>
          <a:p>
            <a:r>
              <a:rPr lang="en-US" b="0" i="0" dirty="0">
                <a:solidFill>
                  <a:srgbClr val="000000"/>
                </a:solidFill>
                <a:effectLst/>
                <a:highlight>
                  <a:srgbClr val="00FF00"/>
                </a:highlight>
                <a:latin typeface="Museo Sans 300"/>
              </a:rPr>
              <a:t>If a country improves the benefits that it gives to one trading partner, it has to give the same “best” treatment to all the other WTO members so that they all remain “most-</a:t>
            </a:r>
            <a:r>
              <a:rPr lang="en-US" b="0" i="0" dirty="0" err="1">
                <a:solidFill>
                  <a:srgbClr val="000000"/>
                </a:solidFill>
                <a:effectLst/>
                <a:highlight>
                  <a:srgbClr val="00FF00"/>
                </a:highlight>
                <a:latin typeface="Museo Sans 300"/>
              </a:rPr>
              <a:t>favoured</a:t>
            </a:r>
            <a:r>
              <a:rPr lang="en-US" b="0" i="0" dirty="0">
                <a:solidFill>
                  <a:srgbClr val="000000"/>
                </a:solidFill>
                <a:effectLst/>
                <a:highlight>
                  <a:srgbClr val="00FF00"/>
                </a:highlight>
                <a:latin typeface="Museo Sans 300"/>
              </a:rPr>
              <a:t>”.</a:t>
            </a:r>
          </a:p>
          <a:p>
            <a:r>
              <a:rPr lang="en-US" b="0" i="0" dirty="0">
                <a:solidFill>
                  <a:srgbClr val="000000"/>
                </a:solidFill>
                <a:effectLst/>
                <a:highlight>
                  <a:srgbClr val="FF0000"/>
                </a:highlight>
                <a:latin typeface="Faustina"/>
              </a:rPr>
              <a:t>India allows vegetable oil import at lower duty until March 2024</a:t>
            </a:r>
          </a:p>
          <a:p>
            <a:r>
              <a:rPr lang="en-US" dirty="0">
                <a:highlight>
                  <a:srgbClr val="00FF00"/>
                </a:highlight>
                <a:hlinkClick r:id="rId2"/>
              </a:rPr>
              <a:t>https://economictimes.indiatimes.com/news/economy/foreign-trade/india-allows-vegetable-oil-import-at-lower-duty-until-march-2024/articleshow/96618121.cms?from=mdr</a:t>
            </a:r>
            <a:endParaRPr lang="en-US" dirty="0">
              <a:highlight>
                <a:srgbClr val="00FF00"/>
              </a:highlight>
            </a:endParaRPr>
          </a:p>
          <a:p>
            <a:endParaRPr lang="en-US" dirty="0">
              <a:highlight>
                <a:srgbClr val="00FF00"/>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National Treatment</a:t>
            </a:r>
          </a:p>
        </p:txBody>
      </p:sp>
      <p:sp>
        <p:nvSpPr>
          <p:cNvPr id="3" name="Content Placeholder 2"/>
          <p:cNvSpPr>
            <a:spLocks noGrp="1"/>
          </p:cNvSpPr>
          <p:nvPr>
            <p:ph idx="1"/>
          </p:nvPr>
        </p:nvSpPr>
        <p:spPr/>
        <p:txBody>
          <a:bodyPr/>
          <a:lstStyle/>
          <a:p>
            <a:r>
              <a:rPr lang="en-US" dirty="0"/>
              <a:t>WTO also has National Treatment principle.</a:t>
            </a:r>
          </a:p>
          <a:p>
            <a:r>
              <a:rPr lang="en-US" dirty="0"/>
              <a:t>This means treating local and foreign investors and their products equally. </a:t>
            </a:r>
            <a:r>
              <a:rPr lang="en-US" dirty="0">
                <a:highlight>
                  <a:srgbClr val="00FF00"/>
                </a:highlight>
              </a:rPr>
              <a:t>(Once it enters into its market)</a:t>
            </a:r>
          </a:p>
          <a:p>
            <a:r>
              <a:rPr lang="en-US" dirty="0"/>
              <a:t>No preference to local investors/goods over the foreign investors/goods in terms of taxes or concession etc.</a:t>
            </a:r>
          </a:p>
          <a:p>
            <a:r>
              <a:rPr lang="en-US" dirty="0"/>
              <a:t>chrome-extension://</a:t>
            </a:r>
            <a:r>
              <a:rPr lang="en-US" dirty="0" err="1"/>
              <a:t>efaidnbmnnnibpcajpcglclefindmkaj</a:t>
            </a:r>
            <a:r>
              <a:rPr lang="en-US" dirty="0"/>
              <a:t>/https://www.wto.org/english/res_e/booksp_e/dispu_settl_1995_2012_e.pdf</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Tariff and the global trade</a:t>
            </a:r>
          </a:p>
        </p:txBody>
      </p:sp>
      <p:sp>
        <p:nvSpPr>
          <p:cNvPr id="3" name="Content Placeholder 2"/>
          <p:cNvSpPr>
            <a:spLocks noGrp="1"/>
          </p:cNvSpPr>
          <p:nvPr>
            <p:ph idx="1"/>
          </p:nvPr>
        </p:nvSpPr>
        <p:spPr/>
        <p:txBody>
          <a:bodyPr>
            <a:normAutofit/>
          </a:bodyPr>
          <a:lstStyle/>
          <a:p>
            <a:r>
              <a:rPr lang="en-US" dirty="0"/>
              <a:t>While earlier, the states used to put high tariffs on imports, the WTO encourages the members to lower tariffs and also announce </a:t>
            </a:r>
            <a:r>
              <a:rPr lang="en-US" b="1" dirty="0"/>
              <a:t>the rate of tariffs </a:t>
            </a:r>
            <a:r>
              <a:rPr lang="en-US" dirty="0"/>
              <a:t>on a particular product.</a:t>
            </a:r>
          </a:p>
          <a:p>
            <a:r>
              <a:rPr lang="en-US" dirty="0">
                <a:hlinkClick r:id="rId2"/>
              </a:rPr>
              <a:t>http://www.customs.go.jp/english/tariff/2019_4/data/e_07.htm</a:t>
            </a:r>
            <a:r>
              <a:rPr lang="en-US" dirty="0"/>
              <a:t> </a:t>
            </a:r>
          </a:p>
          <a:p>
            <a:r>
              <a:rPr lang="en-US" b="1" dirty="0"/>
              <a:t>( Explain)</a:t>
            </a:r>
          </a:p>
          <a:p>
            <a:r>
              <a:rPr lang="en-US" dirty="0"/>
              <a:t>Example: if a country import steel from abroad, it has to announce a tariff, let's say 10% of the products’ base price , it must levy the same tariff from all the exporting countries. </a:t>
            </a:r>
            <a:r>
              <a:rPr lang="en-US" dirty="0">
                <a:solidFill>
                  <a:srgbClr val="FF0000"/>
                </a:solidFill>
              </a:rPr>
              <a:t>(No different tariff on India’s and China’s steel imported into UAE) </a:t>
            </a:r>
            <a:r>
              <a:rPr lang="en-US" dirty="0">
                <a:solidFill>
                  <a:srgbClr val="FF0000"/>
                </a:solidFill>
                <a:highlight>
                  <a:srgbClr val="00FF00"/>
                </a:highlight>
              </a:rPr>
              <a:t>(except if you have an FTA with a particular country.)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1459</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-apple-system</vt:lpstr>
      <vt:lpstr>Arial</vt:lpstr>
      <vt:lpstr>Calibri</vt:lpstr>
      <vt:lpstr>Calibri Light</vt:lpstr>
      <vt:lpstr>Faustina</vt:lpstr>
      <vt:lpstr>Georgia</vt:lpstr>
      <vt:lpstr>kepler-std</vt:lpstr>
      <vt:lpstr>MonumentGrotesk</vt:lpstr>
      <vt:lpstr>Museo Sans 300</vt:lpstr>
      <vt:lpstr>TwitterChirp</vt:lpstr>
      <vt:lpstr>Office Theme</vt:lpstr>
      <vt:lpstr>International Law: Global Trade</vt:lpstr>
      <vt:lpstr>Global Trade and Finance: Emergence of a system</vt:lpstr>
      <vt:lpstr>Global Trade  during the Cold War</vt:lpstr>
      <vt:lpstr>How the countries regulated trade before WTO (Various Protectionist Measures)</vt:lpstr>
      <vt:lpstr>International Trade law after WTO</vt:lpstr>
      <vt:lpstr>WTO Treaty Provisions</vt:lpstr>
      <vt:lpstr>MFN and its legal aspect</vt:lpstr>
      <vt:lpstr>National Treatment</vt:lpstr>
      <vt:lpstr>Tariff and the global trade</vt:lpstr>
      <vt:lpstr>Some exceptions in the WTO rule: based on Standard </vt:lpstr>
      <vt:lpstr>Some exceptions in the WTO rule: Based on the National Security concerns</vt:lpstr>
      <vt:lpstr>Some Exception in the WTO rule: Based on FTA</vt:lpstr>
      <vt:lpstr>The legal remedy in International trade laws</vt:lpstr>
      <vt:lpstr>Recommended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Law: Global Trade</dc:title>
  <dc:creator>Shamshad Ahmad Khan</dc:creator>
  <cp:lastModifiedBy>Shamshad Ahmad Khan</cp:lastModifiedBy>
  <cp:revision>23</cp:revision>
  <dcterms:created xsi:type="dcterms:W3CDTF">2022-09-14T18:48:25Z</dcterms:created>
  <dcterms:modified xsi:type="dcterms:W3CDTF">2024-03-26T06:36:48Z</dcterms:modified>
</cp:coreProperties>
</file>