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2" r:id="rId6"/>
    <p:sldId id="273" r:id="rId7"/>
    <p:sldId id="274" r:id="rId8"/>
    <p:sldId id="275" r:id="rId9"/>
    <p:sldId id="276" r:id="rId10"/>
    <p:sldId id="277" r:id="rId11"/>
    <p:sldId id="278" r:id="rId12"/>
    <p:sldId id="279" r:id="rId13"/>
    <p:sldId id="260" r:id="rId14"/>
    <p:sldId id="262" r:id="rId15"/>
    <p:sldId id="264" r:id="rId16"/>
    <p:sldId id="265" r:id="rId17"/>
    <p:sldId id="266" r:id="rId18"/>
    <p:sldId id="267" r:id="rId19"/>
    <p:sldId id="263" r:id="rId20"/>
    <p:sldId id="268" r:id="rId21"/>
    <p:sldId id="269" r:id="rId22"/>
    <p:sldId id="270" r:id="rId23"/>
    <p:sldId id="27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360_R1YstU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xz04kwp3j-s" TargetMode="External"/><Relationship Id="rId2" Type="http://schemas.openxmlformats.org/officeDocument/2006/relationships/hyperlink" Target="https://www.youtube.com/watch?v=AsLIGWtumd4"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Law of the Air space and the ADIZ</a:t>
            </a:r>
          </a:p>
        </p:txBody>
      </p:sp>
      <p:sp>
        <p:nvSpPr>
          <p:cNvPr id="3" name="Subtitle 2"/>
          <p:cNvSpPr>
            <a:spLocks noGrp="1"/>
          </p:cNvSpPr>
          <p:nvPr>
            <p:ph type="subTitle" idx="1"/>
          </p:nvPr>
        </p:nvSpPr>
        <p:spPr/>
        <p:txBody>
          <a:bodyPr/>
          <a:lstStyle/>
          <a:p>
            <a:r>
              <a:rPr lang="en-US" dirty="0"/>
              <a:t>Shamshad Ahmad Khan,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170" name="Rectangle 6150">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C46B3A-BC83-9452-CAC0-CA81FD877735}"/>
              </a:ext>
            </a:extLst>
          </p:cNvPr>
          <p:cNvSpPr>
            <a:spLocks noGrp="1"/>
          </p:cNvSpPr>
          <p:nvPr>
            <p:ph type="title"/>
          </p:nvPr>
        </p:nvSpPr>
        <p:spPr>
          <a:xfrm>
            <a:off x="452953" y="640081"/>
            <a:ext cx="1956491" cy="5257799"/>
          </a:xfrm>
        </p:spPr>
        <p:txBody>
          <a:bodyPr vert="horz" lIns="91440" tIns="45720" rIns="91440" bIns="45720" rtlCol="0" anchor="ctr">
            <a:normAutofit/>
          </a:bodyPr>
          <a:lstStyle/>
          <a:p>
            <a:pPr algn="l">
              <a:lnSpc>
                <a:spcPct val="90000"/>
              </a:lnSpc>
            </a:pPr>
            <a:r>
              <a:rPr lang="en-US" sz="2600" b="0" i="0">
                <a:solidFill>
                  <a:srgbClr val="2C2C2C"/>
                </a:solidFill>
                <a:effectLst/>
              </a:rPr>
              <a:t>Freedom to pick up and discharge traffic at intermediate points.</a:t>
            </a:r>
            <a:br>
              <a:rPr lang="en-US" sz="2600" b="0" i="0">
                <a:solidFill>
                  <a:srgbClr val="2C2C2C"/>
                </a:solidFill>
                <a:effectLst/>
              </a:rPr>
            </a:br>
            <a:endParaRPr lang="en-US" sz="2600">
              <a:solidFill>
                <a:srgbClr val="2C2C2C"/>
              </a:solidFill>
            </a:endParaRPr>
          </a:p>
        </p:txBody>
      </p:sp>
      <p:sp>
        <p:nvSpPr>
          <p:cNvPr id="6171"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5050" y="484632"/>
            <a:ext cx="6096762"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Freedoms Of The Air – Viet Flight Training">
            <a:extLst>
              <a:ext uri="{FF2B5EF4-FFF2-40B4-BE49-F238E27FC236}">
                <a16:creationId xmlns:a16="http://schemas.microsoft.com/office/drawing/2014/main" id="{35DAA88B-8F19-0500-7682-D5C21F028F9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2815" r="31143"/>
          <a:stretch/>
        </p:blipFill>
        <p:spPr bwMode="auto">
          <a:xfrm>
            <a:off x="3047223" y="942538"/>
            <a:ext cx="5372416" cy="480833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208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Slide Background Fill">
            <a:extLst>
              <a:ext uri="{FF2B5EF4-FFF2-40B4-BE49-F238E27FC236}">
                <a16:creationId xmlns:a16="http://schemas.microsoft.com/office/drawing/2014/main" id="{913AE63C-D5B4-45D1-ACFC-648CFFCF9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8" y="0"/>
            <a:ext cx="914171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177" name="Group 7176">
            <a:extLst>
              <a:ext uri="{FF2B5EF4-FFF2-40B4-BE49-F238E27FC236}">
                <a16:creationId xmlns:a16="http://schemas.microsoft.com/office/drawing/2014/main" id="{6DCEF60B-EF3F-4A5E-BDC6-A2D840B90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1714" cy="6858000"/>
            <a:chOff x="651279" y="598259"/>
            <a:chExt cx="10889442" cy="5680742"/>
          </a:xfrm>
        </p:grpSpPr>
        <p:sp>
          <p:nvSpPr>
            <p:cNvPr id="7178" name="Color">
              <a:extLst>
                <a:ext uri="{FF2B5EF4-FFF2-40B4-BE49-F238E27FC236}">
                  <a16:creationId xmlns:a16="http://schemas.microsoft.com/office/drawing/2014/main" id="{99CE9C4B-76CC-43D8-BCEF-0CE380886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9" name="Color">
              <a:extLst>
                <a:ext uri="{FF2B5EF4-FFF2-40B4-BE49-F238E27FC236}">
                  <a16:creationId xmlns:a16="http://schemas.microsoft.com/office/drawing/2014/main" id="{C2324D64-DFBA-4803-8BE2-87DDFA57AC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181" name="Color">
            <a:extLst>
              <a:ext uri="{FF2B5EF4-FFF2-40B4-BE49-F238E27FC236}">
                <a16:creationId xmlns:a16="http://schemas.microsoft.com/office/drawing/2014/main" id="{BF9E7B5D-88C3-4C36-A22E-93AA384BA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3" y="598259"/>
            <a:ext cx="8167081" cy="5680742"/>
          </a:xfrm>
          <a:prstGeom prst="rect">
            <a:avLst/>
          </a:prstGeom>
          <a:solidFill>
            <a:srgbClr val="E7C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0" name="Picture 2" descr="chicago convention slideshare">
            <a:extLst>
              <a:ext uri="{FF2B5EF4-FFF2-40B4-BE49-F238E27FC236}">
                <a16:creationId xmlns:a16="http://schemas.microsoft.com/office/drawing/2014/main" id="{5B807914-146E-0362-3060-F0445E1573D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3560480" y="1536128"/>
            <a:ext cx="5033304" cy="3774978"/>
          </a:xfrm>
          <a:prstGeom prst="rect">
            <a:avLst/>
          </a:prstGeom>
          <a:noFill/>
          <a:extLst>
            <a:ext uri="{909E8E84-426E-40DD-AFC4-6F175D3DCCD1}">
              <a14:hiddenFill xmlns:a14="http://schemas.microsoft.com/office/drawing/2010/main">
                <a:solidFill>
                  <a:srgbClr val="FFFFFF"/>
                </a:solidFill>
              </a14:hiddenFill>
            </a:ext>
          </a:extLst>
        </p:spPr>
      </p:pic>
      <p:grpSp>
        <p:nvGrpSpPr>
          <p:cNvPr id="7183" name="Group 7182">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3" y="0"/>
            <a:ext cx="9141717" cy="6858000"/>
            <a:chOff x="0" y="0"/>
            <a:chExt cx="12188952" cy="6858000"/>
          </a:xfrm>
        </p:grpSpPr>
        <p:sp>
          <p:nvSpPr>
            <p:cNvPr id="7184" name="Freeform: Shape 7183">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185" name="Freeform: Shape 7184">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186" name="Freeform: Shape 7185">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187" name="Freeform: Shape 7186">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188" name="Freeform: Shape 7187">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189" name="Freeform: Shape 7188">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190" name="Freeform: Shape 7189">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A914A500-6A88-1A46-04D3-8C8FB9CA6CD7}"/>
              </a:ext>
            </a:extLst>
          </p:cNvPr>
          <p:cNvSpPr>
            <a:spLocks noGrp="1"/>
          </p:cNvSpPr>
          <p:nvPr>
            <p:ph type="title"/>
          </p:nvPr>
        </p:nvSpPr>
        <p:spPr>
          <a:xfrm>
            <a:off x="589788" y="756745"/>
            <a:ext cx="2834242" cy="3103374"/>
          </a:xfrm>
        </p:spPr>
        <p:txBody>
          <a:bodyPr vert="horz" lIns="91440" tIns="45720" rIns="91440" bIns="45720" rtlCol="0" anchor="b">
            <a:normAutofit/>
          </a:bodyPr>
          <a:lstStyle/>
          <a:p>
            <a:pPr algn="l">
              <a:lnSpc>
                <a:spcPct val="90000"/>
              </a:lnSpc>
            </a:pPr>
            <a:r>
              <a:rPr lang="en-US" sz="4200" kern="1200">
                <a:solidFill>
                  <a:schemeClr val="tx2"/>
                </a:solidFill>
                <a:latin typeface="+mj-lt"/>
                <a:ea typeface="+mj-ea"/>
                <a:cs typeface="+mj-cs"/>
              </a:rPr>
              <a:t>Chicago Convention 1944, led to formation of ICAO</a:t>
            </a:r>
          </a:p>
        </p:txBody>
      </p:sp>
      <p:sp>
        <p:nvSpPr>
          <p:cNvPr id="3" name="Content Placeholder 2">
            <a:extLst>
              <a:ext uri="{FF2B5EF4-FFF2-40B4-BE49-F238E27FC236}">
                <a16:creationId xmlns:a16="http://schemas.microsoft.com/office/drawing/2014/main" id="{448C052F-1ABE-414C-67AD-CE3E5082E022}"/>
              </a:ext>
            </a:extLst>
          </p:cNvPr>
          <p:cNvSpPr>
            <a:spLocks noGrp="1"/>
          </p:cNvSpPr>
          <p:nvPr>
            <p:ph sz="half" idx="1"/>
          </p:nvPr>
        </p:nvSpPr>
        <p:spPr>
          <a:xfrm>
            <a:off x="589788" y="3813621"/>
            <a:ext cx="2834241" cy="2367723"/>
          </a:xfrm>
        </p:spPr>
        <p:txBody>
          <a:bodyPr vert="horz" lIns="91440" tIns="45720" rIns="91440" bIns="45720" rtlCol="0" anchor="t">
            <a:normAutofit/>
          </a:bodyPr>
          <a:lstStyle/>
          <a:p>
            <a:pPr indent="-228600">
              <a:lnSpc>
                <a:spcPct val="90000"/>
              </a:lnSpc>
            </a:pPr>
            <a:r>
              <a:rPr lang="en-US" sz="1600">
                <a:solidFill>
                  <a:schemeClr val="tx2"/>
                </a:solidFill>
              </a:rPr>
              <a:t>Not all countries agreed to all the five</a:t>
            </a:r>
          </a:p>
          <a:p>
            <a:pPr indent="-228600">
              <a:lnSpc>
                <a:spcPct val="90000"/>
              </a:lnSpc>
            </a:pPr>
            <a:r>
              <a:rPr lang="en-US" sz="1600">
                <a:solidFill>
                  <a:schemeClr val="tx2"/>
                </a:solidFill>
              </a:rPr>
              <a:t>Some agreed to first two</a:t>
            </a:r>
          </a:p>
          <a:p>
            <a:pPr indent="-228600">
              <a:lnSpc>
                <a:spcPct val="90000"/>
              </a:lnSpc>
            </a:pPr>
            <a:r>
              <a:rPr lang="en-US" sz="1600">
                <a:solidFill>
                  <a:schemeClr val="tx2"/>
                </a:solidFill>
              </a:rPr>
              <a:t>And a group of others agreed to implement all five.</a:t>
            </a:r>
          </a:p>
        </p:txBody>
      </p:sp>
    </p:spTree>
    <p:extLst>
      <p:ext uri="{BB962C8B-B14F-4D97-AF65-F5344CB8AC3E}">
        <p14:creationId xmlns:p14="http://schemas.microsoft.com/office/powerpoint/2010/main" val="3808118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20849F-CAB7-0ED2-4A08-C60E4C96178C}"/>
              </a:ext>
            </a:extLst>
          </p:cNvPr>
          <p:cNvSpPr>
            <a:spLocks noGrp="1"/>
          </p:cNvSpPr>
          <p:nvPr>
            <p:ph type="title"/>
          </p:nvPr>
        </p:nvSpPr>
        <p:spPr/>
        <p:txBody>
          <a:bodyPr>
            <a:normAutofit fontScale="90000"/>
          </a:bodyPr>
          <a:lstStyle/>
          <a:p>
            <a:r>
              <a:rPr lang="en-US" dirty="0"/>
              <a:t>Chicago convention (ICAO) does not apply on</a:t>
            </a:r>
          </a:p>
        </p:txBody>
      </p:sp>
      <p:sp>
        <p:nvSpPr>
          <p:cNvPr id="6" name="Content Placeholder 5">
            <a:extLst>
              <a:ext uri="{FF2B5EF4-FFF2-40B4-BE49-F238E27FC236}">
                <a16:creationId xmlns:a16="http://schemas.microsoft.com/office/drawing/2014/main" id="{80397C98-F483-73FC-1AD2-49B2E5935EBC}"/>
              </a:ext>
            </a:extLst>
          </p:cNvPr>
          <p:cNvSpPr>
            <a:spLocks noGrp="1"/>
          </p:cNvSpPr>
          <p:nvPr>
            <p:ph idx="1"/>
          </p:nvPr>
        </p:nvSpPr>
        <p:spPr/>
        <p:txBody>
          <a:bodyPr/>
          <a:lstStyle/>
          <a:p>
            <a:r>
              <a:rPr lang="en-US" dirty="0"/>
              <a:t>A) State aircraft (Air Force one)</a:t>
            </a:r>
          </a:p>
          <a:p>
            <a:r>
              <a:rPr lang="en-US" dirty="0"/>
              <a:t>Example </a:t>
            </a:r>
            <a:r>
              <a:rPr lang="en-US" dirty="0">
                <a:hlinkClick r:id="rId2"/>
              </a:rPr>
              <a:t>https://www.youtube.com/watch?v=360_R1YstU0</a:t>
            </a:r>
            <a:endParaRPr lang="en-US" dirty="0"/>
          </a:p>
          <a:p>
            <a:r>
              <a:rPr lang="en-US" dirty="0"/>
              <a:t>B) Surveillance and Spy Aircraft</a:t>
            </a:r>
          </a:p>
          <a:p>
            <a:r>
              <a:rPr lang="en-US" dirty="0"/>
              <a:t>C) Unmanned Aircraft (Drone </a:t>
            </a:r>
            <a:r>
              <a:rPr lang="en-US" dirty="0" err="1"/>
              <a:t>etc</a:t>
            </a:r>
            <a:r>
              <a:rPr lang="en-US" dirty="0"/>
              <a:t>)</a:t>
            </a:r>
          </a:p>
          <a:p>
            <a:r>
              <a:rPr lang="en-US" dirty="0"/>
              <a:t>APPLY ONLY ON </a:t>
            </a:r>
            <a:r>
              <a:rPr lang="en-US"/>
              <a:t>Civilian Aircraft</a:t>
            </a:r>
            <a:endParaRPr lang="en-US" dirty="0"/>
          </a:p>
        </p:txBody>
      </p:sp>
    </p:spTree>
    <p:extLst>
      <p:ext uri="{BB962C8B-B14F-4D97-AF65-F5344CB8AC3E}">
        <p14:creationId xmlns:p14="http://schemas.microsoft.com/office/powerpoint/2010/main" val="26951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UNCLOS and Law of Air Space</a:t>
            </a:r>
          </a:p>
        </p:txBody>
      </p:sp>
      <p:sp>
        <p:nvSpPr>
          <p:cNvPr id="5" name="Content Placeholder 4"/>
          <p:cNvSpPr>
            <a:spLocks noGrp="1"/>
          </p:cNvSpPr>
          <p:nvPr>
            <p:ph sz="half" idx="1"/>
          </p:nvPr>
        </p:nvSpPr>
        <p:spPr/>
        <p:txBody>
          <a:bodyPr>
            <a:normAutofit fontScale="92500" lnSpcReduction="10000"/>
          </a:bodyPr>
          <a:lstStyle/>
          <a:p>
            <a:r>
              <a:rPr lang="en-US" dirty="0"/>
              <a:t>UNCLOS 1984 says that beyond 12 NM from the baseline of a country having Sea, starts international airspace</a:t>
            </a:r>
          </a:p>
          <a:p>
            <a:r>
              <a:rPr lang="en-US" dirty="0"/>
              <a:t>Interestingly, the </a:t>
            </a:r>
            <a:r>
              <a:rPr lang="en-US" b="1" dirty="0"/>
              <a:t>littoral states </a:t>
            </a:r>
            <a:r>
              <a:rPr lang="en-US" dirty="0"/>
              <a:t>can exercise limited sovereignty over the water of </a:t>
            </a:r>
            <a:r>
              <a:rPr lang="en-US" b="1" i="1" dirty="0"/>
              <a:t>EEZ or Cont. Zone</a:t>
            </a:r>
            <a:r>
              <a:rPr lang="en-US" dirty="0"/>
              <a:t>, </a:t>
            </a:r>
            <a:r>
              <a:rPr lang="en-US" dirty="0">
                <a:highlight>
                  <a:srgbClr val="FF0000"/>
                </a:highlight>
              </a:rPr>
              <a:t>but it has </a:t>
            </a:r>
            <a:r>
              <a:rPr lang="en-US" b="1" dirty="0">
                <a:highlight>
                  <a:srgbClr val="FF0000"/>
                </a:highlight>
              </a:rPr>
              <a:t>no sovereignty</a:t>
            </a:r>
            <a:r>
              <a:rPr lang="en-US" dirty="0">
                <a:highlight>
                  <a:srgbClr val="FF0000"/>
                </a:highlight>
              </a:rPr>
              <a:t> over the airspace above EEZ. </a:t>
            </a:r>
          </a:p>
        </p:txBody>
      </p:sp>
      <p:pic>
        <p:nvPicPr>
          <p:cNvPr id="7"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76800" y="1981200"/>
            <a:ext cx="3505200" cy="3200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UNCLOS and Law of Air Space</a:t>
            </a:r>
          </a:p>
        </p:txBody>
      </p:sp>
      <p:sp>
        <p:nvSpPr>
          <p:cNvPr id="6" name="Content Placeholder 5"/>
          <p:cNvSpPr>
            <a:spLocks noGrp="1"/>
          </p:cNvSpPr>
          <p:nvPr>
            <p:ph idx="1"/>
          </p:nvPr>
        </p:nvSpPr>
        <p:spPr/>
        <p:txBody>
          <a:bodyPr>
            <a:normAutofit fontScale="92500" lnSpcReduction="20000"/>
          </a:bodyPr>
          <a:lstStyle/>
          <a:p>
            <a:r>
              <a:rPr lang="en-US" dirty="0"/>
              <a:t>Some countries including </a:t>
            </a:r>
            <a:r>
              <a:rPr lang="en-US" dirty="0">
                <a:highlight>
                  <a:srgbClr val="00FF00"/>
                </a:highlight>
              </a:rPr>
              <a:t>Brazil</a:t>
            </a:r>
            <a:r>
              <a:rPr lang="en-US" dirty="0"/>
              <a:t> contested that airspace over the EEZ should be consider equivalent to National Airspace </a:t>
            </a:r>
            <a:r>
              <a:rPr lang="en-US" b="1" dirty="0"/>
              <a:t>(approached Chicago based International Civil Aviation organization, </a:t>
            </a:r>
            <a:r>
              <a:rPr lang="en-US" b="1" dirty="0">
                <a:highlight>
                  <a:srgbClr val="00FF00"/>
                </a:highlight>
              </a:rPr>
              <a:t>ICAO</a:t>
            </a:r>
            <a:r>
              <a:rPr lang="en-US" b="1" dirty="0"/>
              <a:t>)</a:t>
            </a:r>
          </a:p>
          <a:p>
            <a:r>
              <a:rPr lang="en-US" dirty="0"/>
              <a:t>It was aimed at granting the states special rights to control the activities of military aircraft of other countries operating in the Sea</a:t>
            </a:r>
          </a:p>
          <a:p>
            <a:r>
              <a:rPr lang="en-US" dirty="0"/>
              <a:t>But </a:t>
            </a:r>
            <a:r>
              <a:rPr lang="en-US" dirty="0">
                <a:highlight>
                  <a:srgbClr val="FF0000"/>
                </a:highlight>
              </a:rPr>
              <a:t>ICAO declined their request </a:t>
            </a:r>
            <a:r>
              <a:rPr lang="en-US" dirty="0"/>
              <a:t>and said that Freedom of </a:t>
            </a:r>
            <a:r>
              <a:rPr lang="en-US" dirty="0" err="1"/>
              <a:t>overflight</a:t>
            </a:r>
            <a:r>
              <a:rPr lang="en-US" dirty="0"/>
              <a:t> on high Seas and EEZ will remain unchanged.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Contestation over airspace over EEZ </a:t>
            </a:r>
          </a:p>
        </p:txBody>
      </p:sp>
      <p:sp>
        <p:nvSpPr>
          <p:cNvPr id="3" name="Content Placeholder 2"/>
          <p:cNvSpPr>
            <a:spLocks noGrp="1"/>
          </p:cNvSpPr>
          <p:nvPr>
            <p:ph idx="1"/>
          </p:nvPr>
        </p:nvSpPr>
        <p:spPr/>
        <p:txBody>
          <a:bodyPr>
            <a:normAutofit fontScale="92500" lnSpcReduction="10000"/>
          </a:bodyPr>
          <a:lstStyle/>
          <a:p>
            <a:r>
              <a:rPr lang="en-US" dirty="0"/>
              <a:t>Despite the UNCLOS coming into effect </a:t>
            </a:r>
            <a:r>
              <a:rPr lang="en-US" dirty="0">
                <a:highlight>
                  <a:srgbClr val="FFFF00"/>
                </a:highlight>
              </a:rPr>
              <a:t>many countries</a:t>
            </a:r>
            <a:r>
              <a:rPr lang="en-US" dirty="0"/>
              <a:t> including </a:t>
            </a:r>
            <a:r>
              <a:rPr lang="en-US" u="sng" dirty="0"/>
              <a:t>Argentina, Benin, Brazil, Congo, Ecuador, </a:t>
            </a:r>
            <a:r>
              <a:rPr lang="en-US" u="sng" dirty="0" err="1"/>
              <a:t>Elsalvador</a:t>
            </a:r>
            <a:r>
              <a:rPr lang="en-US" u="sng" dirty="0"/>
              <a:t>, Liberia, Nicaragua, Panama, Peru, Sierra Leone, Somalia and Uruguay </a:t>
            </a:r>
            <a:r>
              <a:rPr lang="en-US" dirty="0">
                <a:highlight>
                  <a:srgbClr val="FFFF00"/>
                </a:highlight>
              </a:rPr>
              <a:t>have not left their contestation over the EEZ.</a:t>
            </a:r>
          </a:p>
          <a:p>
            <a:r>
              <a:rPr lang="en-US" dirty="0"/>
              <a:t>Brazil states: the provisions of the UNCLOS do not authorize other states </a:t>
            </a:r>
            <a:r>
              <a:rPr lang="en-US" dirty="0">
                <a:highlight>
                  <a:srgbClr val="00FF00"/>
                </a:highlight>
              </a:rPr>
              <a:t>to </a:t>
            </a:r>
            <a:r>
              <a:rPr lang="en-US" b="1" dirty="0">
                <a:highlight>
                  <a:srgbClr val="00FF00"/>
                </a:highlight>
              </a:rPr>
              <a:t>carry out military exercise</a:t>
            </a:r>
            <a:r>
              <a:rPr lang="en-US" dirty="0">
                <a:highlight>
                  <a:srgbClr val="00FF00"/>
                </a:highlight>
              </a:rPr>
              <a:t> or maneuvers in particular those involving the use of weapons, explosives, </a:t>
            </a:r>
            <a:r>
              <a:rPr lang="en-US" i="1" u="sng" dirty="0">
                <a:highlight>
                  <a:srgbClr val="00FF00"/>
                </a:highlight>
              </a:rPr>
              <a:t>in the EEZ</a:t>
            </a:r>
            <a:r>
              <a:rPr lang="en-US" dirty="0">
                <a:highlight>
                  <a:srgbClr val="00FF00"/>
                </a:highlight>
              </a:rPr>
              <a:t> </a:t>
            </a:r>
            <a:r>
              <a:rPr lang="en-US" b="1" dirty="0">
                <a:highlight>
                  <a:srgbClr val="00FF00"/>
                </a:highlight>
              </a:rPr>
              <a:t>without the consent of the coastal state</a:t>
            </a:r>
            <a:r>
              <a:rPr lang="en-US" dirty="0">
                <a:highlight>
                  <a:srgbClr val="00FF00"/>
                </a:highlight>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Even though US has not ratified the UNCLOS it asserts that  the coastal </a:t>
            </a:r>
            <a:r>
              <a:rPr lang="en-US" dirty="0">
                <a:highlight>
                  <a:srgbClr val="00FF00"/>
                </a:highlight>
              </a:rPr>
              <a:t>state can assert its jurisdiction over the resources in the Sea.</a:t>
            </a:r>
          </a:p>
          <a:p>
            <a:r>
              <a:rPr lang="en-US" dirty="0">
                <a:highlight>
                  <a:srgbClr val="FFFF00"/>
                </a:highlight>
              </a:rPr>
              <a:t>Other activities including the military exercises will continue to be enjoyed by other states as has been the custom and practice and it is the </a:t>
            </a:r>
            <a:r>
              <a:rPr lang="en-US" b="1" dirty="0">
                <a:highlight>
                  <a:srgbClr val="FFFF00"/>
                </a:highlight>
              </a:rPr>
              <a:t>internationally lawful use of the Sea.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US’s response to Libya over Gulf of Sidra</a:t>
            </a:r>
          </a:p>
        </p:txBody>
      </p:sp>
      <p:sp>
        <p:nvSpPr>
          <p:cNvPr id="3" name="Content Placeholder 2"/>
          <p:cNvSpPr>
            <a:spLocks noGrp="1"/>
          </p:cNvSpPr>
          <p:nvPr>
            <p:ph sz="half" idx="1"/>
          </p:nvPr>
        </p:nvSpPr>
        <p:spPr/>
        <p:txBody>
          <a:bodyPr>
            <a:normAutofit fontScale="70000" lnSpcReduction="20000"/>
          </a:bodyPr>
          <a:lstStyle/>
          <a:p>
            <a:r>
              <a:rPr lang="en-US" dirty="0"/>
              <a:t>In 1970s Libya claimed that the Gulf of Sidra is its “internal water and the airspace above the Gulf is part of Libyan national airspace, subject to </a:t>
            </a:r>
            <a:r>
              <a:rPr lang="en-US"/>
              <a:t>its complete </a:t>
            </a:r>
            <a:r>
              <a:rPr lang="en-US" dirty="0"/>
              <a:t>sovereignty.”</a:t>
            </a:r>
          </a:p>
          <a:p>
            <a:r>
              <a:rPr lang="en-US" dirty="0"/>
              <a:t>US objected to it. In 1986 it sent three vessels to Gulf of Sidra as part of Freedom of Navigation Operation to assert the right of all states to navigate in and above these waters.</a:t>
            </a:r>
          </a:p>
          <a:p>
            <a:r>
              <a:rPr lang="en-US" dirty="0"/>
              <a:t>Libya fired surface to air missiles against the US move and the US destroyed 4 Libyan vessels</a:t>
            </a:r>
          </a:p>
        </p:txBody>
      </p:sp>
      <p:pic>
        <p:nvPicPr>
          <p:cNvPr id="1026" name="Picture 2" descr="Second Gulf of Sidra offensive - Wikipedia">
            <a:extLst>
              <a:ext uri="{FF2B5EF4-FFF2-40B4-BE49-F238E27FC236}">
                <a16:creationId xmlns:a16="http://schemas.microsoft.com/office/drawing/2014/main" id="{D8F411BC-484B-67D9-BD78-6A102BF236D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72075" y="1752600"/>
            <a:ext cx="2990850" cy="41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70" y="856180"/>
            <a:ext cx="3420438" cy="1128068"/>
          </a:xfrm>
        </p:spPr>
        <p:txBody>
          <a:bodyPr vert="horz" lIns="91440" tIns="45720" rIns="91440" bIns="45720" rtlCol="0" anchor="ctr">
            <a:normAutofit/>
          </a:bodyPr>
          <a:lstStyle/>
          <a:p>
            <a:pPr algn="l">
              <a:lnSpc>
                <a:spcPct val="90000"/>
              </a:lnSpc>
            </a:pPr>
            <a:r>
              <a:rPr lang="en-US" sz="3500"/>
              <a:t>US-China stand off in 2001</a:t>
            </a:r>
          </a:p>
        </p:txBody>
      </p:sp>
      <p:grpSp>
        <p:nvGrpSpPr>
          <p:cNvPr id="2057" name="Group 205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2058" name="Rectangle 205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1" name="Rectangle 206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443039" y="2330505"/>
            <a:ext cx="3419569" cy="3979585"/>
          </a:xfrm>
        </p:spPr>
        <p:txBody>
          <a:bodyPr vert="horz" lIns="91440" tIns="45720" rIns="91440" bIns="45720" rtlCol="0" anchor="ctr">
            <a:normAutofit/>
          </a:bodyPr>
          <a:lstStyle/>
          <a:p>
            <a:pPr indent="-228600">
              <a:lnSpc>
                <a:spcPct val="90000"/>
              </a:lnSpc>
            </a:pPr>
            <a:r>
              <a:rPr lang="en-US" sz="1700"/>
              <a:t>In April 2001, a US naval reconnaissance aircraft and a </a:t>
            </a:r>
            <a:r>
              <a:rPr lang="en-US" sz="1700">
                <a:highlight>
                  <a:srgbClr val="FFFF00"/>
                </a:highlight>
              </a:rPr>
              <a:t>Chinese F-8 fighter collided over the South China Sea 70 NM south of </a:t>
            </a:r>
            <a:r>
              <a:rPr lang="en-US" sz="1700"/>
              <a:t>Hainan island.</a:t>
            </a:r>
          </a:p>
          <a:p>
            <a:pPr indent="-228600">
              <a:lnSpc>
                <a:spcPct val="90000"/>
              </a:lnSpc>
            </a:pPr>
            <a:r>
              <a:rPr lang="en-US" sz="1700"/>
              <a:t>Ever since this incidence China claims that reconnaissance flight over EEZ of another country are threats to its national security and peaceful order as stipulated in international law violating UNCLOS and international law.</a:t>
            </a:r>
          </a:p>
        </p:txBody>
      </p:sp>
      <p:sp>
        <p:nvSpPr>
          <p:cNvPr id="2063" name="Rectangle 206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206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The effect of the trade war on China's local economies">
            <a:extLst>
              <a:ext uri="{FF2B5EF4-FFF2-40B4-BE49-F238E27FC236}">
                <a16:creationId xmlns:a16="http://schemas.microsoft.com/office/drawing/2014/main" id="{8D1BA4E2-FA83-35A9-207E-9E7AEFFC6F22}"/>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12875" r="24321" b="2"/>
          <a:stretch/>
        </p:blipFill>
        <p:spPr bwMode="auto">
          <a:xfrm>
            <a:off x="4483341" y="799352"/>
            <a:ext cx="4069057" cy="52592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 of ADIZ</a:t>
            </a:r>
          </a:p>
        </p:txBody>
      </p:sp>
      <p:sp>
        <p:nvSpPr>
          <p:cNvPr id="3" name="Content Placeholder 2"/>
          <p:cNvSpPr>
            <a:spLocks noGrp="1"/>
          </p:cNvSpPr>
          <p:nvPr>
            <p:ph idx="1"/>
          </p:nvPr>
        </p:nvSpPr>
        <p:spPr/>
        <p:txBody>
          <a:bodyPr>
            <a:normAutofit fontScale="92500"/>
          </a:bodyPr>
          <a:lstStyle/>
          <a:p>
            <a:r>
              <a:rPr lang="en-US" dirty="0"/>
              <a:t>US was the first to announce Air Defense Identification Zone (ADIZ) over sea following the outbreak of Korean war in 1951.</a:t>
            </a:r>
          </a:p>
          <a:p>
            <a:r>
              <a:rPr lang="en-US" dirty="0"/>
              <a:t>The US ADIZs extend seaward of American coast line by 250 to 400 NM</a:t>
            </a:r>
          </a:p>
          <a:p>
            <a:r>
              <a:rPr lang="en-US" dirty="0"/>
              <a:t>“no person may operate an aircraft into or within an ADIZ unless the person files a Defense Visual Flight Rules (DVFR) flight plan containing the time and point of ADIZ penetration.”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3581" y="685800"/>
            <a:ext cx="3264837" cy="1474666"/>
          </a:xfrm>
        </p:spPr>
        <p:txBody>
          <a:bodyPr vert="horz" lIns="91440" tIns="45720" rIns="91440" bIns="45720" rtlCol="0" anchor="b">
            <a:normAutofit/>
          </a:bodyPr>
          <a:lstStyle/>
          <a:p>
            <a:pPr>
              <a:lnSpc>
                <a:spcPct val="90000"/>
              </a:lnSpc>
            </a:pPr>
            <a:r>
              <a:rPr lang="en-US" sz="2800" kern="1200">
                <a:solidFill>
                  <a:srgbClr val="595959"/>
                </a:solidFill>
                <a:latin typeface="+mj-lt"/>
                <a:ea typeface="+mj-ea"/>
                <a:cs typeface="+mj-cs"/>
              </a:rPr>
              <a:t>Origin of the Law of Airspace</a:t>
            </a:r>
          </a:p>
        </p:txBody>
      </p:sp>
      <p:sp>
        <p:nvSpPr>
          <p:cNvPr id="3" name="Content Placeholder 2"/>
          <p:cNvSpPr>
            <a:spLocks noGrp="1"/>
          </p:cNvSpPr>
          <p:nvPr>
            <p:ph sz="half" idx="1"/>
          </p:nvPr>
        </p:nvSpPr>
        <p:spPr>
          <a:xfrm>
            <a:off x="653581" y="2447337"/>
            <a:ext cx="3264837" cy="3770434"/>
          </a:xfrm>
        </p:spPr>
        <p:txBody>
          <a:bodyPr vert="horz" lIns="91440" tIns="45720" rIns="91440" bIns="45720" rtlCol="0" anchor="t">
            <a:normAutofit/>
          </a:bodyPr>
          <a:lstStyle/>
          <a:p>
            <a:pPr indent="-228600">
              <a:lnSpc>
                <a:spcPct val="90000"/>
              </a:lnSpc>
            </a:pPr>
            <a:r>
              <a:rPr lang="en-US" sz="1700" dirty="0">
                <a:solidFill>
                  <a:srgbClr val="595959"/>
                </a:solidFill>
              </a:rPr>
              <a:t>Law of Airspace has evolved in </a:t>
            </a:r>
            <a:r>
              <a:rPr lang="en-US" sz="1700" dirty="0">
                <a:solidFill>
                  <a:srgbClr val="595959"/>
                </a:solidFill>
                <a:highlight>
                  <a:srgbClr val="00FF00"/>
                </a:highlight>
              </a:rPr>
              <a:t>3 stages</a:t>
            </a:r>
            <a:r>
              <a:rPr lang="en-US" sz="1700" dirty="0">
                <a:solidFill>
                  <a:srgbClr val="595959"/>
                </a:solidFill>
              </a:rPr>
              <a:t>:</a:t>
            </a:r>
          </a:p>
          <a:p>
            <a:pPr indent="-228600">
              <a:lnSpc>
                <a:spcPct val="90000"/>
              </a:lnSpc>
            </a:pPr>
            <a:r>
              <a:rPr lang="en-US" sz="1700" dirty="0">
                <a:solidFill>
                  <a:srgbClr val="595959"/>
                </a:solidFill>
              </a:rPr>
              <a:t>1. Paris </a:t>
            </a:r>
            <a:r>
              <a:rPr lang="en-US" sz="1700" dirty="0">
                <a:solidFill>
                  <a:srgbClr val="595959"/>
                </a:solidFill>
                <a:highlight>
                  <a:srgbClr val="00FFFF"/>
                </a:highlight>
              </a:rPr>
              <a:t>Convention for the Regulation of Aerial Navigation </a:t>
            </a:r>
            <a:r>
              <a:rPr lang="en-US" sz="1700" dirty="0">
                <a:solidFill>
                  <a:srgbClr val="595959"/>
                </a:solidFill>
              </a:rPr>
              <a:t>(1919)</a:t>
            </a:r>
          </a:p>
          <a:p>
            <a:pPr indent="-228600">
              <a:lnSpc>
                <a:spcPct val="90000"/>
              </a:lnSpc>
            </a:pPr>
            <a:r>
              <a:rPr lang="en-US" sz="1700" dirty="0">
                <a:solidFill>
                  <a:srgbClr val="595959"/>
                </a:solidFill>
              </a:rPr>
              <a:t>2. Convention on </a:t>
            </a:r>
            <a:r>
              <a:rPr lang="en-US" sz="1700" dirty="0">
                <a:solidFill>
                  <a:srgbClr val="595959"/>
                </a:solidFill>
                <a:highlight>
                  <a:srgbClr val="FFFF00"/>
                </a:highlight>
              </a:rPr>
              <a:t>International Civil Aviation</a:t>
            </a:r>
            <a:r>
              <a:rPr lang="en-US" sz="1700" dirty="0">
                <a:solidFill>
                  <a:srgbClr val="595959"/>
                </a:solidFill>
              </a:rPr>
              <a:t>/Chicago Convention (1944)</a:t>
            </a:r>
          </a:p>
          <a:p>
            <a:pPr indent="-228600">
              <a:lnSpc>
                <a:spcPct val="90000"/>
              </a:lnSpc>
            </a:pPr>
            <a:r>
              <a:rPr lang="en-US" sz="1700" dirty="0">
                <a:solidFill>
                  <a:srgbClr val="595959"/>
                </a:solidFill>
              </a:rPr>
              <a:t>3. </a:t>
            </a:r>
            <a:r>
              <a:rPr lang="en-US" sz="1700" dirty="0">
                <a:solidFill>
                  <a:srgbClr val="595959"/>
                </a:solidFill>
                <a:highlight>
                  <a:srgbClr val="FFFF00"/>
                </a:highlight>
              </a:rPr>
              <a:t>UNCLOS (1984)</a:t>
            </a:r>
          </a:p>
        </p:txBody>
      </p:sp>
      <p:pic>
        <p:nvPicPr>
          <p:cNvPr id="5" name="Picture 2" descr="Diagram&#10;&#10;Description automatically generated">
            <a:extLst>
              <a:ext uri="{FF2B5EF4-FFF2-40B4-BE49-F238E27FC236}">
                <a16:creationId xmlns:a16="http://schemas.microsoft.com/office/drawing/2014/main" id="{0B387C44-5BF5-9524-6B3D-B435BE9DA9D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086350" y="2330642"/>
            <a:ext cx="3597792" cy="224228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stated purpose for US ADIZ regulations is to ensure that all aircraft entering into US domestic air space provide their identification before entering in to its boundary.</a:t>
            </a:r>
          </a:p>
          <a:p>
            <a:r>
              <a:rPr lang="en-US" dirty="0"/>
              <a:t>After US, Canada, Japan, South Korea etc started imposing its ADIZ one after the other.</a:t>
            </a:r>
          </a:p>
          <a:p>
            <a:r>
              <a:rPr lang="en-US" dirty="0"/>
              <a:t>China is the latest to impose its ADIZ in November 2013.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China’s ADIZ: a case Study</a:t>
            </a:r>
          </a:p>
        </p:txBody>
      </p:sp>
      <p:sp>
        <p:nvSpPr>
          <p:cNvPr id="3" name="Content Placeholder 2"/>
          <p:cNvSpPr>
            <a:spLocks noGrp="1"/>
          </p:cNvSpPr>
          <p:nvPr>
            <p:ph sz="half" idx="1"/>
          </p:nvPr>
        </p:nvSpPr>
        <p:spPr/>
        <p:txBody>
          <a:bodyPr>
            <a:normAutofit fontScale="92500" lnSpcReduction="20000"/>
          </a:bodyPr>
          <a:lstStyle/>
          <a:p>
            <a:r>
              <a:rPr lang="en-US" dirty="0"/>
              <a:t>In November 2013 </a:t>
            </a:r>
            <a:r>
              <a:rPr lang="en-GB" dirty="0"/>
              <a:t>China’s enforced of its own defence zone, on the basis of its internal aviation laws and </a:t>
            </a:r>
            <a:r>
              <a:rPr lang="en-GB" dirty="0">
                <a:highlight>
                  <a:srgbClr val="FFFF00"/>
                </a:highlight>
              </a:rPr>
              <a:t>by citing “international practices”</a:t>
            </a:r>
          </a:p>
          <a:p>
            <a:r>
              <a:rPr lang="en-GB" dirty="0"/>
              <a:t> It was aimed at asserting its sovereignty over the </a:t>
            </a:r>
            <a:r>
              <a:rPr lang="en-GB" dirty="0" err="1"/>
              <a:t>Senkaku</a:t>
            </a:r>
            <a:r>
              <a:rPr lang="en-GB" dirty="0"/>
              <a:t>/</a:t>
            </a:r>
            <a:r>
              <a:rPr lang="en-GB" dirty="0" err="1"/>
              <a:t>Diaoyu</a:t>
            </a:r>
            <a:r>
              <a:rPr lang="en-GB" dirty="0"/>
              <a:t> Island</a:t>
            </a:r>
          </a:p>
          <a:p>
            <a:r>
              <a:rPr lang="en-GB" dirty="0"/>
              <a:t> </a:t>
            </a:r>
            <a:r>
              <a:rPr lang="en-GB" dirty="0">
                <a:highlight>
                  <a:srgbClr val="00FF00"/>
                </a:highlight>
              </a:rPr>
              <a:t>China insists that its decision conforms to the “international practice.” </a:t>
            </a:r>
            <a:endParaRPr lang="en-US" dirty="0">
              <a:highlight>
                <a:srgbClr val="00FF00"/>
              </a:highlight>
            </a:endParaRPr>
          </a:p>
        </p:txBody>
      </p:sp>
      <p:pic>
        <p:nvPicPr>
          <p:cNvPr id="5" name="Content Placeholder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000625" y="2129631"/>
            <a:ext cx="3333750"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GB" dirty="0"/>
              <a:t>it wants all aircraft flying in the zone to follow the “instructions of the administrative organ of the East China Air Defence Identification Zone.” </a:t>
            </a:r>
          </a:p>
          <a:p>
            <a:r>
              <a:rPr lang="en-GB" dirty="0"/>
              <a:t>The Chinese says:, “China’s armed forces will adopt defensive emergency measures to respond to aircraft that do not cooperate in the identification and refuse to follow the instructions.”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US and Japan flew its fighter jets to assess China’s preparedness and challenge its claim</a:t>
            </a:r>
          </a:p>
          <a:p>
            <a:r>
              <a:rPr lang="en-US" dirty="0">
                <a:highlight>
                  <a:srgbClr val="00FF00"/>
                </a:highlight>
              </a:rPr>
              <a:t>But for its civilian aircrafts it has asked them to follow the Chinese ADIZ</a:t>
            </a:r>
            <a:r>
              <a:rPr lang="en-US" dirty="0"/>
              <a:t>. </a:t>
            </a:r>
            <a:r>
              <a:rPr lang="en-US" b="1" dirty="0"/>
              <a:t>(explain)</a:t>
            </a:r>
          </a:p>
          <a:p>
            <a:r>
              <a:rPr lang="en-US" dirty="0"/>
              <a:t>No major incident has happened but the experts believe that any miscalculation may lead to a conflict in the region. </a:t>
            </a:r>
          </a:p>
          <a:p>
            <a:r>
              <a:rPr lang="en-US" dirty="0"/>
              <a:t>The call is growing in the international community to make Int. </a:t>
            </a:r>
            <a:r>
              <a:rPr lang="en-US"/>
              <a:t>Law related to ADIZ.</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highlight>
                  <a:srgbClr val="FF0000"/>
                </a:highlight>
              </a:rPr>
              <a:t>Paris Convention for the Regulation of Aerial Navigation</a:t>
            </a:r>
          </a:p>
        </p:txBody>
      </p:sp>
      <p:sp>
        <p:nvSpPr>
          <p:cNvPr id="3" name="Content Placeholder 2"/>
          <p:cNvSpPr>
            <a:spLocks noGrp="1"/>
          </p:cNvSpPr>
          <p:nvPr>
            <p:ph idx="1"/>
          </p:nvPr>
        </p:nvSpPr>
        <p:spPr/>
        <p:txBody>
          <a:bodyPr/>
          <a:lstStyle/>
          <a:p>
            <a:r>
              <a:rPr lang="en-US" dirty="0"/>
              <a:t>Paris convention was based on the concept of </a:t>
            </a:r>
            <a:r>
              <a:rPr lang="en-US" i="1" dirty="0"/>
              <a:t>Caelum </a:t>
            </a:r>
            <a:r>
              <a:rPr lang="en-US" i="1" dirty="0" err="1"/>
              <a:t>Liberum</a:t>
            </a:r>
            <a:r>
              <a:rPr lang="en-US" i="1" dirty="0"/>
              <a:t> </a:t>
            </a:r>
            <a:r>
              <a:rPr lang="en-US" dirty="0"/>
              <a:t>(</a:t>
            </a:r>
            <a:r>
              <a:rPr lang="en-US" dirty="0">
                <a:highlight>
                  <a:srgbClr val="00FF00"/>
                </a:highlight>
              </a:rPr>
              <a:t>freedom of the Sky</a:t>
            </a:r>
            <a:r>
              <a:rPr lang="en-US" dirty="0"/>
              <a:t>)</a:t>
            </a:r>
          </a:p>
          <a:p>
            <a:r>
              <a:rPr lang="en-US" dirty="0"/>
              <a:t>The </a:t>
            </a:r>
            <a:r>
              <a:rPr lang="en-US" u="sng" dirty="0"/>
              <a:t>airspace above the Sea is free as the sea itself. </a:t>
            </a:r>
            <a:r>
              <a:rPr lang="en-US" dirty="0"/>
              <a:t>(Beyond territorial </a:t>
            </a:r>
            <a:r>
              <a:rPr lang="en-US" i="1" dirty="0"/>
              <a:t>water</a:t>
            </a:r>
            <a:r>
              <a:rPr lang="en-US" dirty="0"/>
              <a:t>, no one has sovereignty over the </a:t>
            </a:r>
            <a:r>
              <a:rPr lang="en-US" i="1" dirty="0"/>
              <a:t>Sea</a:t>
            </a:r>
            <a:r>
              <a:rPr lang="en-US" dirty="0"/>
              <a:t>)</a:t>
            </a:r>
          </a:p>
          <a:p>
            <a:r>
              <a:rPr lang="en-US" dirty="0"/>
              <a:t>Note: Sea at that time was divided only into </a:t>
            </a:r>
            <a:r>
              <a:rPr lang="en-US" b="1" dirty="0">
                <a:highlight>
                  <a:srgbClr val="00FF00"/>
                </a:highlight>
              </a:rPr>
              <a:t>Territorial Water </a:t>
            </a:r>
            <a:r>
              <a:rPr lang="en-US" dirty="0">
                <a:highlight>
                  <a:srgbClr val="00FF00"/>
                </a:highlight>
              </a:rPr>
              <a:t>and the </a:t>
            </a:r>
            <a:r>
              <a:rPr lang="en-US" b="1" dirty="0">
                <a:highlight>
                  <a:srgbClr val="00FF00"/>
                </a:highlight>
              </a:rPr>
              <a:t>High Sea(The continuity has been maintained in UNCLOS)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Convention on International Civil Aviation/Chicago Convention</a:t>
            </a:r>
          </a:p>
        </p:txBody>
      </p:sp>
      <p:sp>
        <p:nvSpPr>
          <p:cNvPr id="3" name="Content Placeholder 2"/>
          <p:cNvSpPr>
            <a:spLocks noGrp="1"/>
          </p:cNvSpPr>
          <p:nvPr>
            <p:ph idx="1"/>
          </p:nvPr>
        </p:nvSpPr>
        <p:spPr/>
        <p:txBody>
          <a:bodyPr>
            <a:normAutofit/>
          </a:bodyPr>
          <a:lstStyle/>
          <a:p>
            <a:r>
              <a:rPr lang="en-US" dirty="0"/>
              <a:t>The Chicago convention clubbed the law of both </a:t>
            </a:r>
            <a:r>
              <a:rPr lang="en-US" dirty="0">
                <a:highlight>
                  <a:srgbClr val="00FF00"/>
                </a:highlight>
              </a:rPr>
              <a:t>Territorial air space as well as airspace over Sea.</a:t>
            </a:r>
          </a:p>
          <a:p>
            <a:r>
              <a:rPr lang="en-US" dirty="0"/>
              <a:t>Countries that signed this convention agreed to respect each others’ sovereignty</a:t>
            </a:r>
          </a:p>
          <a:p>
            <a:r>
              <a:rPr lang="en-US" dirty="0"/>
              <a:t>Agreed that “special </a:t>
            </a:r>
            <a:r>
              <a:rPr lang="en-US" dirty="0">
                <a:highlight>
                  <a:srgbClr val="00FF00"/>
                </a:highlight>
              </a:rPr>
              <a:t>authorization</a:t>
            </a:r>
            <a:r>
              <a:rPr lang="en-US" dirty="0"/>
              <a:t> would be </a:t>
            </a:r>
            <a:r>
              <a:rPr lang="en-US" dirty="0">
                <a:highlight>
                  <a:srgbClr val="FFFF00"/>
                </a:highlight>
              </a:rPr>
              <a:t>needed to fly military aircraft in air space above other State’s sovereign territory</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14BE3-7993-9AB9-D120-AF83929F0A0B}"/>
              </a:ext>
            </a:extLst>
          </p:cNvPr>
          <p:cNvSpPr>
            <a:spLocks noGrp="1"/>
          </p:cNvSpPr>
          <p:nvPr>
            <p:ph type="title"/>
          </p:nvPr>
        </p:nvSpPr>
        <p:spPr/>
        <p:txBody>
          <a:bodyPr/>
          <a:lstStyle/>
          <a:p>
            <a:r>
              <a:rPr lang="en-US" dirty="0"/>
              <a:t>ICAO, Five freedoms</a:t>
            </a:r>
          </a:p>
        </p:txBody>
      </p:sp>
      <p:sp>
        <p:nvSpPr>
          <p:cNvPr id="3" name="Content Placeholder 2">
            <a:extLst>
              <a:ext uri="{FF2B5EF4-FFF2-40B4-BE49-F238E27FC236}">
                <a16:creationId xmlns:a16="http://schemas.microsoft.com/office/drawing/2014/main" id="{B3E0ECDA-0A0A-38D4-E1EB-2BAB5F4B977E}"/>
              </a:ext>
            </a:extLst>
          </p:cNvPr>
          <p:cNvSpPr>
            <a:spLocks noGrp="1"/>
          </p:cNvSpPr>
          <p:nvPr>
            <p:ph idx="1"/>
          </p:nvPr>
        </p:nvSpPr>
        <p:spPr/>
        <p:txBody>
          <a:bodyPr>
            <a:normAutofit fontScale="92500" lnSpcReduction="20000"/>
          </a:bodyPr>
          <a:lstStyle/>
          <a:p>
            <a:pPr algn="l"/>
            <a:r>
              <a:rPr lang="en-US" b="1" i="0" dirty="0">
                <a:solidFill>
                  <a:srgbClr val="202124"/>
                </a:solidFill>
                <a:effectLst/>
                <a:latin typeface="Google Sans"/>
              </a:rPr>
              <a:t>These Five Freedoms of the Air are:</a:t>
            </a:r>
            <a:endParaRPr lang="en-US" b="0" i="0" dirty="0">
              <a:solidFill>
                <a:srgbClr val="202124"/>
              </a:solidFill>
              <a:effectLst/>
              <a:latin typeface="Google Sans"/>
            </a:endParaRPr>
          </a:p>
          <a:p>
            <a:pPr algn="l">
              <a:buFont typeface="Arial" panose="020B0604020202020204" pitchFamily="34" charset="0"/>
              <a:buChar char="•"/>
            </a:pPr>
            <a:r>
              <a:rPr lang="en-US" b="0" i="0" dirty="0">
                <a:solidFill>
                  <a:srgbClr val="202124"/>
                </a:solidFill>
                <a:effectLst/>
                <a:latin typeface="arial" panose="020B0604020202020204" pitchFamily="34" charset="0"/>
              </a:rPr>
              <a:t>Freedom of peaceful transit.</a:t>
            </a:r>
          </a:p>
          <a:p>
            <a:pPr algn="l">
              <a:buFont typeface="Arial" panose="020B0604020202020204" pitchFamily="34" charset="0"/>
              <a:buChar char="•"/>
            </a:pPr>
            <a:r>
              <a:rPr lang="en-US" b="0" i="0" dirty="0">
                <a:solidFill>
                  <a:srgbClr val="202124"/>
                </a:solidFill>
                <a:effectLst/>
                <a:latin typeface="arial" panose="020B0604020202020204" pitchFamily="34" charset="0"/>
              </a:rPr>
              <a:t>Freedom of non-traffic stop (to refuel, repair, or refuge).</a:t>
            </a:r>
          </a:p>
          <a:p>
            <a:pPr algn="l">
              <a:buFont typeface="Arial" panose="020B0604020202020204" pitchFamily="34" charset="0"/>
              <a:buChar char="•"/>
            </a:pPr>
            <a:r>
              <a:rPr lang="en-US" b="0" i="0" dirty="0">
                <a:solidFill>
                  <a:srgbClr val="202124"/>
                </a:solidFill>
                <a:effectLst/>
                <a:latin typeface="arial" panose="020B0604020202020204" pitchFamily="34" charset="0"/>
              </a:rPr>
              <a:t>Freedom to take traffic from the homeland to any country.</a:t>
            </a:r>
          </a:p>
          <a:p>
            <a:pPr algn="l">
              <a:buFont typeface="Arial" panose="020B0604020202020204" pitchFamily="34" charset="0"/>
              <a:buChar char="•"/>
            </a:pPr>
            <a:r>
              <a:rPr lang="en-US" b="0" i="0" dirty="0">
                <a:solidFill>
                  <a:srgbClr val="202124"/>
                </a:solidFill>
                <a:effectLst/>
                <a:latin typeface="arial" panose="020B0604020202020204" pitchFamily="34" charset="0"/>
              </a:rPr>
              <a:t>Freedom to bring traffic from any country to the homeland.</a:t>
            </a:r>
          </a:p>
          <a:p>
            <a:pPr algn="l">
              <a:buFont typeface="Arial" panose="020B0604020202020204" pitchFamily="34" charset="0"/>
              <a:buChar char="•"/>
            </a:pPr>
            <a:r>
              <a:rPr lang="en-US" b="0" i="0" dirty="0">
                <a:solidFill>
                  <a:srgbClr val="202124"/>
                </a:solidFill>
                <a:effectLst/>
                <a:latin typeface="arial" panose="020B0604020202020204" pitchFamily="34" charset="0"/>
              </a:rPr>
              <a:t>Freedom to pick up and discharge traffic at intermediate points.</a:t>
            </a:r>
          </a:p>
          <a:p>
            <a:endParaRPr lang="en-US" dirty="0"/>
          </a:p>
        </p:txBody>
      </p:sp>
    </p:spTree>
    <p:extLst>
      <p:ext uri="{BB962C8B-B14F-4D97-AF65-F5344CB8AC3E}">
        <p14:creationId xmlns:p14="http://schemas.microsoft.com/office/powerpoint/2010/main" val="3954957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BEDE8-1ED5-B39E-10EF-310E0090CD64}"/>
              </a:ext>
            </a:extLst>
          </p:cNvPr>
          <p:cNvSpPr>
            <a:spLocks noGrp="1"/>
          </p:cNvSpPr>
          <p:nvPr>
            <p:ph type="title"/>
          </p:nvPr>
        </p:nvSpPr>
        <p:spPr/>
        <p:txBody>
          <a:bodyPr>
            <a:noAutofit/>
          </a:bodyPr>
          <a:lstStyle/>
          <a:p>
            <a:r>
              <a:rPr lang="en-US" sz="2800" b="0" i="0" dirty="0">
                <a:solidFill>
                  <a:srgbClr val="202124"/>
                </a:solidFill>
                <a:effectLst/>
                <a:latin typeface="arial" panose="020B0604020202020204" pitchFamily="34" charset="0"/>
              </a:rPr>
              <a:t>Freedom of peaceful transit. (with the consent of the state)</a:t>
            </a:r>
            <a:br>
              <a:rPr lang="en-US" sz="2800" b="0" i="0" dirty="0">
                <a:solidFill>
                  <a:srgbClr val="202124"/>
                </a:solidFill>
                <a:effectLst/>
                <a:latin typeface="arial" panose="020B0604020202020204" pitchFamily="34" charset="0"/>
              </a:rPr>
            </a:br>
            <a:endParaRPr lang="en-US" sz="2800" dirty="0"/>
          </a:p>
        </p:txBody>
      </p:sp>
      <p:pic>
        <p:nvPicPr>
          <p:cNvPr id="2050" name="Picture 2" descr="The rules of international flight — Daryl Ariawan">
            <a:extLst>
              <a:ext uri="{FF2B5EF4-FFF2-40B4-BE49-F238E27FC236}">
                <a16:creationId xmlns:a16="http://schemas.microsoft.com/office/drawing/2014/main" id="{B017B8C3-7297-244B-DC5E-93FBB2B2FF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008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46B7D-46BA-2668-5C04-31A6485796C6}"/>
              </a:ext>
            </a:extLst>
          </p:cNvPr>
          <p:cNvSpPr>
            <a:spLocks noGrp="1"/>
          </p:cNvSpPr>
          <p:nvPr>
            <p:ph type="title"/>
          </p:nvPr>
        </p:nvSpPr>
        <p:spPr/>
        <p:txBody>
          <a:bodyPr>
            <a:normAutofit fontScale="90000"/>
          </a:bodyPr>
          <a:lstStyle/>
          <a:p>
            <a:r>
              <a:rPr lang="en-US" sz="2200" b="0" i="0" dirty="0">
                <a:solidFill>
                  <a:srgbClr val="202124"/>
                </a:solidFill>
                <a:effectLst/>
                <a:latin typeface="arial" panose="020B0604020202020204" pitchFamily="34" charset="0"/>
              </a:rPr>
              <a:t>Freedom of non-traffic stop (to refuel, repair, or </a:t>
            </a:r>
            <a:r>
              <a:rPr lang="en-US" sz="2200" dirty="0">
                <a:solidFill>
                  <a:srgbClr val="202124"/>
                </a:solidFill>
                <a:latin typeface="arial" panose="020B0604020202020204" pitchFamily="34" charset="0"/>
              </a:rPr>
              <a:t>emergency landing</a:t>
            </a:r>
            <a:r>
              <a:rPr lang="en-US" sz="2200" b="0" i="0" dirty="0">
                <a:solidFill>
                  <a:srgbClr val="202124"/>
                </a:solidFill>
                <a:effectLst/>
                <a:latin typeface="arial" panose="020B0604020202020204" pitchFamily="34" charset="0"/>
              </a:rPr>
              <a:t>).</a:t>
            </a:r>
            <a:br>
              <a:rPr lang="en-US" sz="2200" b="0" i="0" dirty="0">
                <a:solidFill>
                  <a:srgbClr val="202124"/>
                </a:solidFill>
                <a:effectLst/>
                <a:latin typeface="arial" panose="020B0604020202020204" pitchFamily="34" charset="0"/>
              </a:rPr>
            </a:br>
            <a:r>
              <a:rPr lang="en-US" sz="2200" dirty="0">
                <a:solidFill>
                  <a:srgbClr val="202124"/>
                </a:solidFill>
                <a:latin typeface="arial" panose="020B0604020202020204" pitchFamily="34" charset="0"/>
              </a:rPr>
              <a:t>Informing the state is sufficient enough</a:t>
            </a:r>
            <a:br>
              <a:rPr lang="en-US" sz="2200" dirty="0">
                <a:solidFill>
                  <a:srgbClr val="202124"/>
                </a:solidFill>
                <a:latin typeface="arial" panose="020B0604020202020204" pitchFamily="34" charset="0"/>
              </a:rPr>
            </a:br>
            <a:r>
              <a:rPr lang="en-US" sz="2200" dirty="0">
                <a:solidFill>
                  <a:srgbClr val="202124"/>
                </a:solidFill>
                <a:latin typeface="arial" panose="020B0604020202020204" pitchFamily="34" charset="0"/>
                <a:hlinkClick r:id="rId2"/>
              </a:rPr>
              <a:t>https://www.youtube.com/watch?v=AsLIGWtumd4</a:t>
            </a:r>
            <a:br>
              <a:rPr lang="en-US" sz="2200" dirty="0">
                <a:solidFill>
                  <a:srgbClr val="202124"/>
                </a:solidFill>
                <a:latin typeface="arial" panose="020B0604020202020204" pitchFamily="34" charset="0"/>
              </a:rPr>
            </a:br>
            <a:r>
              <a:rPr lang="en-US" sz="2200" dirty="0">
                <a:solidFill>
                  <a:srgbClr val="202124"/>
                </a:solidFill>
                <a:latin typeface="arial" panose="020B0604020202020204" pitchFamily="34" charset="0"/>
              </a:rPr>
              <a:t>medical emergency</a:t>
            </a:r>
            <a:br>
              <a:rPr lang="en-US" sz="2200" dirty="0">
                <a:solidFill>
                  <a:srgbClr val="202124"/>
                </a:solidFill>
                <a:latin typeface="arial" panose="020B0604020202020204" pitchFamily="34" charset="0"/>
              </a:rPr>
            </a:br>
            <a:r>
              <a:rPr lang="en-GB" sz="1050" dirty="0">
                <a:hlinkClick r:id="rId3"/>
              </a:rPr>
              <a:t>Dubai-bound SpiceJet flight diverted to Karachi after medical emergency | Latest News | WION (youtube.com)</a:t>
            </a:r>
            <a:br>
              <a:rPr lang="en-US" sz="1050" dirty="0"/>
            </a:br>
            <a:br>
              <a:rPr lang="en-US" sz="2200" dirty="0">
                <a:solidFill>
                  <a:srgbClr val="202124"/>
                </a:solidFill>
                <a:latin typeface="arial" panose="020B0604020202020204" pitchFamily="34" charset="0"/>
              </a:rPr>
            </a:br>
            <a:endParaRPr lang="en-US" sz="2200" dirty="0"/>
          </a:p>
        </p:txBody>
      </p:sp>
      <p:pic>
        <p:nvPicPr>
          <p:cNvPr id="3074" name="Picture 2" descr="The rules of international flight — Daryl Ariawan">
            <a:extLst>
              <a:ext uri="{FF2B5EF4-FFF2-40B4-BE49-F238E27FC236}">
                <a16:creationId xmlns:a16="http://schemas.microsoft.com/office/drawing/2014/main" id="{FBDE0FD1-F69B-7944-EAB5-C48BC42C0F66}"/>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143000" y="2286000"/>
            <a:ext cx="60198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660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C2A67-4E81-B07B-10F3-1BD798E9C763}"/>
              </a:ext>
            </a:extLst>
          </p:cNvPr>
          <p:cNvSpPr>
            <a:spLocks noGrp="1"/>
          </p:cNvSpPr>
          <p:nvPr>
            <p:ph type="title"/>
          </p:nvPr>
        </p:nvSpPr>
        <p:spPr/>
        <p:txBody>
          <a:bodyPr>
            <a:normAutofit fontScale="90000"/>
          </a:bodyPr>
          <a:lstStyle/>
          <a:p>
            <a:r>
              <a:rPr lang="en-US" sz="3100" b="0" i="0" dirty="0">
                <a:solidFill>
                  <a:srgbClr val="202124"/>
                </a:solidFill>
                <a:effectLst/>
                <a:latin typeface="arial" panose="020B0604020202020204" pitchFamily="34" charset="0"/>
              </a:rPr>
              <a:t>Freedom to take traffic from the homeland to any country.</a:t>
            </a:r>
            <a:br>
              <a:rPr lang="en-US" b="0" i="0" dirty="0">
                <a:solidFill>
                  <a:srgbClr val="202124"/>
                </a:solidFill>
                <a:effectLst/>
                <a:latin typeface="arial" panose="020B0604020202020204" pitchFamily="34" charset="0"/>
              </a:rPr>
            </a:br>
            <a:endParaRPr lang="en-US" dirty="0"/>
          </a:p>
        </p:txBody>
      </p:sp>
      <p:pic>
        <p:nvPicPr>
          <p:cNvPr id="4098" name="Picture 2" descr="The rules of international flight — Daryl Ariawan">
            <a:extLst>
              <a:ext uri="{FF2B5EF4-FFF2-40B4-BE49-F238E27FC236}">
                <a16:creationId xmlns:a16="http://schemas.microsoft.com/office/drawing/2014/main" id="{A43B4138-AC5C-0483-9AB5-B5C9381977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71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80F39E-3651-3B6C-6C40-2992C49DD702}"/>
              </a:ext>
            </a:extLst>
          </p:cNvPr>
          <p:cNvSpPr>
            <a:spLocks noGrp="1"/>
          </p:cNvSpPr>
          <p:nvPr>
            <p:ph type="title"/>
          </p:nvPr>
        </p:nvSpPr>
        <p:spPr>
          <a:xfrm>
            <a:off x="6820122" y="618681"/>
            <a:ext cx="1960404" cy="4794567"/>
          </a:xfrm>
        </p:spPr>
        <p:txBody>
          <a:bodyPr vert="horz" lIns="91440" tIns="45720" rIns="91440" bIns="45720" rtlCol="0" anchor="ctr">
            <a:normAutofit/>
          </a:bodyPr>
          <a:lstStyle/>
          <a:p>
            <a:pPr algn="l">
              <a:lnSpc>
                <a:spcPct val="90000"/>
              </a:lnSpc>
            </a:pPr>
            <a:r>
              <a:rPr lang="en-US" sz="3100" b="0" i="0" dirty="0">
                <a:solidFill>
                  <a:srgbClr val="FFFFFF"/>
                </a:solidFill>
                <a:effectLst/>
              </a:rPr>
              <a:t>Freedom to bring traffic from any country to the homeland.</a:t>
            </a:r>
            <a:br>
              <a:rPr lang="en-US" sz="3100" b="0" i="0" dirty="0">
                <a:solidFill>
                  <a:srgbClr val="FFFFFF"/>
                </a:solidFill>
                <a:effectLst/>
              </a:rPr>
            </a:br>
            <a:endParaRPr lang="en-US" sz="3100" dirty="0">
              <a:solidFill>
                <a:srgbClr val="FFFFFF"/>
              </a:solidFill>
            </a:endParaRPr>
          </a:p>
        </p:txBody>
      </p:sp>
      <p:sp>
        <p:nvSpPr>
          <p:cNvPr id="5129"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0015" y="484632"/>
            <a:ext cx="6096762"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Freedoms Of The Air – Viet Flight Training">
            <a:extLst>
              <a:ext uri="{FF2B5EF4-FFF2-40B4-BE49-F238E27FC236}">
                <a16:creationId xmlns:a16="http://schemas.microsoft.com/office/drawing/2014/main" id="{6FC27939-EE8D-FD6A-830A-E900C2C66E3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4340" r="29618"/>
          <a:stretch/>
        </p:blipFill>
        <p:spPr bwMode="auto">
          <a:xfrm>
            <a:off x="732188" y="942538"/>
            <a:ext cx="5372416" cy="480833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717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1216</Words>
  <Application>Microsoft Office PowerPoint</Application>
  <PresentationFormat>On-screen Show (4:3)</PresentationFormat>
  <Paragraphs>73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Arial</vt:lpstr>
      <vt:lpstr>Calibri</vt:lpstr>
      <vt:lpstr>Google Sans</vt:lpstr>
      <vt:lpstr>Office Theme</vt:lpstr>
      <vt:lpstr>Law of the Air space and the ADIZ</vt:lpstr>
      <vt:lpstr>Origin of the Law of Airspace</vt:lpstr>
      <vt:lpstr>Paris Convention for the Regulation of Aerial Navigation</vt:lpstr>
      <vt:lpstr>Convention on International Civil Aviation/Chicago Convention</vt:lpstr>
      <vt:lpstr>ICAO, Five freedoms</vt:lpstr>
      <vt:lpstr>Freedom of peaceful transit. (with the consent of the state) </vt:lpstr>
      <vt:lpstr>Freedom of non-traffic stop (to refuel, repair, or emergency landing). Informing the state is sufficient enough https://www.youtube.com/watch?v=AsLIGWtumd4 medical emergency Dubai-bound SpiceJet flight diverted to Karachi after medical emergency | Latest News | WION (youtube.com)  </vt:lpstr>
      <vt:lpstr>Freedom to take traffic from the homeland to any country. </vt:lpstr>
      <vt:lpstr>Freedom to bring traffic from any country to the homeland. </vt:lpstr>
      <vt:lpstr>Freedom to pick up and discharge traffic at intermediate points. </vt:lpstr>
      <vt:lpstr>Chicago Convention 1944, led to formation of ICAO</vt:lpstr>
      <vt:lpstr>Chicago convention (ICAO) does not apply on</vt:lpstr>
      <vt:lpstr>UNCLOS and Law of Air Space</vt:lpstr>
      <vt:lpstr>UNCLOS and Law of Air Space</vt:lpstr>
      <vt:lpstr>Contestation over airspace over EEZ </vt:lpstr>
      <vt:lpstr>PowerPoint Presentation</vt:lpstr>
      <vt:lpstr>US’s response to Libya over Gulf of Sidra</vt:lpstr>
      <vt:lpstr>US-China stand off in 2001</vt:lpstr>
      <vt:lpstr>Origin of ADIZ</vt:lpstr>
      <vt:lpstr>PowerPoint Presentation</vt:lpstr>
      <vt:lpstr>China’s ADIZ: a case Study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 of the Air space and the ADIZ</dc:title>
  <dc:creator>sony</dc:creator>
  <cp:lastModifiedBy>Shamshad Ahmad Khan</cp:lastModifiedBy>
  <cp:revision>47</cp:revision>
  <dcterms:created xsi:type="dcterms:W3CDTF">2006-08-16T00:00:00Z</dcterms:created>
  <dcterms:modified xsi:type="dcterms:W3CDTF">2024-02-28T06:44:22Z</dcterms:modified>
</cp:coreProperties>
</file>