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5"/>
  </p:notesMasterIdLst>
  <p:sldIdLst>
    <p:sldId id="256" r:id="rId2"/>
    <p:sldId id="283" r:id="rId3"/>
    <p:sldId id="258" r:id="rId4"/>
    <p:sldId id="257" r:id="rId5"/>
    <p:sldId id="286" r:id="rId6"/>
    <p:sldId id="289" r:id="rId7"/>
    <p:sldId id="287" r:id="rId8"/>
    <p:sldId id="270" r:id="rId9"/>
    <p:sldId id="290" r:id="rId10"/>
    <p:sldId id="297" r:id="rId11"/>
    <p:sldId id="295" r:id="rId12"/>
    <p:sldId id="296" r:id="rId13"/>
    <p:sldId id="291" r:id="rId14"/>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6ECF5E-D275-4050-89A3-075126C8A6B3}" type="datetimeFigureOut">
              <a:rPr lang="en-US" smtClean="0"/>
              <a:t>2/20/2024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E8D20-5B13-49BA-AC19-9B8366427540}" type="slidenum">
              <a:rPr lang="en-US" smtClean="0"/>
              <a:t>‹#›</a:t>
            </a:fld>
            <a:endParaRPr lang="en-US"/>
          </a:p>
        </p:txBody>
      </p:sp>
    </p:spTree>
    <p:extLst>
      <p:ext uri="{BB962C8B-B14F-4D97-AF65-F5344CB8AC3E}">
        <p14:creationId xmlns:p14="http://schemas.microsoft.com/office/powerpoint/2010/main" val="2079001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BE8D20-5B13-49BA-AC19-9B8366427540}" type="slidenum">
              <a:rPr lang="en-US" smtClean="0"/>
              <a:t>10</a:t>
            </a:fld>
            <a:endParaRPr lang="en-US"/>
          </a:p>
        </p:txBody>
      </p:sp>
    </p:spTree>
    <p:extLst>
      <p:ext uri="{BB962C8B-B14F-4D97-AF65-F5344CB8AC3E}">
        <p14:creationId xmlns:p14="http://schemas.microsoft.com/office/powerpoint/2010/main" val="2749164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a:t>انقر لتحرير نمط العنوان الرئيسي</a:t>
            </a:r>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الثانوي الرئيسي</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11/08/1445</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عنوان العمودي 2"/>
          <p:cNvSpPr>
            <a:spLocks noGrp="1"/>
          </p:cNvSpPr>
          <p:nvPr>
            <p:ph type="body" orient="vert" idx="1"/>
          </p:nvPr>
        </p:nvSpPr>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11/08/1445</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a:t>انقر لتحرير نمط العنوان الرئيسي</a:t>
            </a:r>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11/08/1445</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محتوى 2"/>
          <p:cNvSpPr>
            <a:spLocks noGrp="1"/>
          </p:cNvSpPr>
          <p:nvPr>
            <p:ph idx="1"/>
          </p:nvPr>
        </p:nvSpPr>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11/08/1445</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a:t>انقر لتحرير نمط العنوان الرئيسي</a:t>
            </a:r>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11/08/1445</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t>11/08/1445</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a:t>انقر لتحرير نمط العنوان الرئيسي</a:t>
            </a:r>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p:cNvSpPr>
            <a:spLocks noGrp="1"/>
          </p:cNvSpPr>
          <p:nvPr>
            <p:ph type="dt" sz="half" idx="10"/>
          </p:nvPr>
        </p:nvSpPr>
        <p:spPr/>
        <p:txBody>
          <a:bodyPr/>
          <a:lstStyle/>
          <a:p>
            <a:fld id="{1B8ABB09-4A1D-463E-8065-109CC2B7EFAA}" type="datetimeFigureOut">
              <a:rPr lang="ar-SA" smtClean="0"/>
              <a:t>11/08/1445</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تاريخ 2"/>
          <p:cNvSpPr>
            <a:spLocks noGrp="1"/>
          </p:cNvSpPr>
          <p:nvPr>
            <p:ph type="dt" sz="half" idx="10"/>
          </p:nvPr>
        </p:nvSpPr>
        <p:spPr/>
        <p:txBody>
          <a:bodyPr/>
          <a:lstStyle/>
          <a:p>
            <a:fld id="{1B8ABB09-4A1D-463E-8065-109CC2B7EFAA}" type="datetimeFigureOut">
              <a:rPr lang="ar-SA" smtClean="0"/>
              <a:t>11/08/1445</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1B8ABB09-4A1D-463E-8065-109CC2B7EFAA}" type="datetimeFigureOut">
              <a:rPr lang="ar-SA" smtClean="0"/>
              <a:t>11/08/1445</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a:t>انقر لتحرير نمط العنوان الرئيسي</a:t>
            </a:r>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t>11/08/1445</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a:t>انقر لتحرير نمط العنوان الرئيسي</a:t>
            </a:r>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t>11/08/1445</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ar-SA"/>
              <a:t>انقر لتحرير نمط العنوان الرئيسي</a:t>
            </a:r>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B8ABB09-4A1D-463E-8065-109CC2B7EFAA}" type="datetimeFigureOut">
              <a:rPr lang="ar-SA" smtClean="0"/>
              <a:t>11/08/1445</a:t>
            </a:fld>
            <a:endParaRPr lang="ar-SA"/>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B34F065-1154-456A-91E3-76DE8E75E17B}" type="slidenum">
              <a:rPr lang="ar-SA" smtClean="0"/>
              <a:t>‹#›</a:t>
            </a:fld>
            <a:endParaRPr lang="ar-S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uters.com/article/us-health-tobacco-pmi-idUSKBN1FL3I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mofa.go.jp/files/000202920.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n.org/disarmament/biological-weapons/about/history/"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Sources of International: What are its sources?</a:t>
            </a:r>
          </a:p>
        </p:txBody>
      </p:sp>
      <p:sp>
        <p:nvSpPr>
          <p:cNvPr id="3" name="Subtitle 2"/>
          <p:cNvSpPr>
            <a:spLocks noGrp="1"/>
          </p:cNvSpPr>
          <p:nvPr>
            <p:ph type="subTitle" idx="1"/>
          </p:nvPr>
        </p:nvSpPr>
        <p:spPr/>
        <p:txBody>
          <a:bodyPr/>
          <a:lstStyle/>
          <a:p>
            <a:r>
              <a:rPr lang="en-US" dirty="0" err="1"/>
              <a:t>Shamshad</a:t>
            </a:r>
            <a:r>
              <a:rPr lang="en-US" dirty="0"/>
              <a:t> Ahmad Khan, PhD</a:t>
            </a:r>
          </a:p>
          <a:p>
            <a:r>
              <a:rPr lang="en-US" dirty="0"/>
              <a:t>Department of HSS</a:t>
            </a:r>
          </a:p>
          <a:p>
            <a:r>
              <a:rPr lang="en-US" dirty="0"/>
              <a:t>BPDC</a:t>
            </a:r>
          </a:p>
        </p:txBody>
      </p:sp>
    </p:spTree>
    <p:extLst>
      <p:ext uri="{BB962C8B-B14F-4D97-AF65-F5344CB8AC3E}">
        <p14:creationId xmlns:p14="http://schemas.microsoft.com/office/powerpoint/2010/main" val="3583041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6EA0F7-F920-EDEE-43DA-934E897966F1}"/>
              </a:ext>
            </a:extLst>
          </p:cNvPr>
          <p:cNvSpPr>
            <a:spLocks noGrp="1"/>
          </p:cNvSpPr>
          <p:nvPr>
            <p:ph type="title"/>
          </p:nvPr>
        </p:nvSpPr>
        <p:spPr/>
        <p:txBody>
          <a:bodyPr/>
          <a:lstStyle/>
          <a:p>
            <a:endParaRPr lang="en-US" dirty="0"/>
          </a:p>
        </p:txBody>
      </p:sp>
      <p:sp>
        <p:nvSpPr>
          <p:cNvPr id="6" name="Content Placeholder 5">
            <a:extLst>
              <a:ext uri="{FF2B5EF4-FFF2-40B4-BE49-F238E27FC236}">
                <a16:creationId xmlns:a16="http://schemas.microsoft.com/office/drawing/2014/main" id="{C68BEBC7-E2A3-63E4-3545-6F541B91A023}"/>
              </a:ext>
            </a:extLst>
          </p:cNvPr>
          <p:cNvSpPr>
            <a:spLocks noGrp="1"/>
          </p:cNvSpPr>
          <p:nvPr>
            <p:ph idx="1"/>
          </p:nvPr>
        </p:nvSpPr>
        <p:spPr>
          <a:xfrm>
            <a:off x="457200" y="1628800"/>
            <a:ext cx="8229600" cy="4525963"/>
          </a:xfrm>
        </p:spPr>
        <p:txBody>
          <a:bodyPr/>
          <a:lstStyle/>
          <a:p>
            <a:r>
              <a:rPr lang="en-US" dirty="0">
                <a:hlinkClick r:id="rId3"/>
              </a:rPr>
              <a:t>https://www.reuters.com/article/us-health-tobacco-pmi-idUSKBN1FL3IB</a:t>
            </a:r>
            <a:endParaRPr lang="en-US" dirty="0"/>
          </a:p>
          <a:p>
            <a:r>
              <a:rPr lang="en-US" sz="1800" b="1" kern="1800" dirty="0">
                <a:solidFill>
                  <a:srgbClr val="1A1A1A"/>
                </a:solidFill>
                <a:effectLst/>
                <a:latin typeface="Arial" panose="020B0604020202020204" pitchFamily="34" charset="0"/>
                <a:ea typeface="Times New Roman" panose="02020603050405020304" pitchFamily="18" charset="0"/>
                <a:cs typeface="Arial" panose="020B0604020202020204" pitchFamily="34" charset="0"/>
              </a:rPr>
              <a:t>With Roman Law Doctrine, India Moves to Stub out Tobacco Industry Rights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solidFill>
                  <a:srgbClr val="1A1A1A"/>
                </a:solidFill>
                <a:effectLst/>
                <a:latin typeface="Arial" panose="020B0604020202020204" pitchFamily="34" charset="0"/>
                <a:ea typeface="Times New Roman" panose="02020603050405020304" pitchFamily="18" charset="0"/>
                <a:cs typeface="Arial" panose="020B0604020202020204" pitchFamily="34" charset="0"/>
              </a:rPr>
              <a:t>The government is pushing the SC to apply a rarely used doctrine to classify tobacco as “</a:t>
            </a:r>
            <a:r>
              <a:rPr lang="en-US" sz="1800" i="1" dirty="0">
                <a:solidFill>
                  <a:srgbClr val="1A1A1A"/>
                </a:solidFill>
                <a:effectLst/>
                <a:latin typeface="Arial" panose="020B0604020202020204" pitchFamily="34" charset="0"/>
                <a:ea typeface="Times New Roman" panose="02020603050405020304" pitchFamily="18" charset="0"/>
                <a:cs typeface="Arial" panose="020B0604020202020204" pitchFamily="34" charset="0"/>
              </a:rPr>
              <a:t>res extra commercium</a:t>
            </a:r>
            <a:r>
              <a:rPr lang="en-US" sz="1800" dirty="0">
                <a:solidFill>
                  <a:srgbClr val="1A1A1A"/>
                </a:solidFill>
                <a:effectLst/>
                <a:latin typeface="Arial" panose="020B0604020202020204" pitchFamily="34" charset="0"/>
                <a:ea typeface="Times New Roman" panose="02020603050405020304" pitchFamily="18" charset="0"/>
                <a:cs typeface="Arial" panose="020B0604020202020204" pitchFamily="34" charset="0"/>
              </a:rPr>
              <a:t>“, a Latin phrase meaning “outside commerce”.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a:p>
            <a:endParaRPr lang="en-US" dirty="0"/>
          </a:p>
          <a:p>
            <a:endParaRPr lang="en-US" dirty="0"/>
          </a:p>
        </p:txBody>
      </p:sp>
    </p:spTree>
    <p:extLst>
      <p:ext uri="{BB962C8B-B14F-4D97-AF65-F5344CB8AC3E}">
        <p14:creationId xmlns:p14="http://schemas.microsoft.com/office/powerpoint/2010/main" val="116635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pitchFamily="34" charset="0"/>
              </a:rPr>
              <a:t>Judicial decisions</a:t>
            </a:r>
          </a:p>
        </p:txBody>
      </p:sp>
      <p:sp>
        <p:nvSpPr>
          <p:cNvPr id="3" name="Content Placeholder 2"/>
          <p:cNvSpPr>
            <a:spLocks noGrp="1"/>
          </p:cNvSpPr>
          <p:nvPr>
            <p:ph idx="1"/>
          </p:nvPr>
        </p:nvSpPr>
        <p:spPr/>
        <p:txBody>
          <a:bodyPr>
            <a:normAutofit fontScale="70000" lnSpcReduction="20000"/>
          </a:bodyPr>
          <a:lstStyle/>
          <a:p>
            <a:r>
              <a:rPr lang="en-GB" b="1" dirty="0"/>
              <a:t>Sub-clause: </a:t>
            </a:r>
            <a:r>
              <a:rPr lang="en-GB" u="sng" dirty="0"/>
              <a:t>1(d) subject to the provisions of Article 59, </a:t>
            </a:r>
            <a:r>
              <a:rPr lang="en-GB" b="1" u="sng" dirty="0">
                <a:solidFill>
                  <a:srgbClr val="FF0000"/>
                </a:solidFill>
              </a:rPr>
              <a:t>judicial decisions</a:t>
            </a:r>
            <a:r>
              <a:rPr lang="en-GB" b="1" u="sng" dirty="0"/>
              <a:t> </a:t>
            </a:r>
            <a:r>
              <a:rPr lang="en-GB" u="sng" dirty="0"/>
              <a:t>and the teachings of the most highly qualified publicists of the various nations, as subsidiary means for the determination of rules of law</a:t>
            </a:r>
          </a:p>
          <a:p>
            <a:endParaRPr lang="en-US" u="sng" dirty="0"/>
          </a:p>
          <a:p>
            <a:pPr lvl="1"/>
            <a:r>
              <a:rPr lang="en-GB" dirty="0"/>
              <a:t>Judicial decisions are a subsidiary source of law in respect of the parties that have submitted themselves to the ICJ’s authority on a given case.</a:t>
            </a:r>
          </a:p>
          <a:p>
            <a:pPr lvl="1"/>
            <a:r>
              <a:rPr lang="en-GB" dirty="0"/>
              <a:t>Judicial decisions may however, also carry substantial interpretative weight.</a:t>
            </a:r>
          </a:p>
          <a:p>
            <a:pPr lvl="2"/>
            <a:r>
              <a:rPr lang="en-GB" dirty="0"/>
              <a:t>As the principal judicial organ of the UN, the decisions and advisory opinions of the ICJ are particularly carefully examined. In practice, of course, there may be a thin line between those instances where the Court merely identifies rather than develops the law.</a:t>
            </a:r>
          </a:p>
          <a:p>
            <a:pPr lvl="2"/>
            <a:r>
              <a:rPr lang="en-GB" dirty="0"/>
              <a:t>The ICJ is not bound by its earlier decisions but it strives to maintain judicial consistency and usually makes reference to its case law.</a:t>
            </a:r>
          </a:p>
          <a:p>
            <a:endParaRPr lang="en-GB" dirty="0"/>
          </a:p>
        </p:txBody>
      </p:sp>
    </p:spTree>
    <p:extLst>
      <p:ext uri="{BB962C8B-B14F-4D97-AF65-F5344CB8AC3E}">
        <p14:creationId xmlns:p14="http://schemas.microsoft.com/office/powerpoint/2010/main" val="2058564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latin typeface="Trebuchet MS" pitchFamily="34" charset="0"/>
              </a:rPr>
              <a:t>Scholarly contributions and the ILC</a:t>
            </a:r>
          </a:p>
        </p:txBody>
      </p:sp>
      <p:sp>
        <p:nvSpPr>
          <p:cNvPr id="3" name="Content Placeholder 2"/>
          <p:cNvSpPr>
            <a:spLocks noGrp="1"/>
          </p:cNvSpPr>
          <p:nvPr>
            <p:ph idx="1"/>
          </p:nvPr>
        </p:nvSpPr>
        <p:spPr>
          <a:xfrm>
            <a:off x="435895" y="2492623"/>
            <a:ext cx="8272211" cy="2584460"/>
          </a:xfrm>
        </p:spPr>
        <p:txBody>
          <a:bodyPr>
            <a:normAutofit fontScale="47500" lnSpcReduction="20000"/>
          </a:bodyPr>
          <a:lstStyle/>
          <a:p>
            <a:r>
              <a:rPr lang="en-GB" b="1" dirty="0"/>
              <a:t>Sub-clause: </a:t>
            </a:r>
            <a:r>
              <a:rPr lang="en-GB" u="sng" dirty="0"/>
              <a:t>1(d) subject to the provisions of Article 59, judicial decisions and </a:t>
            </a:r>
            <a:r>
              <a:rPr lang="en-GB" b="1" u="sng" dirty="0">
                <a:solidFill>
                  <a:srgbClr val="FF0000"/>
                </a:solidFill>
              </a:rPr>
              <a:t>the teachings of the most highly qualified publicists of the various nations</a:t>
            </a:r>
            <a:r>
              <a:rPr lang="en-GB" u="sng" dirty="0"/>
              <a:t>, as subsidiary means for the determination of rules of law</a:t>
            </a:r>
          </a:p>
          <a:p>
            <a:endParaRPr lang="en-US" dirty="0"/>
          </a:p>
          <a:p>
            <a:pPr lvl="1"/>
            <a:r>
              <a:rPr lang="en-GB" dirty="0"/>
              <a:t>Although some courts refer to academic analysis, the ICJ rarely makes reference to academics.</a:t>
            </a:r>
          </a:p>
          <a:p>
            <a:pPr lvl="1"/>
            <a:r>
              <a:rPr lang="en-GB" dirty="0"/>
              <a:t>The contributions of the ILC (International Law Commission) play a special role in international law.</a:t>
            </a:r>
          </a:p>
          <a:p>
            <a:pPr lvl="1"/>
            <a:r>
              <a:rPr lang="en-GB" dirty="0"/>
              <a:t>The ILC was established in 1947 with the primary purpose of promoting the ‘progressive development of international law and its codification’. </a:t>
            </a:r>
          </a:p>
          <a:p>
            <a:pPr lvl="1"/>
            <a:r>
              <a:rPr lang="en-GB" dirty="0"/>
              <a:t>The composition of the Commission is intended to be representative of all the principle legal systems of the world and the members sit in their individual capacities. Among other things, the Commission selects topics and makes proposals for draft conventions and codifications.</a:t>
            </a:r>
          </a:p>
        </p:txBody>
      </p:sp>
    </p:spTree>
    <p:extLst>
      <p:ext uri="{BB962C8B-B14F-4D97-AF65-F5344CB8AC3E}">
        <p14:creationId xmlns:p14="http://schemas.microsoft.com/office/powerpoint/2010/main" val="3422456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45C3EE-C433-E947-BAD5-5B24FFCFF634}"/>
              </a:ext>
            </a:extLst>
          </p:cNvPr>
          <p:cNvSpPr>
            <a:spLocks noGrp="1"/>
          </p:cNvSpPr>
          <p:nvPr>
            <p:ph type="title"/>
          </p:nvPr>
        </p:nvSpPr>
        <p:spPr/>
        <p:txBody>
          <a:bodyPr/>
          <a:lstStyle/>
          <a:p>
            <a:r>
              <a:rPr lang="en-US" dirty="0"/>
              <a:t>Thank you for Participation</a:t>
            </a:r>
          </a:p>
        </p:txBody>
      </p:sp>
      <p:sp>
        <p:nvSpPr>
          <p:cNvPr id="6" name="Content Placeholder 5">
            <a:extLst>
              <a:ext uri="{FF2B5EF4-FFF2-40B4-BE49-F238E27FC236}">
                <a16:creationId xmlns:a16="http://schemas.microsoft.com/office/drawing/2014/main" id="{A2B46682-CC1A-10EE-7584-404A0785D64D}"/>
              </a:ext>
            </a:extLst>
          </p:cNvPr>
          <p:cNvSpPr>
            <a:spLocks noGrp="1"/>
          </p:cNvSpPr>
          <p:nvPr>
            <p:ph idx="1"/>
          </p:nvPr>
        </p:nvSpPr>
        <p:spPr/>
        <p:txBody>
          <a:bodyPr/>
          <a:lstStyle/>
          <a:p>
            <a:r>
              <a:rPr lang="en-US" dirty="0"/>
              <a:t>Some topics are boring but we must study as it will help us in the long run.</a:t>
            </a:r>
          </a:p>
        </p:txBody>
      </p:sp>
    </p:spTree>
    <p:extLst>
      <p:ext uri="{BB962C8B-B14F-4D97-AF65-F5344CB8AC3E}">
        <p14:creationId xmlns:p14="http://schemas.microsoft.com/office/powerpoint/2010/main" val="2491669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pitchFamily="34" charset="0"/>
              </a:rPr>
              <a:t>Sources of International Law</a:t>
            </a:r>
          </a:p>
        </p:txBody>
      </p:sp>
      <p:sp>
        <p:nvSpPr>
          <p:cNvPr id="3" name="Content Placeholder 2"/>
          <p:cNvSpPr>
            <a:spLocks noGrp="1"/>
          </p:cNvSpPr>
          <p:nvPr>
            <p:ph idx="1"/>
          </p:nvPr>
        </p:nvSpPr>
        <p:spPr>
          <a:xfrm>
            <a:off x="435895" y="2492623"/>
            <a:ext cx="5465036" cy="3528665"/>
          </a:xfrm>
        </p:spPr>
        <p:txBody>
          <a:bodyPr>
            <a:noAutofit/>
          </a:bodyPr>
          <a:lstStyle/>
          <a:p>
            <a:pPr algn="l"/>
            <a:r>
              <a:rPr lang="en-GB" sz="1800" dirty="0"/>
              <a:t>In domestic law, the identification of relevant legal sources is rarely a problem and there is traditionally a very definite method of ascertaining the law in any given subject matter.</a:t>
            </a:r>
          </a:p>
          <a:p>
            <a:pPr algn="l"/>
            <a:r>
              <a:rPr lang="en-GB" sz="1800" dirty="0">
                <a:highlight>
                  <a:srgbClr val="FFFF00"/>
                </a:highlight>
              </a:rPr>
              <a:t>In international law, </a:t>
            </a:r>
            <a:r>
              <a:rPr lang="en-GB" sz="1800" dirty="0"/>
              <a:t>the </a:t>
            </a:r>
            <a:r>
              <a:rPr lang="en-GB" sz="1800" dirty="0">
                <a:highlight>
                  <a:srgbClr val="00FF00"/>
                </a:highlight>
              </a:rPr>
              <a:t>lack of a universal legislature</a:t>
            </a:r>
            <a:r>
              <a:rPr lang="en-GB" sz="1800" dirty="0"/>
              <a:t> and a system of courts with compulsory jurisdiction often make the task of uncovering the law more </a:t>
            </a:r>
            <a:r>
              <a:rPr lang="en-GB" sz="1800" b="1" dirty="0"/>
              <a:t>difficult</a:t>
            </a:r>
            <a:r>
              <a:rPr lang="en-GB" sz="1800" dirty="0"/>
              <a:t>.</a:t>
            </a:r>
          </a:p>
          <a:p>
            <a:pPr lvl="1" algn="l"/>
            <a:r>
              <a:rPr lang="en-GB" sz="1800" b="1" dirty="0"/>
              <a:t>Furthermore, since international law is a decentralized legal system, legal obligations may derive from more than one particular source.</a:t>
            </a:r>
          </a:p>
        </p:txBody>
      </p:sp>
      <p:pic>
        <p:nvPicPr>
          <p:cNvPr id="5" name="Picture 4"/>
          <p:cNvPicPr>
            <a:picLocks noChangeAspect="1"/>
          </p:cNvPicPr>
          <p:nvPr/>
        </p:nvPicPr>
        <p:blipFill>
          <a:blip r:embed="rId2"/>
          <a:stretch>
            <a:fillRect/>
          </a:stretch>
        </p:blipFill>
        <p:spPr>
          <a:xfrm>
            <a:off x="5900931" y="3693126"/>
            <a:ext cx="2693194" cy="1759610"/>
          </a:xfrm>
          <a:prstGeom prst="rect">
            <a:avLst/>
          </a:prstGeom>
        </p:spPr>
      </p:pic>
    </p:spTree>
    <p:extLst>
      <p:ext uri="{BB962C8B-B14F-4D97-AF65-F5344CB8AC3E}">
        <p14:creationId xmlns:p14="http://schemas.microsoft.com/office/powerpoint/2010/main" val="1732599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l" rtl="0"/>
            <a:r>
              <a:rPr lang="en-US" sz="4000" dirty="0"/>
              <a:t>International Customs (Customary laws), International Treaties, and conventions are sources of international law. </a:t>
            </a:r>
          </a:p>
          <a:p>
            <a:pPr algn="l" rtl="0"/>
            <a:r>
              <a:rPr lang="en-US" dirty="0"/>
              <a:t>Article 38 of ICJ defines what could be considered IL and adjudicated by it.</a:t>
            </a:r>
          </a:p>
        </p:txBody>
      </p:sp>
    </p:spTree>
    <p:extLst>
      <p:ext uri="{BB962C8B-B14F-4D97-AF65-F5344CB8AC3E}">
        <p14:creationId xmlns:p14="http://schemas.microsoft.com/office/powerpoint/2010/main" val="3251558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Article 38</a:t>
            </a:r>
          </a:p>
        </p:txBody>
      </p:sp>
      <p:sp>
        <p:nvSpPr>
          <p:cNvPr id="3" name="Content Placeholder 2"/>
          <p:cNvSpPr>
            <a:spLocks noGrp="1"/>
          </p:cNvSpPr>
          <p:nvPr>
            <p:ph idx="1"/>
          </p:nvPr>
        </p:nvSpPr>
        <p:spPr/>
        <p:txBody>
          <a:bodyPr>
            <a:normAutofit fontScale="32500" lnSpcReduction="20000"/>
          </a:bodyPr>
          <a:lstStyle/>
          <a:p>
            <a:pPr algn="l" rtl="0"/>
            <a:r>
              <a:rPr lang="en-US" dirty="0"/>
              <a:t> </a:t>
            </a:r>
            <a:r>
              <a:rPr lang="en-US" sz="6800" dirty="0"/>
              <a:t>(1) The Court, whose function is to decide in accordance with international law such disputes as are submitted to it, shall apply:</a:t>
            </a:r>
          </a:p>
          <a:p>
            <a:pPr algn="l" rtl="0"/>
            <a:r>
              <a:rPr lang="en-US" sz="6800" dirty="0"/>
              <a:t>(a) </a:t>
            </a:r>
            <a:r>
              <a:rPr lang="en-US" sz="6800" b="1" dirty="0">
                <a:highlight>
                  <a:srgbClr val="FFFF00"/>
                </a:highlight>
              </a:rPr>
              <a:t>international conventions</a:t>
            </a:r>
            <a:r>
              <a:rPr lang="en-US" sz="6800" dirty="0"/>
              <a:t>, whether general or particular, establishing rules expressly recognized by the contesting states;</a:t>
            </a:r>
          </a:p>
          <a:p>
            <a:pPr algn="l" rtl="0"/>
            <a:r>
              <a:rPr lang="en-US" sz="6800" dirty="0"/>
              <a:t>(b) </a:t>
            </a:r>
            <a:r>
              <a:rPr lang="en-US" sz="6800" b="1" dirty="0">
                <a:highlight>
                  <a:srgbClr val="00FF00"/>
                </a:highlight>
              </a:rPr>
              <a:t>international custom</a:t>
            </a:r>
            <a:r>
              <a:rPr lang="en-US" sz="6800" dirty="0"/>
              <a:t>, as evidence of a general practice accepted as law;</a:t>
            </a:r>
          </a:p>
          <a:p>
            <a:pPr algn="l" rtl="0"/>
            <a:r>
              <a:rPr lang="en-US" sz="6800" dirty="0"/>
              <a:t>(c) </a:t>
            </a:r>
            <a:r>
              <a:rPr lang="en-US" sz="6800" dirty="0">
                <a:highlight>
                  <a:srgbClr val="00FFFF"/>
                </a:highlight>
              </a:rPr>
              <a:t>the general </a:t>
            </a:r>
            <a:r>
              <a:rPr lang="en-US" sz="6800" b="1" dirty="0">
                <a:highlight>
                  <a:srgbClr val="00FFFF"/>
                </a:highlight>
              </a:rPr>
              <a:t>principles of law </a:t>
            </a:r>
            <a:r>
              <a:rPr lang="en-US" sz="6800" dirty="0">
                <a:highlight>
                  <a:srgbClr val="00FFFF"/>
                </a:highlight>
              </a:rPr>
              <a:t>recognized by </a:t>
            </a:r>
            <a:r>
              <a:rPr lang="en-US" sz="6800" b="1" dirty="0">
                <a:highlight>
                  <a:srgbClr val="00FFFF"/>
                </a:highlight>
              </a:rPr>
              <a:t>civilized nations</a:t>
            </a:r>
            <a:r>
              <a:rPr lang="en-US" sz="6800" dirty="0"/>
              <a:t>;</a:t>
            </a:r>
          </a:p>
          <a:p>
            <a:pPr algn="l" rtl="0"/>
            <a:r>
              <a:rPr lang="en-US" sz="6800" dirty="0"/>
              <a:t>(d) subject to the provisions of Article 59, </a:t>
            </a:r>
            <a:r>
              <a:rPr lang="en-US" sz="6800" dirty="0">
                <a:highlight>
                  <a:srgbClr val="FF00FF"/>
                </a:highlight>
              </a:rPr>
              <a:t>judicial decisions and the teachings of the most highly qualified publicists of the various nations</a:t>
            </a:r>
            <a:r>
              <a:rPr lang="en-US" sz="6800" dirty="0"/>
              <a:t>, as subsidiary means for the determination of rules of law,</a:t>
            </a:r>
          </a:p>
          <a:p>
            <a:pPr algn="l" rtl="0"/>
            <a:endParaRPr lang="en-US" sz="6800" dirty="0"/>
          </a:p>
          <a:p>
            <a:pPr algn="l" rtl="0"/>
            <a:r>
              <a:rPr lang="en-US" sz="6800" dirty="0"/>
              <a:t>Article 59. The decision of the Court has no binding force except between the parties and in respect of that particular case.</a:t>
            </a:r>
            <a:br>
              <a:rPr lang="en-US" sz="6800" dirty="0"/>
            </a:br>
            <a:endParaRPr lang="en-US" sz="6800" dirty="0"/>
          </a:p>
        </p:txBody>
      </p:sp>
    </p:spTree>
    <p:extLst>
      <p:ext uri="{BB962C8B-B14F-4D97-AF65-F5344CB8AC3E}">
        <p14:creationId xmlns:p14="http://schemas.microsoft.com/office/powerpoint/2010/main" val="1381353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latin typeface="Trebuchet MS" pitchFamily="34" charset="0"/>
              </a:rPr>
              <a:t>Conventions (treaties) as a legal source</a:t>
            </a:r>
          </a:p>
        </p:txBody>
      </p:sp>
      <p:sp>
        <p:nvSpPr>
          <p:cNvPr id="3" name="Content Placeholder 2"/>
          <p:cNvSpPr>
            <a:spLocks noGrp="1"/>
          </p:cNvSpPr>
          <p:nvPr>
            <p:ph idx="1"/>
          </p:nvPr>
        </p:nvSpPr>
        <p:spPr/>
        <p:txBody>
          <a:bodyPr>
            <a:normAutofit fontScale="85000" lnSpcReduction="10000"/>
          </a:bodyPr>
          <a:lstStyle/>
          <a:p>
            <a:pPr algn="l"/>
            <a:r>
              <a:rPr lang="en-GB" b="1" dirty="0"/>
              <a:t>Sub-clause: </a:t>
            </a:r>
            <a:r>
              <a:rPr lang="en-GB" u="sng" dirty="0"/>
              <a:t>1(a) international conventions, whether general or particular, establishing rules expressly recognized by the consenting states</a:t>
            </a:r>
          </a:p>
          <a:p>
            <a:pPr algn="l"/>
            <a:endParaRPr lang="en-US" u="sng" dirty="0"/>
          </a:p>
          <a:p>
            <a:pPr lvl="1" algn="l"/>
            <a:r>
              <a:rPr lang="en-GB" dirty="0"/>
              <a:t>Two states or more can sign a Convention or Treaty.</a:t>
            </a:r>
          </a:p>
          <a:p>
            <a:pPr lvl="1" algn="l"/>
            <a:r>
              <a:rPr lang="en-GB" dirty="0">
                <a:highlight>
                  <a:srgbClr val="FFFF00"/>
                </a:highlight>
              </a:rPr>
              <a:t>Consent of the state </a:t>
            </a:r>
            <a:r>
              <a:rPr lang="en-GB" dirty="0"/>
              <a:t>is important   for the Treaty to come into effect. (Treaty cannot be imposed on a State.</a:t>
            </a:r>
          </a:p>
          <a:p>
            <a:pPr lvl="1" algn="l"/>
            <a:r>
              <a:rPr lang="en-GB" dirty="0"/>
              <a:t>The State can Withdraw/Terminate etc the Treaty at any stage. </a:t>
            </a:r>
          </a:p>
          <a:p>
            <a:pPr lvl="1" algn="l"/>
            <a:r>
              <a:rPr lang="en-GB" dirty="0"/>
              <a:t>Example: India Japan nuclear deal</a:t>
            </a:r>
          </a:p>
          <a:p>
            <a:pPr lvl="1" algn="ctr"/>
            <a:r>
              <a:rPr lang="en-GB" dirty="0">
                <a:hlinkClick r:id="rId2"/>
              </a:rPr>
              <a:t>https://www.mofa.go.jp/files/000202920.pdf</a:t>
            </a:r>
            <a:endParaRPr lang="en-GB" dirty="0"/>
          </a:p>
          <a:p>
            <a:pPr lvl="1" algn="ctr"/>
            <a:endParaRPr lang="en-GB" dirty="0"/>
          </a:p>
        </p:txBody>
      </p:sp>
    </p:spTree>
    <p:extLst>
      <p:ext uri="{BB962C8B-B14F-4D97-AF65-F5344CB8AC3E}">
        <p14:creationId xmlns:p14="http://schemas.microsoft.com/office/powerpoint/2010/main" val="3129603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5103E-CE18-F7AC-F6CD-44D920A0BBFE}"/>
              </a:ext>
            </a:extLst>
          </p:cNvPr>
          <p:cNvSpPr>
            <a:spLocks noGrp="1"/>
          </p:cNvSpPr>
          <p:nvPr>
            <p:ph type="title"/>
          </p:nvPr>
        </p:nvSpPr>
        <p:spPr/>
        <p:txBody>
          <a:bodyPr/>
          <a:lstStyle/>
          <a:p>
            <a:r>
              <a:rPr lang="en-US" dirty="0"/>
              <a:t>Int Treaties and Conventions </a:t>
            </a:r>
          </a:p>
        </p:txBody>
      </p:sp>
      <p:sp>
        <p:nvSpPr>
          <p:cNvPr id="3" name="Content Placeholder 2">
            <a:extLst>
              <a:ext uri="{FF2B5EF4-FFF2-40B4-BE49-F238E27FC236}">
                <a16:creationId xmlns:a16="http://schemas.microsoft.com/office/drawing/2014/main" id="{FC7A0472-BE5E-F5A5-836E-B833F04BD905}"/>
              </a:ext>
            </a:extLst>
          </p:cNvPr>
          <p:cNvSpPr>
            <a:spLocks noGrp="1"/>
          </p:cNvSpPr>
          <p:nvPr>
            <p:ph sz="half" idx="1"/>
          </p:nvPr>
        </p:nvSpPr>
        <p:spPr/>
        <p:txBody>
          <a:bodyPr>
            <a:normAutofit/>
          </a:bodyPr>
          <a:lstStyle/>
          <a:p>
            <a:pPr algn="l"/>
            <a:r>
              <a:rPr lang="en-US" dirty="0"/>
              <a:t>Also </a:t>
            </a:r>
            <a:r>
              <a:rPr lang="en-US" dirty="0">
                <a:highlight>
                  <a:srgbClr val="FFFF00"/>
                </a:highlight>
              </a:rPr>
              <a:t>based on State Consent</a:t>
            </a:r>
          </a:p>
          <a:p>
            <a:pPr algn="l"/>
            <a:r>
              <a:rPr lang="en-US" dirty="0"/>
              <a:t>Convention on Biological and weapons</a:t>
            </a:r>
          </a:p>
          <a:p>
            <a:pPr algn="l"/>
            <a:r>
              <a:rPr lang="en-US" dirty="0">
                <a:hlinkClick r:id="rId2"/>
              </a:rPr>
              <a:t>https://www.un.org/disarmament/biological-weapons/about/history/</a:t>
            </a:r>
            <a:endParaRPr lang="en-US" dirty="0"/>
          </a:p>
          <a:p>
            <a:pPr algn="l"/>
            <a:endParaRPr lang="en-US" dirty="0"/>
          </a:p>
          <a:p>
            <a:pPr algn="l"/>
            <a:endParaRPr lang="en-US" dirty="0"/>
          </a:p>
        </p:txBody>
      </p:sp>
      <p:pic>
        <p:nvPicPr>
          <p:cNvPr id="1028" name="Picture 4" descr="Image result for Convention on Biological weapons">
            <a:extLst>
              <a:ext uri="{FF2B5EF4-FFF2-40B4-BE49-F238E27FC236}">
                <a16:creationId xmlns:a16="http://schemas.microsoft.com/office/drawing/2014/main" id="{14618E91-3CCF-5C20-FEBF-67DA100D80F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715000" y="3153569"/>
            <a:ext cx="1905000" cy="141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76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4CAE251-8FEC-06C9-21B7-858943EAD2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457581-D0B0-5010-65F0-E544BEF8711F}"/>
              </a:ext>
            </a:extLst>
          </p:cNvPr>
          <p:cNvSpPr>
            <a:spLocks noGrp="1"/>
          </p:cNvSpPr>
          <p:nvPr>
            <p:ph sz="half" idx="1"/>
          </p:nvPr>
        </p:nvSpPr>
        <p:spPr/>
        <p:txBody>
          <a:bodyPr>
            <a:normAutofit fontScale="70000" lnSpcReduction="20000"/>
          </a:bodyPr>
          <a:lstStyle/>
          <a:p>
            <a:pPr marL="0" indent="0" algn="l">
              <a:buNone/>
            </a:pPr>
            <a:r>
              <a:rPr lang="en-US" sz="3200" dirty="0"/>
              <a:t>b) </a:t>
            </a:r>
            <a:r>
              <a:rPr lang="en-US" sz="3200" b="1" dirty="0">
                <a:highlight>
                  <a:srgbClr val="00FF00"/>
                </a:highlight>
              </a:rPr>
              <a:t>international custom</a:t>
            </a:r>
            <a:r>
              <a:rPr lang="en-US" sz="3200" dirty="0"/>
              <a:t>, as evidence of a general practice accepted as law;</a:t>
            </a:r>
          </a:p>
          <a:p>
            <a:pPr marL="0" indent="0" algn="l">
              <a:buNone/>
            </a:pPr>
            <a:endParaRPr lang="en-US" sz="2300" dirty="0"/>
          </a:p>
          <a:p>
            <a:pPr marL="457200" lvl="1" indent="0">
              <a:buNone/>
            </a:pPr>
            <a:r>
              <a:rPr lang="en-GB" sz="2300" dirty="0"/>
              <a:t>Customary rule binds all states (unless a state persistently objects*)</a:t>
            </a:r>
          </a:p>
          <a:p>
            <a:pPr lvl="1"/>
            <a:r>
              <a:rPr lang="en-GB" sz="2300" dirty="0">
                <a:highlight>
                  <a:srgbClr val="FFFF00"/>
                </a:highlight>
              </a:rPr>
              <a:t>Customary legal norms need not be universal in scope, though</a:t>
            </a:r>
          </a:p>
          <a:p>
            <a:pPr lvl="1"/>
            <a:r>
              <a:rPr lang="en-GB" sz="2300" b="1" dirty="0"/>
              <a:t>In </a:t>
            </a:r>
            <a:r>
              <a:rPr lang="en-GB" sz="2300" b="1" i="1" dirty="0"/>
              <a:t>Right of Passage over Indian Territory [1960]</a:t>
            </a:r>
            <a:r>
              <a:rPr lang="en-GB" sz="2300" b="1" dirty="0"/>
              <a:t>, the ICJ stated that ‘long continued practice between two States accepted by them as regulating their relations’ can form the basis of mutual rights and obligations between those states’.</a:t>
            </a:r>
          </a:p>
          <a:p>
            <a:pPr lvl="2" algn="l"/>
            <a:r>
              <a:rPr lang="en-GB" sz="2300" dirty="0"/>
              <a:t>*Objects: S. Arabia objects to certain laws  being formed citing local norms/customs</a:t>
            </a:r>
          </a:p>
          <a:p>
            <a:pPr marL="0" indent="0" algn="l">
              <a:buNone/>
            </a:pPr>
            <a:endParaRPr lang="en-US" dirty="0"/>
          </a:p>
        </p:txBody>
      </p:sp>
      <p:pic>
        <p:nvPicPr>
          <p:cNvPr id="10" name="Content Placeholder 9">
            <a:extLst>
              <a:ext uri="{FF2B5EF4-FFF2-40B4-BE49-F238E27FC236}">
                <a16:creationId xmlns:a16="http://schemas.microsoft.com/office/drawing/2014/main" id="{3A651E5D-CCA4-4B8C-4F61-935F5DC4FF5E}"/>
              </a:ext>
            </a:extLst>
          </p:cNvPr>
          <p:cNvPicPr>
            <a:picLocks noGrp="1" noChangeAspect="1"/>
          </p:cNvPicPr>
          <p:nvPr>
            <p:ph sz="half" idx="2"/>
          </p:nvPr>
        </p:nvPicPr>
        <p:blipFill>
          <a:blip r:embed="rId2"/>
          <a:stretch>
            <a:fillRect/>
          </a:stretch>
        </p:blipFill>
        <p:spPr>
          <a:xfrm>
            <a:off x="5111036" y="1600200"/>
            <a:ext cx="3112927" cy="4525963"/>
          </a:xfrm>
          <a:prstGeom prst="rect">
            <a:avLst/>
          </a:prstGeom>
        </p:spPr>
      </p:pic>
    </p:spTree>
    <p:extLst>
      <p:ext uri="{BB962C8B-B14F-4D97-AF65-F5344CB8AC3E}">
        <p14:creationId xmlns:p14="http://schemas.microsoft.com/office/powerpoint/2010/main" val="3030852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l"/>
            <a:r>
              <a:rPr lang="en-US" dirty="0"/>
              <a:t>Note: Customary Law is conditioned with </a:t>
            </a:r>
            <a:r>
              <a:rPr lang="en-US" i="1" dirty="0">
                <a:highlight>
                  <a:srgbClr val="FFFF00"/>
                </a:highlight>
              </a:rPr>
              <a:t>Jus </a:t>
            </a:r>
            <a:r>
              <a:rPr lang="en-US" i="1" dirty="0" err="1">
                <a:highlight>
                  <a:srgbClr val="FFFF00"/>
                </a:highlight>
              </a:rPr>
              <a:t>Cogen</a:t>
            </a:r>
            <a:r>
              <a:rPr lang="en-US" dirty="0">
                <a:highlight>
                  <a:srgbClr val="FFFF00"/>
                </a:highlight>
              </a:rPr>
              <a:t> (Compelling Law).</a:t>
            </a:r>
          </a:p>
          <a:p>
            <a:pPr marL="0" indent="0" algn="l">
              <a:buNone/>
            </a:pPr>
            <a:r>
              <a:rPr lang="en-US" dirty="0"/>
              <a:t>Jus cogens is the fundamental principle of IL which cannot be changed </a:t>
            </a:r>
            <a:r>
              <a:rPr lang="en-US" dirty="0">
                <a:highlight>
                  <a:srgbClr val="00FF00"/>
                </a:highlight>
              </a:rPr>
              <a:t>by Treaties and Customary IL </a:t>
            </a:r>
          </a:p>
          <a:p>
            <a:pPr algn="l"/>
            <a:r>
              <a:rPr lang="en-US" dirty="0"/>
              <a:t>include universal provisions on ban on </a:t>
            </a:r>
            <a:r>
              <a:rPr lang="en-US" dirty="0">
                <a:highlight>
                  <a:srgbClr val="00FFFF"/>
                </a:highlight>
              </a:rPr>
              <a:t>slavery, genocide, torture, slave trade.</a:t>
            </a:r>
          </a:p>
          <a:p>
            <a:pPr algn="l"/>
            <a:r>
              <a:rPr lang="en-US" dirty="0"/>
              <a:t>(No two countries can make an agreement on slave trade </a:t>
            </a:r>
            <a:r>
              <a:rPr lang="en-US" dirty="0" err="1"/>
              <a:t>etc</a:t>
            </a:r>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E0196A-08BE-78B6-53F3-F4599F350C51}"/>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C6A21CE3-7A2D-6635-DA1F-CE74C146386A}"/>
              </a:ext>
            </a:extLst>
          </p:cNvPr>
          <p:cNvSpPr>
            <a:spLocks noGrp="1"/>
          </p:cNvSpPr>
          <p:nvPr>
            <p:ph sz="half" idx="1"/>
          </p:nvPr>
        </p:nvSpPr>
        <p:spPr/>
        <p:txBody>
          <a:bodyPr>
            <a:normAutofit fontScale="62500" lnSpcReduction="20000"/>
          </a:bodyPr>
          <a:lstStyle/>
          <a:p>
            <a:r>
              <a:rPr lang="en-US" sz="3200" dirty="0"/>
              <a:t>(c) </a:t>
            </a:r>
            <a:r>
              <a:rPr lang="en-US" sz="3200" dirty="0">
                <a:highlight>
                  <a:srgbClr val="00FFFF"/>
                </a:highlight>
              </a:rPr>
              <a:t>the general </a:t>
            </a:r>
            <a:r>
              <a:rPr lang="en-US" sz="3200" b="1" dirty="0">
                <a:highlight>
                  <a:srgbClr val="00FFFF"/>
                </a:highlight>
              </a:rPr>
              <a:t>principles of law </a:t>
            </a:r>
            <a:r>
              <a:rPr lang="en-US" sz="3200" dirty="0">
                <a:highlight>
                  <a:srgbClr val="00FFFF"/>
                </a:highlight>
              </a:rPr>
              <a:t>recognized by </a:t>
            </a:r>
            <a:r>
              <a:rPr lang="en-US" sz="3200" b="1" dirty="0">
                <a:highlight>
                  <a:srgbClr val="00FFFF"/>
                </a:highlight>
              </a:rPr>
              <a:t>civilized nations</a:t>
            </a:r>
            <a:r>
              <a:rPr lang="en-US" sz="3200" dirty="0"/>
              <a:t>;</a:t>
            </a:r>
          </a:p>
          <a:p>
            <a:pPr lvl="1"/>
            <a:endParaRPr lang="en-GB" dirty="0"/>
          </a:p>
          <a:p>
            <a:pPr lvl="1"/>
            <a:r>
              <a:rPr lang="en-GB" dirty="0"/>
              <a:t>In the absence of a treaty/ convention Customs,  General principles of international law would apply the logic of “</a:t>
            </a:r>
            <a:r>
              <a:rPr lang="en-US" sz="2800" b="1" dirty="0">
                <a:highlight>
                  <a:srgbClr val="00FFFF"/>
                </a:highlight>
              </a:rPr>
              <a:t>principles of law </a:t>
            </a:r>
            <a:r>
              <a:rPr lang="en-US" sz="2800" dirty="0">
                <a:highlight>
                  <a:srgbClr val="00FFFF"/>
                </a:highlight>
              </a:rPr>
              <a:t>recognized by </a:t>
            </a:r>
            <a:r>
              <a:rPr lang="en-US" sz="2800" b="1" dirty="0">
                <a:highlight>
                  <a:srgbClr val="00FFFF"/>
                </a:highlight>
              </a:rPr>
              <a:t>civilized nations”</a:t>
            </a:r>
            <a:endParaRPr lang="en-GB" dirty="0"/>
          </a:p>
          <a:p>
            <a:pPr lvl="1"/>
            <a:r>
              <a:rPr lang="en-GB" dirty="0"/>
              <a:t>The most relevant general principle of international law is </a:t>
            </a:r>
            <a:r>
              <a:rPr lang="en-GB" b="1" dirty="0"/>
              <a:t>equity</a:t>
            </a:r>
            <a:r>
              <a:rPr lang="en-GB" dirty="0"/>
              <a:t>.</a:t>
            </a:r>
          </a:p>
          <a:p>
            <a:pPr lvl="2"/>
            <a:r>
              <a:rPr lang="en-GB" dirty="0"/>
              <a:t>In the </a:t>
            </a:r>
            <a:r>
              <a:rPr lang="en-GB" i="1" dirty="0"/>
              <a:t>North Sea Continental Shelf Cases</a:t>
            </a:r>
            <a:r>
              <a:rPr lang="en-GB" dirty="0"/>
              <a:t>, for example, the Court relied on equitable principles when it delimited the continental shelf between West Germany, the Netherlands and Denmark.</a:t>
            </a:r>
          </a:p>
          <a:p>
            <a:pPr lvl="1"/>
            <a:r>
              <a:rPr lang="en-GB" dirty="0"/>
              <a:t>International law also contains a general principle of </a:t>
            </a:r>
            <a:r>
              <a:rPr lang="en-GB" b="1" dirty="0"/>
              <a:t>good faith</a:t>
            </a:r>
            <a:r>
              <a:rPr lang="en-GB" dirty="0"/>
              <a:t> that stipulates that states must act honestly in the fulfilment of their international obligations.</a:t>
            </a:r>
          </a:p>
          <a:p>
            <a:pPr algn="l"/>
            <a:endParaRPr lang="en-US" dirty="0"/>
          </a:p>
        </p:txBody>
      </p:sp>
      <p:pic>
        <p:nvPicPr>
          <p:cNvPr id="9" name="Picture 2" descr="https://upload.wikimedia.org/wikipedia/commons/thumb/b/b8/North_sea_eez.PNG/800px-North_sea_eez.PNG">
            <a:extLst>
              <a:ext uri="{FF2B5EF4-FFF2-40B4-BE49-F238E27FC236}">
                <a16:creationId xmlns:a16="http://schemas.microsoft.com/office/drawing/2014/main" id="{093735E6-F2DF-55B8-1A45-3A446EF90B1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16654" y="1600200"/>
            <a:ext cx="3901692"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085837"/>
      </p:ext>
    </p:extLst>
  </p:cSld>
  <p:clrMapOvr>
    <a:masterClrMapping/>
  </p:clrMapOvr>
</p:sld>
</file>

<file path=ppt/theme/theme1.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1047</Words>
  <Application>Microsoft Office PowerPoint</Application>
  <PresentationFormat>On-screen Show (4:3)</PresentationFormat>
  <Paragraphs>67</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Trebuchet MS</vt:lpstr>
      <vt:lpstr>سمة Office</vt:lpstr>
      <vt:lpstr>Sources of International: What are its sources?</vt:lpstr>
      <vt:lpstr>Sources of International Law</vt:lpstr>
      <vt:lpstr>PowerPoint Presentation</vt:lpstr>
      <vt:lpstr>Article 38</vt:lpstr>
      <vt:lpstr>Conventions (treaties) as a legal source</vt:lpstr>
      <vt:lpstr>Int Treaties and Conventions </vt:lpstr>
      <vt:lpstr>PowerPoint Presentation</vt:lpstr>
      <vt:lpstr>PowerPoint Presentation</vt:lpstr>
      <vt:lpstr>PowerPoint Presentation</vt:lpstr>
      <vt:lpstr>PowerPoint Presentation</vt:lpstr>
      <vt:lpstr>Judicial decisions</vt:lpstr>
      <vt:lpstr>Scholarly contributions and the ILC</vt:lpstr>
      <vt:lpstr>Thank you for Participation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Shamshd Ahmad Khan</dc:creator>
  <cp:lastModifiedBy>Shamshad Ahmad Khan</cp:lastModifiedBy>
  <cp:revision>25</cp:revision>
  <dcterms:created xsi:type="dcterms:W3CDTF">2018-02-19T06:54:29Z</dcterms:created>
  <dcterms:modified xsi:type="dcterms:W3CDTF">2024-02-20T06:02:44Z</dcterms:modified>
</cp:coreProperties>
</file>