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qsUDPsQSK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StlTddkHo4" TargetMode="External"/><Relationship Id="rId2" Type="http://schemas.openxmlformats.org/officeDocument/2006/relationships/hyperlink" Target="https://www.un.org/en/genocideprevention/about-responsibility-to-protect.s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Sovereignty and Responsibility to Protect (R2P)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Shamshad</a:t>
            </a:r>
            <a:r>
              <a:rPr lang="en-US" dirty="0"/>
              <a:t> Ahmad Khan, PhD</a:t>
            </a:r>
          </a:p>
          <a:p>
            <a:r>
              <a:rPr lang="en-US" dirty="0"/>
              <a:t>Dept of HSS, BITS </a:t>
            </a:r>
            <a:r>
              <a:rPr lang="en-US" dirty="0" err="1"/>
              <a:t>Pilani</a:t>
            </a:r>
            <a:r>
              <a:rPr lang="en-US" dirty="0"/>
              <a:t> Dubai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Should it be exercised ?</a:t>
            </a:r>
          </a:p>
          <a:p>
            <a:r>
              <a:rPr lang="en-US" dirty="0"/>
              <a:t>“you can get Bosnia, Zimbabwe, East Timor if you intervene. You may also get Libya. But if you do not intervene you may get Syria.” (See the documentary below)</a:t>
            </a:r>
          </a:p>
          <a:p>
            <a:r>
              <a:rPr lang="en-US" dirty="0">
                <a:hlinkClick r:id="rId2"/>
              </a:rPr>
              <a:t>https://www.youtube.com/watch?v=YqsUDPsQSKE</a:t>
            </a:r>
            <a:endParaRPr lang="en-US" dirty="0"/>
          </a:p>
          <a:p>
            <a:r>
              <a:rPr lang="en-US" dirty="0"/>
              <a:t>Other view: It should be re-interpreted. It should not become a tool of “regime change.”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The Responsibility to Protect (UN Document).</a:t>
            </a:r>
          </a:p>
          <a:p>
            <a:r>
              <a:rPr lang="en-US" dirty="0">
                <a:hlinkClick r:id="rId2"/>
              </a:rPr>
              <a:t>https://www.un.org/en/genocideprevention/about-responsibility-to-protect.shtml</a:t>
            </a:r>
            <a:endParaRPr lang="en-US" dirty="0"/>
          </a:p>
          <a:p>
            <a:r>
              <a:rPr lang="en-US" dirty="0"/>
              <a:t> You Tube : “ Humanitarian intervention or imperialism?- Head to Head”</a:t>
            </a:r>
          </a:p>
          <a:p>
            <a:r>
              <a:rPr lang="en-US" dirty="0">
                <a:hlinkClick r:id="rId3"/>
              </a:rPr>
              <a:t>https://www.youtube.com/watch?v=XStlTddkHo4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AC8-EC5A-473A-8A55-643167B7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Sovereignty and Treaty of Westphalia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F764-8BE1-497B-8557-F33E8882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Europe’s  30 years of religious war</a:t>
            </a:r>
          </a:p>
          <a:p>
            <a:r>
              <a:rPr lang="en-US" dirty="0"/>
              <a:t>European countries cross their borders and intervened into each others internal affairs,</a:t>
            </a:r>
          </a:p>
          <a:p>
            <a:r>
              <a:rPr lang="en-US" dirty="0"/>
              <a:t>1648 the European countries signed a Treaty called Treaty of Westphalia in 1648.</a:t>
            </a:r>
          </a:p>
          <a:p>
            <a:r>
              <a:rPr lang="en-US" dirty="0"/>
              <a:t> agreed that they will not intervene into each other’s internal matters and respect their territorial integrity.</a:t>
            </a:r>
          </a:p>
          <a:p>
            <a:r>
              <a:rPr lang="en-US" dirty="0"/>
              <a:t> With this Treaty the concept of territorial *sovereignty was strengthened. </a:t>
            </a:r>
          </a:p>
          <a:p>
            <a:r>
              <a:rPr lang="en-US" b="1" dirty="0"/>
              <a:t>*(“sovereignty is the full right and power of a governing body or state over itself, without any interference from outside body or state.”)</a:t>
            </a:r>
          </a:p>
        </p:txBody>
      </p:sp>
    </p:spTree>
    <p:extLst>
      <p:ext uri="{BB962C8B-B14F-4D97-AF65-F5344CB8AC3E}">
        <p14:creationId xmlns:p14="http://schemas.microsoft.com/office/powerpoint/2010/main" val="238986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Peace of Westphalia (1648) to genocide in Rwanda (1994) and genocide in Serbia (1995) States’ SOVEREIGNTY remained unchallenged.</a:t>
            </a:r>
          </a:p>
          <a:p>
            <a:r>
              <a:rPr lang="en-US" dirty="0"/>
              <a:t> States are still sovereign but in the event of a crime against humanity inside its territory other states have right to intervene.</a:t>
            </a:r>
          </a:p>
          <a:p>
            <a:r>
              <a:rPr lang="en-US" dirty="0"/>
              <a:t>(This could be interpreted as the states’ sovereignty is CONDITIONAL. Other state can intervene to exercise </a:t>
            </a:r>
            <a:r>
              <a:rPr lang="en-US" b="1" dirty="0"/>
              <a:t>R2P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Humanitarian Intervention emerged following the Rwanda and Serbia genocides.</a:t>
            </a:r>
          </a:p>
          <a:p>
            <a:r>
              <a:rPr lang="en-US" dirty="0"/>
              <a:t>Later it transformed into R2P.</a:t>
            </a:r>
          </a:p>
          <a:p>
            <a:r>
              <a:rPr lang="en-US" dirty="0"/>
              <a:t>“If </a:t>
            </a:r>
            <a:r>
              <a:rPr lang="en-US" b="1" u="sng" dirty="0"/>
              <a:t>humanitarian intervention </a:t>
            </a:r>
            <a:r>
              <a:rPr lang="en-US" dirty="0"/>
              <a:t>is, indeed, an unacceptable assault on  SOVEREIGNTY, how we should respond to a Rwanda……and systemic violence of human right….”: </a:t>
            </a:r>
            <a:r>
              <a:rPr lang="en-US" b="1" dirty="0"/>
              <a:t>Kofi Annan in UNGA 2000.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term R2P was used first time in a report published by International Commission on Intervention and State Sovereignty (ICISS) set up by Canada in 2001.</a:t>
            </a:r>
          </a:p>
          <a:p>
            <a:r>
              <a:rPr lang="en-US" dirty="0"/>
              <a:t>The report argued: when a state fails to protect its </a:t>
            </a:r>
            <a:r>
              <a:rPr lang="en-US" u="sng" dirty="0"/>
              <a:t>people-either through a lack of ability or a lack of willingness</a:t>
            </a:r>
            <a:r>
              <a:rPr lang="en-US" dirty="0"/>
              <a:t>-the responsibility shifts to the broader international community.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2005, UN summit endorsed the idea of R2P.</a:t>
            </a:r>
          </a:p>
          <a:p>
            <a:r>
              <a:rPr lang="en-US" dirty="0"/>
              <a:t>when the state fails to protect its citizen the international community should act collectively: </a:t>
            </a:r>
            <a:r>
              <a:rPr lang="en-US" b="1" dirty="0"/>
              <a:t>UN 2005.</a:t>
            </a:r>
          </a:p>
          <a:p>
            <a:r>
              <a:rPr lang="en-US" dirty="0"/>
              <a:t>It came out with a detailed guidelines on how to exercise R2P. </a:t>
            </a:r>
          </a:p>
          <a:p>
            <a:r>
              <a:rPr lang="en-US" b="1" u="sng" dirty="0"/>
              <a:t>Three pillars of the R2P:</a:t>
            </a:r>
          </a:p>
          <a:p>
            <a:r>
              <a:rPr lang="en-US" dirty="0"/>
              <a:t>1. The state carries primary responsibility for protecting population from genocide, war crimes, crimes against humanity and ethnic cleansing, and their incitement;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 The international community has a responsibility to encourage and assist states in fulfilling this responsibility;</a:t>
            </a:r>
          </a:p>
          <a:p>
            <a:r>
              <a:rPr lang="en-US" dirty="0"/>
              <a:t>3.The international community has a responsibility to use appropriate diplomatic, humanitarian and </a:t>
            </a:r>
            <a:r>
              <a:rPr lang="en-US" b="1" u="sng" dirty="0"/>
              <a:t>other means </a:t>
            </a:r>
            <a:r>
              <a:rPr lang="en-US" dirty="0"/>
              <a:t>to protect population from these crimes.</a:t>
            </a:r>
          </a:p>
          <a:p>
            <a:r>
              <a:rPr lang="en-US" dirty="0"/>
              <a:t> If a state is manifestly failing to protect its populations, the international community must be prepared to take collective action to protect populations, in accordance with the UN Charter.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the UN allows state to use </a:t>
            </a:r>
            <a:r>
              <a:rPr lang="en-US" b="1" u="sng" dirty="0"/>
              <a:t>other means </a:t>
            </a:r>
            <a:r>
              <a:rPr lang="en-US" dirty="0"/>
              <a:t>to protect population, the big powers have resorted to use of force.  (ex: Libya)</a:t>
            </a:r>
          </a:p>
          <a:p>
            <a:r>
              <a:rPr lang="en-US" dirty="0"/>
              <a:t>R2P document: (PROBLEMATIC). Military Intervention can be taken:</a:t>
            </a:r>
          </a:p>
          <a:p>
            <a:r>
              <a:rPr lang="en-US" dirty="0"/>
              <a:t>A. </a:t>
            </a:r>
            <a:r>
              <a:rPr lang="en-US" b="1" dirty="0"/>
              <a:t>Large Scale loss of life</a:t>
            </a:r>
            <a:r>
              <a:rPr lang="en-US" dirty="0"/>
              <a:t>, actual or </a:t>
            </a:r>
            <a:r>
              <a:rPr lang="en-US" b="1" i="1" u="sng" dirty="0"/>
              <a:t>apprehended</a:t>
            </a:r>
            <a:r>
              <a:rPr lang="en-US" b="1" i="1" dirty="0"/>
              <a:t>, </a:t>
            </a:r>
            <a:r>
              <a:rPr lang="en-US" dirty="0"/>
              <a:t>with genocidal intent or not, which is the product either of deliberate state action, or state neglect or inability to act, or </a:t>
            </a:r>
            <a:r>
              <a:rPr lang="en-US" u="sng" dirty="0"/>
              <a:t>a failed state situation; 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 .  </a:t>
            </a:r>
            <a:r>
              <a:rPr lang="en-US" b="1" dirty="0"/>
              <a:t>Large scale ethnic cleansing</a:t>
            </a:r>
            <a:r>
              <a:rPr lang="en-US" dirty="0"/>
              <a:t>, actual or apprehended, whether carried out by killing, forced expulsion, acts of terror or rape.</a:t>
            </a:r>
          </a:p>
          <a:p>
            <a:r>
              <a:rPr lang="en-US" b="1" u="sng" dirty="0"/>
              <a:t>R2P is being questioned</a:t>
            </a:r>
          </a:p>
          <a:p>
            <a:r>
              <a:rPr lang="en-US" dirty="0"/>
              <a:t>A) whether it is for regime change? (post Libya)</a:t>
            </a:r>
          </a:p>
          <a:p>
            <a:r>
              <a:rPr lang="en-US" dirty="0"/>
              <a:t>B) Is it new form of Imperialism?</a:t>
            </a:r>
          </a:p>
          <a:p>
            <a:r>
              <a:rPr lang="en-US" dirty="0"/>
              <a:t>C) Why it is being used selectively ? (If in Libya, why not in Syria? If in Rwanda, Darfur why not in Myanmar?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746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State Sovereignty and Responsibility to Protect (R2P)</vt:lpstr>
      <vt:lpstr>State Sovereignty and Treaty of Westphalia</vt:lpstr>
      <vt:lpstr>Background</vt:lpstr>
      <vt:lpstr>Evolution of the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Responsibility to Protect (R2P)</dc:title>
  <dc:creator>sony</dc:creator>
  <cp:lastModifiedBy>TAIYYABA  FATIMA</cp:lastModifiedBy>
  <cp:revision>31</cp:revision>
  <dcterms:created xsi:type="dcterms:W3CDTF">2006-08-16T00:00:00Z</dcterms:created>
  <dcterms:modified xsi:type="dcterms:W3CDTF">2022-01-08T17:31:50Z</dcterms:modified>
</cp:coreProperties>
</file>