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AF7B-F6BA-4F05-BEFD-E4AF9B0E7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EF13036C-CB88-A71B-4FF8-2AF1E63A1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9ED0D780-D857-72B3-CAE0-6BD68D791B8A}"/>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5" name="Footer Placeholder 4">
            <a:extLst>
              <a:ext uri="{FF2B5EF4-FFF2-40B4-BE49-F238E27FC236}">
                <a16:creationId xmlns:a16="http://schemas.microsoft.com/office/drawing/2014/main" id="{C4655C1E-CA7E-44E4-622C-C0B6E96C4B2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5B17BB3-BE65-F248-265E-AC070BFC6149}"/>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398022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6457-F049-CB88-8AFD-FAA787FDF97D}"/>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844592C-F4BF-9DBE-CC5B-083A918D7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643494C-8EB0-F1C7-587D-DB792E4E5022}"/>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5" name="Footer Placeholder 4">
            <a:extLst>
              <a:ext uri="{FF2B5EF4-FFF2-40B4-BE49-F238E27FC236}">
                <a16:creationId xmlns:a16="http://schemas.microsoft.com/office/drawing/2014/main" id="{88065DFD-8B20-E575-D448-3B32641A708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B0A571F-FCF6-0E1E-F811-9E283759F236}"/>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80801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857DF-D26C-C060-A384-8B34369D54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54539CE-3011-394B-E1BF-B0D460FF0B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6A346E-768C-3CA2-0774-6ACE5FAF5617}"/>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5" name="Footer Placeholder 4">
            <a:extLst>
              <a:ext uri="{FF2B5EF4-FFF2-40B4-BE49-F238E27FC236}">
                <a16:creationId xmlns:a16="http://schemas.microsoft.com/office/drawing/2014/main" id="{BBCC7116-EF2B-B3B0-7464-9099F12F3C7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090D9E8-E23A-35CE-B4D6-CC420D8F8C7D}"/>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407850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C07A-A51B-8EF8-E14C-4D26121D04F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79C13CB5-B160-DF89-5EF6-D0D64D2D3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6B7E6CE-1EC2-0AFD-B7B2-05BD08DA534C}"/>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5" name="Footer Placeholder 4">
            <a:extLst>
              <a:ext uri="{FF2B5EF4-FFF2-40B4-BE49-F238E27FC236}">
                <a16:creationId xmlns:a16="http://schemas.microsoft.com/office/drawing/2014/main" id="{B30F1E0C-5D5F-11A0-00D4-05EA7DB67DF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9972CB-F224-CD63-3C5A-9F60198B8FBC}"/>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357442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6ADA-283E-0ABF-3BEF-884C419E1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A195B09D-37C4-4261-9CB7-3B8F03255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9E24A9-05F5-EBA0-E921-FFFC476DA731}"/>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5" name="Footer Placeholder 4">
            <a:extLst>
              <a:ext uri="{FF2B5EF4-FFF2-40B4-BE49-F238E27FC236}">
                <a16:creationId xmlns:a16="http://schemas.microsoft.com/office/drawing/2014/main" id="{B8962078-2D58-D184-B635-47983B4D358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C0D66F8-A38D-07E1-0305-A67811746262}"/>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429410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0D7A-80BC-BE5B-1AEE-84EF2E45C0C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91ACAAE-98C1-B9AD-88DF-B8560420C1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D1D79C5E-0068-B8CD-1D9C-DADB564F5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2C005649-7333-CD35-483D-5898B5F88B56}"/>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6" name="Footer Placeholder 5">
            <a:extLst>
              <a:ext uri="{FF2B5EF4-FFF2-40B4-BE49-F238E27FC236}">
                <a16:creationId xmlns:a16="http://schemas.microsoft.com/office/drawing/2014/main" id="{D2B49D36-316B-0076-6613-99502E8D096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7E2D7B82-E182-97EC-C319-6EC9FC6A4E56}"/>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176542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9857-2A2A-C243-D84A-32A67278430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5F8503B-4D15-A440-0380-960D6608A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A22BA-CA3D-8157-AABA-C7C5D2EFFC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C2063C3-7749-6809-6B18-53F1099DF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3522C-849A-16F9-4005-B3D45E477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D14274A7-0E29-37CE-FA0E-D6423BB401AA}"/>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8" name="Footer Placeholder 7">
            <a:extLst>
              <a:ext uri="{FF2B5EF4-FFF2-40B4-BE49-F238E27FC236}">
                <a16:creationId xmlns:a16="http://schemas.microsoft.com/office/drawing/2014/main" id="{701E3E17-32FF-8D6A-BD82-FC634A26FBB0}"/>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E4BB535B-BD9F-1904-CCC0-8232E533B16D}"/>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399183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D73F-4DD1-D775-7A95-AD833F26DA9F}"/>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5F36B6D1-7336-1A16-F623-08F4264D9A42}"/>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4" name="Footer Placeholder 3">
            <a:extLst>
              <a:ext uri="{FF2B5EF4-FFF2-40B4-BE49-F238E27FC236}">
                <a16:creationId xmlns:a16="http://schemas.microsoft.com/office/drawing/2014/main" id="{BD6B6564-EE80-CA46-6AD9-4AEF188BFF88}"/>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25000E4D-4E90-BDB2-E82A-EAD9A3A7370C}"/>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393843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E96F8-FDAF-7023-8F31-32E6750D1CDE}"/>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3" name="Footer Placeholder 2">
            <a:extLst>
              <a:ext uri="{FF2B5EF4-FFF2-40B4-BE49-F238E27FC236}">
                <a16:creationId xmlns:a16="http://schemas.microsoft.com/office/drawing/2014/main" id="{2AAAEDE5-0B65-D052-5BA3-9ED032A5E482}"/>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FEF63B35-471F-10C9-2AEA-E9CD0EF83499}"/>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243995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3266-C8EE-8978-C9A5-4972DA2C7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972594BF-9D05-F5CC-AA3E-7510D8B17F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0EAFA9C-533A-9B66-1A52-821CADE73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36E42-3B93-A595-9347-5CEDC0FEA800}"/>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6" name="Footer Placeholder 5">
            <a:extLst>
              <a:ext uri="{FF2B5EF4-FFF2-40B4-BE49-F238E27FC236}">
                <a16:creationId xmlns:a16="http://schemas.microsoft.com/office/drawing/2014/main" id="{F52A2B5B-81D3-9CD5-7315-FCA05F0D619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CD34337-5B21-51DC-5D3A-F04E62B9652A}"/>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64421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ACFA-579C-2C1C-4163-EF41B9C5E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024EB99E-DE6F-7A88-C067-3AC9F180C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919FF1BD-0AF2-354F-450C-96F5D8F62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DEEFF-6FA2-9170-B8D4-6CF9BEC898E4}"/>
              </a:ext>
            </a:extLst>
          </p:cNvPr>
          <p:cNvSpPr>
            <a:spLocks noGrp="1"/>
          </p:cNvSpPr>
          <p:nvPr>
            <p:ph type="dt" sz="half" idx="10"/>
          </p:nvPr>
        </p:nvSpPr>
        <p:spPr/>
        <p:txBody>
          <a:bodyPr/>
          <a:lstStyle/>
          <a:p>
            <a:fld id="{B965CDDA-2DF6-4100-8A42-D3BF4D0B1812}" type="datetimeFigureOut">
              <a:rPr lang="en-AE" smtClean="0"/>
              <a:t>12/02/2024</a:t>
            </a:fld>
            <a:endParaRPr lang="en-AE"/>
          </a:p>
        </p:txBody>
      </p:sp>
      <p:sp>
        <p:nvSpPr>
          <p:cNvPr id="6" name="Footer Placeholder 5">
            <a:extLst>
              <a:ext uri="{FF2B5EF4-FFF2-40B4-BE49-F238E27FC236}">
                <a16:creationId xmlns:a16="http://schemas.microsoft.com/office/drawing/2014/main" id="{E4A06C44-4F25-5823-ED27-040FB7E7E22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D2F99739-F9BE-C7F3-C723-23215F56111E}"/>
              </a:ext>
            </a:extLst>
          </p:cNvPr>
          <p:cNvSpPr>
            <a:spLocks noGrp="1"/>
          </p:cNvSpPr>
          <p:nvPr>
            <p:ph type="sldNum" sz="quarter" idx="12"/>
          </p:nvPr>
        </p:nvSpPr>
        <p:spPr/>
        <p:txBody>
          <a:bodyPr/>
          <a:lstStyle/>
          <a:p>
            <a:fld id="{CACA23F5-9A1B-4DBE-8EB4-34B4DF5EEB2B}" type="slidenum">
              <a:rPr lang="en-AE" smtClean="0"/>
              <a:t>‹#›</a:t>
            </a:fld>
            <a:endParaRPr lang="en-AE"/>
          </a:p>
        </p:txBody>
      </p:sp>
    </p:spTree>
    <p:extLst>
      <p:ext uri="{BB962C8B-B14F-4D97-AF65-F5344CB8AC3E}">
        <p14:creationId xmlns:p14="http://schemas.microsoft.com/office/powerpoint/2010/main" val="195281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4E6FE-18B6-10CB-8960-96AC40FF1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87CADA2-9BC3-8A71-9D0D-7BB667A9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9913037-5EC9-26E2-B292-B467FCDCC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5CDDA-2DF6-4100-8A42-D3BF4D0B1812}" type="datetimeFigureOut">
              <a:rPr lang="en-AE" smtClean="0"/>
              <a:t>12/02/2024</a:t>
            </a:fld>
            <a:endParaRPr lang="en-AE"/>
          </a:p>
        </p:txBody>
      </p:sp>
      <p:sp>
        <p:nvSpPr>
          <p:cNvPr id="5" name="Footer Placeholder 4">
            <a:extLst>
              <a:ext uri="{FF2B5EF4-FFF2-40B4-BE49-F238E27FC236}">
                <a16:creationId xmlns:a16="http://schemas.microsoft.com/office/drawing/2014/main" id="{44409FC9-7AF4-1975-CED9-9EB292C39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21DD01F8-3460-9C4F-E92A-9ADCDA2F9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A23F5-9A1B-4DBE-8EB4-34B4DF5EEB2B}" type="slidenum">
              <a:rPr lang="en-AE" smtClean="0"/>
              <a:t>‹#›</a:t>
            </a:fld>
            <a:endParaRPr lang="en-AE"/>
          </a:p>
        </p:txBody>
      </p:sp>
    </p:spTree>
    <p:extLst>
      <p:ext uri="{BB962C8B-B14F-4D97-AF65-F5344CB8AC3E}">
        <p14:creationId xmlns:p14="http://schemas.microsoft.com/office/powerpoint/2010/main" val="423006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onstitutionallawmatters.org/2022/07/what-is-the-legal-status-of-a-referendum-and-why-bother-holding-on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GiqWhUIpp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hindustantimes.com/columns/why-there-s-no-need-to-be-nostalgic-for-an-undivided-india/story-6WU6Es7KGGKIUoI66SRgCK.html" TargetMode="External"/><Relationship Id="rId2" Type="http://schemas.openxmlformats.org/officeDocument/2006/relationships/hyperlink" Target="https://www.hindustantimes.com/india-news/mountbattens-last-plan-for-independence-all-you-need-to-know-about-the-june-3-1947-plan-101622694800571.html" TargetMode="Externa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lbdhxLVlrh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hchr.org/en/instruments-mechanisms/instruments/international-covenant-civil-and-political-righ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hchr.org/en/instruments-mechanisms/instruments/international-covenant-economic-social-and-cultural-righ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erriam-webster.com/dictionary/sovereig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1B64-C34D-B8A6-FE34-240B4E0ED404}"/>
              </a:ext>
            </a:extLst>
          </p:cNvPr>
          <p:cNvSpPr>
            <a:spLocks noGrp="1"/>
          </p:cNvSpPr>
          <p:nvPr>
            <p:ph type="ctrTitle"/>
          </p:nvPr>
        </p:nvSpPr>
        <p:spPr/>
        <p:txBody>
          <a:bodyPr/>
          <a:lstStyle/>
          <a:p>
            <a:r>
              <a:rPr lang="en-US" dirty="0"/>
              <a:t>State and International Law</a:t>
            </a:r>
            <a:endParaRPr lang="en-AE" dirty="0"/>
          </a:p>
        </p:txBody>
      </p:sp>
      <p:sp>
        <p:nvSpPr>
          <p:cNvPr id="3" name="Subtitle 2">
            <a:extLst>
              <a:ext uri="{FF2B5EF4-FFF2-40B4-BE49-F238E27FC236}">
                <a16:creationId xmlns:a16="http://schemas.microsoft.com/office/drawing/2014/main" id="{6AD6B468-31A3-B39D-541A-61F326DFF4F1}"/>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302056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6536-DFD7-F4EA-95F6-2C9B8A5EEE11}"/>
              </a:ext>
            </a:extLst>
          </p:cNvPr>
          <p:cNvSpPr>
            <a:spLocks noGrp="1"/>
          </p:cNvSpPr>
          <p:nvPr>
            <p:ph type="title"/>
          </p:nvPr>
        </p:nvSpPr>
        <p:spPr/>
        <p:txBody>
          <a:bodyPr/>
          <a:lstStyle/>
          <a:p>
            <a:r>
              <a:rPr lang="en-US" dirty="0"/>
              <a:t>The case of Scotland (2014)</a:t>
            </a:r>
            <a:endParaRPr lang="en-AE" dirty="0"/>
          </a:p>
        </p:txBody>
      </p:sp>
      <p:sp>
        <p:nvSpPr>
          <p:cNvPr id="3" name="Content Placeholder 2">
            <a:extLst>
              <a:ext uri="{FF2B5EF4-FFF2-40B4-BE49-F238E27FC236}">
                <a16:creationId xmlns:a16="http://schemas.microsoft.com/office/drawing/2014/main" id="{D38EF462-26CB-3D90-B568-77733548AA1D}"/>
              </a:ext>
            </a:extLst>
          </p:cNvPr>
          <p:cNvSpPr>
            <a:spLocks noGrp="1"/>
          </p:cNvSpPr>
          <p:nvPr>
            <p:ph sz="half" idx="1"/>
          </p:nvPr>
        </p:nvSpPr>
        <p:spPr/>
        <p:txBody>
          <a:bodyPr/>
          <a:lstStyle/>
          <a:p>
            <a:r>
              <a:rPr lang="en-US" b="0" i="0" dirty="0">
                <a:solidFill>
                  <a:srgbClr val="141414"/>
                </a:solidFill>
                <a:effectLst/>
                <a:latin typeface="ReithSans"/>
              </a:rPr>
              <a:t>The overall result was slightly wider than predicted with 55% No to 45% Yes but the split varied across areas.</a:t>
            </a:r>
          </a:p>
          <a:p>
            <a:endParaRPr lang="en-US" dirty="0">
              <a:solidFill>
                <a:srgbClr val="141414"/>
              </a:solidFill>
              <a:latin typeface="ReithSans"/>
            </a:endParaRPr>
          </a:p>
          <a:p>
            <a:r>
              <a:rPr lang="en-US" dirty="0">
                <a:solidFill>
                  <a:srgbClr val="141414"/>
                </a:solidFill>
                <a:latin typeface="ReithSans"/>
              </a:rPr>
              <a:t>Further reading:</a:t>
            </a:r>
          </a:p>
          <a:p>
            <a:r>
              <a:rPr lang="en-US" dirty="0">
                <a:hlinkClick r:id="rId2"/>
              </a:rPr>
              <a:t>https://constitutionallawmatters.org/2022/07/what-is-the-legal-status-of-a-referendum-and-why-bother-holding-one/</a:t>
            </a:r>
            <a:endParaRPr lang="en-US" dirty="0">
              <a:solidFill>
                <a:srgbClr val="141414"/>
              </a:solidFill>
              <a:latin typeface="ReithSans"/>
            </a:endParaRPr>
          </a:p>
          <a:p>
            <a:endParaRPr lang="en-AE" dirty="0"/>
          </a:p>
        </p:txBody>
      </p:sp>
      <p:pic>
        <p:nvPicPr>
          <p:cNvPr id="5122" name="Picture 2" descr="Scotland Maps | UK | Maps of Scotland">
            <a:extLst>
              <a:ext uri="{FF2B5EF4-FFF2-40B4-BE49-F238E27FC236}">
                <a16:creationId xmlns:a16="http://schemas.microsoft.com/office/drawing/2014/main" id="{B956FDEA-AF01-C4BF-C0DA-5BCF0A43A75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988052" y="2045111"/>
            <a:ext cx="3269883" cy="308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64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0" name="Group 1032">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4" name="Rectangle 1033">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Isosceles Triangle 1034">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590AE82-0BF8-C153-BFC6-DE809A28C36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i="0" kern="1200" dirty="0">
                <a:solidFill>
                  <a:schemeClr val="tx1"/>
                </a:solidFill>
                <a:effectLst/>
                <a:latin typeface="+mj-lt"/>
                <a:ea typeface="+mj-ea"/>
                <a:cs typeface="+mj-cs"/>
              </a:rPr>
              <a:t>South Sudan</a:t>
            </a: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9D8C5D4-2E39-114A-0DB5-2A5FC2203282}"/>
              </a:ext>
            </a:extLst>
          </p:cNvPr>
          <p:cNvSpPr>
            <a:spLocks noGrp="1"/>
          </p:cNvSpPr>
          <p:nvPr>
            <p:ph sz="half" idx="1"/>
          </p:nvPr>
        </p:nvSpPr>
        <p:spPr>
          <a:xfrm>
            <a:off x="643468" y="1782981"/>
            <a:ext cx="6842935" cy="4393982"/>
          </a:xfrm>
        </p:spPr>
        <p:txBody>
          <a:bodyPr vert="horz" lIns="91440" tIns="45720" rIns="91440" bIns="45720" rtlCol="0">
            <a:normAutofit/>
          </a:bodyPr>
          <a:lstStyle/>
          <a:p>
            <a:r>
              <a:rPr lang="en-US" sz="3600" b="0" i="0" dirty="0">
                <a:solidFill>
                  <a:srgbClr val="000000"/>
                </a:solidFill>
                <a:effectLst/>
                <a:latin typeface="Arial" panose="020B0604020202020204" pitchFamily="34" charset="0"/>
              </a:rPr>
              <a:t>The referendum to determine the status of Southern Sudan was held in January 2011, </a:t>
            </a:r>
          </a:p>
          <a:p>
            <a:r>
              <a:rPr lang="en-US" sz="3600" b="0" i="0" dirty="0">
                <a:solidFill>
                  <a:srgbClr val="000000"/>
                </a:solidFill>
                <a:effectLst/>
                <a:latin typeface="Arial" panose="020B0604020202020204" pitchFamily="34" charset="0"/>
              </a:rPr>
              <a:t>An overwhelming majority, 98.83% of participants, voting for independence.</a:t>
            </a:r>
          </a:p>
        </p:txBody>
      </p:sp>
      <p:grpSp>
        <p:nvGrpSpPr>
          <p:cNvPr id="1037" name="Group 10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8" name="Isosceles Triangle 10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South Sudan on Sudan map">
            <a:extLst>
              <a:ext uri="{FF2B5EF4-FFF2-40B4-BE49-F238E27FC236}">
                <a16:creationId xmlns:a16="http://schemas.microsoft.com/office/drawing/2014/main" id="{1BA65279-2373-7C56-9126-18B5CEC007E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132318" y="1782981"/>
            <a:ext cx="3416214" cy="399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24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1532-E21E-97D1-E95D-7C3BA957189A}"/>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0F51BE9B-2C99-594B-7699-9C468321455C}"/>
              </a:ext>
            </a:extLst>
          </p:cNvPr>
          <p:cNvSpPr>
            <a:spLocks noGrp="1"/>
          </p:cNvSpPr>
          <p:nvPr>
            <p:ph idx="1"/>
          </p:nvPr>
        </p:nvSpPr>
        <p:spPr/>
        <p:txBody>
          <a:bodyPr>
            <a:normAutofit lnSpcReduction="10000"/>
          </a:bodyPr>
          <a:lstStyle/>
          <a:p>
            <a:r>
              <a:rPr lang="en-US" dirty="0"/>
              <a:t>As the state was recognized as main entity in the Treaty of Westphalia, many nationality tried to achieve state.</a:t>
            </a:r>
          </a:p>
          <a:p>
            <a:r>
              <a:rPr lang="en-US" dirty="0"/>
              <a:t>Convention on the Rights and Duties of States (held in </a:t>
            </a:r>
            <a:r>
              <a:rPr lang="en-US" dirty="0">
                <a:highlight>
                  <a:srgbClr val="FFFF00"/>
                </a:highlight>
              </a:rPr>
              <a:t>Montevideo)</a:t>
            </a:r>
            <a:r>
              <a:rPr lang="en-US" dirty="0"/>
              <a:t> 1993 defined that a state </a:t>
            </a:r>
            <a:r>
              <a:rPr lang="en-US" dirty="0" err="1"/>
              <a:t>shd</a:t>
            </a:r>
            <a:r>
              <a:rPr lang="en-US" dirty="0"/>
              <a:t> possess:</a:t>
            </a:r>
          </a:p>
          <a:p>
            <a:r>
              <a:rPr lang="en-US" dirty="0"/>
              <a:t>A) A permanent population </a:t>
            </a:r>
          </a:p>
          <a:p>
            <a:r>
              <a:rPr lang="en-US" dirty="0"/>
              <a:t>B) a defined territory </a:t>
            </a:r>
          </a:p>
          <a:p>
            <a:r>
              <a:rPr lang="en-US" dirty="0"/>
              <a:t>C) government (an affective government) </a:t>
            </a:r>
          </a:p>
          <a:p>
            <a:r>
              <a:rPr lang="en-US" dirty="0"/>
              <a:t>D) Capacity to enter relations with other states</a:t>
            </a:r>
          </a:p>
          <a:p>
            <a:r>
              <a:rPr lang="en-US" dirty="0"/>
              <a:t>E) Independence and Sovereignty </a:t>
            </a:r>
            <a:r>
              <a:rPr lang="en-US" dirty="0">
                <a:hlinkClick r:id="rId2"/>
              </a:rPr>
              <a:t>https://www.youtube.com/watch?v=iGiqWhUIppo</a:t>
            </a:r>
            <a:endParaRPr lang="en-US" dirty="0"/>
          </a:p>
          <a:p>
            <a:endParaRPr lang="en-US" dirty="0"/>
          </a:p>
          <a:p>
            <a:pPr marL="0" indent="0">
              <a:buNone/>
            </a:pPr>
            <a:endParaRPr lang="en-AE" dirty="0"/>
          </a:p>
        </p:txBody>
      </p:sp>
    </p:spTree>
    <p:extLst>
      <p:ext uri="{BB962C8B-B14F-4D97-AF65-F5344CB8AC3E}">
        <p14:creationId xmlns:p14="http://schemas.microsoft.com/office/powerpoint/2010/main" val="340150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10CBB-4973-71C1-D4A6-A4AAE4A5D2E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Formation of state in IL</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B5BB65-0EDD-573A-AEA2-9BA70490E05B}"/>
              </a:ext>
            </a:extLst>
          </p:cNvPr>
          <p:cNvSpPr>
            <a:spLocks noGrp="1"/>
          </p:cNvSpPr>
          <p:nvPr>
            <p:ph sz="half" idx="1"/>
          </p:nvPr>
        </p:nvSpPr>
        <p:spPr>
          <a:xfrm>
            <a:off x="590719" y="2330505"/>
            <a:ext cx="4559425" cy="3979585"/>
          </a:xfrm>
        </p:spPr>
        <p:txBody>
          <a:bodyPr vert="horz" lIns="91440" tIns="45720" rIns="91440" bIns="45720" rtlCol="0" anchor="ctr">
            <a:normAutofit lnSpcReduction="10000"/>
          </a:bodyPr>
          <a:lstStyle/>
          <a:p>
            <a:r>
              <a:rPr lang="en-US" sz="1900" dirty="0"/>
              <a:t>IL does not consider State as permanent entity (“state is not static”); it can exist, seize to exist, born and reborn</a:t>
            </a:r>
          </a:p>
          <a:p>
            <a:r>
              <a:rPr lang="en-US" sz="1900" dirty="0"/>
              <a:t>A) *Secession: (a portion of state secedes from the main state, mostly as a result of upheaval)</a:t>
            </a:r>
          </a:p>
          <a:p>
            <a:r>
              <a:rPr lang="en-GB" sz="1900" dirty="0"/>
              <a:t>*</a:t>
            </a:r>
            <a:r>
              <a:rPr lang="en-GB" sz="1900" b="1" i="1" dirty="0"/>
              <a:t>the action of withdrawing formally from membership of a federation or body, especially a political state.</a:t>
            </a:r>
            <a:endParaRPr lang="en-US" sz="1900" b="1" i="1" dirty="0"/>
          </a:p>
          <a:p>
            <a:r>
              <a:rPr lang="en-US" sz="1900" dirty="0" err="1"/>
              <a:t>Eg</a:t>
            </a:r>
            <a:r>
              <a:rPr lang="en-US" sz="1900" dirty="0"/>
              <a:t>: Creation of Bangladesh, </a:t>
            </a:r>
            <a:r>
              <a:rPr lang="en-US" sz="1900" dirty="0" err="1"/>
              <a:t>Yogoslavia’s</a:t>
            </a:r>
            <a:r>
              <a:rPr lang="en-US" sz="1900" dirty="0"/>
              <a:t> disintegration into six states</a:t>
            </a:r>
          </a:p>
          <a:p>
            <a:r>
              <a:rPr lang="en-US" sz="1900" dirty="0"/>
              <a:t>B) Succession: (statehood is transferred to a territory </a:t>
            </a:r>
          </a:p>
          <a:p>
            <a:endParaRPr lang="en-US" sz="1900" dirty="0"/>
          </a:p>
          <a:p>
            <a:endParaRPr lang="en-US" sz="1900" dirty="0"/>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Yugoslavia map hi-res stock photography and images - Alamy">
            <a:extLst>
              <a:ext uri="{FF2B5EF4-FFF2-40B4-BE49-F238E27FC236}">
                <a16:creationId xmlns:a16="http://schemas.microsoft.com/office/drawing/2014/main" id="{05BBA633-4A29-67B2-E1C1-C96A308C6D90}"/>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240" r="9332"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74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88FDC-1ECC-07F4-43E5-57F679378F4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400" dirty="0"/>
              <a:t>Succession:</a:t>
            </a:r>
            <a:br>
              <a:rPr lang="en-US" sz="4400" dirty="0"/>
            </a:br>
            <a:r>
              <a:rPr lang="en-US" kern="1200" dirty="0">
                <a:solidFill>
                  <a:schemeClr val="tx1"/>
                </a:solidFill>
                <a:latin typeface="+mj-lt"/>
                <a:ea typeface="+mj-ea"/>
                <a:cs typeface="+mj-cs"/>
              </a:rPr>
              <a:t>Succession of State </a:t>
            </a:r>
            <a:r>
              <a:rPr lang="en-US" kern="1200" dirty="0" err="1">
                <a:solidFill>
                  <a:schemeClr val="tx1"/>
                </a:solidFill>
                <a:latin typeface="+mj-lt"/>
                <a:ea typeface="+mj-ea"/>
                <a:cs typeface="+mj-cs"/>
              </a:rPr>
              <a:t>eg</a:t>
            </a:r>
            <a:r>
              <a:rPr lang="en-US" kern="1200" dirty="0">
                <a:solidFill>
                  <a:schemeClr val="tx1"/>
                </a:solidFill>
                <a:latin typeface="+mj-lt"/>
                <a:ea typeface="+mj-ea"/>
                <a:cs typeface="+mj-cs"/>
              </a:rPr>
              <a:t> Mountbatten's Plan</a:t>
            </a:r>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60C78B-DFAF-FCE6-8E8A-B6B7C451ECD9}"/>
              </a:ext>
            </a:extLst>
          </p:cNvPr>
          <p:cNvSpPr>
            <a:spLocks noGrp="1"/>
          </p:cNvSpPr>
          <p:nvPr>
            <p:ph sz="half" idx="1"/>
          </p:nvPr>
        </p:nvSpPr>
        <p:spPr>
          <a:xfrm>
            <a:off x="793661" y="2599509"/>
            <a:ext cx="4530898" cy="3639450"/>
          </a:xfrm>
        </p:spPr>
        <p:txBody>
          <a:bodyPr vert="horz" lIns="91440" tIns="45720" rIns="91440" bIns="45720" rtlCol="0" anchor="ctr">
            <a:normAutofit fontScale="92500" lnSpcReduction="20000"/>
          </a:bodyPr>
          <a:lstStyle/>
          <a:p>
            <a:pPr marL="0"/>
            <a:endParaRPr lang="en-US" sz="2000" dirty="0">
              <a:hlinkClick r:id="rId2"/>
            </a:endParaRPr>
          </a:p>
          <a:p>
            <a:pPr algn="l"/>
            <a:r>
              <a:rPr lang="en-US" sz="1700" b="0" i="0" u="none" strike="noStrike" dirty="0">
                <a:solidFill>
                  <a:srgbClr val="424242"/>
                </a:solidFill>
                <a:effectLst/>
                <a:latin typeface="Lato" panose="020F0502020204030203" pitchFamily="34" charset="0"/>
              </a:rPr>
              <a:t>The June 3 plan announced that India would be splitting into two nations after its </a:t>
            </a:r>
            <a:r>
              <a:rPr lang="en-US" sz="1700" b="0" i="0" u="none" strike="noStrike" dirty="0">
                <a:solidFill>
                  <a:srgbClr val="00B1CD"/>
                </a:solidFill>
                <a:effectLst/>
                <a:latin typeface="Lato" panose="020F0502020204030203" pitchFamily="34" charset="0"/>
                <a:hlinkClick r:id="rId3"/>
              </a:rPr>
              <a:t>independence </a:t>
            </a:r>
            <a:r>
              <a:rPr lang="en-US" sz="1700" b="0" i="0" u="none" strike="noStrike" dirty="0">
                <a:solidFill>
                  <a:srgbClr val="424242"/>
                </a:solidFill>
                <a:effectLst/>
                <a:latin typeface="Lato" panose="020F0502020204030203" pitchFamily="34" charset="0"/>
              </a:rPr>
              <a:t>-- India and Pakistan. The division came into effect on August 15, 1947.</a:t>
            </a:r>
          </a:p>
          <a:p>
            <a:pPr algn="l"/>
            <a:r>
              <a:rPr lang="en-US" sz="1700" b="0" i="0" u="none" strike="noStrike" dirty="0">
                <a:solidFill>
                  <a:srgbClr val="424242"/>
                </a:solidFill>
                <a:effectLst/>
                <a:latin typeface="Lato" panose="020F0502020204030203" pitchFamily="34" charset="0"/>
              </a:rPr>
              <a:t>- The plan included the principles of partition and gave autonomy and sovereignty to both India and Pakistan. It also gave the nations the right to form their own constitution.</a:t>
            </a:r>
          </a:p>
          <a:p>
            <a:pPr marL="0"/>
            <a:endParaRPr lang="en-US" sz="2000" dirty="0">
              <a:hlinkClick r:id="rId2"/>
            </a:endParaRPr>
          </a:p>
          <a:p>
            <a:r>
              <a:rPr lang="en-US" sz="2000" dirty="0">
                <a:hlinkClick r:id="rId2"/>
              </a:rPr>
              <a:t>https://www.hindustantimes.com/india-news/mountbattens-last-plan-for-independence-all-you-need-to-know-about-the-june-3-1947-plan-101622694800571.html</a:t>
            </a:r>
            <a:endParaRPr lang="en-US" sz="2000" dirty="0"/>
          </a:p>
          <a:p>
            <a:endParaRPr lang="en-US" sz="2000" dirty="0"/>
          </a:p>
        </p:txBody>
      </p:sp>
      <p:pic>
        <p:nvPicPr>
          <p:cNvPr id="2050" name="Picture 2" descr="At the conference in New Delhi where Lord Mountbatten disclosed Britain's partition plan for India.(Getty Images)">
            <a:extLst>
              <a:ext uri="{FF2B5EF4-FFF2-40B4-BE49-F238E27FC236}">
                <a16:creationId xmlns:a16="http://schemas.microsoft.com/office/drawing/2014/main" id="{E512543F-7E41-FCB0-F6DF-B84D5303505C}"/>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5911532" y="2892861"/>
            <a:ext cx="5150277" cy="2897031"/>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17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1" name="Rectangle 410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3B21B-0F84-BD16-A0F9-56F754C56938}"/>
              </a:ext>
            </a:extLst>
          </p:cNvPr>
          <p:cNvSpPr>
            <a:spLocks noGrp="1"/>
          </p:cNvSpPr>
          <p:nvPr>
            <p:ph type="title"/>
          </p:nvPr>
        </p:nvSpPr>
        <p:spPr>
          <a:xfrm>
            <a:off x="793662" y="386930"/>
            <a:ext cx="10066122" cy="1298448"/>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Succession State: Case of Czechoslovakia </a:t>
            </a:r>
          </a:p>
        </p:txBody>
      </p:sp>
      <p:sp>
        <p:nvSpPr>
          <p:cNvPr id="4112" name="Rectangle 410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0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67110E-3357-DCDB-7F3E-DFB44EB82E35}"/>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dirty="0"/>
              <a:t>Dispute over sharing of resources: </a:t>
            </a:r>
          </a:p>
          <a:p>
            <a:r>
              <a:rPr lang="en-US" sz="2000" dirty="0"/>
              <a:t>By the 1990s, the Czech Republic's GDP per capita was some 20 percent higher than Slovakia's, but its long-run GDP growth was lower.</a:t>
            </a:r>
          </a:p>
          <a:p>
            <a:r>
              <a:rPr lang="en-US" sz="2000" dirty="0"/>
              <a:t> Transfer payments from the Czech budget to Slovakia, which had been the rule in the past, were stopped in January 1991.</a:t>
            </a:r>
          </a:p>
          <a:p>
            <a:r>
              <a:rPr lang="en-US" sz="2000" dirty="0">
                <a:highlight>
                  <a:srgbClr val="00FFFF"/>
                </a:highlight>
              </a:rPr>
              <a:t>The state was bifurcated into two by 1993</a:t>
            </a:r>
          </a:p>
        </p:txBody>
      </p:sp>
      <p:pic>
        <p:nvPicPr>
          <p:cNvPr id="4098" name="Picture 2" descr="The demise of Czechoslovakia: A political history | Radio Prague  International">
            <a:extLst>
              <a:ext uri="{FF2B5EF4-FFF2-40B4-BE49-F238E27FC236}">
                <a16:creationId xmlns:a16="http://schemas.microsoft.com/office/drawing/2014/main" id="{E58A85A0-0A8B-48FC-7241-A390F00CD0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11532" y="3045659"/>
            <a:ext cx="5150277" cy="2591436"/>
          </a:xfrm>
          <a:prstGeom prst="rect">
            <a:avLst/>
          </a:prstGeom>
          <a:noFill/>
          <a:extLst>
            <a:ext uri="{909E8E84-426E-40DD-AFC4-6F175D3DCCD1}">
              <a14:hiddenFill xmlns:a14="http://schemas.microsoft.com/office/drawing/2010/main">
                <a:solidFill>
                  <a:srgbClr val="FFFFFF"/>
                </a:solidFill>
              </a14:hiddenFill>
            </a:ext>
          </a:extLst>
        </p:spPr>
      </p:pic>
      <p:sp>
        <p:nvSpPr>
          <p:cNvPr id="4114" name="Rectangle 410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56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8E18D2-E919-A72E-17A3-B8326DB5730F}"/>
              </a:ext>
            </a:extLst>
          </p:cNvPr>
          <p:cNvSpPr>
            <a:spLocks noGrp="1"/>
          </p:cNvSpPr>
          <p:nvPr>
            <p:ph type="title"/>
          </p:nvPr>
        </p:nvSpPr>
        <p:spPr/>
        <p:txBody>
          <a:bodyPr/>
          <a:lstStyle/>
          <a:p>
            <a:r>
              <a:rPr lang="en-US" dirty="0"/>
              <a:t>Self determination under International law</a:t>
            </a:r>
            <a:endParaRPr lang="en-AE" dirty="0"/>
          </a:p>
        </p:txBody>
      </p:sp>
      <p:sp>
        <p:nvSpPr>
          <p:cNvPr id="6" name="Content Placeholder 5">
            <a:extLst>
              <a:ext uri="{FF2B5EF4-FFF2-40B4-BE49-F238E27FC236}">
                <a16:creationId xmlns:a16="http://schemas.microsoft.com/office/drawing/2014/main" id="{945AFA32-D3A4-695B-E636-6687A07C2E8F}"/>
              </a:ext>
            </a:extLst>
          </p:cNvPr>
          <p:cNvSpPr>
            <a:spLocks noGrp="1"/>
          </p:cNvSpPr>
          <p:nvPr>
            <p:ph idx="1"/>
          </p:nvPr>
        </p:nvSpPr>
        <p:spPr/>
        <p:txBody>
          <a:bodyPr>
            <a:normAutofit fontScale="62500" lnSpcReduction="20000"/>
          </a:bodyPr>
          <a:lstStyle/>
          <a:p>
            <a:r>
              <a:rPr lang="en-US" dirty="0"/>
              <a:t>A controversial and contested topic</a:t>
            </a:r>
          </a:p>
          <a:p>
            <a:r>
              <a:rPr lang="en-US" dirty="0"/>
              <a:t>Started with Woodrow Wilson’s 14 points  </a:t>
            </a:r>
          </a:p>
          <a:p>
            <a:r>
              <a:rPr lang="en-US" b="0" i="0" dirty="0">
                <a:solidFill>
                  <a:srgbClr val="000000"/>
                </a:solidFill>
                <a:effectLst/>
                <a:latin typeface="Open Sans" panose="020B0606030504020204" pitchFamily="34" charset="0"/>
              </a:rPr>
              <a:t>“nationalities would have their own states.”</a:t>
            </a:r>
          </a:p>
          <a:p>
            <a:r>
              <a:rPr lang="en-US" b="0" i="0" dirty="0">
                <a:solidFill>
                  <a:srgbClr val="000000"/>
                </a:solidFill>
                <a:effectLst/>
                <a:latin typeface="Open Sans" panose="020B0606030504020204" pitchFamily="34" charset="0"/>
                <a:hlinkClick r:id="rId2"/>
              </a:rPr>
              <a:t>https://www.youtube.com/watch?v=lbdhxLVlrhI</a:t>
            </a:r>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r>
              <a:rPr lang="en-US" dirty="0">
                <a:solidFill>
                  <a:srgbClr val="000000"/>
                </a:solidFill>
                <a:latin typeface="Open Sans" panose="020B0606030504020204" pitchFamily="34" charset="0"/>
              </a:rPr>
              <a:t>Later reflected in the UN charter Article 1-2</a:t>
            </a:r>
          </a:p>
          <a:p>
            <a:pPr algn="just"/>
            <a:r>
              <a:rPr lang="en-US" b="0" i="0" dirty="0">
                <a:solidFill>
                  <a:srgbClr val="333333"/>
                </a:solidFill>
                <a:effectLst/>
                <a:latin typeface="Arial" panose="020B0604020202020204" pitchFamily="34" charset="0"/>
              </a:rPr>
              <a:t>The Purposes of the United Nations are:</a:t>
            </a:r>
          </a:p>
          <a:p>
            <a:pPr algn="just"/>
            <a:r>
              <a:rPr lang="en-US" b="0" i="0" dirty="0">
                <a:solidFill>
                  <a:srgbClr val="333333"/>
                </a:solidFill>
                <a:effectLst/>
                <a:latin typeface="Arial" panose="020B0604020202020204" pitchFamily="34" charset="0"/>
              </a:rPr>
              <a:t>1. To maintain international peace and security, and to that end: to take effective collective measures for the prevention and removal of threats to the peace, and for the suppression of acts of aggression or other breaches of the peace, and to bring about by peaceful means, and in conformity with the principles of justice and international law, adjustment or settlement of international disputes or situations which might lead to a breach of the peace;</a:t>
            </a:r>
          </a:p>
          <a:p>
            <a:pPr algn="just"/>
            <a:r>
              <a:rPr lang="en-US" b="0" i="0" dirty="0">
                <a:solidFill>
                  <a:srgbClr val="333333"/>
                </a:solidFill>
                <a:effectLst/>
                <a:latin typeface="Arial" panose="020B0604020202020204" pitchFamily="34" charset="0"/>
              </a:rPr>
              <a:t>2. To develop friendly relations among nations </a:t>
            </a:r>
            <a:r>
              <a:rPr lang="en-US" b="0" i="0" dirty="0">
                <a:solidFill>
                  <a:srgbClr val="333333"/>
                </a:solidFill>
                <a:effectLst/>
                <a:highlight>
                  <a:srgbClr val="FFFF00"/>
                </a:highlight>
                <a:latin typeface="Arial" panose="020B0604020202020204" pitchFamily="34" charset="0"/>
              </a:rPr>
              <a:t>based on respect for the principle of equal rights and self-determination of peoples</a:t>
            </a:r>
            <a:r>
              <a:rPr lang="en-US" b="0" i="0" dirty="0">
                <a:solidFill>
                  <a:srgbClr val="333333"/>
                </a:solidFill>
                <a:effectLst/>
                <a:latin typeface="Arial" panose="020B0604020202020204" pitchFamily="34" charset="0"/>
              </a:rPr>
              <a:t>, and to take other appropriate measures to strengthen universal peace;</a:t>
            </a:r>
          </a:p>
          <a:p>
            <a:endParaRPr lang="en-US" b="0" i="0" dirty="0">
              <a:solidFill>
                <a:srgbClr val="000000"/>
              </a:solidFill>
              <a:effectLst/>
              <a:latin typeface="Open Sans" panose="020B0606030504020204" pitchFamily="34" charset="0"/>
            </a:endParaRPr>
          </a:p>
          <a:p>
            <a:endParaRPr lang="en-AE" dirty="0"/>
          </a:p>
        </p:txBody>
      </p:sp>
    </p:spTree>
    <p:extLst>
      <p:ext uri="{BB962C8B-B14F-4D97-AF65-F5344CB8AC3E}">
        <p14:creationId xmlns:p14="http://schemas.microsoft.com/office/powerpoint/2010/main" val="138232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2876-4600-1658-A20E-3F789DAA5FFC}"/>
              </a:ext>
            </a:extLst>
          </p:cNvPr>
          <p:cNvSpPr>
            <a:spLocks noGrp="1"/>
          </p:cNvSpPr>
          <p:nvPr>
            <p:ph type="title"/>
          </p:nvPr>
        </p:nvSpPr>
        <p:spPr/>
        <p:txBody>
          <a:bodyPr/>
          <a:lstStyle/>
          <a:p>
            <a:r>
              <a:rPr lang="en-US" dirty="0"/>
              <a:t>Self-determination</a:t>
            </a:r>
            <a:endParaRPr lang="en-AE" dirty="0"/>
          </a:p>
        </p:txBody>
      </p:sp>
      <p:sp>
        <p:nvSpPr>
          <p:cNvPr id="3" name="Content Placeholder 2">
            <a:extLst>
              <a:ext uri="{FF2B5EF4-FFF2-40B4-BE49-F238E27FC236}">
                <a16:creationId xmlns:a16="http://schemas.microsoft.com/office/drawing/2014/main" id="{17C7686E-B682-887F-4A73-EF78A6F997CD}"/>
              </a:ext>
            </a:extLst>
          </p:cNvPr>
          <p:cNvSpPr>
            <a:spLocks noGrp="1"/>
          </p:cNvSpPr>
          <p:nvPr>
            <p:ph idx="1"/>
          </p:nvPr>
        </p:nvSpPr>
        <p:spPr/>
        <p:txBody>
          <a:bodyPr>
            <a:normAutofit fontScale="92500" lnSpcReduction="20000"/>
          </a:bodyPr>
          <a:lstStyle/>
          <a:p>
            <a:r>
              <a:rPr lang="en-US" dirty="0"/>
              <a:t>The opinion is divided over the issue of Self-determination</a:t>
            </a:r>
          </a:p>
          <a:p>
            <a:r>
              <a:rPr lang="en-US" dirty="0"/>
              <a:t>A section of IL experts believe </a:t>
            </a:r>
            <a:r>
              <a:rPr lang="en-AE" dirty="0"/>
              <a:t>:</a:t>
            </a:r>
          </a:p>
          <a:p>
            <a:r>
              <a:rPr lang="en-AE" dirty="0"/>
              <a:t>The UN included this to end colonisation </a:t>
            </a:r>
            <a:r>
              <a:rPr lang="en-AE" dirty="0">
                <a:highlight>
                  <a:srgbClr val="FFFF00"/>
                </a:highlight>
              </a:rPr>
              <a:t>(the states  which were under colonial subjugation has the right to seek self-determination)</a:t>
            </a:r>
          </a:p>
          <a:p>
            <a:r>
              <a:rPr lang="en-US" dirty="0"/>
              <a:t>The two consecutive treaties/convention does mention “right to self-determination”</a:t>
            </a:r>
          </a:p>
          <a:p>
            <a:r>
              <a:rPr lang="en-US" dirty="0"/>
              <a:t>International Covenant on Civil and Political rights (1966) </a:t>
            </a:r>
          </a:p>
          <a:p>
            <a:r>
              <a:rPr lang="en-US" b="0" i="0" dirty="0">
                <a:solidFill>
                  <a:srgbClr val="4A4A4A"/>
                </a:solidFill>
                <a:effectLst/>
                <a:latin typeface="Roboto" panose="02000000000000000000" pitchFamily="2" charset="0"/>
              </a:rPr>
              <a:t>1. All </a:t>
            </a:r>
            <a:r>
              <a:rPr lang="en-US" b="0" i="0" dirty="0">
                <a:solidFill>
                  <a:srgbClr val="4A4A4A"/>
                </a:solidFill>
                <a:effectLst/>
                <a:highlight>
                  <a:srgbClr val="00FF00"/>
                </a:highlight>
                <a:latin typeface="Roboto" panose="02000000000000000000" pitchFamily="2" charset="0"/>
              </a:rPr>
              <a:t>peoples have the right of self-determination</a:t>
            </a:r>
            <a:r>
              <a:rPr lang="en-US" b="0" i="0" dirty="0">
                <a:solidFill>
                  <a:srgbClr val="4A4A4A"/>
                </a:solidFill>
                <a:effectLst/>
                <a:latin typeface="Roboto" panose="02000000000000000000" pitchFamily="2" charset="0"/>
              </a:rPr>
              <a:t>. By virtue of that right they freely determine their political status and freely pursue their economic, social and cultural development. (Article 1)</a:t>
            </a:r>
          </a:p>
          <a:p>
            <a:r>
              <a:rPr lang="en-US" dirty="0">
                <a:hlinkClick r:id="rId2"/>
              </a:rPr>
              <a:t>https://www.ohchr.org/en/instruments-mechanisms/instruments/international-covenant-civil-and-political-rights</a:t>
            </a:r>
            <a:endParaRPr lang="en-US" dirty="0"/>
          </a:p>
          <a:p>
            <a:endParaRPr lang="en-US" dirty="0"/>
          </a:p>
        </p:txBody>
      </p:sp>
    </p:spTree>
    <p:extLst>
      <p:ext uri="{BB962C8B-B14F-4D97-AF65-F5344CB8AC3E}">
        <p14:creationId xmlns:p14="http://schemas.microsoft.com/office/powerpoint/2010/main" val="19158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CFE8-D125-2C94-EF8B-CD3F7013A503}"/>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2D6D822E-9004-8679-9472-09A5631DC6EA}"/>
              </a:ext>
            </a:extLst>
          </p:cNvPr>
          <p:cNvSpPr>
            <a:spLocks noGrp="1"/>
          </p:cNvSpPr>
          <p:nvPr>
            <p:ph idx="1"/>
          </p:nvPr>
        </p:nvSpPr>
        <p:spPr/>
        <p:txBody>
          <a:bodyPr/>
          <a:lstStyle/>
          <a:p>
            <a:r>
              <a:rPr lang="en-US" dirty="0"/>
              <a:t>International Covenant of Economic, Social, and Cultural Rights (1966)</a:t>
            </a:r>
          </a:p>
          <a:p>
            <a:r>
              <a:rPr lang="en-US" b="0" i="0" dirty="0">
                <a:solidFill>
                  <a:srgbClr val="4A4A4A"/>
                </a:solidFill>
                <a:effectLst/>
                <a:latin typeface="Roboto" panose="02000000000000000000" pitchFamily="2" charset="0"/>
              </a:rPr>
              <a:t>1. </a:t>
            </a:r>
            <a:r>
              <a:rPr lang="en-US" b="0" i="0" dirty="0">
                <a:solidFill>
                  <a:srgbClr val="4A4A4A"/>
                </a:solidFill>
                <a:effectLst/>
                <a:highlight>
                  <a:srgbClr val="00FF00"/>
                </a:highlight>
                <a:latin typeface="Roboto" panose="02000000000000000000" pitchFamily="2" charset="0"/>
              </a:rPr>
              <a:t>All peoples have the right of self-determination</a:t>
            </a:r>
            <a:r>
              <a:rPr lang="en-US" b="0" i="0" dirty="0">
                <a:solidFill>
                  <a:srgbClr val="4A4A4A"/>
                </a:solidFill>
                <a:effectLst/>
                <a:latin typeface="Roboto" panose="02000000000000000000" pitchFamily="2" charset="0"/>
              </a:rPr>
              <a:t>. By virtue of that right they freely determine their political status and freely pursue their economic, social and cultural development.</a:t>
            </a:r>
            <a:endParaRPr lang="en-US" dirty="0"/>
          </a:p>
          <a:p>
            <a:r>
              <a:rPr lang="en-US" dirty="0">
                <a:hlinkClick r:id="rId2"/>
              </a:rPr>
              <a:t>https://www.ohchr.org/en/instruments-mechanisms/instruments/international-covenant-economic-social-and-cultural-rights</a:t>
            </a:r>
            <a:endParaRPr lang="en-US" dirty="0"/>
          </a:p>
          <a:p>
            <a:endParaRPr lang="en-AE" dirty="0"/>
          </a:p>
        </p:txBody>
      </p:sp>
    </p:spTree>
    <p:extLst>
      <p:ext uri="{BB962C8B-B14F-4D97-AF65-F5344CB8AC3E}">
        <p14:creationId xmlns:p14="http://schemas.microsoft.com/office/powerpoint/2010/main" val="393693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BF50-BD9A-9F55-0C42-01743847BFD5}"/>
              </a:ext>
            </a:extLst>
          </p:cNvPr>
          <p:cNvSpPr>
            <a:spLocks noGrp="1"/>
          </p:cNvSpPr>
          <p:nvPr>
            <p:ph type="title"/>
          </p:nvPr>
        </p:nvSpPr>
        <p:spPr/>
        <p:txBody>
          <a:bodyPr/>
          <a:lstStyle/>
          <a:p>
            <a:r>
              <a:rPr lang="en-US" dirty="0"/>
              <a:t>Cases where right to Self-determination were exercised</a:t>
            </a:r>
            <a:endParaRPr lang="en-AE" dirty="0"/>
          </a:p>
        </p:txBody>
      </p:sp>
      <p:sp>
        <p:nvSpPr>
          <p:cNvPr id="4" name="Content Placeholder 3">
            <a:extLst>
              <a:ext uri="{FF2B5EF4-FFF2-40B4-BE49-F238E27FC236}">
                <a16:creationId xmlns:a16="http://schemas.microsoft.com/office/drawing/2014/main" id="{8FD60F18-7D1A-3A17-98F2-1C87FED1BC92}"/>
              </a:ext>
            </a:extLst>
          </p:cNvPr>
          <p:cNvSpPr>
            <a:spLocks noGrp="1"/>
          </p:cNvSpPr>
          <p:nvPr>
            <p:ph sz="half" idx="1"/>
          </p:nvPr>
        </p:nvSpPr>
        <p:spPr/>
        <p:txBody>
          <a:bodyPr>
            <a:normAutofit fontScale="92500" lnSpcReduction="10000"/>
          </a:bodyPr>
          <a:lstStyle/>
          <a:p>
            <a:r>
              <a:rPr lang="en-US" b="0" i="0" dirty="0">
                <a:solidFill>
                  <a:srgbClr val="1A1A1A"/>
                </a:solidFill>
                <a:effectLst/>
                <a:latin typeface="Georgia" panose="02040502050405020303" pitchFamily="18" charset="0"/>
              </a:rPr>
              <a:t>“Do you agree that Québec should become </a:t>
            </a:r>
            <a:r>
              <a:rPr lang="en-US" b="0" i="0" u="none" strike="noStrike" dirty="0">
                <a:effectLst/>
                <a:latin typeface="Georgia" panose="02040502050405020303" pitchFamily="18" charset="0"/>
                <a:hlinkClick r:id="rId2"/>
              </a:rPr>
              <a:t>sovereign</a:t>
            </a:r>
            <a:r>
              <a:rPr lang="en-US" b="0" i="0" dirty="0">
                <a:solidFill>
                  <a:srgbClr val="1A1A1A"/>
                </a:solidFill>
                <a:effectLst/>
                <a:latin typeface="Georgia" panose="02040502050405020303" pitchFamily="18" charset="0"/>
              </a:rPr>
              <a:t>, after having made a formal offer to Canada for a new economic and political partnership, within the scope of the Bill respecting the future of </a:t>
            </a:r>
            <a:r>
              <a:rPr lang="en-US" b="0" i="0" dirty="0">
                <a:solidFill>
                  <a:srgbClr val="1A1A1A"/>
                </a:solidFill>
                <a:effectLst/>
                <a:highlight>
                  <a:srgbClr val="00FF00"/>
                </a:highlight>
                <a:latin typeface="Georgia" panose="02040502050405020303" pitchFamily="18" charset="0"/>
              </a:rPr>
              <a:t>Québec </a:t>
            </a:r>
            <a:r>
              <a:rPr lang="en-US" b="0" i="0" dirty="0">
                <a:solidFill>
                  <a:srgbClr val="1A1A1A"/>
                </a:solidFill>
                <a:effectLst/>
                <a:latin typeface="Georgia" panose="02040502050405020303" pitchFamily="18" charset="0"/>
              </a:rPr>
              <a:t>and of the agreement signed on 12 June 1995?”</a:t>
            </a:r>
          </a:p>
          <a:p>
            <a:r>
              <a:rPr lang="en-US" b="0" i="0" dirty="0">
                <a:solidFill>
                  <a:srgbClr val="1A1A1A"/>
                </a:solidFill>
                <a:effectLst/>
                <a:latin typeface="Georgia" panose="02040502050405020303" pitchFamily="18" charset="0"/>
              </a:rPr>
              <a:t> </a:t>
            </a:r>
            <a:r>
              <a:rPr lang="en-US" b="0" i="0" dirty="0">
                <a:solidFill>
                  <a:srgbClr val="1A1A1A"/>
                </a:solidFill>
                <a:effectLst/>
                <a:highlight>
                  <a:srgbClr val="00FFFF"/>
                </a:highlight>
                <a:latin typeface="Georgia" panose="02040502050405020303" pitchFamily="18" charset="0"/>
              </a:rPr>
              <a:t>the “no” side achieved victory by a narrow majority of 50.58 percent</a:t>
            </a:r>
            <a:r>
              <a:rPr lang="en-US" b="0" i="0" dirty="0">
                <a:solidFill>
                  <a:srgbClr val="1A1A1A"/>
                </a:solidFill>
                <a:effectLst/>
                <a:latin typeface="Georgia" panose="02040502050405020303" pitchFamily="18" charset="0"/>
              </a:rPr>
              <a:t>.</a:t>
            </a:r>
          </a:p>
          <a:p>
            <a:endParaRPr lang="en-AE" dirty="0"/>
          </a:p>
        </p:txBody>
      </p:sp>
      <p:pic>
        <p:nvPicPr>
          <p:cNvPr id="6" name="Content Placeholder 5">
            <a:extLst>
              <a:ext uri="{FF2B5EF4-FFF2-40B4-BE49-F238E27FC236}">
                <a16:creationId xmlns:a16="http://schemas.microsoft.com/office/drawing/2014/main" id="{F437714B-08B9-0601-051C-FE6B0F106C31}"/>
              </a:ext>
            </a:extLst>
          </p:cNvPr>
          <p:cNvPicPr>
            <a:picLocks noGrp="1" noChangeAspect="1"/>
          </p:cNvPicPr>
          <p:nvPr>
            <p:ph sz="half" idx="2"/>
          </p:nvPr>
        </p:nvPicPr>
        <p:blipFill>
          <a:blip r:embed="rId3"/>
          <a:stretch>
            <a:fillRect/>
          </a:stretch>
        </p:blipFill>
        <p:spPr>
          <a:xfrm>
            <a:off x="7315200" y="2133600"/>
            <a:ext cx="4038600" cy="3313471"/>
          </a:xfrm>
          <a:prstGeom prst="rect">
            <a:avLst/>
          </a:prstGeom>
        </p:spPr>
      </p:pic>
    </p:spTree>
    <p:extLst>
      <p:ext uri="{BB962C8B-B14F-4D97-AF65-F5344CB8AC3E}">
        <p14:creationId xmlns:p14="http://schemas.microsoft.com/office/powerpoint/2010/main" val="196516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827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Georgia</vt:lpstr>
      <vt:lpstr>Lato</vt:lpstr>
      <vt:lpstr>Open Sans</vt:lpstr>
      <vt:lpstr>ReithSans</vt:lpstr>
      <vt:lpstr>Roboto</vt:lpstr>
      <vt:lpstr>Office Theme</vt:lpstr>
      <vt:lpstr>State and International Law</vt:lpstr>
      <vt:lpstr>PowerPoint Presentation</vt:lpstr>
      <vt:lpstr>Formation of state in IL</vt:lpstr>
      <vt:lpstr>Succession: Succession of State eg Mountbatten's Plan</vt:lpstr>
      <vt:lpstr>Succession State: Case of Czechoslovakia </vt:lpstr>
      <vt:lpstr>Self determination under International law</vt:lpstr>
      <vt:lpstr>Self-determination</vt:lpstr>
      <vt:lpstr>PowerPoint Presentation</vt:lpstr>
      <vt:lpstr>Cases where right to Self-determination were exercised</vt:lpstr>
      <vt:lpstr>The case of Scotland (2014)</vt:lpstr>
      <vt:lpstr>South Sudan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and International Law</dc:title>
  <dc:creator>Shamshad Ahmad Khan</dc:creator>
  <cp:lastModifiedBy>Shamshad Ahmad Khan</cp:lastModifiedBy>
  <cp:revision>6</cp:revision>
  <dcterms:created xsi:type="dcterms:W3CDTF">2022-12-04T14:45:03Z</dcterms:created>
  <dcterms:modified xsi:type="dcterms:W3CDTF">2024-02-12T09:35:35Z</dcterms:modified>
</cp:coreProperties>
</file>