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67" r:id="rId7"/>
    <p:sldId id="268" r:id="rId8"/>
    <p:sldId id="265" r:id="rId9"/>
    <p:sldId id="266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0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9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2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8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4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18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.org/en/about-us/un-charter/full-te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ews.un.org/en/story/2004/09/11535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r.org/2021/01/22/959583731/u-n-treaty-banning-nuclear-weapons-takes-effect-without-the-u-s-and-others" TargetMode="External"/><Relationship Id="rId2" Type="http://schemas.openxmlformats.org/officeDocument/2006/relationships/hyperlink" Target="https://treaties.un.org/pages/ViewDetails.aspx?src=TREATY&amp;mtdsg_no=XXVI-9&amp;chapter=2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anw.org/why_a_ba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 role in Formulation of International Law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Shamshad Ahmad Khan, PhD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United nations and IL </a:t>
            </a:r>
            <a:r>
              <a:rPr lang="en-US" dirty="0">
                <a:highlight>
                  <a:srgbClr val="FFFF00"/>
                </a:highlight>
              </a:rPr>
              <a:t>(UN Charter)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Post WW II, LN was replaced by UN but had many institutional character similar to that of LN.</a:t>
            </a:r>
          </a:p>
          <a:p>
            <a:r>
              <a:rPr lang="en-US" dirty="0"/>
              <a:t>The UN </a:t>
            </a:r>
            <a:r>
              <a:rPr lang="en-US" dirty="0">
                <a:solidFill>
                  <a:srgbClr val="FF0000"/>
                </a:solidFill>
              </a:rPr>
              <a:t>declared use of force </a:t>
            </a:r>
            <a:r>
              <a:rPr lang="en-US" i="1" dirty="0">
                <a:solidFill>
                  <a:srgbClr val="FF0000"/>
                </a:solidFill>
                <a:highlight>
                  <a:srgbClr val="FFFF00"/>
                </a:highlight>
              </a:rPr>
              <a:t>(War) </a:t>
            </a:r>
            <a:r>
              <a:rPr lang="en-US" dirty="0">
                <a:solidFill>
                  <a:srgbClr val="FF0000"/>
                </a:solidFill>
              </a:rPr>
              <a:t>illegal </a:t>
            </a:r>
            <a:r>
              <a:rPr lang="en-US" dirty="0"/>
              <a:t>(1. </a:t>
            </a:r>
            <a:r>
              <a:rPr lang="en-US" dirty="0">
                <a:highlight>
                  <a:srgbClr val="00FF00"/>
                </a:highlight>
              </a:rPr>
              <a:t>except for </a:t>
            </a:r>
            <a:r>
              <a:rPr lang="en-US" dirty="0" err="1">
                <a:highlight>
                  <a:srgbClr val="00FF00"/>
                </a:highlight>
              </a:rPr>
              <a:t>self-defence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>
                <a:highlight>
                  <a:srgbClr val="FFFF00"/>
                </a:highlight>
              </a:rPr>
              <a:t>(Article 51) </a:t>
            </a:r>
            <a:r>
              <a:rPr lang="en-US" dirty="0">
                <a:highlight>
                  <a:srgbClr val="00FF00"/>
                </a:highlight>
              </a:rPr>
              <a:t>and, 2. authorized by the UN</a:t>
            </a:r>
            <a:r>
              <a:rPr lang="en-US" dirty="0"/>
              <a:t>) </a:t>
            </a:r>
          </a:p>
          <a:p>
            <a:r>
              <a:rPr lang="en-US" dirty="0">
                <a:hlinkClick r:id="rId2"/>
              </a:rPr>
              <a:t>https://www.un.org/en/about-us/un-charter/full-text</a:t>
            </a:r>
            <a:endParaRPr lang="en-US" dirty="0"/>
          </a:p>
          <a:p>
            <a:r>
              <a:rPr lang="en-US" dirty="0"/>
              <a:t>The holocaust prompted the UN to begin international promotion of Human rights.</a:t>
            </a:r>
          </a:p>
          <a:p>
            <a:r>
              <a:rPr lang="en-US" dirty="0"/>
              <a:t>Under the Westphalian ideas of sovereignty, the state could treat its own citizens in anyway it pleased. </a:t>
            </a:r>
          </a:p>
          <a:p>
            <a:r>
              <a:rPr lang="en-US" dirty="0">
                <a:highlight>
                  <a:srgbClr val="00FF00"/>
                </a:highlight>
              </a:rPr>
              <a:t>But after WWII, the treatment by states to  its own citizens/population under its control is an international issue </a:t>
            </a:r>
            <a:r>
              <a:rPr lang="en-US" u="sng" dirty="0">
                <a:highlight>
                  <a:srgbClr val="FFFF00"/>
                </a:highlight>
              </a:rPr>
              <a:t>(Myanmar and Rohingya issue, Israel and Palestine Issue)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ighlight>
                  <a:srgbClr val="00FF00"/>
                </a:highlight>
              </a:rPr>
              <a:t>The Universal Declaration of Human Rights ( 1948) outlines various rights including the right to life, liberty ad security of person,</a:t>
            </a:r>
          </a:p>
          <a:p>
            <a:r>
              <a:rPr lang="en-US" dirty="0">
                <a:highlight>
                  <a:srgbClr val="FFFF00"/>
                </a:highlight>
              </a:rPr>
              <a:t>International Law on Human Rights will be discussed separately.</a:t>
            </a:r>
          </a:p>
          <a:p>
            <a:r>
              <a:rPr lang="en-US" dirty="0"/>
              <a:t>The right to a standard of living adequate for the health and well being of himself and as of his family.</a:t>
            </a:r>
          </a:p>
          <a:p>
            <a:r>
              <a:rPr lang="en-US" b="1" dirty="0"/>
              <a:t>(Focus shifted from States to individuals)</a:t>
            </a:r>
          </a:p>
          <a:p>
            <a:r>
              <a:rPr lang="en-US" dirty="0"/>
              <a:t>Decolonization- formation of new independent states in Asia and Africa.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Cold War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During the Cold war period 1950s to 1989 ; period of relative peace (EXCEPT Korean and Vietnamese wars)</a:t>
            </a:r>
          </a:p>
          <a:p>
            <a:r>
              <a:rPr lang="en-US" dirty="0"/>
              <a:t>End of Cold war brought many problems: Iraq occupied Kuwait, </a:t>
            </a:r>
          </a:p>
          <a:p>
            <a:r>
              <a:rPr lang="en-US" dirty="0"/>
              <a:t>Internal crisis broke out in Yugoslavia: new states Bosnia-Herzegovina and Croatia.</a:t>
            </a:r>
          </a:p>
          <a:p>
            <a:r>
              <a:rPr lang="en-US" dirty="0">
                <a:highlight>
                  <a:srgbClr val="00FF00"/>
                </a:highlight>
              </a:rPr>
              <a:t>IL- International criminal Tribunal formed aimed at bringing persons involved in Crime, Yugoslavian President was charged.</a:t>
            </a:r>
          </a:p>
          <a:p>
            <a:r>
              <a:rPr lang="en-US" dirty="0"/>
              <a:t>Similarly, Sudanese President was also convicted by a separate tribunal for unleashing atrocities in South Sudan.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9/11 and 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Post September 11, 2001 attack on WTT, US resorted to its right to engage in </a:t>
            </a:r>
            <a:r>
              <a:rPr lang="en-US" dirty="0">
                <a:highlight>
                  <a:srgbClr val="00FF00"/>
                </a:highlight>
              </a:rPr>
              <a:t>‘pre-emptive’ self defense to neutralize its enemies and terrorists.</a:t>
            </a:r>
          </a:p>
          <a:p>
            <a:r>
              <a:rPr lang="en-US" dirty="0"/>
              <a:t>The UN, however, </a:t>
            </a:r>
            <a:r>
              <a:rPr lang="en-US" dirty="0">
                <a:highlight>
                  <a:srgbClr val="FF0000"/>
                </a:highlight>
              </a:rPr>
              <a:t>does not allow </a:t>
            </a:r>
            <a:r>
              <a:rPr lang="en-US" dirty="0"/>
              <a:t>this kind of pre-emptive war because it will </a:t>
            </a:r>
            <a:r>
              <a:rPr lang="en-US" dirty="0">
                <a:highlight>
                  <a:srgbClr val="FF0000"/>
                </a:highlight>
              </a:rPr>
              <a:t>encourage countries to start war against their rivals.</a:t>
            </a:r>
          </a:p>
          <a:p>
            <a:r>
              <a:rPr lang="en-US" dirty="0"/>
              <a:t>The US did not care and invaded Iraq in 2003.</a:t>
            </a:r>
          </a:p>
          <a:p>
            <a:r>
              <a:rPr lang="en-US" dirty="0"/>
              <a:t>US suffered with disrepute after its action in Iraq bypassing the UN.  UN declared 2003 war “illegal”.</a:t>
            </a:r>
          </a:p>
          <a:p>
            <a:r>
              <a:rPr lang="en-US" dirty="0">
                <a:hlinkClick r:id="rId2"/>
              </a:rPr>
              <a:t>https://news.un.org/en/story/2004/09/115352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97F0-3E46-FC37-5735-92C719C6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the Strong States make Int. Law or weak/small can also make Int Law?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A5EA-749F-3131-2C97-4DA6AC704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524E4E"/>
                </a:solidFill>
                <a:effectLst/>
                <a:latin typeface="Calibri" panose="020F0502020204030204" pitchFamily="34" charset="0"/>
              </a:rPr>
              <a:t>Treaty on the Prohibition of Nuclear Weapons</a:t>
            </a:r>
          </a:p>
          <a:p>
            <a:r>
              <a:rPr lang="en-US" dirty="0">
                <a:hlinkClick r:id="rId2"/>
              </a:rPr>
              <a:t>https://treaties.un.org/pages/ViewDetails.aspx?src=TREATY&amp;mtdsg_no=XXVI-9&amp;chapter=26</a:t>
            </a:r>
            <a:endParaRPr lang="en-US" b="1" dirty="0">
              <a:solidFill>
                <a:srgbClr val="524E4E"/>
              </a:solidFill>
              <a:latin typeface="Calibri" panose="020F050202020403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Gotham SSm"/>
              </a:rPr>
              <a:t>U.N. Treaty Banning Nuclear Weapons Takes Effect, Without The U.S. And Other Powers</a:t>
            </a:r>
          </a:p>
          <a:p>
            <a:r>
              <a:rPr lang="en-US" dirty="0">
                <a:hlinkClick r:id="rId3"/>
              </a:rPr>
              <a:t>https://www.npr.org/2021/01/22/959583731/u-n-treaty-banning-nuclear-weapons-takes-effect-without-the-u-s-and-others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12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F3AF-BBCD-DD8A-A913-313B2144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rgbClr val="524E4E"/>
                </a:solidFill>
                <a:effectLst/>
                <a:latin typeface="Calibri" panose="020F0502020204030204" pitchFamily="34" charset="0"/>
              </a:rPr>
              <a:t>Treaty on the Prohibition of Nuclear Weapons</a:t>
            </a:r>
            <a:br>
              <a:rPr lang="en-US" b="1" i="0" dirty="0">
                <a:solidFill>
                  <a:srgbClr val="524E4E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0A82A-4CFF-0808-81C5-EAE1AA0D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Merriweather" panose="00000500000000000000" pitchFamily="2" charset="0"/>
              </a:rPr>
              <a:t>It prohibits nations from </a:t>
            </a:r>
            <a:r>
              <a:rPr lang="en-US" b="0" i="0" dirty="0">
                <a:solidFill>
                  <a:srgbClr val="262626"/>
                </a:solidFill>
                <a:effectLst/>
                <a:highlight>
                  <a:srgbClr val="FFFF00"/>
                </a:highlight>
                <a:latin typeface="Merriweather" panose="00000500000000000000" pitchFamily="2" charset="0"/>
              </a:rPr>
              <a:t>developing, testing, producing, manufacturing, transferring, possessing, stockpiling, using or threatening to use nuclear weapons, or allowing nuclear weapons to be stationed on their territory</a:t>
            </a:r>
            <a:r>
              <a:rPr lang="en-US" b="0" i="0" dirty="0">
                <a:solidFill>
                  <a:srgbClr val="262626"/>
                </a:solidFill>
                <a:effectLst/>
                <a:latin typeface="Merriweather" panose="00000500000000000000" pitchFamily="2" charset="0"/>
              </a:rPr>
              <a:t>. It also prohibits them from </a:t>
            </a:r>
            <a:r>
              <a:rPr lang="en-US" b="0" i="0" dirty="0">
                <a:solidFill>
                  <a:srgbClr val="262626"/>
                </a:solidFill>
                <a:effectLst/>
                <a:highlight>
                  <a:srgbClr val="FF0000"/>
                </a:highlight>
                <a:latin typeface="Merriweather" panose="00000500000000000000" pitchFamily="2" charset="0"/>
              </a:rPr>
              <a:t>assisting, encouraging or inducing anyone to engage in any of these activities.</a:t>
            </a:r>
          </a:p>
          <a:p>
            <a:r>
              <a:rPr lang="en-US">
                <a:highlight>
                  <a:srgbClr val="FF0000"/>
                </a:highlight>
                <a:hlinkClick r:id="rId2"/>
              </a:rPr>
              <a:t>https://www.icanw.org/why_a_ban</a:t>
            </a:r>
            <a:endParaRPr lang="en-US">
              <a:highlight>
                <a:srgbClr val="FF0000"/>
              </a:highlight>
            </a:endParaRPr>
          </a:p>
          <a:p>
            <a:endParaRPr lang="en-US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5365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101652\Downloads\New Doc 2018-01-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400"/>
            <a:ext cx="6705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01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Basak</a:t>
            </a:r>
            <a:r>
              <a:rPr lang="en-US" dirty="0"/>
              <a:t> Cali, Chapter 3, Basic Principles of International Law: A historical perspective in International Law for International Relations, Oxford University Press.</a:t>
            </a:r>
          </a:p>
          <a:p>
            <a:r>
              <a:rPr lang="en-US" dirty="0"/>
              <a:t>Jan </a:t>
            </a:r>
            <a:r>
              <a:rPr lang="en-US" dirty="0" err="1"/>
              <a:t>Klabbers</a:t>
            </a:r>
            <a:r>
              <a:rPr lang="en-US" dirty="0"/>
              <a:t>, Chapter 1, The setting of International Law, in International Law, Cambridge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16825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621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Gotham SSm</vt:lpstr>
      <vt:lpstr>Merriweather</vt:lpstr>
      <vt:lpstr>Office Theme</vt:lpstr>
      <vt:lpstr>UN role in Formulation of International Law</vt:lpstr>
      <vt:lpstr>United nations and IL (UN Charter)</vt:lpstr>
      <vt:lpstr>PowerPoint Presentation</vt:lpstr>
      <vt:lpstr>End of Cold War</vt:lpstr>
      <vt:lpstr>9/11 and IL</vt:lpstr>
      <vt:lpstr>Do the Strong States make Int. Law or weak/small can also make Int Law?</vt:lpstr>
      <vt:lpstr>Treaty on the Prohibition of Nuclear Weapons </vt:lpstr>
      <vt:lpstr>IL at a glance</vt:lpstr>
      <vt:lpstr>Suggested 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International Law II</dc:title>
  <dc:creator>sony</dc:creator>
  <cp:lastModifiedBy>Shamshad Ahmad Khan</cp:lastModifiedBy>
  <cp:revision>44</cp:revision>
  <cp:lastPrinted>2018-01-30T03:50:29Z</cp:lastPrinted>
  <dcterms:created xsi:type="dcterms:W3CDTF">2006-08-16T00:00:00Z</dcterms:created>
  <dcterms:modified xsi:type="dcterms:W3CDTF">2024-03-27T08:33:00Z</dcterms:modified>
</cp:coreProperties>
</file>